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1" r:id="rId2"/>
  </p:sldIdLst>
  <p:sldSz cx="30243463" cy="42484675"/>
  <p:notesSz cx="7099300" cy="10234613"/>
  <p:defaultTextStyle>
    <a:defPPr>
      <a:defRPr lang="fr-FR"/>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0412">
          <p15:clr>
            <a:srgbClr val="A4A3A4"/>
          </p15:clr>
        </p15:guide>
        <p15:guide id="2" pos="4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éphanie Roosa"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DB1"/>
    <a:srgbClr val="548235"/>
    <a:srgbClr val="C00000"/>
    <a:srgbClr val="00A1DA"/>
    <a:srgbClr val="99CCFF"/>
    <a:srgbClr val="E7EEEF"/>
    <a:srgbClr val="CCECFF"/>
    <a:srgbClr val="3399FF"/>
    <a:srgbClr val="0066FF"/>
    <a:srgbClr val="924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327" autoAdjust="0"/>
    <p:restoredTop sz="93957" autoAdjust="0"/>
  </p:normalViewPr>
  <p:slideViewPr>
    <p:cSldViewPr showGuides="1">
      <p:cViewPr>
        <p:scale>
          <a:sx n="33" d="100"/>
          <a:sy n="33" d="100"/>
        </p:scale>
        <p:origin x="1458" y="24"/>
      </p:cViewPr>
      <p:guideLst>
        <p:guide orient="horz" pos="20412"/>
        <p:guide pos="408"/>
      </p:guideLst>
    </p:cSldViewPr>
  </p:slid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4"/>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96" tIns="47348" rIns="94696" bIns="47348" numCol="1" anchor="t" anchorCtr="0" compatLnSpc="1">
            <a:prstTxWarp prst="textNoShape">
              <a:avLst/>
            </a:prstTxWarp>
          </a:bodyPr>
          <a:lstStyle>
            <a:lvl1pPr defTabSz="947526">
              <a:defRPr sz="1100"/>
            </a:lvl1pPr>
          </a:lstStyle>
          <a:p>
            <a:pPr>
              <a:defRPr/>
            </a:pPr>
            <a:endParaRPr lang="fr-FR" altLang="fr-FR"/>
          </a:p>
        </p:txBody>
      </p:sp>
      <p:sp>
        <p:nvSpPr>
          <p:cNvPr id="17411" name="Rectangle 3"/>
          <p:cNvSpPr>
            <a:spLocks noGrp="1" noChangeArrowheads="1"/>
          </p:cNvSpPr>
          <p:nvPr>
            <p:ph type="dt" sz="quarter" idx="1"/>
          </p:nvPr>
        </p:nvSpPr>
        <p:spPr bwMode="auto">
          <a:xfrm>
            <a:off x="4022725" y="4"/>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96" tIns="47348" rIns="94696" bIns="47348" numCol="1" anchor="t" anchorCtr="0" compatLnSpc="1">
            <a:prstTxWarp prst="textNoShape">
              <a:avLst/>
            </a:prstTxWarp>
          </a:bodyPr>
          <a:lstStyle>
            <a:lvl1pPr algn="r" defTabSz="947526">
              <a:defRPr sz="1100"/>
            </a:lvl1pPr>
          </a:lstStyle>
          <a:p>
            <a:pPr>
              <a:defRPr/>
            </a:pPr>
            <a:endParaRPr lang="fr-FR" altLang="fr-FR"/>
          </a:p>
        </p:txBody>
      </p:sp>
      <p:sp>
        <p:nvSpPr>
          <p:cNvPr id="17412" name="Rectangle 4"/>
          <p:cNvSpPr>
            <a:spLocks noGrp="1" noChangeArrowheads="1"/>
          </p:cNvSpPr>
          <p:nvPr>
            <p:ph type="ftr" sz="quarter" idx="2"/>
          </p:nvPr>
        </p:nvSpPr>
        <p:spPr bwMode="auto">
          <a:xfrm>
            <a:off x="1" y="9721854"/>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96" tIns="47348" rIns="94696" bIns="47348" numCol="1" anchor="b" anchorCtr="0" compatLnSpc="1">
            <a:prstTxWarp prst="textNoShape">
              <a:avLst/>
            </a:prstTxWarp>
          </a:bodyPr>
          <a:lstStyle>
            <a:lvl1pPr defTabSz="947526">
              <a:defRPr sz="1100"/>
            </a:lvl1pPr>
          </a:lstStyle>
          <a:p>
            <a:pPr>
              <a:defRPr/>
            </a:pPr>
            <a:endParaRPr lang="fr-FR" altLang="fr-FR"/>
          </a:p>
        </p:txBody>
      </p:sp>
      <p:sp>
        <p:nvSpPr>
          <p:cNvPr id="17413" name="Rectangle 5"/>
          <p:cNvSpPr>
            <a:spLocks noGrp="1" noChangeArrowheads="1"/>
          </p:cNvSpPr>
          <p:nvPr>
            <p:ph type="sldNum" sz="quarter" idx="3"/>
          </p:nvPr>
        </p:nvSpPr>
        <p:spPr bwMode="auto">
          <a:xfrm>
            <a:off x="4022725" y="9721854"/>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96" tIns="47348" rIns="94696" bIns="47348" numCol="1" anchor="b" anchorCtr="0" compatLnSpc="1">
            <a:prstTxWarp prst="textNoShape">
              <a:avLst/>
            </a:prstTxWarp>
          </a:bodyPr>
          <a:lstStyle>
            <a:lvl1pPr algn="r" defTabSz="947526">
              <a:defRPr sz="1100"/>
            </a:lvl1pPr>
          </a:lstStyle>
          <a:p>
            <a:pPr>
              <a:defRPr/>
            </a:pPr>
            <a:fld id="{1DA14808-127C-4145-87C9-E2E4C312C8D2}" type="slidenum">
              <a:rPr lang="fr-FR" altLang="fr-FR"/>
              <a:pPr>
                <a:defRPr/>
              </a:pPr>
              <a:t>‹N°›</a:t>
            </a:fld>
            <a:endParaRPr lang="fr-FR" altLang="fr-FR"/>
          </a:p>
        </p:txBody>
      </p:sp>
    </p:spTree>
    <p:extLst>
      <p:ext uri="{BB962C8B-B14F-4D97-AF65-F5344CB8AC3E}">
        <p14:creationId xmlns:p14="http://schemas.microsoft.com/office/powerpoint/2010/main" val="2109266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1" y="4"/>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95" tIns="47198" rIns="94395" bIns="47198" numCol="1" anchor="t" anchorCtr="0" compatLnSpc="1">
            <a:prstTxWarp prst="textNoShape">
              <a:avLst/>
            </a:prstTxWarp>
          </a:bodyPr>
          <a:lstStyle>
            <a:lvl1pPr defTabSz="944351">
              <a:defRPr sz="1100"/>
            </a:lvl1pPr>
          </a:lstStyle>
          <a:p>
            <a:pPr>
              <a:defRPr/>
            </a:pPr>
            <a:endParaRPr lang="fr-BE" altLang="fr-FR"/>
          </a:p>
        </p:txBody>
      </p:sp>
      <p:sp>
        <p:nvSpPr>
          <p:cNvPr id="3" name="Espace réservé de la date 2"/>
          <p:cNvSpPr>
            <a:spLocks noGrp="1"/>
          </p:cNvSpPr>
          <p:nvPr>
            <p:ph type="dt" idx="1"/>
          </p:nvPr>
        </p:nvSpPr>
        <p:spPr bwMode="auto">
          <a:xfrm>
            <a:off x="4022725" y="4"/>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95" tIns="47198" rIns="94395" bIns="47198" numCol="1" anchor="t" anchorCtr="0" compatLnSpc="1">
            <a:prstTxWarp prst="textNoShape">
              <a:avLst/>
            </a:prstTxWarp>
          </a:bodyPr>
          <a:lstStyle>
            <a:lvl1pPr algn="r" defTabSz="944351">
              <a:defRPr sz="1100"/>
            </a:lvl1pPr>
          </a:lstStyle>
          <a:p>
            <a:pPr>
              <a:defRPr/>
            </a:pPr>
            <a:fld id="{8046B2C7-DBCD-4833-84AB-8E2303F1B313}" type="datetimeFigureOut">
              <a:rPr lang="fr-FR" altLang="fr-FR"/>
              <a:pPr>
                <a:defRPr/>
              </a:pPr>
              <a:t>17/07/2018</a:t>
            </a:fld>
            <a:endParaRPr lang="fr-BE" altLang="fr-FR"/>
          </a:p>
        </p:txBody>
      </p:sp>
      <p:sp>
        <p:nvSpPr>
          <p:cNvPr id="4" name="Espace réservé de l'image des diapositives 3"/>
          <p:cNvSpPr>
            <a:spLocks noGrp="1" noRot="1" noChangeAspect="1"/>
          </p:cNvSpPr>
          <p:nvPr>
            <p:ph type="sldImg" idx="2"/>
          </p:nvPr>
        </p:nvSpPr>
        <p:spPr>
          <a:xfrm>
            <a:off x="2185988" y="768350"/>
            <a:ext cx="2730500" cy="3838575"/>
          </a:xfrm>
          <a:prstGeom prst="rect">
            <a:avLst/>
          </a:prstGeom>
          <a:noFill/>
          <a:ln w="12700">
            <a:solidFill>
              <a:prstClr val="black"/>
            </a:solidFill>
          </a:ln>
        </p:spPr>
        <p:txBody>
          <a:bodyPr vert="horz" lIns="91420" tIns="45711" rIns="91420" bIns="45711" rtlCol="0" anchor="ctr"/>
          <a:lstStyle/>
          <a:p>
            <a:pPr lvl="0"/>
            <a:endParaRPr lang="fr-BE" noProof="0"/>
          </a:p>
        </p:txBody>
      </p:sp>
      <p:sp>
        <p:nvSpPr>
          <p:cNvPr id="5" name="Espace réservé des commentaires 4"/>
          <p:cNvSpPr>
            <a:spLocks noGrp="1"/>
          </p:cNvSpPr>
          <p:nvPr>
            <p:ph type="body" sz="quarter" idx="3"/>
          </p:nvPr>
        </p:nvSpPr>
        <p:spPr bwMode="auto">
          <a:xfrm>
            <a:off x="709616" y="4862513"/>
            <a:ext cx="56800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95" tIns="47198" rIns="94395" bIns="47198"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p:cNvSpPr>
            <a:spLocks noGrp="1"/>
          </p:cNvSpPr>
          <p:nvPr>
            <p:ph type="ftr" sz="quarter" idx="4"/>
          </p:nvPr>
        </p:nvSpPr>
        <p:spPr bwMode="auto">
          <a:xfrm>
            <a:off x="1" y="9721854"/>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95" tIns="47198" rIns="94395" bIns="47198" numCol="1" anchor="b" anchorCtr="0" compatLnSpc="1">
            <a:prstTxWarp prst="textNoShape">
              <a:avLst/>
            </a:prstTxWarp>
          </a:bodyPr>
          <a:lstStyle>
            <a:lvl1pPr defTabSz="944351">
              <a:defRPr sz="1100"/>
            </a:lvl1pPr>
          </a:lstStyle>
          <a:p>
            <a:pPr>
              <a:defRPr/>
            </a:pPr>
            <a:endParaRPr lang="fr-BE" altLang="fr-FR"/>
          </a:p>
        </p:txBody>
      </p:sp>
      <p:sp>
        <p:nvSpPr>
          <p:cNvPr id="7" name="Espace réservé du numéro de diapositive 6"/>
          <p:cNvSpPr>
            <a:spLocks noGrp="1"/>
          </p:cNvSpPr>
          <p:nvPr>
            <p:ph type="sldNum" sz="quarter" idx="5"/>
          </p:nvPr>
        </p:nvSpPr>
        <p:spPr bwMode="auto">
          <a:xfrm>
            <a:off x="4022725" y="9721854"/>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395" tIns="47198" rIns="94395" bIns="47198" numCol="1" anchor="b" anchorCtr="0" compatLnSpc="1">
            <a:prstTxWarp prst="textNoShape">
              <a:avLst/>
            </a:prstTxWarp>
          </a:bodyPr>
          <a:lstStyle>
            <a:lvl1pPr algn="r" defTabSz="944351">
              <a:defRPr sz="1100"/>
            </a:lvl1pPr>
          </a:lstStyle>
          <a:p>
            <a:pPr>
              <a:defRPr/>
            </a:pPr>
            <a:fld id="{1605908B-079B-4760-8329-E468155553E3}" type="slidenum">
              <a:rPr lang="fr-BE" altLang="fr-FR"/>
              <a:pPr>
                <a:defRPr/>
              </a:pPr>
              <a:t>‹N°›</a:t>
            </a:fld>
            <a:endParaRPr lang="fr-BE" altLang="fr-FR"/>
          </a:p>
        </p:txBody>
      </p:sp>
    </p:spTree>
    <p:extLst>
      <p:ext uri="{BB962C8B-B14F-4D97-AF65-F5344CB8AC3E}">
        <p14:creationId xmlns:p14="http://schemas.microsoft.com/office/powerpoint/2010/main" val="713103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Espace réservé des commentaires 2"/>
          <p:cNvSpPr>
            <a:spLocks noGrp="1"/>
          </p:cNvSpPr>
          <p:nvPr>
            <p:ph type="body" idx="1"/>
          </p:nvPr>
        </p:nvSpPr>
        <p:spPr>
          <a:noFill/>
        </p:spPr>
        <p:txBody>
          <a:bodyPr/>
          <a:lstStyle/>
          <a:p>
            <a:pPr eaLnBrk="1" hangingPunct="1">
              <a:spcBef>
                <a:spcPct val="0"/>
              </a:spcBef>
            </a:pPr>
            <a:endParaRPr lang="fr-BE" altLang="fr-FR" dirty="0"/>
          </a:p>
        </p:txBody>
      </p:sp>
      <p:sp>
        <p:nvSpPr>
          <p:cNvPr id="5124" name="Espace réservé du numéro de diapositive 3"/>
          <p:cNvSpPr txBox="1">
            <a:spLocks noGrp="1"/>
          </p:cNvSpPr>
          <p:nvPr/>
        </p:nvSpPr>
        <p:spPr bwMode="auto">
          <a:xfrm>
            <a:off x="4022725" y="9721854"/>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95" tIns="47198" rIns="94395" bIns="47198" anchor="b"/>
          <a:lstStyle>
            <a:lvl1pPr defTabSz="944563" eaLnBrk="0" hangingPunct="0">
              <a:spcBef>
                <a:spcPct val="30000"/>
              </a:spcBef>
              <a:defRPr sz="1200">
                <a:solidFill>
                  <a:schemeClr val="tx1"/>
                </a:solidFill>
                <a:latin typeface="Calibri" pitchFamily="34" charset="0"/>
              </a:defRPr>
            </a:lvl1pPr>
            <a:lvl2pPr marL="768350" indent="-295275" defTabSz="944563" eaLnBrk="0" hangingPunct="0">
              <a:spcBef>
                <a:spcPct val="30000"/>
              </a:spcBef>
              <a:defRPr sz="1200">
                <a:solidFill>
                  <a:schemeClr val="tx1"/>
                </a:solidFill>
                <a:latin typeface="Calibri" pitchFamily="34" charset="0"/>
              </a:defRPr>
            </a:lvl2pPr>
            <a:lvl3pPr marL="1181100" indent="-236538" defTabSz="944563" eaLnBrk="0" hangingPunct="0">
              <a:spcBef>
                <a:spcPct val="30000"/>
              </a:spcBef>
              <a:defRPr sz="1200">
                <a:solidFill>
                  <a:schemeClr val="tx1"/>
                </a:solidFill>
                <a:latin typeface="Calibri" pitchFamily="34" charset="0"/>
              </a:defRPr>
            </a:lvl3pPr>
            <a:lvl4pPr marL="1651000" indent="-231775" defTabSz="944563" eaLnBrk="0" hangingPunct="0">
              <a:spcBef>
                <a:spcPct val="30000"/>
              </a:spcBef>
              <a:defRPr sz="1200">
                <a:solidFill>
                  <a:schemeClr val="tx1"/>
                </a:solidFill>
                <a:latin typeface="Calibri" pitchFamily="34" charset="0"/>
              </a:defRPr>
            </a:lvl4pPr>
            <a:lvl5pPr marL="2125663" indent="-236538" defTabSz="944563" eaLnBrk="0" hangingPunct="0">
              <a:spcBef>
                <a:spcPct val="30000"/>
              </a:spcBef>
              <a:defRPr sz="1200">
                <a:solidFill>
                  <a:schemeClr val="tx1"/>
                </a:solidFill>
                <a:latin typeface="Calibri" pitchFamily="34" charset="0"/>
              </a:defRPr>
            </a:lvl5pPr>
            <a:lvl6pPr marL="2582863" indent="-236538" defTabSz="944563" eaLnBrk="0" fontAlgn="base" hangingPunct="0">
              <a:spcBef>
                <a:spcPct val="30000"/>
              </a:spcBef>
              <a:spcAft>
                <a:spcPct val="0"/>
              </a:spcAft>
              <a:defRPr sz="1200">
                <a:solidFill>
                  <a:schemeClr val="tx1"/>
                </a:solidFill>
                <a:latin typeface="Calibri" pitchFamily="34" charset="0"/>
              </a:defRPr>
            </a:lvl6pPr>
            <a:lvl7pPr marL="3040063" indent="-236538" defTabSz="944563" eaLnBrk="0" fontAlgn="base" hangingPunct="0">
              <a:spcBef>
                <a:spcPct val="30000"/>
              </a:spcBef>
              <a:spcAft>
                <a:spcPct val="0"/>
              </a:spcAft>
              <a:defRPr sz="1200">
                <a:solidFill>
                  <a:schemeClr val="tx1"/>
                </a:solidFill>
                <a:latin typeface="Calibri" pitchFamily="34" charset="0"/>
              </a:defRPr>
            </a:lvl7pPr>
            <a:lvl8pPr marL="3497263" indent="-236538" defTabSz="944563" eaLnBrk="0" fontAlgn="base" hangingPunct="0">
              <a:spcBef>
                <a:spcPct val="30000"/>
              </a:spcBef>
              <a:spcAft>
                <a:spcPct val="0"/>
              </a:spcAft>
              <a:defRPr sz="1200">
                <a:solidFill>
                  <a:schemeClr val="tx1"/>
                </a:solidFill>
                <a:latin typeface="Calibri" pitchFamily="34" charset="0"/>
              </a:defRPr>
            </a:lvl8pPr>
            <a:lvl9pPr marL="3954463" indent="-236538" defTabSz="9445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5B483EB3-EA1F-4C8C-AE0A-6CDF4772F2A0}" type="slidenum">
              <a:rPr lang="fr-BE" altLang="fr-FR" sz="1100">
                <a:latin typeface="Arial" charset="0"/>
              </a:rPr>
              <a:pPr algn="r" eaLnBrk="1" hangingPunct="1">
                <a:spcBef>
                  <a:spcPct val="0"/>
                </a:spcBef>
              </a:pPr>
              <a:t>1</a:t>
            </a:fld>
            <a:endParaRPr lang="fr-BE" altLang="fr-FR" sz="11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68538" y="13198475"/>
            <a:ext cx="25706387" cy="9105900"/>
          </a:xfrm>
        </p:spPr>
        <p:txBody>
          <a:bodyPr/>
          <a:lstStyle/>
          <a:p>
            <a:r>
              <a:rPr lang="fr-FR"/>
              <a:t>Cliquez pour modifier le style du titre</a:t>
            </a:r>
            <a:endParaRPr lang="fr-BE"/>
          </a:p>
        </p:txBody>
      </p:sp>
      <p:sp>
        <p:nvSpPr>
          <p:cNvPr id="3" name="Sous-titre 2"/>
          <p:cNvSpPr>
            <a:spLocks noGrp="1"/>
          </p:cNvSpPr>
          <p:nvPr>
            <p:ph type="subTitle" idx="1"/>
          </p:nvPr>
        </p:nvSpPr>
        <p:spPr>
          <a:xfrm>
            <a:off x="4537075" y="24074438"/>
            <a:ext cx="21169313" cy="1085691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46F89533-8F4D-488B-97DB-5D7BF41FF258}" type="slidenum">
              <a:rPr lang="fr-FR" altLang="fr-FR"/>
              <a:pPr>
                <a:defRPr/>
              </a:pPr>
              <a:t>‹N°›</a:t>
            </a:fld>
            <a:endParaRPr lang="fr-FR" altLang="fr-FR"/>
          </a:p>
        </p:txBody>
      </p:sp>
    </p:spTree>
    <p:extLst>
      <p:ext uri="{BB962C8B-B14F-4D97-AF65-F5344CB8AC3E}">
        <p14:creationId xmlns:p14="http://schemas.microsoft.com/office/powerpoint/2010/main" val="320113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7C836055-588D-4C97-8F1A-D782E44F3092}" type="slidenum">
              <a:rPr lang="fr-FR" altLang="fr-FR"/>
              <a:pPr>
                <a:defRPr/>
              </a:pPr>
              <a:t>‹N°›</a:t>
            </a:fld>
            <a:endParaRPr lang="fr-FR" altLang="fr-FR"/>
          </a:p>
        </p:txBody>
      </p:sp>
    </p:spTree>
    <p:extLst>
      <p:ext uri="{BB962C8B-B14F-4D97-AF65-F5344CB8AC3E}">
        <p14:creationId xmlns:p14="http://schemas.microsoft.com/office/powerpoint/2010/main" val="265303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28138" y="1703388"/>
            <a:ext cx="6804025" cy="36245800"/>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1511300" y="1703388"/>
            <a:ext cx="20264438" cy="36245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90B32D29-D05E-42F8-A50C-D45BB7D97DBC}" type="slidenum">
              <a:rPr lang="fr-FR" altLang="fr-FR"/>
              <a:pPr>
                <a:defRPr/>
              </a:pPr>
              <a:t>‹N°›</a:t>
            </a:fld>
            <a:endParaRPr lang="fr-FR" altLang="fr-FR"/>
          </a:p>
        </p:txBody>
      </p:sp>
    </p:spTree>
    <p:extLst>
      <p:ext uri="{BB962C8B-B14F-4D97-AF65-F5344CB8AC3E}">
        <p14:creationId xmlns:p14="http://schemas.microsoft.com/office/powerpoint/2010/main" val="230191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5D2E22F1-A166-47C2-BBCB-2BD1C839E24D}" type="slidenum">
              <a:rPr lang="fr-FR" altLang="fr-FR"/>
              <a:pPr>
                <a:defRPr/>
              </a:pPr>
              <a:t>‹N°›</a:t>
            </a:fld>
            <a:endParaRPr lang="fr-FR" altLang="fr-FR"/>
          </a:p>
        </p:txBody>
      </p:sp>
    </p:spTree>
    <p:extLst>
      <p:ext uri="{BB962C8B-B14F-4D97-AF65-F5344CB8AC3E}">
        <p14:creationId xmlns:p14="http://schemas.microsoft.com/office/powerpoint/2010/main" val="399752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89188" y="27300238"/>
            <a:ext cx="25706387" cy="8437562"/>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2389188" y="18007013"/>
            <a:ext cx="25706387" cy="9293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3A10E701-6796-41FE-A49F-04456E9A84EA}" type="slidenum">
              <a:rPr lang="fr-FR" altLang="fr-FR"/>
              <a:pPr>
                <a:defRPr/>
              </a:pPr>
              <a:t>‹N°›</a:t>
            </a:fld>
            <a:endParaRPr lang="fr-FR" altLang="fr-FR"/>
          </a:p>
        </p:txBody>
      </p:sp>
    </p:spTree>
    <p:extLst>
      <p:ext uri="{BB962C8B-B14F-4D97-AF65-F5344CB8AC3E}">
        <p14:creationId xmlns:p14="http://schemas.microsoft.com/office/powerpoint/2010/main" val="348068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1511300" y="9912350"/>
            <a:ext cx="13533438" cy="2803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15197138" y="9912350"/>
            <a:ext cx="13535025" cy="2803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24C14F44-1F2D-467E-B796-10198A4A2FB9}" type="slidenum">
              <a:rPr lang="fr-FR" altLang="fr-FR"/>
              <a:pPr>
                <a:defRPr/>
              </a:pPr>
              <a:t>‹N°›</a:t>
            </a:fld>
            <a:endParaRPr lang="fr-FR" altLang="fr-FR"/>
          </a:p>
        </p:txBody>
      </p:sp>
    </p:spTree>
    <p:extLst>
      <p:ext uri="{BB962C8B-B14F-4D97-AF65-F5344CB8AC3E}">
        <p14:creationId xmlns:p14="http://schemas.microsoft.com/office/powerpoint/2010/main" val="2951545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2888" y="1701800"/>
            <a:ext cx="27217687" cy="7080250"/>
          </a:xfrm>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1512888" y="9509125"/>
            <a:ext cx="13361987" cy="3963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512888" y="13473113"/>
            <a:ext cx="13361987" cy="244776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15363825" y="9509125"/>
            <a:ext cx="13366750" cy="39639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15363825" y="13473113"/>
            <a:ext cx="13366750" cy="244776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65BF0559-D7A8-44F9-8D9F-4D5EB410429C}" type="slidenum">
              <a:rPr lang="fr-FR" altLang="fr-FR"/>
              <a:pPr>
                <a:defRPr/>
              </a:pPr>
              <a:t>‹N°›</a:t>
            </a:fld>
            <a:endParaRPr lang="fr-FR" altLang="fr-FR"/>
          </a:p>
        </p:txBody>
      </p:sp>
    </p:spTree>
    <p:extLst>
      <p:ext uri="{BB962C8B-B14F-4D97-AF65-F5344CB8AC3E}">
        <p14:creationId xmlns:p14="http://schemas.microsoft.com/office/powerpoint/2010/main" val="265328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C6970406-C85D-46D4-A0DE-E17DF822C68C}" type="slidenum">
              <a:rPr lang="fr-FR" altLang="fr-FR"/>
              <a:pPr>
                <a:defRPr/>
              </a:pPr>
              <a:t>‹N°›</a:t>
            </a:fld>
            <a:endParaRPr lang="fr-FR" altLang="fr-FR"/>
          </a:p>
        </p:txBody>
      </p:sp>
    </p:spTree>
    <p:extLst>
      <p:ext uri="{BB962C8B-B14F-4D97-AF65-F5344CB8AC3E}">
        <p14:creationId xmlns:p14="http://schemas.microsoft.com/office/powerpoint/2010/main" val="65840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411C31D3-16F8-43FB-B29D-090F333B906B}" type="slidenum">
              <a:rPr lang="fr-FR" altLang="fr-FR"/>
              <a:pPr>
                <a:defRPr/>
              </a:pPr>
              <a:t>‹N°›</a:t>
            </a:fld>
            <a:endParaRPr lang="fr-FR" altLang="fr-FR"/>
          </a:p>
        </p:txBody>
      </p:sp>
    </p:spTree>
    <p:extLst>
      <p:ext uri="{BB962C8B-B14F-4D97-AF65-F5344CB8AC3E}">
        <p14:creationId xmlns:p14="http://schemas.microsoft.com/office/powerpoint/2010/main" val="421428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2888" y="1692275"/>
            <a:ext cx="9948862" cy="7197725"/>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11823700" y="1692275"/>
            <a:ext cx="16906875" cy="36258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1512888" y="8890000"/>
            <a:ext cx="9948862" cy="29060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CD2820B3-6050-4BCC-8F02-33668359785F}" type="slidenum">
              <a:rPr lang="fr-FR" altLang="fr-FR"/>
              <a:pPr>
                <a:defRPr/>
              </a:pPr>
              <a:t>‹N°›</a:t>
            </a:fld>
            <a:endParaRPr lang="fr-FR" altLang="fr-FR"/>
          </a:p>
        </p:txBody>
      </p:sp>
    </p:spTree>
    <p:extLst>
      <p:ext uri="{BB962C8B-B14F-4D97-AF65-F5344CB8AC3E}">
        <p14:creationId xmlns:p14="http://schemas.microsoft.com/office/powerpoint/2010/main" val="1262777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27725" y="29738638"/>
            <a:ext cx="18146713" cy="3511550"/>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5927725" y="3795713"/>
            <a:ext cx="18146713" cy="254904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5927725" y="33250188"/>
            <a:ext cx="18146713" cy="49863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67FA9B49-3198-467A-A5CC-851141F71028}" type="slidenum">
              <a:rPr lang="fr-FR" altLang="fr-FR"/>
              <a:pPr>
                <a:defRPr/>
              </a:pPr>
              <a:t>‹N°›</a:t>
            </a:fld>
            <a:endParaRPr lang="fr-FR" altLang="fr-FR"/>
          </a:p>
        </p:txBody>
      </p:sp>
    </p:spTree>
    <p:extLst>
      <p:ext uri="{BB962C8B-B14F-4D97-AF65-F5344CB8AC3E}">
        <p14:creationId xmlns:p14="http://schemas.microsoft.com/office/powerpoint/2010/main" val="261474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BCDB3"/>
            </a:gs>
            <a:gs pos="100000">
              <a:srgbClr val="FFFFFF"/>
            </a:gs>
          </a:gsLst>
          <a:path path="rect">
            <a:fillToRect l="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1300" y="1703388"/>
            <a:ext cx="27220863" cy="708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5563" tIns="207779" rIns="415563" bIns="207779"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1511300" y="9912350"/>
            <a:ext cx="27220863" cy="280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5563" tIns="207779" rIns="415563" bIns="207779"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1511300" y="38685788"/>
            <a:ext cx="7058025" cy="2954337"/>
          </a:xfrm>
          <a:prstGeom prst="rect">
            <a:avLst/>
          </a:prstGeom>
          <a:noFill/>
          <a:ln w="9525">
            <a:noFill/>
            <a:miter lim="800000"/>
            <a:headEnd/>
            <a:tailEnd/>
          </a:ln>
          <a:effectLst/>
        </p:spPr>
        <p:txBody>
          <a:bodyPr vert="horz" wrap="square" lIns="415563" tIns="207779" rIns="415563" bIns="207779" numCol="1" anchor="t" anchorCtr="0" compatLnSpc="1">
            <a:prstTxWarp prst="textNoShape">
              <a:avLst/>
            </a:prstTxWarp>
          </a:bodyPr>
          <a:lstStyle>
            <a:lvl1pPr>
              <a:defRPr sz="6500"/>
            </a:lvl1pPr>
          </a:lstStyle>
          <a:p>
            <a:pPr>
              <a:defRPr/>
            </a:pPr>
            <a:endParaRPr lang="fr-FR" altLang="fr-FR"/>
          </a:p>
        </p:txBody>
      </p:sp>
      <p:sp>
        <p:nvSpPr>
          <p:cNvPr id="1029" name="Rectangle 5"/>
          <p:cNvSpPr>
            <a:spLocks noGrp="1" noChangeArrowheads="1"/>
          </p:cNvSpPr>
          <p:nvPr>
            <p:ph type="ftr" sz="quarter" idx="3"/>
          </p:nvPr>
        </p:nvSpPr>
        <p:spPr bwMode="auto">
          <a:xfrm>
            <a:off x="10333038" y="38685788"/>
            <a:ext cx="9577387" cy="2954337"/>
          </a:xfrm>
          <a:prstGeom prst="rect">
            <a:avLst/>
          </a:prstGeom>
          <a:noFill/>
          <a:ln w="9525">
            <a:noFill/>
            <a:miter lim="800000"/>
            <a:headEnd/>
            <a:tailEnd/>
          </a:ln>
          <a:effectLst/>
        </p:spPr>
        <p:txBody>
          <a:bodyPr vert="horz" wrap="square" lIns="415563" tIns="207779" rIns="415563" bIns="207779" numCol="1" anchor="t" anchorCtr="0" compatLnSpc="1">
            <a:prstTxWarp prst="textNoShape">
              <a:avLst/>
            </a:prstTxWarp>
          </a:bodyPr>
          <a:lstStyle>
            <a:lvl1pPr algn="ctr">
              <a:defRPr sz="6500"/>
            </a:lvl1pPr>
          </a:lstStyle>
          <a:p>
            <a:pPr>
              <a:defRPr/>
            </a:pPr>
            <a:endParaRPr lang="fr-FR" altLang="fr-FR"/>
          </a:p>
        </p:txBody>
      </p:sp>
      <p:sp>
        <p:nvSpPr>
          <p:cNvPr id="1030" name="Rectangle 6"/>
          <p:cNvSpPr>
            <a:spLocks noGrp="1" noChangeArrowheads="1"/>
          </p:cNvSpPr>
          <p:nvPr>
            <p:ph type="sldNum" sz="quarter" idx="4"/>
          </p:nvPr>
        </p:nvSpPr>
        <p:spPr bwMode="auto">
          <a:xfrm>
            <a:off x="21674138" y="38685788"/>
            <a:ext cx="7058025" cy="2954337"/>
          </a:xfrm>
          <a:prstGeom prst="rect">
            <a:avLst/>
          </a:prstGeom>
          <a:noFill/>
          <a:ln w="9525">
            <a:noFill/>
            <a:miter lim="800000"/>
            <a:headEnd/>
            <a:tailEnd/>
          </a:ln>
          <a:effectLst/>
        </p:spPr>
        <p:txBody>
          <a:bodyPr vert="horz" wrap="square" lIns="415563" tIns="207779" rIns="415563" bIns="207779" numCol="1" anchor="t" anchorCtr="0" compatLnSpc="1">
            <a:prstTxWarp prst="textNoShape">
              <a:avLst/>
            </a:prstTxWarp>
          </a:bodyPr>
          <a:lstStyle>
            <a:lvl1pPr algn="r">
              <a:defRPr sz="6500"/>
            </a:lvl1pPr>
          </a:lstStyle>
          <a:p>
            <a:pPr>
              <a:defRPr/>
            </a:pPr>
            <a:fld id="{56558E6D-2314-449E-9E6D-004D72C4A7F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52900" rtl="0" eaLnBrk="0" fontAlgn="base" hangingPunct="0">
        <a:spcBef>
          <a:spcPct val="0"/>
        </a:spcBef>
        <a:spcAft>
          <a:spcPct val="0"/>
        </a:spcAft>
        <a:defRPr sz="20000">
          <a:solidFill>
            <a:schemeClr val="tx2"/>
          </a:solidFill>
          <a:latin typeface="+mj-lt"/>
          <a:ea typeface="+mj-ea"/>
          <a:cs typeface="+mj-cs"/>
        </a:defRPr>
      </a:lvl1pPr>
      <a:lvl2pPr algn="ctr" defTabSz="4152900" rtl="0" eaLnBrk="0" fontAlgn="base" hangingPunct="0">
        <a:spcBef>
          <a:spcPct val="0"/>
        </a:spcBef>
        <a:spcAft>
          <a:spcPct val="0"/>
        </a:spcAft>
        <a:defRPr sz="20000">
          <a:solidFill>
            <a:schemeClr val="tx2"/>
          </a:solidFill>
          <a:latin typeface="Arial" charset="0"/>
        </a:defRPr>
      </a:lvl2pPr>
      <a:lvl3pPr algn="ctr" defTabSz="4152900" rtl="0" eaLnBrk="0" fontAlgn="base" hangingPunct="0">
        <a:spcBef>
          <a:spcPct val="0"/>
        </a:spcBef>
        <a:spcAft>
          <a:spcPct val="0"/>
        </a:spcAft>
        <a:defRPr sz="20000">
          <a:solidFill>
            <a:schemeClr val="tx2"/>
          </a:solidFill>
          <a:latin typeface="Arial" charset="0"/>
        </a:defRPr>
      </a:lvl3pPr>
      <a:lvl4pPr algn="ctr" defTabSz="4152900" rtl="0" eaLnBrk="0" fontAlgn="base" hangingPunct="0">
        <a:spcBef>
          <a:spcPct val="0"/>
        </a:spcBef>
        <a:spcAft>
          <a:spcPct val="0"/>
        </a:spcAft>
        <a:defRPr sz="20000">
          <a:solidFill>
            <a:schemeClr val="tx2"/>
          </a:solidFill>
          <a:latin typeface="Arial" charset="0"/>
        </a:defRPr>
      </a:lvl4pPr>
      <a:lvl5pPr algn="ctr" defTabSz="4152900" rtl="0" eaLnBrk="0" fontAlgn="base" hangingPunct="0">
        <a:spcBef>
          <a:spcPct val="0"/>
        </a:spcBef>
        <a:spcAft>
          <a:spcPct val="0"/>
        </a:spcAft>
        <a:defRPr sz="20000">
          <a:solidFill>
            <a:schemeClr val="tx2"/>
          </a:solidFill>
          <a:latin typeface="Arial" charset="0"/>
        </a:defRPr>
      </a:lvl5pPr>
      <a:lvl6pPr marL="457200" algn="ctr" defTabSz="4152900" rtl="0" fontAlgn="base">
        <a:spcBef>
          <a:spcPct val="0"/>
        </a:spcBef>
        <a:spcAft>
          <a:spcPct val="0"/>
        </a:spcAft>
        <a:defRPr sz="20000">
          <a:solidFill>
            <a:schemeClr val="tx2"/>
          </a:solidFill>
          <a:latin typeface="Arial" charset="0"/>
        </a:defRPr>
      </a:lvl6pPr>
      <a:lvl7pPr marL="914400" algn="ctr" defTabSz="4152900" rtl="0" fontAlgn="base">
        <a:spcBef>
          <a:spcPct val="0"/>
        </a:spcBef>
        <a:spcAft>
          <a:spcPct val="0"/>
        </a:spcAft>
        <a:defRPr sz="20000">
          <a:solidFill>
            <a:schemeClr val="tx2"/>
          </a:solidFill>
          <a:latin typeface="Arial" charset="0"/>
        </a:defRPr>
      </a:lvl7pPr>
      <a:lvl8pPr marL="1371600" algn="ctr" defTabSz="4152900" rtl="0" fontAlgn="base">
        <a:spcBef>
          <a:spcPct val="0"/>
        </a:spcBef>
        <a:spcAft>
          <a:spcPct val="0"/>
        </a:spcAft>
        <a:defRPr sz="20000">
          <a:solidFill>
            <a:schemeClr val="tx2"/>
          </a:solidFill>
          <a:latin typeface="Arial" charset="0"/>
        </a:defRPr>
      </a:lvl8pPr>
      <a:lvl9pPr marL="1828800" algn="ctr" defTabSz="4152900" rtl="0" fontAlgn="base">
        <a:spcBef>
          <a:spcPct val="0"/>
        </a:spcBef>
        <a:spcAft>
          <a:spcPct val="0"/>
        </a:spcAft>
        <a:defRPr sz="20000">
          <a:solidFill>
            <a:schemeClr val="tx2"/>
          </a:solidFill>
          <a:latin typeface="Arial" charset="0"/>
        </a:defRPr>
      </a:lvl9pPr>
    </p:titleStyle>
    <p:bodyStyle>
      <a:lvl1pPr marL="1557338" indent="-1557338" algn="l" defTabSz="4152900" rtl="0" eaLnBrk="0" fontAlgn="base" hangingPunct="0">
        <a:spcBef>
          <a:spcPct val="20000"/>
        </a:spcBef>
        <a:spcAft>
          <a:spcPct val="0"/>
        </a:spcAft>
        <a:buChar char="•"/>
        <a:defRPr sz="14700">
          <a:solidFill>
            <a:schemeClr val="tx1"/>
          </a:solidFill>
          <a:latin typeface="+mn-lt"/>
          <a:ea typeface="+mn-ea"/>
          <a:cs typeface="+mn-cs"/>
        </a:defRPr>
      </a:lvl1pPr>
      <a:lvl2pPr marL="3373438" indent="-1292225" algn="l" defTabSz="4152900" rtl="0" eaLnBrk="0" fontAlgn="base" hangingPunct="0">
        <a:spcBef>
          <a:spcPct val="20000"/>
        </a:spcBef>
        <a:spcAft>
          <a:spcPct val="0"/>
        </a:spcAft>
        <a:buChar char="–"/>
        <a:defRPr sz="12600">
          <a:solidFill>
            <a:schemeClr val="tx1"/>
          </a:solidFill>
          <a:latin typeface="+mn-lt"/>
        </a:defRPr>
      </a:lvl2pPr>
      <a:lvl3pPr marL="5192713" indent="-1039813" algn="l" defTabSz="4152900" rtl="0" eaLnBrk="0" fontAlgn="base" hangingPunct="0">
        <a:spcBef>
          <a:spcPct val="20000"/>
        </a:spcBef>
        <a:spcAft>
          <a:spcPct val="0"/>
        </a:spcAft>
        <a:buChar char="•"/>
        <a:defRPr sz="10900">
          <a:solidFill>
            <a:schemeClr val="tx1"/>
          </a:solidFill>
          <a:latin typeface="+mn-lt"/>
        </a:defRPr>
      </a:lvl3pPr>
      <a:lvl4pPr marL="7272338" indent="-1038225" algn="l" defTabSz="4152900" rtl="0" eaLnBrk="0" fontAlgn="base" hangingPunct="0">
        <a:spcBef>
          <a:spcPct val="20000"/>
        </a:spcBef>
        <a:spcAft>
          <a:spcPct val="0"/>
        </a:spcAft>
        <a:buChar char="–"/>
        <a:defRPr sz="9100">
          <a:solidFill>
            <a:schemeClr val="tx1"/>
          </a:solidFill>
          <a:latin typeface="+mn-lt"/>
        </a:defRPr>
      </a:lvl4pPr>
      <a:lvl5pPr marL="9345613" indent="-1033463" algn="l" defTabSz="4152900" rtl="0" eaLnBrk="0" fontAlgn="base" hangingPunct="0">
        <a:spcBef>
          <a:spcPct val="20000"/>
        </a:spcBef>
        <a:spcAft>
          <a:spcPct val="0"/>
        </a:spcAft>
        <a:buChar char="»"/>
        <a:defRPr sz="9100">
          <a:solidFill>
            <a:schemeClr val="tx1"/>
          </a:solidFill>
          <a:latin typeface="+mn-lt"/>
        </a:defRPr>
      </a:lvl5pPr>
      <a:lvl6pPr marL="9802813" indent="-1033463" algn="l" defTabSz="4152900" rtl="0" fontAlgn="base">
        <a:spcBef>
          <a:spcPct val="20000"/>
        </a:spcBef>
        <a:spcAft>
          <a:spcPct val="0"/>
        </a:spcAft>
        <a:buChar char="»"/>
        <a:defRPr sz="9100">
          <a:solidFill>
            <a:schemeClr val="tx1"/>
          </a:solidFill>
          <a:latin typeface="+mn-lt"/>
        </a:defRPr>
      </a:lvl6pPr>
      <a:lvl7pPr marL="10260013" indent="-1033463" algn="l" defTabSz="4152900" rtl="0" fontAlgn="base">
        <a:spcBef>
          <a:spcPct val="20000"/>
        </a:spcBef>
        <a:spcAft>
          <a:spcPct val="0"/>
        </a:spcAft>
        <a:buChar char="»"/>
        <a:defRPr sz="9100">
          <a:solidFill>
            <a:schemeClr val="tx1"/>
          </a:solidFill>
          <a:latin typeface="+mn-lt"/>
        </a:defRPr>
      </a:lvl7pPr>
      <a:lvl8pPr marL="10717213" indent="-1033463" algn="l" defTabSz="4152900" rtl="0" fontAlgn="base">
        <a:spcBef>
          <a:spcPct val="20000"/>
        </a:spcBef>
        <a:spcAft>
          <a:spcPct val="0"/>
        </a:spcAft>
        <a:buChar char="»"/>
        <a:defRPr sz="9100">
          <a:solidFill>
            <a:schemeClr val="tx1"/>
          </a:solidFill>
          <a:latin typeface="+mn-lt"/>
        </a:defRPr>
      </a:lvl8pPr>
      <a:lvl9pPr marL="11174413" indent="-1033463" algn="l" defTabSz="4152900" rtl="0" fontAlgn="base">
        <a:spcBef>
          <a:spcPct val="20000"/>
        </a:spcBef>
        <a:spcAft>
          <a:spcPct val="0"/>
        </a:spcAft>
        <a:buChar char="»"/>
        <a:defRPr sz="91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g"/><Relationship Id="rId18" Type="http://schemas.openxmlformats.org/officeDocument/2006/relationships/image" Target="../media/image15.emf"/><Relationship Id="rId26"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18.jpeg"/><Relationship Id="rId34" Type="http://schemas.openxmlformats.org/officeDocument/2006/relationships/image" Target="../media/image31.png"/><Relationship Id="rId7" Type="http://schemas.openxmlformats.org/officeDocument/2006/relationships/image" Target="../media/image4.emf"/><Relationship Id="rId12" Type="http://schemas.openxmlformats.org/officeDocument/2006/relationships/image" Target="../media/image9.emf"/><Relationship Id="rId17" Type="http://schemas.openxmlformats.org/officeDocument/2006/relationships/image" Target="../media/image14.emf"/><Relationship Id="rId25" Type="http://schemas.openxmlformats.org/officeDocument/2006/relationships/image" Target="../media/image22.png"/><Relationship Id="rId33" Type="http://schemas.openxmlformats.org/officeDocument/2006/relationships/image" Target="../media/image30.png"/><Relationship Id="rId38" Type="http://schemas.openxmlformats.org/officeDocument/2006/relationships/image" Target="../media/image35.jpe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emf"/><Relationship Id="rId29"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emf"/><Relationship Id="rId11" Type="http://schemas.openxmlformats.org/officeDocument/2006/relationships/image" Target="../media/image8.emf"/><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emf"/><Relationship Id="rId5" Type="http://schemas.openxmlformats.org/officeDocument/2006/relationships/image" Target="../media/image2.png"/><Relationship Id="rId15" Type="http://schemas.openxmlformats.org/officeDocument/2006/relationships/image" Target="../media/image12.jpe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emf"/><Relationship Id="rId10" Type="http://schemas.openxmlformats.org/officeDocument/2006/relationships/image" Target="../media/image7.jpeg"/><Relationship Id="rId19" Type="http://schemas.openxmlformats.org/officeDocument/2006/relationships/image" Target="../media/image16.emf"/><Relationship Id="rId31" Type="http://schemas.openxmlformats.org/officeDocument/2006/relationships/image" Target="../media/image28.png"/><Relationship Id="rId4" Type="http://schemas.openxmlformats.org/officeDocument/2006/relationships/image" Target="file:///\\mn-zeus\Images\BIC%20-%20001%20-%20logos\MateriaNovaLogo2_big_link.jpg" TargetMode="External"/><Relationship Id="rId9" Type="http://schemas.openxmlformats.org/officeDocument/2006/relationships/image" Target="../media/image6.jpeg"/><Relationship Id="rId14" Type="http://schemas.openxmlformats.org/officeDocument/2006/relationships/image" Target="../media/image11.png"/><Relationship Id="rId22" Type="http://schemas.openxmlformats.org/officeDocument/2006/relationships/image" Target="../media/image19.jp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E09E92-5945-4FDD-B052-4442A6558899}"/>
              </a:ext>
            </a:extLst>
          </p:cNvPr>
          <p:cNvSpPr>
            <a:spLocks noChangeArrowheads="1"/>
          </p:cNvSpPr>
          <p:nvPr/>
        </p:nvSpPr>
        <p:spPr bwMode="auto">
          <a:xfrm flipV="1">
            <a:off x="146326" y="40209153"/>
            <a:ext cx="29951897" cy="2275519"/>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4" name="Rectangle 3">
            <a:extLst>
              <a:ext uri="{FF2B5EF4-FFF2-40B4-BE49-F238E27FC236}">
                <a16:creationId xmlns:a16="http://schemas.microsoft.com/office/drawing/2014/main" id="{DB974E02-FBC6-4772-9E33-A821E72007A3}"/>
              </a:ext>
            </a:extLst>
          </p:cNvPr>
          <p:cNvSpPr>
            <a:spLocks noChangeArrowheads="1"/>
          </p:cNvSpPr>
          <p:nvPr/>
        </p:nvSpPr>
        <p:spPr bwMode="auto">
          <a:xfrm>
            <a:off x="71641" y="1959173"/>
            <a:ext cx="30100180" cy="45719"/>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pic>
        <p:nvPicPr>
          <p:cNvPr id="1028" name="Picture 4" descr="\\mn-zeus\Images\BIC - 001 - logos\MateriaNovaLogo2_big_link.jpg">
            <a:extLst>
              <a:ext uri="{FF2B5EF4-FFF2-40B4-BE49-F238E27FC236}">
                <a16:creationId xmlns:a16="http://schemas.microsoft.com/office/drawing/2014/main" id="{13109A3B-9D00-431F-9A29-1107F6279713}"/>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46326" y="97264"/>
            <a:ext cx="9718675" cy="1630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9" name="Picture 5" descr="Frise verticale">
            <a:extLst>
              <a:ext uri="{FF2B5EF4-FFF2-40B4-BE49-F238E27FC236}">
                <a16:creationId xmlns:a16="http://schemas.microsoft.com/office/drawing/2014/main" id="{5F1AC7EE-0364-4E09-8639-0D10A316A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99063" y="40374927"/>
            <a:ext cx="11988800" cy="20383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8">
            <a:extLst>
              <a:ext uri="{FF2B5EF4-FFF2-40B4-BE49-F238E27FC236}">
                <a16:creationId xmlns:a16="http://schemas.microsoft.com/office/drawing/2014/main" id="{FBCD7E07-5683-44A6-9D95-3252770D40C2}"/>
              </a:ext>
            </a:extLst>
          </p:cNvPr>
          <p:cNvSpPr txBox="1">
            <a:spLocks noChangeArrowheads="1"/>
          </p:cNvSpPr>
          <p:nvPr/>
        </p:nvSpPr>
        <p:spPr bwMode="auto">
          <a:xfrm>
            <a:off x="202423" y="2159687"/>
            <a:ext cx="29857700" cy="5508625"/>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ctr" eaLnBrk="0" hangingPunct="0">
              <a:spcAft>
                <a:spcPts val="400"/>
              </a:spcAft>
            </a:pPr>
            <a:r>
              <a:rPr lang="en-US" sz="6000" cap="small" dirty="0">
                <a:solidFill>
                  <a:srgbClr val="FFFFFF"/>
                </a:solidFill>
                <a:latin typeface="Verdana" panose="020B0604030504040204" pitchFamily="34" charset="0"/>
              </a:rPr>
              <a:t>Evaluation of distinct coating formulations for </a:t>
            </a:r>
            <a:r>
              <a:rPr lang="en-US" sz="6000" cap="small" dirty="0" err="1">
                <a:solidFill>
                  <a:srgbClr val="FFFFFF"/>
                </a:solidFill>
                <a:latin typeface="Verdana" panose="020B0604030504040204" pitchFamily="34" charset="0"/>
              </a:rPr>
              <a:t>Pleurotus</a:t>
            </a:r>
            <a:r>
              <a:rPr lang="en-US" sz="6000" cap="small" dirty="0">
                <a:solidFill>
                  <a:srgbClr val="FFFFFF"/>
                </a:solidFill>
                <a:latin typeface="Verdana" panose="020B0604030504040204" pitchFamily="34" charset="0"/>
              </a:rPr>
              <a:t> </a:t>
            </a:r>
            <a:r>
              <a:rPr lang="en-US" sz="6000" cap="small" dirty="0" err="1">
                <a:solidFill>
                  <a:srgbClr val="FFFFFF"/>
                </a:solidFill>
                <a:latin typeface="Verdana" panose="020B0604030504040204" pitchFamily="34" charset="0"/>
              </a:rPr>
              <a:t>osteatus</a:t>
            </a:r>
            <a:r>
              <a:rPr lang="en-US" sz="6000" cap="small" dirty="0">
                <a:solidFill>
                  <a:srgbClr val="FFFFFF"/>
                </a:solidFill>
                <a:latin typeface="Verdana" panose="020B0604030504040204" pitchFamily="34" charset="0"/>
              </a:rPr>
              <a:t> cells encapsulation for laccase synthesis </a:t>
            </a:r>
            <a:endParaRPr lang="fr-FR" sz="6000" cap="small" dirty="0">
              <a:solidFill>
                <a:srgbClr val="FFFFFF"/>
              </a:solidFill>
              <a:latin typeface="Verdana" panose="020B0604030504040204" pitchFamily="34" charset="0"/>
            </a:endParaRPr>
          </a:p>
          <a:p>
            <a:pPr lvl="0" algn="ctr" eaLnBrk="0" hangingPunct="0">
              <a:spcAft>
                <a:spcPts val="400"/>
              </a:spcAft>
            </a:pPr>
            <a:endParaRPr lang="fr-BE" altLang="fr-FR" sz="3600" b="1" dirty="0">
              <a:solidFill>
                <a:srgbClr val="FFFFFF"/>
              </a:solidFill>
              <a:latin typeface="Verdana" panose="020B0604030504040204" pitchFamily="34" charset="0"/>
            </a:endParaRPr>
          </a:p>
          <a:p>
            <a:pPr algn="ctr" eaLnBrk="0" hangingPunct="0">
              <a:spcAft>
                <a:spcPts val="400"/>
              </a:spcAft>
            </a:pPr>
            <a:r>
              <a:rPr lang="en-US" sz="3600" b="1" dirty="0">
                <a:solidFill>
                  <a:srgbClr val="FFFFFF"/>
                </a:solidFill>
                <a:latin typeface="Verdana" panose="020B0604030504040204" pitchFamily="34" charset="0"/>
              </a:rPr>
              <a:t>Castro C.C.</a:t>
            </a:r>
            <a:r>
              <a:rPr lang="en-US" sz="3600" b="1" baseline="30000" dirty="0">
                <a:solidFill>
                  <a:srgbClr val="FFFFFF"/>
                </a:solidFill>
                <a:latin typeface="Verdana" panose="020B0604030504040204" pitchFamily="34" charset="0"/>
              </a:rPr>
              <a:t>1</a:t>
            </a:r>
            <a:r>
              <a:rPr lang="en-US" sz="3600" b="1" dirty="0">
                <a:solidFill>
                  <a:srgbClr val="FFFFFF"/>
                </a:solidFill>
                <a:latin typeface="Verdana" panose="020B0604030504040204" pitchFamily="34" charset="0"/>
              </a:rPr>
              <a:t>, Senechal T.</a:t>
            </a:r>
            <a:r>
              <a:rPr lang="en-US" sz="3600" b="1" baseline="30000" dirty="0">
                <a:solidFill>
                  <a:srgbClr val="FFFFFF"/>
                </a:solidFill>
                <a:latin typeface="Verdana" panose="020B0604030504040204" pitchFamily="34" charset="0"/>
              </a:rPr>
              <a:t>2</a:t>
            </a:r>
            <a:r>
              <a:rPr lang="en-US" sz="3600" b="1" dirty="0">
                <a:solidFill>
                  <a:srgbClr val="FFFFFF"/>
                </a:solidFill>
                <a:latin typeface="Verdana" panose="020B0604030504040204" pitchFamily="34" charset="0"/>
              </a:rPr>
              <a:t>, Lahem D.</a:t>
            </a:r>
            <a:r>
              <a:rPr lang="en-US" sz="3600" b="1" baseline="30000" dirty="0">
                <a:solidFill>
                  <a:srgbClr val="FFFFFF"/>
                </a:solidFill>
                <a:latin typeface="Verdana" panose="020B0604030504040204" pitchFamily="34" charset="0"/>
              </a:rPr>
              <a:t>2</a:t>
            </a:r>
            <a:r>
              <a:rPr lang="en-US" sz="3600" b="1" dirty="0">
                <a:solidFill>
                  <a:srgbClr val="FFFFFF"/>
                </a:solidFill>
                <a:latin typeface="Verdana" panose="020B0604030504040204" pitchFamily="34" charset="0"/>
              </a:rPr>
              <a:t>, </a:t>
            </a:r>
            <a:r>
              <a:rPr lang="en-US" sz="3600" b="1" dirty="0" err="1">
                <a:solidFill>
                  <a:srgbClr val="FFFFFF"/>
                </a:solidFill>
                <a:latin typeface="Verdana" panose="020B0604030504040204" pitchFamily="34" charset="0"/>
              </a:rPr>
              <a:t>Hantson</a:t>
            </a:r>
            <a:r>
              <a:rPr lang="en-US" sz="3600" b="1" dirty="0">
                <a:solidFill>
                  <a:srgbClr val="FFFFFF"/>
                </a:solidFill>
                <a:latin typeface="Verdana" panose="020B0604030504040204" pitchFamily="34" charset="0"/>
              </a:rPr>
              <a:t> A.-L.</a:t>
            </a:r>
            <a:r>
              <a:rPr lang="en-US" sz="3600" b="1" baseline="30000" dirty="0">
                <a:solidFill>
                  <a:srgbClr val="FFFFFF"/>
                </a:solidFill>
                <a:latin typeface="Verdana" panose="020B0604030504040204" pitchFamily="34" charset="0"/>
              </a:rPr>
              <a:t>1</a:t>
            </a:r>
            <a:r>
              <a:rPr lang="en-US" sz="3600" b="1" dirty="0">
                <a:solidFill>
                  <a:srgbClr val="FFFFFF"/>
                </a:solidFill>
                <a:latin typeface="Verdana" panose="020B0604030504040204" pitchFamily="34" charset="0"/>
              </a:rPr>
              <a:t> </a:t>
            </a:r>
            <a:endParaRPr lang="fr-FR" sz="3600" b="1" dirty="0">
              <a:solidFill>
                <a:srgbClr val="FFFFFF"/>
              </a:solidFill>
              <a:latin typeface="Verdana" panose="020B0604030504040204" pitchFamily="34" charset="0"/>
            </a:endParaRPr>
          </a:p>
          <a:p>
            <a:pPr algn="ctr" eaLnBrk="0" hangingPunct="0"/>
            <a:r>
              <a:rPr lang="en-US" sz="3600" dirty="0">
                <a:solidFill>
                  <a:srgbClr val="FFFFFF"/>
                </a:solidFill>
                <a:latin typeface="Verdana" panose="020B0604030504040204" pitchFamily="34" charset="0"/>
              </a:rPr>
              <a:t>1 Laboratory of Applied Chemistry and Biochemistry, Faculty of Engineering of UMONS, University of Mons, Mons, Belgium</a:t>
            </a:r>
            <a:endParaRPr lang="fr-FR" sz="3600" dirty="0">
              <a:solidFill>
                <a:srgbClr val="FFFFFF"/>
              </a:solidFill>
              <a:latin typeface="Verdana" panose="020B0604030504040204" pitchFamily="34" charset="0"/>
            </a:endParaRPr>
          </a:p>
          <a:p>
            <a:pPr algn="ctr" eaLnBrk="0" hangingPunct="0"/>
            <a:r>
              <a:rPr lang="en-US" sz="3600" dirty="0">
                <a:solidFill>
                  <a:srgbClr val="FFFFFF"/>
                </a:solidFill>
                <a:latin typeface="Verdana" panose="020B0604030504040204" pitchFamily="34" charset="0"/>
              </a:rPr>
              <a:t>2 Materia Nova Research and Development Centre, University of Mons, Mons, Belgium</a:t>
            </a:r>
            <a:endParaRPr lang="fr-FR" sz="3600" dirty="0">
              <a:solidFill>
                <a:srgbClr val="FFFFFF"/>
              </a:solidFill>
              <a:latin typeface="Verdana" panose="020B0604030504040204" pitchFamily="34" charset="0"/>
            </a:endParaRPr>
          </a:p>
          <a:p>
            <a:pPr lvl="0" algn="ctr" eaLnBrk="0" hangingPunct="0">
              <a:spcAft>
                <a:spcPts val="600"/>
              </a:spcAf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A46404A9-B39B-4CA7-86BC-5B46884357D0}"/>
              </a:ext>
            </a:extLst>
          </p:cNvPr>
          <p:cNvSpPr>
            <a:spLocks noChangeArrowheads="1"/>
          </p:cNvSpPr>
          <p:nvPr/>
        </p:nvSpPr>
        <p:spPr bwMode="auto">
          <a:xfrm flipV="1">
            <a:off x="71641" y="14715007"/>
            <a:ext cx="14805222" cy="54000"/>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10" name="Text Box 11">
            <a:extLst>
              <a:ext uri="{FF2B5EF4-FFF2-40B4-BE49-F238E27FC236}">
                <a16:creationId xmlns:a16="http://schemas.microsoft.com/office/drawing/2014/main" id="{05DC42DE-9541-439A-B7A3-AD6BBB6EE0B8}"/>
              </a:ext>
            </a:extLst>
          </p:cNvPr>
          <p:cNvSpPr txBox="1">
            <a:spLocks noChangeArrowheads="1"/>
          </p:cNvSpPr>
          <p:nvPr/>
        </p:nvSpPr>
        <p:spPr bwMode="auto">
          <a:xfrm>
            <a:off x="205598" y="14113347"/>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3200" b="0" i="0" u="none" strike="noStrike" cap="small" normalizeH="0" dirty="0">
                <a:ln>
                  <a:noFill/>
                </a:ln>
                <a:solidFill>
                  <a:srgbClr val="198DB1"/>
                </a:solidFill>
                <a:effectLst/>
                <a:latin typeface="Verdana" panose="020B0604030504040204" pitchFamily="34" charset="0"/>
              </a:rPr>
              <a:t>Background</a:t>
            </a:r>
            <a:endParaRPr kumimoji="0" lang="fr-FR" altLang="fr-FR" sz="1800" b="0" i="0" u="none" strike="noStrike" cap="small" normalizeH="0" dirty="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D64394AD-02F2-4AA7-B18C-30FC40F991BB}"/>
              </a:ext>
            </a:extLst>
          </p:cNvPr>
          <p:cNvSpPr>
            <a:spLocks noChangeArrowheads="1"/>
          </p:cNvSpPr>
          <p:nvPr/>
        </p:nvSpPr>
        <p:spPr bwMode="auto">
          <a:xfrm flipV="1">
            <a:off x="15321594" y="14715325"/>
            <a:ext cx="14850227" cy="54000"/>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13" name="Text Box 14">
            <a:extLst>
              <a:ext uri="{FF2B5EF4-FFF2-40B4-BE49-F238E27FC236}">
                <a16:creationId xmlns:a16="http://schemas.microsoft.com/office/drawing/2014/main" id="{044CF06B-58FD-4E96-ACFE-F345067F6EB7}"/>
              </a:ext>
            </a:extLst>
          </p:cNvPr>
          <p:cNvSpPr txBox="1">
            <a:spLocks noChangeArrowheads="1"/>
          </p:cNvSpPr>
          <p:nvPr/>
        </p:nvSpPr>
        <p:spPr bwMode="auto">
          <a:xfrm>
            <a:off x="18211023" y="14116522"/>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3200" b="0" i="0" u="none" strike="noStrike" cap="small" normalizeH="0" dirty="0">
                <a:ln>
                  <a:noFill/>
                </a:ln>
                <a:solidFill>
                  <a:srgbClr val="198DB1"/>
                </a:solidFill>
                <a:effectLst/>
                <a:latin typeface="Verdana" panose="020B0604030504040204" pitchFamily="34" charset="0"/>
              </a:rPr>
              <a:t>Optimized experimental design</a:t>
            </a:r>
            <a:endParaRPr kumimoji="0" lang="fr-FR" altLang="fr-FR" sz="1800" b="0" i="0" u="none" strike="noStrike" cap="small" normalizeH="0" dirty="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BD404F0C-9840-416D-8F93-B36C03EA0492}"/>
              </a:ext>
            </a:extLst>
          </p:cNvPr>
          <p:cNvSpPr>
            <a:spLocks noChangeArrowheads="1"/>
          </p:cNvSpPr>
          <p:nvPr/>
        </p:nvSpPr>
        <p:spPr bwMode="auto">
          <a:xfrm flipV="1">
            <a:off x="71642" y="36462738"/>
            <a:ext cx="30100180" cy="45719"/>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27" name="Text Box 23">
            <a:extLst>
              <a:ext uri="{FF2B5EF4-FFF2-40B4-BE49-F238E27FC236}">
                <a16:creationId xmlns:a16="http://schemas.microsoft.com/office/drawing/2014/main" id="{228442CD-BC4F-4E8C-B1FF-3147BD4DE76A}"/>
              </a:ext>
            </a:extLst>
          </p:cNvPr>
          <p:cNvSpPr txBox="1">
            <a:spLocks noChangeArrowheads="1"/>
          </p:cNvSpPr>
          <p:nvPr/>
        </p:nvSpPr>
        <p:spPr bwMode="auto">
          <a:xfrm>
            <a:off x="192898" y="35967439"/>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r-FR" sz="3200" b="0" i="0" u="none" strike="noStrike" cap="small" normalizeH="0" dirty="0">
                <a:ln>
                  <a:noFill/>
                </a:ln>
                <a:solidFill>
                  <a:srgbClr val="198DB1"/>
                </a:solidFill>
                <a:effectLst/>
                <a:latin typeface="Verdana" panose="020B0604030504040204" pitchFamily="34" charset="0"/>
              </a:rPr>
              <a:t>Conclusions</a:t>
            </a:r>
            <a:endParaRPr kumimoji="0" lang="fr-FR" altLang="fr-FR" sz="1800" b="0" i="0" u="none" strike="noStrike" cap="small" normalizeH="0" dirty="0">
              <a:ln>
                <a:noFill/>
              </a:ln>
              <a:solidFill>
                <a:schemeClr val="tx1"/>
              </a:solidFill>
              <a:effectLst/>
              <a:latin typeface="Arial" panose="020B0604020202020204" pitchFamily="34" charset="0"/>
            </a:endParaRPr>
          </a:p>
        </p:txBody>
      </p:sp>
      <p:sp>
        <p:nvSpPr>
          <p:cNvPr id="28" name="Text Box 24">
            <a:extLst>
              <a:ext uri="{FF2B5EF4-FFF2-40B4-BE49-F238E27FC236}">
                <a16:creationId xmlns:a16="http://schemas.microsoft.com/office/drawing/2014/main" id="{10146F8A-F6AC-400C-9F52-F94EAFA29561}"/>
              </a:ext>
            </a:extLst>
          </p:cNvPr>
          <p:cNvSpPr txBox="1">
            <a:spLocks noChangeArrowheads="1"/>
          </p:cNvSpPr>
          <p:nvPr/>
        </p:nvSpPr>
        <p:spPr bwMode="auto">
          <a:xfrm>
            <a:off x="207186" y="36680820"/>
            <a:ext cx="29852937" cy="34281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GB" altLang="fr-FR" dirty="0">
                <a:solidFill>
                  <a:srgbClr val="198DB1"/>
                </a:solidFill>
                <a:latin typeface="Verdana" panose="020B0604030504040204" pitchFamily="34" charset="0"/>
              </a:rPr>
              <a:t>key parameters in the use of bioactive coatings for indoor air depollution is to be able to conserve enzyme accessibility and activity through time. In this study we used sol-gel and latex coating for the incorporation of  </a:t>
            </a:r>
            <a:r>
              <a:rPr lang="en-GB" altLang="fr-FR" i="1" dirty="0" err="1">
                <a:solidFill>
                  <a:srgbClr val="198DB1"/>
                </a:solidFill>
                <a:latin typeface="Verdana" panose="020B0604030504040204" pitchFamily="34" charset="0"/>
              </a:rPr>
              <a:t>Pleurotus</a:t>
            </a:r>
            <a:r>
              <a:rPr lang="en-GB" altLang="fr-FR" i="1" dirty="0">
                <a:solidFill>
                  <a:srgbClr val="198DB1"/>
                </a:solidFill>
                <a:latin typeface="Verdana" panose="020B0604030504040204" pitchFamily="34" charset="0"/>
              </a:rPr>
              <a:t> </a:t>
            </a:r>
            <a:r>
              <a:rPr lang="en-GB" altLang="fr-FR" i="1" dirty="0" err="1">
                <a:solidFill>
                  <a:srgbClr val="198DB1"/>
                </a:solidFill>
                <a:latin typeface="Verdana" panose="020B0604030504040204" pitchFamily="34" charset="0"/>
              </a:rPr>
              <a:t>ostreatus</a:t>
            </a:r>
            <a:r>
              <a:rPr lang="en-GB" altLang="fr-FR" i="1" dirty="0">
                <a:solidFill>
                  <a:srgbClr val="198DB1"/>
                </a:solidFill>
                <a:latin typeface="Verdana" panose="020B0604030504040204" pitchFamily="34" charset="0"/>
              </a:rPr>
              <a:t>, </a:t>
            </a:r>
            <a:r>
              <a:rPr lang="en-GB" altLang="fr-FR" dirty="0">
                <a:solidFill>
                  <a:srgbClr val="198DB1"/>
                </a:solidFill>
                <a:latin typeface="Verdana" panose="020B0604030504040204" pitchFamily="34" charset="0"/>
              </a:rPr>
              <a:t>a microorganism expressing a laccase activity. 2 different detection where used to assess the enzyme activity, an indirect through the degradation of ABTS by the enzyme and a direct one depositing colorants directly on the substrate.</a:t>
            </a: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fr-FR" dirty="0">
              <a:solidFill>
                <a:srgbClr val="198DB1"/>
              </a:solidFill>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GB" altLang="fr-FR" dirty="0">
                <a:solidFill>
                  <a:srgbClr val="198DB1"/>
                </a:solidFill>
                <a:latin typeface="Verdana" panose="020B0604030504040204" pitchFamily="34" charset="0"/>
              </a:rPr>
              <a:t>An Optimized Experimental Design allowed us to highlight coating parameters increasing laccase activity, namely the microorganism ratio and PEG incorporation. </a:t>
            </a:r>
          </a:p>
          <a:p>
            <a:pPr lvl="0" algn="just" eaLnBrk="0" hangingPunct="0"/>
            <a:r>
              <a:rPr lang="en-GB" altLang="fr-FR" dirty="0">
                <a:solidFill>
                  <a:srgbClr val="198DB1"/>
                </a:solidFill>
                <a:latin typeface="Verdana" panose="020B0604030504040204" pitchFamily="34" charset="0"/>
              </a:rPr>
              <a:t>We were also able to follow the laccase activity depositing </a:t>
            </a:r>
            <a:r>
              <a:rPr lang="en-US" dirty="0">
                <a:solidFill>
                  <a:srgbClr val="198DB1"/>
                </a:solidFill>
                <a:latin typeface="Verdana" panose="020B0604030504040204" pitchFamily="34" charset="0"/>
              </a:rPr>
              <a:t>Methylene blue, methyl orange and phenol red showed a higher reactivity to the laccase entrapped coatings directly on the bioactive coatings, allowing a quicker, easier and cheaper way of assessing the enzyme activity of laccase, directly on coated substrates.</a:t>
            </a:r>
            <a:endParaRPr lang="en-GB" altLang="fr-FR" dirty="0">
              <a:solidFill>
                <a:srgbClr val="198DB1"/>
              </a:solidFill>
              <a:latin typeface="Verdan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fr-FR" dirty="0">
              <a:solidFill>
                <a:srgbClr val="198DB1"/>
              </a:solidFill>
              <a:latin typeface="Verdana" panose="020B0604030504040204" pitchFamily="34" charset="0"/>
            </a:endParaRPr>
          </a:p>
        </p:txBody>
      </p:sp>
      <p:sp>
        <p:nvSpPr>
          <p:cNvPr id="30" name="Text Box 27">
            <a:extLst>
              <a:ext uri="{FF2B5EF4-FFF2-40B4-BE49-F238E27FC236}">
                <a16:creationId xmlns:a16="http://schemas.microsoft.com/office/drawing/2014/main" id="{1585E868-4BD1-4C55-A868-A31397B18270}"/>
              </a:ext>
            </a:extLst>
          </p:cNvPr>
          <p:cNvSpPr txBox="1">
            <a:spLocks noChangeArrowheads="1"/>
          </p:cNvSpPr>
          <p:nvPr/>
        </p:nvSpPr>
        <p:spPr bwMode="auto">
          <a:xfrm>
            <a:off x="6258361" y="8312309"/>
            <a:ext cx="23801762" cy="5440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algn="just"/>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In the context of Feder BIODEC project, </a:t>
            </a:r>
            <a:r>
              <a:rPr lang="en-US"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UMons</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and Materia Nova are developing coating for indoor depollution based on the encapsulation of microorganism into coatings. In the first step of the project the use of a microorganism expressing a laccase activity was used to control the conservation of the enzyme activity after encapsulation and application of the coating on samples.</a:t>
            </a:r>
            <a:r>
              <a:rPr lang="en-US" dirty="0"/>
              <a:t> </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Laccase is an enzyme that catalyzes the one-electron oxidation of a wide range of phenolic and aromatic amines. This enzyme is present in plants, insects and microorganisms such as bacteria and mainly fungi. Laccase from white rot fungus </a:t>
            </a:r>
            <a:r>
              <a:rPr lang="en-US" sz="2400" b="1" i="1" dirty="0" err="1">
                <a:solidFill>
                  <a:srgbClr val="198DB1"/>
                </a:solidFill>
                <a:latin typeface="Verdana" panose="020B0604030504040204" pitchFamily="34" charset="0"/>
                <a:ea typeface="Verdana" panose="020B0604030504040204" pitchFamily="34" charset="0"/>
                <a:cs typeface="Verdana" panose="020B0604030504040204" pitchFamily="34" charset="0"/>
              </a:rPr>
              <a:t>Pleurotus</a:t>
            </a:r>
            <a:r>
              <a:rPr lang="en-US" sz="2400" b="1" i="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en-US" sz="2400" b="1" i="1" dirty="0" err="1">
                <a:solidFill>
                  <a:srgbClr val="198DB1"/>
                </a:solidFill>
                <a:latin typeface="Verdana" panose="020B0604030504040204" pitchFamily="34" charset="0"/>
                <a:ea typeface="Verdana" panose="020B0604030504040204" pitchFamily="34" charset="0"/>
                <a:cs typeface="Verdana" panose="020B0604030504040204" pitchFamily="34" charset="0"/>
              </a:rPr>
              <a:t>ostreatus</a:t>
            </a:r>
            <a:r>
              <a:rPr lang="en-US" sz="2400" b="1" i="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has been extensively studied for its potential for xenobiotic.</a:t>
            </a:r>
          </a:p>
          <a:p>
            <a:pPr algn="just"/>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Hydrophilic sol-gel formulations </a:t>
            </a:r>
            <a:r>
              <a:rPr lang="fr-BE"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for the physical entrapment of heat-sensitive and fragile biomolecules, has been widely explored in the recent years. Besides being easily prepared low-temperature systems, the incorporation of PVOH or PEG in the formulation allows to retain a large content of water, improving cells viability and maintaining enzymes activities. Silica based sol-gels presents also high mechanical properties and durability and can be applied industrially on different type of substrate by dip coating or spray.</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BE"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endPar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algn="just"/>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In the present work, different coating formulations were evaluated for </a:t>
            </a:r>
            <a:r>
              <a:rPr lang="en-US" sz="2400" b="1" i="1" dirty="0">
                <a:solidFill>
                  <a:srgbClr val="198DB1"/>
                </a:solidFill>
                <a:latin typeface="Verdana" panose="020B0604030504040204" pitchFamily="34" charset="0"/>
                <a:ea typeface="Verdana" panose="020B0604030504040204" pitchFamily="34" charset="0"/>
                <a:cs typeface="Verdana" panose="020B0604030504040204" pitchFamily="34" charset="0"/>
              </a:rPr>
              <a:t>P. </a:t>
            </a:r>
            <a:r>
              <a:rPr lang="en-US" sz="2400" b="1" i="1" dirty="0" err="1">
                <a:solidFill>
                  <a:srgbClr val="198DB1"/>
                </a:solidFill>
                <a:latin typeface="Verdana" panose="020B0604030504040204" pitchFamily="34" charset="0"/>
                <a:ea typeface="Verdana" panose="020B0604030504040204" pitchFamily="34" charset="0"/>
                <a:cs typeface="Verdana" panose="020B0604030504040204" pitchFamily="34" charset="0"/>
              </a:rPr>
              <a:t>ostreatus</a:t>
            </a:r>
            <a:r>
              <a:rPr lang="en-US" sz="2400" b="1" i="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cells immobilization and laccase synthesis. Three coating precursors, TEOS, GPTMS and PVOH and a latex were used in for the formulations. </a:t>
            </a:r>
          </a:p>
          <a:p>
            <a:pPr algn="just"/>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An optimized experimental designed allowed to study the influence of different coating parameters on the laccase activity. Direct detection of the activity on the substrates was also possible, screening different colorants evolution through the reaction time. Methylene blue, methyl orange and phenol red showed a higher reactivity to the laccase entrapped coatings.</a:t>
            </a:r>
            <a:endParaRPr lang="en-GB"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endParaRPr lang="en-GB"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sp>
        <p:nvSpPr>
          <p:cNvPr id="2049" name="Rectangle 30">
            <a:extLst>
              <a:ext uri="{FF2B5EF4-FFF2-40B4-BE49-F238E27FC236}">
                <a16:creationId xmlns:a16="http://schemas.microsoft.com/office/drawing/2014/main" id="{0CBCC3FD-1768-4256-8AE7-47C847542C07}"/>
              </a:ext>
            </a:extLst>
          </p:cNvPr>
          <p:cNvSpPr>
            <a:spLocks noChangeArrowheads="1"/>
          </p:cNvSpPr>
          <p:nvPr/>
        </p:nvSpPr>
        <p:spPr bwMode="auto">
          <a:xfrm>
            <a:off x="207186" y="14911833"/>
            <a:ext cx="14669677" cy="6840000"/>
          </a:xfrm>
          <a:prstGeom prst="rect">
            <a:avLst/>
          </a:prstGeom>
          <a:noFill/>
          <a:ln w="25400" algn="ctr">
            <a:solidFill>
              <a:srgbClr val="198DB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2053" name="Text Box 34">
            <a:extLst>
              <a:ext uri="{FF2B5EF4-FFF2-40B4-BE49-F238E27FC236}">
                <a16:creationId xmlns:a16="http://schemas.microsoft.com/office/drawing/2014/main" id="{68D1E33C-9D03-46D4-9A94-98B9347D6D3D}"/>
              </a:ext>
            </a:extLst>
          </p:cNvPr>
          <p:cNvSpPr txBox="1">
            <a:spLocks noChangeArrowheads="1"/>
          </p:cNvSpPr>
          <p:nvPr/>
        </p:nvSpPr>
        <p:spPr bwMode="auto">
          <a:xfrm>
            <a:off x="202423" y="21931924"/>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sz="3200" cap="small" dirty="0">
                <a:solidFill>
                  <a:srgbClr val="198DB1"/>
                </a:solidFill>
                <a:latin typeface="Verdana" panose="020B0604030504040204" pitchFamily="34" charset="0"/>
              </a:rPr>
              <a:t>Coating preparation</a:t>
            </a:r>
            <a:endParaRPr kumimoji="0" lang="fr-FR" altLang="fr-FR" sz="1800" b="0" i="0" u="none" strike="noStrike" cap="small" normalizeH="0" dirty="0">
              <a:ln>
                <a:noFill/>
              </a:ln>
              <a:solidFill>
                <a:schemeClr val="tx1"/>
              </a:solidFill>
              <a:effectLst/>
              <a:latin typeface="Arial" panose="020B0604020202020204" pitchFamily="34" charset="0"/>
            </a:endParaRPr>
          </a:p>
        </p:txBody>
      </p:sp>
      <p:sp>
        <p:nvSpPr>
          <p:cNvPr id="2058" name="Rectangle 35">
            <a:extLst>
              <a:ext uri="{FF2B5EF4-FFF2-40B4-BE49-F238E27FC236}">
                <a16:creationId xmlns:a16="http://schemas.microsoft.com/office/drawing/2014/main" id="{4C0B1E7B-5981-45B2-A99E-DCCAC15926D8}"/>
              </a:ext>
            </a:extLst>
          </p:cNvPr>
          <p:cNvSpPr>
            <a:spLocks noChangeArrowheads="1"/>
          </p:cNvSpPr>
          <p:nvPr/>
        </p:nvSpPr>
        <p:spPr bwMode="auto">
          <a:xfrm>
            <a:off x="207186" y="22861182"/>
            <a:ext cx="14669677" cy="12879598"/>
          </a:xfrm>
          <a:prstGeom prst="rect">
            <a:avLst/>
          </a:prstGeom>
          <a:noFill/>
          <a:ln w="25400" algn="ctr">
            <a:solidFill>
              <a:srgbClr val="198DB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2062" name="Rectangle 39">
            <a:extLst>
              <a:ext uri="{FF2B5EF4-FFF2-40B4-BE49-F238E27FC236}">
                <a16:creationId xmlns:a16="http://schemas.microsoft.com/office/drawing/2014/main" id="{7A225A7C-B0C2-451E-9A6C-799CBC8C1BC5}"/>
              </a:ext>
            </a:extLst>
          </p:cNvPr>
          <p:cNvSpPr>
            <a:spLocks noChangeArrowheads="1"/>
          </p:cNvSpPr>
          <p:nvPr/>
        </p:nvSpPr>
        <p:spPr bwMode="auto">
          <a:xfrm>
            <a:off x="15321594" y="14911833"/>
            <a:ext cx="14776630" cy="6840000"/>
          </a:xfrm>
          <a:prstGeom prst="rect">
            <a:avLst/>
          </a:prstGeom>
          <a:noFill/>
          <a:ln w="25400" algn="ctr">
            <a:solidFill>
              <a:srgbClr val="198DB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75" name="Rectangle 74">
            <a:extLst>
              <a:ext uri="{FF2B5EF4-FFF2-40B4-BE49-F238E27FC236}">
                <a16:creationId xmlns:a16="http://schemas.microsoft.com/office/drawing/2014/main" id="{CD0FA38F-09E4-468A-8474-C606EB2FB1CB}"/>
              </a:ext>
            </a:extLst>
          </p:cNvPr>
          <p:cNvSpPr>
            <a:spLocks noChangeArrowheads="1"/>
          </p:cNvSpPr>
          <p:nvPr/>
        </p:nvSpPr>
        <p:spPr bwMode="auto">
          <a:xfrm>
            <a:off x="71642" y="7865481"/>
            <a:ext cx="30100180" cy="52069"/>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76" name="Rectangle 75">
            <a:extLst>
              <a:ext uri="{FF2B5EF4-FFF2-40B4-BE49-F238E27FC236}">
                <a16:creationId xmlns:a16="http://schemas.microsoft.com/office/drawing/2014/main" id="{2236F004-5320-4EDF-B915-6653FE0BAA51}"/>
              </a:ext>
            </a:extLst>
          </p:cNvPr>
          <p:cNvSpPr>
            <a:spLocks noChangeArrowheads="1"/>
          </p:cNvSpPr>
          <p:nvPr/>
        </p:nvSpPr>
        <p:spPr bwMode="auto">
          <a:xfrm>
            <a:off x="71642" y="13681287"/>
            <a:ext cx="30100180" cy="71437"/>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77" name="Rectangle 76">
            <a:extLst>
              <a:ext uri="{FF2B5EF4-FFF2-40B4-BE49-F238E27FC236}">
                <a16:creationId xmlns:a16="http://schemas.microsoft.com/office/drawing/2014/main" id="{0A34D888-DBCE-4419-932D-39D6CAC85C83}"/>
              </a:ext>
            </a:extLst>
          </p:cNvPr>
          <p:cNvSpPr>
            <a:spLocks noChangeArrowheads="1"/>
          </p:cNvSpPr>
          <p:nvPr/>
        </p:nvSpPr>
        <p:spPr bwMode="auto">
          <a:xfrm rot="16200000">
            <a:off x="3178086" y="10777474"/>
            <a:ext cx="5839069" cy="45719"/>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173" name="ZoneTexte 172">
            <a:extLst>
              <a:ext uri="{FF2B5EF4-FFF2-40B4-BE49-F238E27FC236}">
                <a16:creationId xmlns:a16="http://schemas.microsoft.com/office/drawing/2014/main" id="{1F0394D7-50FE-449F-A2B3-1B0D119DFE93}"/>
              </a:ext>
            </a:extLst>
          </p:cNvPr>
          <p:cNvSpPr txBox="1"/>
          <p:nvPr/>
        </p:nvSpPr>
        <p:spPr>
          <a:xfrm>
            <a:off x="15657734" y="14977467"/>
            <a:ext cx="8321228" cy="2677656"/>
          </a:xfrm>
          <a:prstGeom prst="rect">
            <a:avLst/>
          </a:prstGeom>
          <a:noFill/>
        </p:spPr>
        <p:txBody>
          <a:bodyPr wrap="square" rtlCol="0">
            <a:spAutoFit/>
          </a:bodyPr>
          <a:lstStyle/>
          <a:p>
            <a:pPr algn="just"/>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Modifications of coating parameter and study of the laccase activity with ABTS redox mediator</a:t>
            </a:r>
          </a:p>
          <a:p>
            <a:pPr algn="just"/>
            <a:endPar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algn="just"/>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Oxidized ABTS is responsible of blue color followed at 420 nm  </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kinetic of laccase activity</a:t>
            </a:r>
            <a:endParaRPr lang="fr-FR" sz="2400" b="1" dirty="0">
              <a:solidFill>
                <a:srgbClr val="198DB1"/>
              </a:solidFill>
            </a:endParaRPr>
          </a:p>
        </p:txBody>
      </p:sp>
      <p:sp>
        <p:nvSpPr>
          <p:cNvPr id="184" name="Text Box 14">
            <a:extLst>
              <a:ext uri="{FF2B5EF4-FFF2-40B4-BE49-F238E27FC236}">
                <a16:creationId xmlns:a16="http://schemas.microsoft.com/office/drawing/2014/main" id="{7AE05AC3-F07A-4859-8870-95376801D911}"/>
              </a:ext>
            </a:extLst>
          </p:cNvPr>
          <p:cNvSpPr txBox="1">
            <a:spLocks noChangeArrowheads="1"/>
          </p:cNvSpPr>
          <p:nvPr/>
        </p:nvSpPr>
        <p:spPr bwMode="auto">
          <a:xfrm>
            <a:off x="18227190" y="22021410"/>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fr-FR" sz="3200" b="0" i="0" u="none" strike="noStrike" cap="small" normalizeH="0" dirty="0">
                <a:ln>
                  <a:noFill/>
                </a:ln>
                <a:solidFill>
                  <a:srgbClr val="198DB1"/>
                </a:solidFill>
                <a:effectLst/>
                <a:latin typeface="Verdana" panose="020B0604030504040204" pitchFamily="34" charset="0"/>
              </a:rPr>
              <a:t>Results and discussion</a:t>
            </a:r>
            <a:endParaRPr kumimoji="0" lang="fr-FR" altLang="fr-FR" sz="1800" b="0" i="0" u="none" strike="noStrike" cap="small" normalizeH="0" dirty="0">
              <a:ln>
                <a:noFill/>
              </a:ln>
              <a:solidFill>
                <a:schemeClr val="tx1"/>
              </a:solidFill>
              <a:effectLst/>
              <a:latin typeface="Arial" panose="020B0604020202020204" pitchFamily="34" charset="0"/>
            </a:endParaRPr>
          </a:p>
        </p:txBody>
      </p:sp>
      <p:sp>
        <p:nvSpPr>
          <p:cNvPr id="185" name="Rectangle 39">
            <a:extLst>
              <a:ext uri="{FF2B5EF4-FFF2-40B4-BE49-F238E27FC236}">
                <a16:creationId xmlns:a16="http://schemas.microsoft.com/office/drawing/2014/main" id="{C0BA54FE-99C5-4E4A-9F69-0FADC00079DE}"/>
              </a:ext>
            </a:extLst>
          </p:cNvPr>
          <p:cNvSpPr>
            <a:spLocks noChangeArrowheads="1"/>
          </p:cNvSpPr>
          <p:nvPr/>
        </p:nvSpPr>
        <p:spPr bwMode="auto">
          <a:xfrm>
            <a:off x="15337761" y="22870214"/>
            <a:ext cx="14776630" cy="6221213"/>
          </a:xfrm>
          <a:prstGeom prst="rect">
            <a:avLst/>
          </a:prstGeom>
          <a:noFill/>
          <a:ln w="25400" algn="ctr">
            <a:solidFill>
              <a:srgbClr val="198DB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84" name="Rectangle 10">
            <a:extLst>
              <a:ext uri="{FF2B5EF4-FFF2-40B4-BE49-F238E27FC236}">
                <a16:creationId xmlns:a16="http://schemas.microsoft.com/office/drawing/2014/main" id="{1714E87B-39E2-407C-832B-D00A224F627A}"/>
              </a:ext>
            </a:extLst>
          </p:cNvPr>
          <p:cNvSpPr>
            <a:spLocks noChangeArrowheads="1"/>
          </p:cNvSpPr>
          <p:nvPr/>
        </p:nvSpPr>
        <p:spPr bwMode="auto">
          <a:xfrm flipV="1">
            <a:off x="71641" y="22556209"/>
            <a:ext cx="14805222" cy="54000"/>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sp>
        <p:nvSpPr>
          <p:cNvPr id="85" name="Rectangle 12">
            <a:extLst>
              <a:ext uri="{FF2B5EF4-FFF2-40B4-BE49-F238E27FC236}">
                <a16:creationId xmlns:a16="http://schemas.microsoft.com/office/drawing/2014/main" id="{A7B04628-274F-4FB7-B2AA-9C4F51B6EE26}"/>
              </a:ext>
            </a:extLst>
          </p:cNvPr>
          <p:cNvSpPr>
            <a:spLocks noChangeArrowheads="1"/>
          </p:cNvSpPr>
          <p:nvPr/>
        </p:nvSpPr>
        <p:spPr bwMode="auto">
          <a:xfrm flipV="1">
            <a:off x="15321594" y="22556527"/>
            <a:ext cx="14850227" cy="54000"/>
          </a:xfrm>
          <a:prstGeom prst="rect">
            <a:avLst/>
          </a:prstGeom>
          <a:solidFill>
            <a:srgbClr val="198DB1"/>
          </a:solidFill>
          <a:ln w="25400" algn="ctr">
            <a:solidFill>
              <a:srgbClr val="198DB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pic>
        <p:nvPicPr>
          <p:cNvPr id="86" name="Image 85">
            <a:extLst>
              <a:ext uri="{FF2B5EF4-FFF2-40B4-BE49-F238E27FC236}">
                <a16:creationId xmlns:a16="http://schemas.microsoft.com/office/drawing/2014/main" id="{89AAC7F6-8FFC-451F-A4ED-E2744CD2E8F5}"/>
              </a:ext>
            </a:extLst>
          </p:cNvPr>
          <p:cNvPicPr>
            <a:picLocks noChangeAspect="1"/>
          </p:cNvPicPr>
          <p:nvPr/>
        </p:nvPicPr>
        <p:blipFill rotWithShape="1">
          <a:blip r:embed="rId6"/>
          <a:srcRect r="34973"/>
          <a:stretch/>
        </p:blipFill>
        <p:spPr>
          <a:xfrm>
            <a:off x="342228" y="15031285"/>
            <a:ext cx="4920431" cy="3214465"/>
          </a:xfrm>
          <a:prstGeom prst="rect">
            <a:avLst/>
          </a:prstGeom>
        </p:spPr>
      </p:pic>
      <p:grpSp>
        <p:nvGrpSpPr>
          <p:cNvPr id="12" name="Groupe 11">
            <a:extLst>
              <a:ext uri="{FF2B5EF4-FFF2-40B4-BE49-F238E27FC236}">
                <a16:creationId xmlns:a16="http://schemas.microsoft.com/office/drawing/2014/main" id="{823D3886-E131-4CE0-B40D-3BB67CAF0C76}"/>
              </a:ext>
            </a:extLst>
          </p:cNvPr>
          <p:cNvGrpSpPr/>
          <p:nvPr/>
        </p:nvGrpSpPr>
        <p:grpSpPr>
          <a:xfrm>
            <a:off x="6572202" y="15035661"/>
            <a:ext cx="3883806" cy="3045651"/>
            <a:chOff x="7781445" y="15719723"/>
            <a:chExt cx="2786252" cy="2250653"/>
          </a:xfrm>
        </p:grpSpPr>
        <p:sp>
          <p:nvSpPr>
            <p:cNvPr id="87" name="Rectangle 86">
              <a:extLst>
                <a:ext uri="{FF2B5EF4-FFF2-40B4-BE49-F238E27FC236}">
                  <a16:creationId xmlns:a16="http://schemas.microsoft.com/office/drawing/2014/main" id="{DAA735C9-0DCF-46CB-981B-5378EEDA69C5}"/>
                </a:ext>
              </a:extLst>
            </p:cNvPr>
            <p:cNvSpPr/>
            <p:nvPr/>
          </p:nvSpPr>
          <p:spPr>
            <a:xfrm>
              <a:off x="7781445" y="15719723"/>
              <a:ext cx="504056"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BE" sz="3200" dirty="0"/>
                <a:t>SUBSTRAT</a:t>
              </a:r>
            </a:p>
          </p:txBody>
        </p:sp>
        <p:sp>
          <p:nvSpPr>
            <p:cNvPr id="88" name="Rectangle 87">
              <a:extLst>
                <a:ext uri="{FF2B5EF4-FFF2-40B4-BE49-F238E27FC236}">
                  <a16:creationId xmlns:a16="http://schemas.microsoft.com/office/drawing/2014/main" id="{EBAD70C6-9E9B-4D9E-95B7-F2C279EF5617}"/>
                </a:ext>
              </a:extLst>
            </p:cNvPr>
            <p:cNvSpPr/>
            <p:nvPr/>
          </p:nvSpPr>
          <p:spPr>
            <a:xfrm>
              <a:off x="8429517" y="15719723"/>
              <a:ext cx="1512168" cy="22506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sp>
          <p:nvSpPr>
            <p:cNvPr id="89" name="Rectangle 88">
              <a:extLst>
                <a:ext uri="{FF2B5EF4-FFF2-40B4-BE49-F238E27FC236}">
                  <a16:creationId xmlns:a16="http://schemas.microsoft.com/office/drawing/2014/main" id="{CF637CB1-1A5C-4D75-8508-F61BEA98A5C9}"/>
                </a:ext>
              </a:extLst>
            </p:cNvPr>
            <p:cNvSpPr/>
            <p:nvPr/>
          </p:nvSpPr>
          <p:spPr>
            <a:xfrm>
              <a:off x="8285500" y="15719723"/>
              <a:ext cx="152389" cy="223224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dirty="0"/>
            </a:p>
          </p:txBody>
        </p:sp>
        <p:sp>
          <p:nvSpPr>
            <p:cNvPr id="90" name="Ellipse 89">
              <a:extLst>
                <a:ext uri="{FF2B5EF4-FFF2-40B4-BE49-F238E27FC236}">
                  <a16:creationId xmlns:a16="http://schemas.microsoft.com/office/drawing/2014/main" id="{EC0AA050-4701-4DF2-A55C-1053F36CAEF5}"/>
                </a:ext>
              </a:extLst>
            </p:cNvPr>
            <p:cNvSpPr>
              <a:spLocks noChangeAspect="1"/>
            </p:cNvSpPr>
            <p:nvPr/>
          </p:nvSpPr>
          <p:spPr>
            <a:xfrm>
              <a:off x="8573533" y="15827735"/>
              <a:ext cx="468052"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sp>
          <p:nvSpPr>
            <p:cNvPr id="93" name="Forme libre 81">
              <a:extLst>
                <a:ext uri="{FF2B5EF4-FFF2-40B4-BE49-F238E27FC236}">
                  <a16:creationId xmlns:a16="http://schemas.microsoft.com/office/drawing/2014/main" id="{273E2E8C-62CA-4519-8FB1-02CC5149CF38}"/>
                </a:ext>
              </a:extLst>
            </p:cNvPr>
            <p:cNvSpPr>
              <a:spLocks noChangeAspect="1"/>
            </p:cNvSpPr>
            <p:nvPr/>
          </p:nvSpPr>
          <p:spPr>
            <a:xfrm>
              <a:off x="9941685" y="15863739"/>
              <a:ext cx="626012" cy="256950"/>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94" name="Forme libre 82">
              <a:extLst>
                <a:ext uri="{FF2B5EF4-FFF2-40B4-BE49-F238E27FC236}">
                  <a16:creationId xmlns:a16="http://schemas.microsoft.com/office/drawing/2014/main" id="{519A740F-6371-436E-9532-76CEB7AF5C59}"/>
                </a:ext>
              </a:extLst>
            </p:cNvPr>
            <p:cNvSpPr>
              <a:spLocks noChangeAspect="1"/>
            </p:cNvSpPr>
            <p:nvPr/>
          </p:nvSpPr>
          <p:spPr>
            <a:xfrm>
              <a:off x="9941685" y="16295787"/>
              <a:ext cx="626012" cy="256950"/>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97" name="Forme libre 83">
              <a:extLst>
                <a:ext uri="{FF2B5EF4-FFF2-40B4-BE49-F238E27FC236}">
                  <a16:creationId xmlns:a16="http://schemas.microsoft.com/office/drawing/2014/main" id="{625F0AFD-DC5E-4E16-B905-DA7D4520E3DA}"/>
                </a:ext>
              </a:extLst>
            </p:cNvPr>
            <p:cNvSpPr>
              <a:spLocks noChangeAspect="1"/>
            </p:cNvSpPr>
            <p:nvPr/>
          </p:nvSpPr>
          <p:spPr>
            <a:xfrm>
              <a:off x="9941685" y="16727835"/>
              <a:ext cx="626012" cy="256950"/>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98" name="Forme libre 84">
              <a:extLst>
                <a:ext uri="{FF2B5EF4-FFF2-40B4-BE49-F238E27FC236}">
                  <a16:creationId xmlns:a16="http://schemas.microsoft.com/office/drawing/2014/main" id="{B7B06E1D-B061-406B-859C-C39FE8A13136}"/>
                </a:ext>
              </a:extLst>
            </p:cNvPr>
            <p:cNvSpPr>
              <a:spLocks noChangeAspect="1"/>
            </p:cNvSpPr>
            <p:nvPr/>
          </p:nvSpPr>
          <p:spPr>
            <a:xfrm>
              <a:off x="9941685" y="17159883"/>
              <a:ext cx="626012" cy="256950"/>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99" name="Forme libre 85">
              <a:extLst>
                <a:ext uri="{FF2B5EF4-FFF2-40B4-BE49-F238E27FC236}">
                  <a16:creationId xmlns:a16="http://schemas.microsoft.com/office/drawing/2014/main" id="{D49AF7DB-7D61-48AF-B267-C8A989C4C285}"/>
                </a:ext>
              </a:extLst>
            </p:cNvPr>
            <p:cNvSpPr>
              <a:spLocks noChangeAspect="1"/>
            </p:cNvSpPr>
            <p:nvPr/>
          </p:nvSpPr>
          <p:spPr>
            <a:xfrm>
              <a:off x="9941685" y="17623013"/>
              <a:ext cx="626012" cy="256950"/>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01" name="Forme libre 86">
              <a:extLst>
                <a:ext uri="{FF2B5EF4-FFF2-40B4-BE49-F238E27FC236}">
                  <a16:creationId xmlns:a16="http://schemas.microsoft.com/office/drawing/2014/main" id="{F320A97D-2A31-4350-A825-1883A654B6E0}"/>
                </a:ext>
              </a:extLst>
            </p:cNvPr>
            <p:cNvSpPr>
              <a:spLocks noChangeAspect="1"/>
            </p:cNvSpPr>
            <p:nvPr/>
          </p:nvSpPr>
          <p:spPr>
            <a:xfrm>
              <a:off x="8694861" y="15935747"/>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02" name="Forme libre 87">
              <a:extLst>
                <a:ext uri="{FF2B5EF4-FFF2-40B4-BE49-F238E27FC236}">
                  <a16:creationId xmlns:a16="http://schemas.microsoft.com/office/drawing/2014/main" id="{322574BE-E1C2-432E-93AE-CE60C55920EA}"/>
                </a:ext>
              </a:extLst>
            </p:cNvPr>
            <p:cNvSpPr>
              <a:spLocks noChangeAspect="1"/>
            </p:cNvSpPr>
            <p:nvPr/>
          </p:nvSpPr>
          <p:spPr>
            <a:xfrm>
              <a:off x="8645541" y="16088147"/>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03" name="Ellipse 102">
              <a:extLst>
                <a:ext uri="{FF2B5EF4-FFF2-40B4-BE49-F238E27FC236}">
                  <a16:creationId xmlns:a16="http://schemas.microsoft.com/office/drawing/2014/main" id="{21ACC574-C460-48A0-AFE1-5B55E70DB071}"/>
                </a:ext>
              </a:extLst>
            </p:cNvPr>
            <p:cNvSpPr>
              <a:spLocks noChangeAspect="1"/>
            </p:cNvSpPr>
            <p:nvPr/>
          </p:nvSpPr>
          <p:spPr>
            <a:xfrm>
              <a:off x="8725933" y="16979863"/>
              <a:ext cx="468052"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sp>
          <p:nvSpPr>
            <p:cNvPr id="104" name="Forme libre 89">
              <a:extLst>
                <a:ext uri="{FF2B5EF4-FFF2-40B4-BE49-F238E27FC236}">
                  <a16:creationId xmlns:a16="http://schemas.microsoft.com/office/drawing/2014/main" id="{A161E3ED-AF36-43C7-8204-797F13E1683A}"/>
                </a:ext>
              </a:extLst>
            </p:cNvPr>
            <p:cNvSpPr>
              <a:spLocks noChangeAspect="1"/>
            </p:cNvSpPr>
            <p:nvPr/>
          </p:nvSpPr>
          <p:spPr>
            <a:xfrm>
              <a:off x="8847261" y="17087875"/>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07" name="Forme libre 90">
              <a:extLst>
                <a:ext uri="{FF2B5EF4-FFF2-40B4-BE49-F238E27FC236}">
                  <a16:creationId xmlns:a16="http://schemas.microsoft.com/office/drawing/2014/main" id="{CF684D31-1DC4-43E2-AAD2-BA65B46AACD7}"/>
                </a:ext>
              </a:extLst>
            </p:cNvPr>
            <p:cNvSpPr>
              <a:spLocks noChangeAspect="1"/>
            </p:cNvSpPr>
            <p:nvPr/>
          </p:nvSpPr>
          <p:spPr>
            <a:xfrm>
              <a:off x="8797941" y="17240275"/>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09" name="Ellipse 108">
              <a:extLst>
                <a:ext uri="{FF2B5EF4-FFF2-40B4-BE49-F238E27FC236}">
                  <a16:creationId xmlns:a16="http://schemas.microsoft.com/office/drawing/2014/main" id="{E9C5C8E6-4F98-45DC-BD97-15C8EBE2B034}"/>
                </a:ext>
              </a:extLst>
            </p:cNvPr>
            <p:cNvSpPr>
              <a:spLocks noChangeAspect="1"/>
            </p:cNvSpPr>
            <p:nvPr/>
          </p:nvSpPr>
          <p:spPr>
            <a:xfrm>
              <a:off x="9149597" y="16475807"/>
              <a:ext cx="468052"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sp>
          <p:nvSpPr>
            <p:cNvPr id="110" name="Forme libre 92">
              <a:extLst>
                <a:ext uri="{FF2B5EF4-FFF2-40B4-BE49-F238E27FC236}">
                  <a16:creationId xmlns:a16="http://schemas.microsoft.com/office/drawing/2014/main" id="{FF41F875-E204-4E80-99E3-C095B533CAD3}"/>
                </a:ext>
              </a:extLst>
            </p:cNvPr>
            <p:cNvSpPr>
              <a:spLocks noChangeAspect="1"/>
            </p:cNvSpPr>
            <p:nvPr/>
          </p:nvSpPr>
          <p:spPr>
            <a:xfrm>
              <a:off x="9270925" y="16583819"/>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11" name="Forme libre 93">
              <a:extLst>
                <a:ext uri="{FF2B5EF4-FFF2-40B4-BE49-F238E27FC236}">
                  <a16:creationId xmlns:a16="http://schemas.microsoft.com/office/drawing/2014/main" id="{31D3D24E-0F36-4351-8D21-666A0F340C9C}"/>
                </a:ext>
              </a:extLst>
            </p:cNvPr>
            <p:cNvSpPr>
              <a:spLocks noChangeAspect="1"/>
            </p:cNvSpPr>
            <p:nvPr/>
          </p:nvSpPr>
          <p:spPr>
            <a:xfrm>
              <a:off x="9221605" y="16736219"/>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13" name="Ellipse 112">
              <a:extLst>
                <a:ext uri="{FF2B5EF4-FFF2-40B4-BE49-F238E27FC236}">
                  <a16:creationId xmlns:a16="http://schemas.microsoft.com/office/drawing/2014/main" id="{A23D8BBE-A2CC-4FFF-944C-C20E64EC0506}"/>
                </a:ext>
              </a:extLst>
            </p:cNvPr>
            <p:cNvSpPr>
              <a:spLocks noChangeAspect="1"/>
            </p:cNvSpPr>
            <p:nvPr/>
          </p:nvSpPr>
          <p:spPr>
            <a:xfrm>
              <a:off x="9293613" y="17339903"/>
              <a:ext cx="468052"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sp>
          <p:nvSpPr>
            <p:cNvPr id="114" name="Forme libre 95">
              <a:extLst>
                <a:ext uri="{FF2B5EF4-FFF2-40B4-BE49-F238E27FC236}">
                  <a16:creationId xmlns:a16="http://schemas.microsoft.com/office/drawing/2014/main" id="{F5533422-0401-4864-99CA-FFD1D1ED4B9F}"/>
                </a:ext>
              </a:extLst>
            </p:cNvPr>
            <p:cNvSpPr>
              <a:spLocks noChangeAspect="1"/>
            </p:cNvSpPr>
            <p:nvPr/>
          </p:nvSpPr>
          <p:spPr>
            <a:xfrm>
              <a:off x="9414941" y="17447915"/>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16" name="Forme libre 96">
              <a:extLst>
                <a:ext uri="{FF2B5EF4-FFF2-40B4-BE49-F238E27FC236}">
                  <a16:creationId xmlns:a16="http://schemas.microsoft.com/office/drawing/2014/main" id="{08E1B4AB-D3D1-4389-8E7B-29E1D6FE4C2B}"/>
                </a:ext>
              </a:extLst>
            </p:cNvPr>
            <p:cNvSpPr>
              <a:spLocks noChangeAspect="1"/>
            </p:cNvSpPr>
            <p:nvPr/>
          </p:nvSpPr>
          <p:spPr>
            <a:xfrm>
              <a:off x="9365621" y="17600315"/>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17" name="Ellipse 116">
              <a:extLst>
                <a:ext uri="{FF2B5EF4-FFF2-40B4-BE49-F238E27FC236}">
                  <a16:creationId xmlns:a16="http://schemas.microsoft.com/office/drawing/2014/main" id="{364DEEDE-44A2-46C3-B12B-827912704A72}"/>
                </a:ext>
              </a:extLst>
            </p:cNvPr>
            <p:cNvSpPr>
              <a:spLocks noChangeAspect="1"/>
            </p:cNvSpPr>
            <p:nvPr/>
          </p:nvSpPr>
          <p:spPr>
            <a:xfrm>
              <a:off x="9365621" y="15791731"/>
              <a:ext cx="468052" cy="46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sp>
          <p:nvSpPr>
            <p:cNvPr id="118" name="Forme libre 98">
              <a:extLst>
                <a:ext uri="{FF2B5EF4-FFF2-40B4-BE49-F238E27FC236}">
                  <a16:creationId xmlns:a16="http://schemas.microsoft.com/office/drawing/2014/main" id="{E26D6701-7F07-4931-BA78-5C8C11FA431A}"/>
                </a:ext>
              </a:extLst>
            </p:cNvPr>
            <p:cNvSpPr>
              <a:spLocks noChangeAspect="1"/>
            </p:cNvSpPr>
            <p:nvPr/>
          </p:nvSpPr>
          <p:spPr>
            <a:xfrm>
              <a:off x="9486949" y="15899743"/>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20" name="Forme libre 99">
              <a:extLst>
                <a:ext uri="{FF2B5EF4-FFF2-40B4-BE49-F238E27FC236}">
                  <a16:creationId xmlns:a16="http://schemas.microsoft.com/office/drawing/2014/main" id="{4E6DB3A1-B2F4-46AF-9B4F-A3DF6D26571C}"/>
                </a:ext>
              </a:extLst>
            </p:cNvPr>
            <p:cNvSpPr>
              <a:spLocks noChangeAspect="1"/>
            </p:cNvSpPr>
            <p:nvPr/>
          </p:nvSpPr>
          <p:spPr>
            <a:xfrm>
              <a:off x="9437629" y="16052143"/>
              <a:ext cx="312998" cy="128475"/>
            </a:xfrm>
            <a:custGeom>
              <a:avLst/>
              <a:gdLst>
                <a:gd name="connsiteX0" fmla="*/ 0 w 1565030"/>
                <a:gd name="connsiteY0" fmla="*/ 175846 h 642376"/>
                <a:gd name="connsiteX1" fmla="*/ 43961 w 1565030"/>
                <a:gd name="connsiteY1" fmla="*/ 43961 h 642376"/>
                <a:gd name="connsiteX2" fmla="*/ 140676 w 1565030"/>
                <a:gd name="connsiteY2" fmla="*/ 0 h 642376"/>
                <a:gd name="connsiteX3" fmla="*/ 219807 w 1565030"/>
                <a:gd name="connsiteY3" fmla="*/ 8792 h 642376"/>
                <a:gd name="connsiteX4" fmla="*/ 290146 w 1565030"/>
                <a:gd name="connsiteY4" fmla="*/ 61546 h 642376"/>
                <a:gd name="connsiteX5" fmla="*/ 316523 w 1565030"/>
                <a:gd name="connsiteY5" fmla="*/ 79130 h 642376"/>
                <a:gd name="connsiteX6" fmla="*/ 351692 w 1565030"/>
                <a:gd name="connsiteY6" fmla="*/ 131884 h 642376"/>
                <a:gd name="connsiteX7" fmla="*/ 369276 w 1565030"/>
                <a:gd name="connsiteY7" fmla="*/ 158261 h 642376"/>
                <a:gd name="connsiteX8" fmla="*/ 395653 w 1565030"/>
                <a:gd name="connsiteY8" fmla="*/ 175846 h 642376"/>
                <a:gd name="connsiteX9" fmla="*/ 439615 w 1565030"/>
                <a:gd name="connsiteY9" fmla="*/ 211015 h 642376"/>
                <a:gd name="connsiteX10" fmla="*/ 518746 w 1565030"/>
                <a:gd name="connsiteY10" fmla="*/ 254977 h 642376"/>
                <a:gd name="connsiteX11" fmla="*/ 571500 w 1565030"/>
                <a:gd name="connsiteY11" fmla="*/ 263769 h 642376"/>
                <a:gd name="connsiteX12" fmla="*/ 633046 w 1565030"/>
                <a:gd name="connsiteY12" fmla="*/ 281353 h 642376"/>
                <a:gd name="connsiteX13" fmla="*/ 668215 w 1565030"/>
                <a:gd name="connsiteY13" fmla="*/ 272561 h 642376"/>
                <a:gd name="connsiteX14" fmla="*/ 703384 w 1565030"/>
                <a:gd name="connsiteY14" fmla="*/ 219807 h 642376"/>
                <a:gd name="connsiteX15" fmla="*/ 729761 w 1565030"/>
                <a:gd name="connsiteY15" fmla="*/ 193430 h 642376"/>
                <a:gd name="connsiteX16" fmla="*/ 764930 w 1565030"/>
                <a:gd name="connsiteY16" fmla="*/ 123092 h 642376"/>
                <a:gd name="connsiteX17" fmla="*/ 773723 w 1565030"/>
                <a:gd name="connsiteY17" fmla="*/ 96715 h 642376"/>
                <a:gd name="connsiteX18" fmla="*/ 826476 w 1565030"/>
                <a:gd name="connsiteY18" fmla="*/ 61546 h 642376"/>
                <a:gd name="connsiteX19" fmla="*/ 923192 w 1565030"/>
                <a:gd name="connsiteY19" fmla="*/ 52753 h 642376"/>
                <a:gd name="connsiteX20" fmla="*/ 1090246 w 1565030"/>
                <a:gd name="connsiteY20" fmla="*/ 61546 h 642376"/>
                <a:gd name="connsiteX21" fmla="*/ 1116623 w 1565030"/>
                <a:gd name="connsiteY21" fmla="*/ 87923 h 642376"/>
                <a:gd name="connsiteX22" fmla="*/ 1143000 w 1565030"/>
                <a:gd name="connsiteY22" fmla="*/ 105507 h 642376"/>
                <a:gd name="connsiteX23" fmla="*/ 1195753 w 1565030"/>
                <a:gd name="connsiteY23" fmla="*/ 158261 h 642376"/>
                <a:gd name="connsiteX24" fmla="*/ 1239715 w 1565030"/>
                <a:gd name="connsiteY24" fmla="*/ 211015 h 642376"/>
                <a:gd name="connsiteX25" fmla="*/ 1266092 w 1565030"/>
                <a:gd name="connsiteY25" fmla="*/ 237392 h 642376"/>
                <a:gd name="connsiteX26" fmla="*/ 1301261 w 1565030"/>
                <a:gd name="connsiteY26" fmla="*/ 290146 h 642376"/>
                <a:gd name="connsiteX27" fmla="*/ 1310053 w 1565030"/>
                <a:gd name="connsiteY27" fmla="*/ 316523 h 642376"/>
                <a:gd name="connsiteX28" fmla="*/ 1274884 w 1565030"/>
                <a:gd name="connsiteY28" fmla="*/ 395653 h 642376"/>
                <a:gd name="connsiteX29" fmla="*/ 1266092 w 1565030"/>
                <a:gd name="connsiteY29" fmla="*/ 422030 h 642376"/>
                <a:gd name="connsiteX30" fmla="*/ 1222130 w 1565030"/>
                <a:gd name="connsiteY30" fmla="*/ 474784 h 642376"/>
                <a:gd name="connsiteX31" fmla="*/ 1178169 w 1565030"/>
                <a:gd name="connsiteY31" fmla="*/ 509953 h 642376"/>
                <a:gd name="connsiteX32" fmla="*/ 1072661 w 1565030"/>
                <a:gd name="connsiteY32" fmla="*/ 580292 h 642376"/>
                <a:gd name="connsiteX33" fmla="*/ 1037492 w 1565030"/>
                <a:gd name="connsiteY33" fmla="*/ 589084 h 642376"/>
                <a:gd name="connsiteX34" fmla="*/ 967153 w 1565030"/>
                <a:gd name="connsiteY34" fmla="*/ 615461 h 642376"/>
                <a:gd name="connsiteX35" fmla="*/ 914400 w 1565030"/>
                <a:gd name="connsiteY35" fmla="*/ 624253 h 642376"/>
                <a:gd name="connsiteX36" fmla="*/ 888023 w 1565030"/>
                <a:gd name="connsiteY36" fmla="*/ 633046 h 642376"/>
                <a:gd name="connsiteX37" fmla="*/ 685800 w 1565030"/>
                <a:gd name="connsiteY37" fmla="*/ 624253 h 642376"/>
                <a:gd name="connsiteX38" fmla="*/ 615461 w 1565030"/>
                <a:gd name="connsiteY38" fmla="*/ 589084 h 642376"/>
                <a:gd name="connsiteX39" fmla="*/ 589084 w 1565030"/>
                <a:gd name="connsiteY39" fmla="*/ 562707 h 642376"/>
                <a:gd name="connsiteX40" fmla="*/ 580292 w 1565030"/>
                <a:gd name="connsiteY40" fmla="*/ 527538 h 642376"/>
                <a:gd name="connsiteX41" fmla="*/ 589084 w 1565030"/>
                <a:gd name="connsiteY41" fmla="*/ 457200 h 642376"/>
                <a:gd name="connsiteX42" fmla="*/ 641838 w 1565030"/>
                <a:gd name="connsiteY42" fmla="*/ 422030 h 642376"/>
                <a:gd name="connsiteX43" fmla="*/ 685800 w 1565030"/>
                <a:gd name="connsiteY43" fmla="*/ 404446 h 642376"/>
                <a:gd name="connsiteX44" fmla="*/ 879230 w 1565030"/>
                <a:gd name="connsiteY44" fmla="*/ 413238 h 642376"/>
                <a:gd name="connsiteX45" fmla="*/ 931984 w 1565030"/>
                <a:gd name="connsiteY45" fmla="*/ 448407 h 642376"/>
                <a:gd name="connsiteX46" fmla="*/ 949569 w 1565030"/>
                <a:gd name="connsiteY46" fmla="*/ 474784 h 642376"/>
                <a:gd name="connsiteX47" fmla="*/ 1028700 w 1565030"/>
                <a:gd name="connsiteY47" fmla="*/ 527538 h 642376"/>
                <a:gd name="connsiteX48" fmla="*/ 1055076 w 1565030"/>
                <a:gd name="connsiteY48" fmla="*/ 553915 h 642376"/>
                <a:gd name="connsiteX49" fmla="*/ 1143000 w 1565030"/>
                <a:gd name="connsiteY49" fmla="*/ 571500 h 642376"/>
                <a:gd name="connsiteX50" fmla="*/ 1186961 w 1565030"/>
                <a:gd name="connsiteY50" fmla="*/ 562707 h 642376"/>
                <a:gd name="connsiteX51" fmla="*/ 1204546 w 1565030"/>
                <a:gd name="connsiteY51" fmla="*/ 509953 h 642376"/>
                <a:gd name="connsiteX52" fmla="*/ 1195753 w 1565030"/>
                <a:gd name="connsiteY52" fmla="*/ 483577 h 642376"/>
                <a:gd name="connsiteX53" fmla="*/ 1186961 w 1565030"/>
                <a:gd name="connsiteY53" fmla="*/ 448407 h 642376"/>
                <a:gd name="connsiteX54" fmla="*/ 1099038 w 1565030"/>
                <a:gd name="connsiteY54" fmla="*/ 342900 h 642376"/>
                <a:gd name="connsiteX55" fmla="*/ 1072661 w 1565030"/>
                <a:gd name="connsiteY55" fmla="*/ 334107 h 642376"/>
                <a:gd name="connsiteX56" fmla="*/ 1011115 w 1565030"/>
                <a:gd name="connsiteY56" fmla="*/ 290146 h 642376"/>
                <a:gd name="connsiteX57" fmla="*/ 879230 w 1565030"/>
                <a:gd name="connsiteY57" fmla="*/ 263769 h 642376"/>
                <a:gd name="connsiteX58" fmla="*/ 826476 w 1565030"/>
                <a:gd name="connsiteY58" fmla="*/ 254977 h 642376"/>
                <a:gd name="connsiteX59" fmla="*/ 791307 w 1565030"/>
                <a:gd name="connsiteY59" fmla="*/ 263769 h 642376"/>
                <a:gd name="connsiteX60" fmla="*/ 773723 w 1565030"/>
                <a:gd name="connsiteY60" fmla="*/ 316523 h 642376"/>
                <a:gd name="connsiteX61" fmla="*/ 756138 w 1565030"/>
                <a:gd name="connsiteY61" fmla="*/ 404446 h 642376"/>
                <a:gd name="connsiteX62" fmla="*/ 747346 w 1565030"/>
                <a:gd name="connsiteY62" fmla="*/ 439615 h 642376"/>
                <a:gd name="connsiteX63" fmla="*/ 729761 w 1565030"/>
                <a:gd name="connsiteY63" fmla="*/ 465992 h 642376"/>
                <a:gd name="connsiteX64" fmla="*/ 677007 w 1565030"/>
                <a:gd name="connsiteY64" fmla="*/ 518746 h 642376"/>
                <a:gd name="connsiteX65" fmla="*/ 589084 w 1565030"/>
                <a:gd name="connsiteY65" fmla="*/ 545123 h 642376"/>
                <a:gd name="connsiteX66" fmla="*/ 545123 w 1565030"/>
                <a:gd name="connsiteY66" fmla="*/ 562707 h 642376"/>
                <a:gd name="connsiteX67" fmla="*/ 422030 w 1565030"/>
                <a:gd name="connsiteY67" fmla="*/ 580292 h 642376"/>
                <a:gd name="connsiteX68" fmla="*/ 325315 w 1565030"/>
                <a:gd name="connsiteY68" fmla="*/ 545123 h 642376"/>
                <a:gd name="connsiteX69" fmla="*/ 263769 w 1565030"/>
                <a:gd name="connsiteY69" fmla="*/ 483577 h 642376"/>
                <a:gd name="connsiteX70" fmla="*/ 254976 w 1565030"/>
                <a:gd name="connsiteY70" fmla="*/ 457200 h 642376"/>
                <a:gd name="connsiteX71" fmla="*/ 237392 w 1565030"/>
                <a:gd name="connsiteY71" fmla="*/ 422030 h 642376"/>
                <a:gd name="connsiteX72" fmla="*/ 228600 w 1565030"/>
                <a:gd name="connsiteY72" fmla="*/ 378069 h 642376"/>
                <a:gd name="connsiteX73" fmla="*/ 237392 w 1565030"/>
                <a:gd name="connsiteY73" fmla="*/ 281353 h 642376"/>
                <a:gd name="connsiteX74" fmla="*/ 254976 w 1565030"/>
                <a:gd name="connsiteY74" fmla="*/ 246184 h 642376"/>
                <a:gd name="connsiteX75" fmla="*/ 351692 w 1565030"/>
                <a:gd name="connsiteY75" fmla="*/ 158261 h 642376"/>
                <a:gd name="connsiteX76" fmla="*/ 378069 w 1565030"/>
                <a:gd name="connsiteY76" fmla="*/ 149469 h 642376"/>
                <a:gd name="connsiteX77" fmla="*/ 448407 w 1565030"/>
                <a:gd name="connsiteY77" fmla="*/ 96715 h 642376"/>
                <a:gd name="connsiteX78" fmla="*/ 483576 w 1565030"/>
                <a:gd name="connsiteY78" fmla="*/ 87923 h 642376"/>
                <a:gd name="connsiteX79" fmla="*/ 624253 w 1565030"/>
                <a:gd name="connsiteY79" fmla="*/ 96715 h 642376"/>
                <a:gd name="connsiteX80" fmla="*/ 659423 w 1565030"/>
                <a:gd name="connsiteY80" fmla="*/ 105507 h 642376"/>
                <a:gd name="connsiteX81" fmla="*/ 729761 w 1565030"/>
                <a:gd name="connsiteY81" fmla="*/ 149469 h 642376"/>
                <a:gd name="connsiteX82" fmla="*/ 782515 w 1565030"/>
                <a:gd name="connsiteY82" fmla="*/ 184638 h 642376"/>
                <a:gd name="connsiteX83" fmla="*/ 817684 w 1565030"/>
                <a:gd name="connsiteY83" fmla="*/ 211015 h 642376"/>
                <a:gd name="connsiteX84" fmla="*/ 931984 w 1565030"/>
                <a:gd name="connsiteY84" fmla="*/ 281353 h 642376"/>
                <a:gd name="connsiteX85" fmla="*/ 1011115 w 1565030"/>
                <a:gd name="connsiteY85" fmla="*/ 307730 h 642376"/>
                <a:gd name="connsiteX86" fmla="*/ 1037492 w 1565030"/>
                <a:gd name="connsiteY86" fmla="*/ 316523 h 642376"/>
                <a:gd name="connsiteX87" fmla="*/ 1090246 w 1565030"/>
                <a:gd name="connsiteY87" fmla="*/ 342900 h 642376"/>
                <a:gd name="connsiteX88" fmla="*/ 1160584 w 1565030"/>
                <a:gd name="connsiteY88" fmla="*/ 360484 h 642376"/>
                <a:gd name="connsiteX89" fmla="*/ 1222130 w 1565030"/>
                <a:gd name="connsiteY89" fmla="*/ 386861 h 642376"/>
                <a:gd name="connsiteX90" fmla="*/ 1292469 w 1565030"/>
                <a:gd name="connsiteY90" fmla="*/ 378069 h 642376"/>
                <a:gd name="connsiteX91" fmla="*/ 1354015 w 1565030"/>
                <a:gd name="connsiteY91" fmla="*/ 342900 h 642376"/>
                <a:gd name="connsiteX92" fmla="*/ 1397976 w 1565030"/>
                <a:gd name="connsiteY92" fmla="*/ 298938 h 642376"/>
                <a:gd name="connsiteX93" fmla="*/ 1406769 w 1565030"/>
                <a:gd name="connsiteY93" fmla="*/ 254977 h 642376"/>
                <a:gd name="connsiteX94" fmla="*/ 1441938 w 1565030"/>
                <a:gd name="connsiteY94" fmla="*/ 114300 h 642376"/>
                <a:gd name="connsiteX95" fmla="*/ 1538653 w 1565030"/>
                <a:gd name="connsiteY95" fmla="*/ 123092 h 642376"/>
                <a:gd name="connsiteX96" fmla="*/ 1565030 w 1565030"/>
                <a:gd name="connsiteY96" fmla="*/ 131884 h 6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565030" h="642376">
                  <a:moveTo>
                    <a:pt x="0" y="175846"/>
                  </a:moveTo>
                  <a:cubicBezTo>
                    <a:pt x="14654" y="131884"/>
                    <a:pt x="20743" y="84065"/>
                    <a:pt x="43961" y="43961"/>
                  </a:cubicBezTo>
                  <a:cubicBezTo>
                    <a:pt x="63879" y="9556"/>
                    <a:pt x="108001" y="6535"/>
                    <a:pt x="140676" y="0"/>
                  </a:cubicBezTo>
                  <a:cubicBezTo>
                    <a:pt x="167053" y="2931"/>
                    <a:pt x="195267" y="-1313"/>
                    <a:pt x="219807" y="8792"/>
                  </a:cubicBezTo>
                  <a:cubicBezTo>
                    <a:pt x="246907" y="19951"/>
                    <a:pt x="265760" y="45289"/>
                    <a:pt x="290146" y="61546"/>
                  </a:cubicBezTo>
                  <a:lnTo>
                    <a:pt x="316523" y="79130"/>
                  </a:lnTo>
                  <a:lnTo>
                    <a:pt x="351692" y="131884"/>
                  </a:lnTo>
                  <a:cubicBezTo>
                    <a:pt x="357553" y="140676"/>
                    <a:pt x="360484" y="152399"/>
                    <a:pt x="369276" y="158261"/>
                  </a:cubicBezTo>
                  <a:lnTo>
                    <a:pt x="395653" y="175846"/>
                  </a:lnTo>
                  <a:cubicBezTo>
                    <a:pt x="428145" y="224583"/>
                    <a:pt x="394648" y="186033"/>
                    <a:pt x="439615" y="211015"/>
                  </a:cubicBezTo>
                  <a:cubicBezTo>
                    <a:pt x="484940" y="236195"/>
                    <a:pt x="478959" y="246135"/>
                    <a:pt x="518746" y="254977"/>
                  </a:cubicBezTo>
                  <a:cubicBezTo>
                    <a:pt x="536149" y="258844"/>
                    <a:pt x="553915" y="260838"/>
                    <a:pt x="571500" y="263769"/>
                  </a:cubicBezTo>
                  <a:cubicBezTo>
                    <a:pt x="583940" y="267916"/>
                    <a:pt x="622004" y="281353"/>
                    <a:pt x="633046" y="281353"/>
                  </a:cubicBezTo>
                  <a:cubicBezTo>
                    <a:pt x="645130" y="281353"/>
                    <a:pt x="656492" y="275492"/>
                    <a:pt x="668215" y="272561"/>
                  </a:cubicBezTo>
                  <a:cubicBezTo>
                    <a:pt x="679938" y="254976"/>
                    <a:pt x="688440" y="234751"/>
                    <a:pt x="703384" y="219807"/>
                  </a:cubicBezTo>
                  <a:cubicBezTo>
                    <a:pt x="712176" y="211015"/>
                    <a:pt x="723085" y="203920"/>
                    <a:pt x="729761" y="193430"/>
                  </a:cubicBezTo>
                  <a:cubicBezTo>
                    <a:pt x="743834" y="171315"/>
                    <a:pt x="756640" y="147960"/>
                    <a:pt x="764930" y="123092"/>
                  </a:cubicBezTo>
                  <a:cubicBezTo>
                    <a:pt x="767861" y="114300"/>
                    <a:pt x="767170" y="103268"/>
                    <a:pt x="773723" y="96715"/>
                  </a:cubicBezTo>
                  <a:cubicBezTo>
                    <a:pt x="788667" y="81771"/>
                    <a:pt x="805429" y="63460"/>
                    <a:pt x="826476" y="61546"/>
                  </a:cubicBezTo>
                  <a:lnTo>
                    <a:pt x="923192" y="52753"/>
                  </a:lnTo>
                  <a:cubicBezTo>
                    <a:pt x="978877" y="55684"/>
                    <a:pt x="1035384" y="51571"/>
                    <a:pt x="1090246" y="61546"/>
                  </a:cubicBezTo>
                  <a:cubicBezTo>
                    <a:pt x="1102480" y="63770"/>
                    <a:pt x="1107071" y="79963"/>
                    <a:pt x="1116623" y="87923"/>
                  </a:cubicBezTo>
                  <a:cubicBezTo>
                    <a:pt x="1124741" y="94688"/>
                    <a:pt x="1135102" y="98487"/>
                    <a:pt x="1143000" y="105507"/>
                  </a:cubicBezTo>
                  <a:cubicBezTo>
                    <a:pt x="1161587" y="122029"/>
                    <a:pt x="1178169" y="140676"/>
                    <a:pt x="1195753" y="158261"/>
                  </a:cubicBezTo>
                  <a:cubicBezTo>
                    <a:pt x="1272818" y="235327"/>
                    <a:pt x="1178506" y="137564"/>
                    <a:pt x="1239715" y="211015"/>
                  </a:cubicBezTo>
                  <a:cubicBezTo>
                    <a:pt x="1247675" y="220567"/>
                    <a:pt x="1258458" y="227577"/>
                    <a:pt x="1266092" y="237392"/>
                  </a:cubicBezTo>
                  <a:cubicBezTo>
                    <a:pt x="1279067" y="254074"/>
                    <a:pt x="1301261" y="290146"/>
                    <a:pt x="1301261" y="290146"/>
                  </a:cubicBezTo>
                  <a:cubicBezTo>
                    <a:pt x="1304192" y="298938"/>
                    <a:pt x="1311076" y="307312"/>
                    <a:pt x="1310053" y="316523"/>
                  </a:cubicBezTo>
                  <a:cubicBezTo>
                    <a:pt x="1305868" y="354193"/>
                    <a:pt x="1293208" y="368168"/>
                    <a:pt x="1274884" y="395653"/>
                  </a:cubicBezTo>
                  <a:cubicBezTo>
                    <a:pt x="1271953" y="404445"/>
                    <a:pt x="1270237" y="413741"/>
                    <a:pt x="1266092" y="422030"/>
                  </a:cubicBezTo>
                  <a:cubicBezTo>
                    <a:pt x="1255688" y="442839"/>
                    <a:pt x="1239414" y="459661"/>
                    <a:pt x="1222130" y="474784"/>
                  </a:cubicBezTo>
                  <a:cubicBezTo>
                    <a:pt x="1208007" y="487141"/>
                    <a:pt x="1193182" y="498693"/>
                    <a:pt x="1178169" y="509953"/>
                  </a:cubicBezTo>
                  <a:cubicBezTo>
                    <a:pt x="1160788" y="522989"/>
                    <a:pt x="1098879" y="568640"/>
                    <a:pt x="1072661" y="580292"/>
                  </a:cubicBezTo>
                  <a:cubicBezTo>
                    <a:pt x="1061619" y="585200"/>
                    <a:pt x="1048956" y="585263"/>
                    <a:pt x="1037492" y="589084"/>
                  </a:cubicBezTo>
                  <a:cubicBezTo>
                    <a:pt x="1023794" y="593650"/>
                    <a:pt x="985679" y="611344"/>
                    <a:pt x="967153" y="615461"/>
                  </a:cubicBezTo>
                  <a:cubicBezTo>
                    <a:pt x="949751" y="619328"/>
                    <a:pt x="931984" y="621322"/>
                    <a:pt x="914400" y="624253"/>
                  </a:cubicBezTo>
                  <a:cubicBezTo>
                    <a:pt x="905608" y="627184"/>
                    <a:pt x="897070" y="631035"/>
                    <a:pt x="888023" y="633046"/>
                  </a:cubicBezTo>
                  <a:cubicBezTo>
                    <a:pt x="802500" y="652052"/>
                    <a:pt x="805938" y="638387"/>
                    <a:pt x="685800" y="624253"/>
                  </a:cubicBezTo>
                  <a:cubicBezTo>
                    <a:pt x="653345" y="613435"/>
                    <a:pt x="648683" y="614000"/>
                    <a:pt x="615461" y="589084"/>
                  </a:cubicBezTo>
                  <a:cubicBezTo>
                    <a:pt x="605514" y="581623"/>
                    <a:pt x="597876" y="571499"/>
                    <a:pt x="589084" y="562707"/>
                  </a:cubicBezTo>
                  <a:cubicBezTo>
                    <a:pt x="586153" y="550984"/>
                    <a:pt x="580292" y="539622"/>
                    <a:pt x="580292" y="527538"/>
                  </a:cubicBezTo>
                  <a:cubicBezTo>
                    <a:pt x="580292" y="503910"/>
                    <a:pt x="581009" y="479406"/>
                    <a:pt x="589084" y="457200"/>
                  </a:cubicBezTo>
                  <a:cubicBezTo>
                    <a:pt x="598648" y="430899"/>
                    <a:pt x="621082" y="429814"/>
                    <a:pt x="641838" y="422030"/>
                  </a:cubicBezTo>
                  <a:cubicBezTo>
                    <a:pt x="656616" y="416488"/>
                    <a:pt x="671146" y="410307"/>
                    <a:pt x="685800" y="404446"/>
                  </a:cubicBezTo>
                  <a:cubicBezTo>
                    <a:pt x="750277" y="407377"/>
                    <a:pt x="815692" y="401892"/>
                    <a:pt x="879230" y="413238"/>
                  </a:cubicBezTo>
                  <a:cubicBezTo>
                    <a:pt x="900035" y="416953"/>
                    <a:pt x="931984" y="448407"/>
                    <a:pt x="931984" y="448407"/>
                  </a:cubicBezTo>
                  <a:cubicBezTo>
                    <a:pt x="937846" y="457199"/>
                    <a:pt x="942097" y="467312"/>
                    <a:pt x="949569" y="474784"/>
                  </a:cubicBezTo>
                  <a:cubicBezTo>
                    <a:pt x="978655" y="503870"/>
                    <a:pt x="995210" y="502420"/>
                    <a:pt x="1028700" y="527538"/>
                  </a:cubicBezTo>
                  <a:cubicBezTo>
                    <a:pt x="1038647" y="534998"/>
                    <a:pt x="1044730" y="547018"/>
                    <a:pt x="1055076" y="553915"/>
                  </a:cubicBezTo>
                  <a:cubicBezTo>
                    <a:pt x="1071815" y="565075"/>
                    <a:pt x="1137793" y="570756"/>
                    <a:pt x="1143000" y="571500"/>
                  </a:cubicBezTo>
                  <a:cubicBezTo>
                    <a:pt x="1157654" y="568569"/>
                    <a:pt x="1176394" y="573274"/>
                    <a:pt x="1186961" y="562707"/>
                  </a:cubicBezTo>
                  <a:cubicBezTo>
                    <a:pt x="1200068" y="549600"/>
                    <a:pt x="1204546" y="509953"/>
                    <a:pt x="1204546" y="509953"/>
                  </a:cubicBezTo>
                  <a:cubicBezTo>
                    <a:pt x="1201615" y="501161"/>
                    <a:pt x="1198299" y="492488"/>
                    <a:pt x="1195753" y="483577"/>
                  </a:cubicBezTo>
                  <a:cubicBezTo>
                    <a:pt x="1192433" y="471958"/>
                    <a:pt x="1192365" y="459215"/>
                    <a:pt x="1186961" y="448407"/>
                  </a:cubicBezTo>
                  <a:cubicBezTo>
                    <a:pt x="1175699" y="425882"/>
                    <a:pt x="1122374" y="350679"/>
                    <a:pt x="1099038" y="342900"/>
                  </a:cubicBezTo>
                  <a:lnTo>
                    <a:pt x="1072661" y="334107"/>
                  </a:lnTo>
                  <a:cubicBezTo>
                    <a:pt x="1070985" y="332850"/>
                    <a:pt x="1019437" y="293172"/>
                    <a:pt x="1011115" y="290146"/>
                  </a:cubicBezTo>
                  <a:cubicBezTo>
                    <a:pt x="964437" y="273172"/>
                    <a:pt x="927173" y="271145"/>
                    <a:pt x="879230" y="263769"/>
                  </a:cubicBezTo>
                  <a:cubicBezTo>
                    <a:pt x="861610" y="261058"/>
                    <a:pt x="844061" y="257908"/>
                    <a:pt x="826476" y="254977"/>
                  </a:cubicBezTo>
                  <a:cubicBezTo>
                    <a:pt x="814753" y="257908"/>
                    <a:pt x="799171" y="254594"/>
                    <a:pt x="791307" y="263769"/>
                  </a:cubicBezTo>
                  <a:cubicBezTo>
                    <a:pt x="779244" y="277843"/>
                    <a:pt x="777358" y="298347"/>
                    <a:pt x="773723" y="316523"/>
                  </a:cubicBezTo>
                  <a:cubicBezTo>
                    <a:pt x="767861" y="345831"/>
                    <a:pt x="763387" y="375450"/>
                    <a:pt x="756138" y="404446"/>
                  </a:cubicBezTo>
                  <a:cubicBezTo>
                    <a:pt x="753207" y="416169"/>
                    <a:pt x="752106" y="428508"/>
                    <a:pt x="747346" y="439615"/>
                  </a:cubicBezTo>
                  <a:cubicBezTo>
                    <a:pt x="743183" y="449328"/>
                    <a:pt x="736781" y="458094"/>
                    <a:pt x="729761" y="465992"/>
                  </a:cubicBezTo>
                  <a:cubicBezTo>
                    <a:pt x="713239" y="484579"/>
                    <a:pt x="701133" y="512715"/>
                    <a:pt x="677007" y="518746"/>
                  </a:cubicBezTo>
                  <a:cubicBezTo>
                    <a:pt x="635016" y="529243"/>
                    <a:pt x="636182" y="527997"/>
                    <a:pt x="589084" y="545123"/>
                  </a:cubicBezTo>
                  <a:cubicBezTo>
                    <a:pt x="574252" y="550517"/>
                    <a:pt x="560349" y="558554"/>
                    <a:pt x="545123" y="562707"/>
                  </a:cubicBezTo>
                  <a:cubicBezTo>
                    <a:pt x="523662" y="568560"/>
                    <a:pt x="437690" y="578335"/>
                    <a:pt x="422030" y="580292"/>
                  </a:cubicBezTo>
                  <a:cubicBezTo>
                    <a:pt x="300846" y="566827"/>
                    <a:pt x="370184" y="594977"/>
                    <a:pt x="325315" y="545123"/>
                  </a:cubicBezTo>
                  <a:cubicBezTo>
                    <a:pt x="305906" y="523558"/>
                    <a:pt x="263769" y="483577"/>
                    <a:pt x="263769" y="483577"/>
                  </a:cubicBezTo>
                  <a:cubicBezTo>
                    <a:pt x="260838" y="474785"/>
                    <a:pt x="258627" y="465719"/>
                    <a:pt x="254976" y="457200"/>
                  </a:cubicBezTo>
                  <a:cubicBezTo>
                    <a:pt x="249813" y="445153"/>
                    <a:pt x="241537" y="434464"/>
                    <a:pt x="237392" y="422030"/>
                  </a:cubicBezTo>
                  <a:cubicBezTo>
                    <a:pt x="232666" y="407853"/>
                    <a:pt x="231531" y="392723"/>
                    <a:pt x="228600" y="378069"/>
                  </a:cubicBezTo>
                  <a:cubicBezTo>
                    <a:pt x="231531" y="345830"/>
                    <a:pt x="231044" y="313096"/>
                    <a:pt x="237392" y="281353"/>
                  </a:cubicBezTo>
                  <a:cubicBezTo>
                    <a:pt x="239962" y="268501"/>
                    <a:pt x="246676" y="256328"/>
                    <a:pt x="254976" y="246184"/>
                  </a:cubicBezTo>
                  <a:cubicBezTo>
                    <a:pt x="270612" y="227074"/>
                    <a:pt x="321734" y="175380"/>
                    <a:pt x="351692" y="158261"/>
                  </a:cubicBezTo>
                  <a:cubicBezTo>
                    <a:pt x="359739" y="153663"/>
                    <a:pt x="369277" y="152400"/>
                    <a:pt x="378069" y="149469"/>
                  </a:cubicBezTo>
                  <a:cubicBezTo>
                    <a:pt x="401515" y="131884"/>
                    <a:pt x="423092" y="111482"/>
                    <a:pt x="448407" y="96715"/>
                  </a:cubicBezTo>
                  <a:cubicBezTo>
                    <a:pt x="458845" y="90626"/>
                    <a:pt x="471492" y="87923"/>
                    <a:pt x="483576" y="87923"/>
                  </a:cubicBezTo>
                  <a:cubicBezTo>
                    <a:pt x="530560" y="87923"/>
                    <a:pt x="577361" y="93784"/>
                    <a:pt x="624253" y="96715"/>
                  </a:cubicBezTo>
                  <a:cubicBezTo>
                    <a:pt x="635976" y="99646"/>
                    <a:pt x="648108" y="101264"/>
                    <a:pt x="659423" y="105507"/>
                  </a:cubicBezTo>
                  <a:cubicBezTo>
                    <a:pt x="695412" y="119003"/>
                    <a:pt x="697843" y="127127"/>
                    <a:pt x="729761" y="149469"/>
                  </a:cubicBezTo>
                  <a:cubicBezTo>
                    <a:pt x="747075" y="161589"/>
                    <a:pt x="765608" y="171957"/>
                    <a:pt x="782515" y="184638"/>
                  </a:cubicBezTo>
                  <a:cubicBezTo>
                    <a:pt x="794238" y="193430"/>
                    <a:pt x="805381" y="203054"/>
                    <a:pt x="817684" y="211015"/>
                  </a:cubicBezTo>
                  <a:cubicBezTo>
                    <a:pt x="855243" y="235318"/>
                    <a:pt x="889544" y="267206"/>
                    <a:pt x="931984" y="281353"/>
                  </a:cubicBezTo>
                  <a:lnTo>
                    <a:pt x="1011115" y="307730"/>
                  </a:lnTo>
                  <a:cubicBezTo>
                    <a:pt x="1019907" y="310661"/>
                    <a:pt x="1029780" y="311382"/>
                    <a:pt x="1037492" y="316523"/>
                  </a:cubicBezTo>
                  <a:cubicBezTo>
                    <a:pt x="1065192" y="334989"/>
                    <a:pt x="1059447" y="334500"/>
                    <a:pt x="1090246" y="342900"/>
                  </a:cubicBezTo>
                  <a:cubicBezTo>
                    <a:pt x="1113562" y="349259"/>
                    <a:pt x="1160584" y="360484"/>
                    <a:pt x="1160584" y="360484"/>
                  </a:cubicBezTo>
                  <a:cubicBezTo>
                    <a:pt x="1167453" y="363919"/>
                    <a:pt x="1209191" y="386861"/>
                    <a:pt x="1222130" y="386861"/>
                  </a:cubicBezTo>
                  <a:cubicBezTo>
                    <a:pt x="1245759" y="386861"/>
                    <a:pt x="1269023" y="381000"/>
                    <a:pt x="1292469" y="378069"/>
                  </a:cubicBezTo>
                  <a:cubicBezTo>
                    <a:pt x="1306258" y="371174"/>
                    <a:pt x="1341589" y="355325"/>
                    <a:pt x="1354015" y="342900"/>
                  </a:cubicBezTo>
                  <a:cubicBezTo>
                    <a:pt x="1412637" y="284279"/>
                    <a:pt x="1327633" y="345836"/>
                    <a:pt x="1397976" y="298938"/>
                  </a:cubicBezTo>
                  <a:cubicBezTo>
                    <a:pt x="1400907" y="284284"/>
                    <a:pt x="1405282" y="269847"/>
                    <a:pt x="1406769" y="254977"/>
                  </a:cubicBezTo>
                  <a:cubicBezTo>
                    <a:pt x="1421045" y="112222"/>
                    <a:pt x="1372739" y="137366"/>
                    <a:pt x="1441938" y="114300"/>
                  </a:cubicBezTo>
                  <a:cubicBezTo>
                    <a:pt x="1474176" y="117231"/>
                    <a:pt x="1506607" y="118514"/>
                    <a:pt x="1538653" y="123092"/>
                  </a:cubicBezTo>
                  <a:cubicBezTo>
                    <a:pt x="1547828" y="124403"/>
                    <a:pt x="1565030" y="131884"/>
                    <a:pt x="1565030" y="131884"/>
                  </a:cubicBezTo>
                </a:path>
              </a:pathLst>
            </a:custGeom>
            <a:noFill/>
            <a:ln>
              <a:solidFill>
                <a:srgbClr val="63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srgbClr val="639539"/>
                </a:solidFill>
              </a:endParaRPr>
            </a:p>
          </p:txBody>
        </p:sp>
        <p:sp>
          <p:nvSpPr>
            <p:cNvPr id="123" name="Ellipse 122">
              <a:extLst>
                <a:ext uri="{FF2B5EF4-FFF2-40B4-BE49-F238E27FC236}">
                  <a16:creationId xmlns:a16="http://schemas.microsoft.com/office/drawing/2014/main" id="{2A39CCB2-238C-4528-ACE0-BD7D1B3C424E}"/>
                </a:ext>
              </a:extLst>
            </p:cNvPr>
            <p:cNvSpPr>
              <a:spLocks noChangeAspect="1"/>
            </p:cNvSpPr>
            <p:nvPr/>
          </p:nvSpPr>
          <p:spPr>
            <a:xfrm>
              <a:off x="9077589" y="16151771"/>
              <a:ext cx="182880" cy="182880"/>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5" name="Ellipse 124">
              <a:extLst>
                <a:ext uri="{FF2B5EF4-FFF2-40B4-BE49-F238E27FC236}">
                  <a16:creationId xmlns:a16="http://schemas.microsoft.com/office/drawing/2014/main" id="{36C807D3-1F07-4416-BC34-4D51451557C3}"/>
                </a:ext>
              </a:extLst>
            </p:cNvPr>
            <p:cNvSpPr>
              <a:spLocks noChangeAspect="1"/>
            </p:cNvSpPr>
            <p:nvPr/>
          </p:nvSpPr>
          <p:spPr>
            <a:xfrm>
              <a:off x="8717549" y="16544955"/>
              <a:ext cx="182880" cy="182880"/>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6" name="Ellipse 125">
              <a:extLst>
                <a:ext uri="{FF2B5EF4-FFF2-40B4-BE49-F238E27FC236}">
                  <a16:creationId xmlns:a16="http://schemas.microsoft.com/office/drawing/2014/main" id="{628F7CDB-3FDD-4E74-824E-0DBC9E31821C}"/>
                </a:ext>
              </a:extLst>
            </p:cNvPr>
            <p:cNvSpPr>
              <a:spLocks noChangeAspect="1"/>
            </p:cNvSpPr>
            <p:nvPr/>
          </p:nvSpPr>
          <p:spPr>
            <a:xfrm>
              <a:off x="9542781" y="17049011"/>
              <a:ext cx="182880" cy="182880"/>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8" name="Ellipse 127">
              <a:extLst>
                <a:ext uri="{FF2B5EF4-FFF2-40B4-BE49-F238E27FC236}">
                  <a16:creationId xmlns:a16="http://schemas.microsoft.com/office/drawing/2014/main" id="{7B99836B-3CC1-488E-8158-58F18415FA8F}"/>
                </a:ext>
              </a:extLst>
            </p:cNvPr>
            <p:cNvSpPr>
              <a:spLocks noChangeAspect="1"/>
            </p:cNvSpPr>
            <p:nvPr/>
          </p:nvSpPr>
          <p:spPr>
            <a:xfrm>
              <a:off x="8645541" y="17553067"/>
              <a:ext cx="182880" cy="182880"/>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29" name="Ellipse 128">
              <a:extLst>
                <a:ext uri="{FF2B5EF4-FFF2-40B4-BE49-F238E27FC236}">
                  <a16:creationId xmlns:a16="http://schemas.microsoft.com/office/drawing/2014/main" id="{5DB1E048-7C89-484D-932B-A6BEC1DFE343}"/>
                </a:ext>
              </a:extLst>
            </p:cNvPr>
            <p:cNvSpPr>
              <a:spLocks noChangeAspect="1"/>
            </p:cNvSpPr>
            <p:nvPr/>
          </p:nvSpPr>
          <p:spPr>
            <a:xfrm>
              <a:off x="9077589" y="17705467"/>
              <a:ext cx="182880" cy="182880"/>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30" name="Ellipse 129">
              <a:extLst>
                <a:ext uri="{FF2B5EF4-FFF2-40B4-BE49-F238E27FC236}">
                  <a16:creationId xmlns:a16="http://schemas.microsoft.com/office/drawing/2014/main" id="{4D41045C-19BD-49DA-92F0-A33D575FE9C7}"/>
                </a:ext>
              </a:extLst>
            </p:cNvPr>
            <p:cNvSpPr>
              <a:spLocks noChangeAspect="1"/>
            </p:cNvSpPr>
            <p:nvPr/>
          </p:nvSpPr>
          <p:spPr>
            <a:xfrm>
              <a:off x="9686797" y="16439803"/>
              <a:ext cx="182880" cy="182880"/>
            </a:xfrm>
            <a:prstGeom prst="ellipse">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grpSp>
      <p:sp>
        <p:nvSpPr>
          <p:cNvPr id="14" name="Flèche : droite 13">
            <a:extLst>
              <a:ext uri="{FF2B5EF4-FFF2-40B4-BE49-F238E27FC236}">
                <a16:creationId xmlns:a16="http://schemas.microsoft.com/office/drawing/2014/main" id="{38270898-B750-4B65-A49A-E9F656106447}"/>
              </a:ext>
            </a:extLst>
          </p:cNvPr>
          <p:cNvSpPr/>
          <p:nvPr/>
        </p:nvSpPr>
        <p:spPr bwMode="auto">
          <a:xfrm>
            <a:off x="5357197" y="16338943"/>
            <a:ext cx="1006641" cy="492254"/>
          </a:xfrm>
          <a:prstGeom prst="rightArrow">
            <a:avLst/>
          </a:prstGeom>
          <a:solidFill>
            <a:srgbClr val="198DB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52900" rtl="0" eaLnBrk="1" fontAlgn="base" latinLnBrk="0" hangingPunct="1">
              <a:lnSpc>
                <a:spcPct val="100000"/>
              </a:lnSpc>
              <a:spcBef>
                <a:spcPct val="0"/>
              </a:spcBef>
              <a:spcAft>
                <a:spcPct val="0"/>
              </a:spcAft>
              <a:buClrTx/>
              <a:buSzTx/>
              <a:buFontTx/>
              <a:buNone/>
              <a:tabLst/>
            </a:pPr>
            <a:endParaRPr kumimoji="0" lang="fr-FR" sz="8200" b="0" i="0" u="none" strike="noStrike" cap="none" normalizeH="0" baseline="0">
              <a:ln>
                <a:noFill/>
              </a:ln>
              <a:solidFill>
                <a:srgbClr val="198DB1"/>
              </a:solidFill>
              <a:effectLst/>
              <a:latin typeface="Arial" charset="0"/>
            </a:endParaRPr>
          </a:p>
        </p:txBody>
      </p:sp>
      <p:pic>
        <p:nvPicPr>
          <p:cNvPr id="16" name="Image 15">
            <a:extLst>
              <a:ext uri="{FF2B5EF4-FFF2-40B4-BE49-F238E27FC236}">
                <a16:creationId xmlns:a16="http://schemas.microsoft.com/office/drawing/2014/main" id="{28BD1185-EF68-447A-A3BF-8382439FF1E3}"/>
              </a:ext>
            </a:extLst>
          </p:cNvPr>
          <p:cNvPicPr>
            <a:picLocks noChangeAspect="1"/>
          </p:cNvPicPr>
          <p:nvPr/>
        </p:nvPicPr>
        <p:blipFill>
          <a:blip r:embed="rId7"/>
          <a:stretch>
            <a:fillRect/>
          </a:stretch>
        </p:blipFill>
        <p:spPr>
          <a:xfrm>
            <a:off x="11679567" y="15203646"/>
            <a:ext cx="3083993" cy="2733056"/>
          </a:xfrm>
          <a:prstGeom prst="rect">
            <a:avLst/>
          </a:prstGeom>
        </p:spPr>
      </p:pic>
      <p:sp>
        <p:nvSpPr>
          <p:cNvPr id="131" name="Flèche : droite 130">
            <a:extLst>
              <a:ext uri="{FF2B5EF4-FFF2-40B4-BE49-F238E27FC236}">
                <a16:creationId xmlns:a16="http://schemas.microsoft.com/office/drawing/2014/main" id="{890F9F5B-BB21-42B8-8D05-DBF3E98CE953}"/>
              </a:ext>
            </a:extLst>
          </p:cNvPr>
          <p:cNvSpPr/>
          <p:nvPr/>
        </p:nvSpPr>
        <p:spPr bwMode="auto">
          <a:xfrm>
            <a:off x="10594156" y="16299905"/>
            <a:ext cx="1006641" cy="492254"/>
          </a:xfrm>
          <a:prstGeom prst="rightArrow">
            <a:avLst/>
          </a:prstGeom>
          <a:solidFill>
            <a:srgbClr val="198DB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52900" rtl="0" eaLnBrk="1" fontAlgn="base" latinLnBrk="0" hangingPunct="1">
              <a:lnSpc>
                <a:spcPct val="100000"/>
              </a:lnSpc>
              <a:spcBef>
                <a:spcPct val="0"/>
              </a:spcBef>
              <a:spcAft>
                <a:spcPct val="0"/>
              </a:spcAft>
              <a:buClrTx/>
              <a:buSzTx/>
              <a:buFontTx/>
              <a:buNone/>
              <a:tabLst/>
            </a:pPr>
            <a:endParaRPr kumimoji="0" lang="fr-FR" sz="8200" b="0" i="0" u="none" strike="noStrike" cap="none" normalizeH="0" baseline="0">
              <a:ln>
                <a:noFill/>
              </a:ln>
              <a:solidFill>
                <a:srgbClr val="198DB1"/>
              </a:solidFill>
              <a:effectLst/>
              <a:latin typeface="Arial" charset="0"/>
            </a:endParaRPr>
          </a:p>
        </p:txBody>
      </p:sp>
      <p:sp>
        <p:nvSpPr>
          <p:cNvPr id="17" name="ZoneTexte 16">
            <a:extLst>
              <a:ext uri="{FF2B5EF4-FFF2-40B4-BE49-F238E27FC236}">
                <a16:creationId xmlns:a16="http://schemas.microsoft.com/office/drawing/2014/main" id="{23979991-26FB-4088-81BC-8C0254F6100D}"/>
              </a:ext>
            </a:extLst>
          </p:cNvPr>
          <p:cNvSpPr txBox="1"/>
          <p:nvPr/>
        </p:nvSpPr>
        <p:spPr>
          <a:xfrm>
            <a:off x="240097" y="18381401"/>
            <a:ext cx="4739128" cy="1292662"/>
          </a:xfrm>
          <a:prstGeom prst="rect">
            <a:avLst/>
          </a:prstGeom>
          <a:noFill/>
        </p:spPr>
        <p:txBody>
          <a:bodyPr wrap="square" rtlCol="0">
            <a:spAutoFit/>
          </a:bodyPr>
          <a:lstStyle/>
          <a:p>
            <a:pPr algn="ct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Improvement</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of indoor air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quality</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by VOC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degradation</a:t>
            </a:r>
            <a:endParaRPr lang="fr-FR" sz="26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sp>
        <p:nvSpPr>
          <p:cNvPr id="132" name="ZoneTexte 131">
            <a:extLst>
              <a:ext uri="{FF2B5EF4-FFF2-40B4-BE49-F238E27FC236}">
                <a16:creationId xmlns:a16="http://schemas.microsoft.com/office/drawing/2014/main" id="{9169CCF6-0419-416B-8CAB-6847891CF4E8}"/>
              </a:ext>
            </a:extLst>
          </p:cNvPr>
          <p:cNvSpPr txBox="1"/>
          <p:nvPr/>
        </p:nvSpPr>
        <p:spPr>
          <a:xfrm>
            <a:off x="5184351" y="18244104"/>
            <a:ext cx="5765184" cy="1692771"/>
          </a:xfrm>
          <a:prstGeom prst="rect">
            <a:avLst/>
          </a:prstGeom>
          <a:noFill/>
        </p:spPr>
        <p:txBody>
          <a:bodyPr wrap="square" rtlCol="0">
            <a:spAutoFit/>
          </a:bodyPr>
          <a:lstStyle/>
          <a:p>
            <a:pPr algn="ct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Use of enzymes and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microorganism</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for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bio-active</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coatings</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with</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formaldehyde</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deshydrogenase</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activity</a:t>
            </a:r>
            <a:endParaRPr lang="fr-FR" sz="26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sp>
        <p:nvSpPr>
          <p:cNvPr id="133" name="ZoneTexte 132">
            <a:extLst>
              <a:ext uri="{FF2B5EF4-FFF2-40B4-BE49-F238E27FC236}">
                <a16:creationId xmlns:a16="http://schemas.microsoft.com/office/drawing/2014/main" id="{EB36D4F8-0185-4090-A2DD-E033E07AEB69}"/>
              </a:ext>
            </a:extLst>
          </p:cNvPr>
          <p:cNvSpPr txBox="1"/>
          <p:nvPr/>
        </p:nvSpPr>
        <p:spPr>
          <a:xfrm>
            <a:off x="10949535" y="18221352"/>
            <a:ext cx="4078303" cy="1292662"/>
          </a:xfrm>
          <a:prstGeom prst="rect">
            <a:avLst/>
          </a:prstGeom>
          <a:noFill/>
        </p:spPr>
        <p:txBody>
          <a:bodyPr wrap="square" rtlCol="0">
            <a:spAutoFit/>
          </a:bodyPr>
          <a:lstStyle/>
          <a:p>
            <a:pPr algn="ct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Incorporation of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microorganism</a:t>
            </a:r>
            <a:r>
              <a:rPr lang="fr-BE" sz="2600" b="1" dirty="0">
                <a:solidFill>
                  <a:srgbClr val="198DB1"/>
                </a:solidFill>
                <a:latin typeface="Verdana" panose="020B0604030504040204" pitchFamily="34" charset="0"/>
                <a:ea typeface="Verdana" panose="020B0604030504040204" pitchFamily="34" charset="0"/>
                <a:cs typeface="Verdana" panose="020B0604030504040204" pitchFamily="34" charset="0"/>
              </a:rPr>
              <a:t> in sol-gel </a:t>
            </a:r>
            <a:r>
              <a:rPr lang="fr-BE" sz="2600" b="1" dirty="0" err="1">
                <a:solidFill>
                  <a:srgbClr val="198DB1"/>
                </a:solidFill>
                <a:latin typeface="Verdana" panose="020B0604030504040204" pitchFamily="34" charset="0"/>
                <a:ea typeface="Verdana" panose="020B0604030504040204" pitchFamily="34" charset="0"/>
                <a:cs typeface="Verdana" panose="020B0604030504040204" pitchFamily="34" charset="0"/>
              </a:rPr>
              <a:t>coatings</a:t>
            </a:r>
            <a:endParaRPr lang="fr-FR" sz="26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9" name="Groupe 18">
            <a:extLst>
              <a:ext uri="{FF2B5EF4-FFF2-40B4-BE49-F238E27FC236}">
                <a16:creationId xmlns:a16="http://schemas.microsoft.com/office/drawing/2014/main" id="{6E704CFC-5736-4FE3-86B1-E345B18C29F4}"/>
              </a:ext>
            </a:extLst>
          </p:cNvPr>
          <p:cNvGrpSpPr/>
          <p:nvPr/>
        </p:nvGrpSpPr>
        <p:grpSpPr>
          <a:xfrm>
            <a:off x="-216399" y="28379721"/>
            <a:ext cx="11273083" cy="6382676"/>
            <a:chOff x="889758" y="23167252"/>
            <a:chExt cx="8934878" cy="5267111"/>
          </a:xfrm>
        </p:grpSpPr>
        <p:sp>
          <p:nvSpPr>
            <p:cNvPr id="134" name="Rectangle 133">
              <a:extLst>
                <a:ext uri="{FF2B5EF4-FFF2-40B4-BE49-F238E27FC236}">
                  <a16:creationId xmlns:a16="http://schemas.microsoft.com/office/drawing/2014/main" id="{EB9AD13F-E96C-40FD-A951-34E9603A3B6B}"/>
                </a:ext>
              </a:extLst>
            </p:cNvPr>
            <p:cNvSpPr>
              <a:spLocks noChangeArrowheads="1"/>
            </p:cNvSpPr>
            <p:nvPr/>
          </p:nvSpPr>
          <p:spPr bwMode="auto">
            <a:xfrm>
              <a:off x="889758" y="23597031"/>
              <a:ext cx="8934878" cy="3938922"/>
            </a:xfrm>
            <a:prstGeom prst="rect">
              <a:avLst/>
            </a:prstGeom>
            <a:noFill/>
            <a:ln w="38100">
              <a:noFill/>
              <a:miter lim="800000"/>
              <a:headEnd/>
              <a:tailEnd/>
            </a:ln>
          </p:spPr>
          <p:txBody>
            <a:bodyPr wrap="square" anchor="ctr"/>
            <a:lstStyle>
              <a:lvl1pPr algn="l" eaLnBrk="0" hangingPunct="0">
                <a:spcBef>
                  <a:spcPct val="20000"/>
                </a:spcBef>
                <a:buChar char="•"/>
                <a:defRPr sz="2000">
                  <a:solidFill>
                    <a:schemeClr val="tx1"/>
                  </a:solidFill>
                  <a:latin typeface="DINPro-Medium" pitchFamily="34" charset="0"/>
                  <a:cs typeface="Arial" charset="0"/>
                </a:defRPr>
              </a:lvl1pPr>
              <a:lvl2pPr marL="742950" indent="-285750" algn="l" eaLnBrk="0" hangingPunct="0">
                <a:spcBef>
                  <a:spcPct val="20000"/>
                </a:spcBef>
                <a:buChar char="–"/>
                <a:defRPr sz="2800">
                  <a:solidFill>
                    <a:srgbClr val="00ADEF"/>
                  </a:solidFill>
                  <a:latin typeface="DINPro-Medium" pitchFamily="34" charset="0"/>
                  <a:cs typeface="Arial" charset="0"/>
                </a:defRPr>
              </a:lvl2pPr>
              <a:lvl3pPr marL="1143000" indent="-228600" algn="l" eaLnBrk="0" hangingPunct="0">
                <a:spcBef>
                  <a:spcPct val="20000"/>
                </a:spcBef>
                <a:buBlip>
                  <a:blip r:embed="rId8"/>
                </a:buBlip>
                <a:defRPr sz="2400" i="1">
                  <a:solidFill>
                    <a:schemeClr val="tx1"/>
                  </a:solidFill>
                  <a:latin typeface="DINPro-BoldItalic" pitchFamily="34" charset="0"/>
                  <a:cs typeface="Arial" charset="0"/>
                </a:defRPr>
              </a:lvl3pPr>
              <a:lvl4pPr marL="1600200" indent="-228600" algn="l" eaLnBrk="0" hangingPunct="0">
                <a:spcBef>
                  <a:spcPct val="20000"/>
                </a:spcBef>
                <a:buChar char="–"/>
                <a:defRPr sz="2000">
                  <a:solidFill>
                    <a:srgbClr val="00ADEF"/>
                  </a:solidFill>
                  <a:latin typeface="DINPro-Light" pitchFamily="34" charset="0"/>
                  <a:cs typeface="Arial" charset="0"/>
                </a:defRPr>
              </a:lvl4pPr>
              <a:lvl5pPr marL="2057400" indent="-228600" algn="l" eaLnBrk="0" hangingPunct="0">
                <a:spcBef>
                  <a:spcPct val="20000"/>
                </a:spcBef>
                <a:buChar char="»"/>
                <a:defRPr sz="2000">
                  <a:solidFill>
                    <a:schemeClr val="tx1"/>
                  </a:solidFill>
                  <a:latin typeface="DINPro-Light"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DINPro-Light"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DINPro-Light"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DINPro-Light"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DINPro-Light" pitchFamily="34" charset="0"/>
                  <a:cs typeface="Arial" charset="0"/>
                </a:defRPr>
              </a:lvl9pPr>
            </a:lstStyle>
            <a:p>
              <a:pPr algn="just">
                <a:spcBef>
                  <a:spcPct val="0"/>
                </a:spcBef>
                <a:buNone/>
              </a:pPr>
              <a:endParaRPr lang="en-US" altLang="fr-FR"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sp>
          <p:nvSpPr>
            <p:cNvPr id="135" name="ZoneTexte 134">
              <a:extLst>
                <a:ext uri="{FF2B5EF4-FFF2-40B4-BE49-F238E27FC236}">
                  <a16:creationId xmlns:a16="http://schemas.microsoft.com/office/drawing/2014/main" id="{2E4100FB-A314-4999-8119-EB24757A461E}"/>
                </a:ext>
              </a:extLst>
            </p:cNvPr>
            <p:cNvSpPr txBox="1"/>
            <p:nvPr/>
          </p:nvSpPr>
          <p:spPr>
            <a:xfrm>
              <a:off x="1144428" y="25526011"/>
              <a:ext cx="3463986" cy="279381"/>
            </a:xfrm>
            <a:prstGeom prst="rect">
              <a:avLst/>
            </a:prstGeom>
            <a:noFill/>
          </p:spPr>
          <p:txBody>
            <a:bodyPr wrap="square" rtlCol="0">
              <a:spAutoFit/>
            </a:bodyPr>
            <a:lstStyle/>
            <a:p>
              <a:pPr algn="ctr">
                <a:buNone/>
              </a:pPr>
              <a:r>
                <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rPr>
                <a:t>Hydrolysis and condensation</a:t>
              </a:r>
            </a:p>
          </p:txBody>
        </p:sp>
        <p:sp>
          <p:nvSpPr>
            <p:cNvPr id="136" name="ZoneTexte 135">
              <a:extLst>
                <a:ext uri="{FF2B5EF4-FFF2-40B4-BE49-F238E27FC236}">
                  <a16:creationId xmlns:a16="http://schemas.microsoft.com/office/drawing/2014/main" id="{BF00616C-AC39-4155-A7C4-C1091703065E}"/>
                </a:ext>
              </a:extLst>
            </p:cNvPr>
            <p:cNvSpPr txBox="1"/>
            <p:nvPr/>
          </p:nvSpPr>
          <p:spPr>
            <a:xfrm>
              <a:off x="7053756" y="25174536"/>
              <a:ext cx="1824757" cy="838145"/>
            </a:xfrm>
            <a:prstGeom prst="rect">
              <a:avLst/>
            </a:prstGeom>
            <a:noFill/>
          </p:spPr>
          <p:txBody>
            <a:bodyPr wrap="square" rtlCol="0">
              <a:spAutoFit/>
            </a:bodyPr>
            <a:lstStyle/>
            <a:p>
              <a:pPr algn="ctr">
                <a:buNone/>
              </a:pPr>
              <a:r>
                <a:rPr lang="en-US" sz="2000" dirty="0">
                  <a:solidFill>
                    <a:srgbClr val="97C03C"/>
                  </a:solidFill>
                  <a:latin typeface="Verdana" panose="020B0604030504040204" pitchFamily="34" charset="0"/>
                  <a:ea typeface="Verdana" panose="020B0604030504040204" pitchFamily="34" charset="0"/>
                  <a:cs typeface="Verdana" panose="020B0604030504040204" pitchFamily="34" charset="0"/>
                </a:rPr>
                <a:t>Addition of freeze-dried </a:t>
              </a:r>
            </a:p>
            <a:p>
              <a:pPr algn="ctr">
                <a:buNone/>
              </a:pPr>
              <a:r>
                <a:rPr lang="en-US" sz="2000" dirty="0">
                  <a:solidFill>
                    <a:srgbClr val="97C03C"/>
                  </a:solidFill>
                  <a:latin typeface="Verdana" panose="020B0604030504040204" pitchFamily="34" charset="0"/>
                  <a:ea typeface="Verdana" panose="020B0604030504040204" pitchFamily="34" charset="0"/>
                  <a:cs typeface="Verdana" panose="020B0604030504040204" pitchFamily="34" charset="0"/>
                </a:rPr>
                <a:t>microorganism</a:t>
              </a:r>
            </a:p>
          </p:txBody>
        </p:sp>
        <p:pic>
          <p:nvPicPr>
            <p:cNvPr id="137" name="Picture 2" descr="http://soft-matter.seas.harvard.edu/images/thumb/4/47/780px-Wiki_SolGel1.jpg/300px-780px-Wiki_SolGel1.jpg">
              <a:extLst>
                <a:ext uri="{FF2B5EF4-FFF2-40B4-BE49-F238E27FC236}">
                  <a16:creationId xmlns:a16="http://schemas.microsoft.com/office/drawing/2014/main" id="{8DA0D17B-CE2D-4439-9DD4-B26C6D8930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1985" y="23651903"/>
              <a:ext cx="2422428" cy="1697482"/>
            </a:xfrm>
            <a:prstGeom prst="rect">
              <a:avLst/>
            </a:prstGeom>
            <a:noFill/>
            <a:extLst>
              <a:ext uri="{909E8E84-426E-40DD-AFC4-6F175D3DCCD1}">
                <a14:hiddenFill xmlns:a14="http://schemas.microsoft.com/office/drawing/2010/main">
                  <a:solidFill>
                    <a:srgbClr val="FFFFFF"/>
                  </a:solidFill>
                </a14:hiddenFill>
              </a:ext>
            </a:extLst>
          </p:spPr>
        </p:pic>
        <p:cxnSp>
          <p:nvCxnSpPr>
            <p:cNvPr id="138" name="Connecteur droit avec flèche 137">
              <a:extLst>
                <a:ext uri="{FF2B5EF4-FFF2-40B4-BE49-F238E27FC236}">
                  <a16:creationId xmlns:a16="http://schemas.microsoft.com/office/drawing/2014/main" id="{46791B03-EF26-45A7-894B-5A696CB9DE74}"/>
                </a:ext>
              </a:extLst>
            </p:cNvPr>
            <p:cNvCxnSpPr/>
            <p:nvPr/>
          </p:nvCxnSpPr>
          <p:spPr bwMode="auto">
            <a:xfrm>
              <a:off x="2807323" y="24762256"/>
              <a:ext cx="0" cy="798939"/>
            </a:xfrm>
            <a:prstGeom prst="straightConnector1">
              <a:avLst/>
            </a:prstGeom>
            <a:noFill/>
            <a:ln w="22225" cap="flat" cmpd="sng" algn="ctr">
              <a:solidFill>
                <a:schemeClr val="tx1"/>
              </a:solidFill>
              <a:prstDash val="solid"/>
              <a:round/>
              <a:headEnd type="arrow"/>
              <a:tailEnd type="arrow"/>
            </a:ln>
            <a:effectLst/>
          </p:spPr>
        </p:cxnSp>
        <p:cxnSp>
          <p:nvCxnSpPr>
            <p:cNvPr id="139" name="Connecteur droit avec flèche 138">
              <a:extLst>
                <a:ext uri="{FF2B5EF4-FFF2-40B4-BE49-F238E27FC236}">
                  <a16:creationId xmlns:a16="http://schemas.microsoft.com/office/drawing/2014/main" id="{24AC40B6-DE0D-41A3-9639-F9752615EBD4}"/>
                </a:ext>
              </a:extLst>
            </p:cNvPr>
            <p:cNvCxnSpPr/>
            <p:nvPr/>
          </p:nvCxnSpPr>
          <p:spPr bwMode="auto">
            <a:xfrm>
              <a:off x="4431403" y="24436251"/>
              <a:ext cx="1077400" cy="0"/>
            </a:xfrm>
            <a:prstGeom prst="straightConnector1">
              <a:avLst/>
            </a:prstGeom>
            <a:solidFill>
              <a:schemeClr val="accent1"/>
            </a:solidFill>
            <a:ln w="53975"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Connecteur droit avec flèche 139">
              <a:extLst>
                <a:ext uri="{FF2B5EF4-FFF2-40B4-BE49-F238E27FC236}">
                  <a16:creationId xmlns:a16="http://schemas.microsoft.com/office/drawing/2014/main" id="{F5B2D6CD-213C-430A-8C67-D0CB821FB054}"/>
                </a:ext>
              </a:extLst>
            </p:cNvPr>
            <p:cNvCxnSpPr>
              <a:cxnSpLocks/>
            </p:cNvCxnSpPr>
            <p:nvPr/>
          </p:nvCxnSpPr>
          <p:spPr bwMode="auto">
            <a:xfrm flipH="1" flipV="1">
              <a:off x="6723804" y="25561195"/>
              <a:ext cx="602173" cy="5296"/>
            </a:xfrm>
            <a:prstGeom prst="straightConnector1">
              <a:avLst/>
            </a:prstGeom>
            <a:noFill/>
            <a:ln w="25400" cap="flat" cmpd="sng" algn="ctr">
              <a:solidFill>
                <a:schemeClr val="tx1"/>
              </a:solidFill>
              <a:prstDash val="solid"/>
              <a:round/>
              <a:headEnd type="arrow"/>
              <a:tailEnd type="arrow"/>
            </a:ln>
            <a:effectLst/>
          </p:spPr>
        </p:cxnSp>
        <p:grpSp>
          <p:nvGrpSpPr>
            <p:cNvPr id="142" name="Groupe 141">
              <a:extLst>
                <a:ext uri="{FF2B5EF4-FFF2-40B4-BE49-F238E27FC236}">
                  <a16:creationId xmlns:a16="http://schemas.microsoft.com/office/drawing/2014/main" id="{63F28A96-0ACA-4D57-AD2D-C15FD85CA53F}"/>
                </a:ext>
              </a:extLst>
            </p:cNvPr>
            <p:cNvGrpSpPr/>
            <p:nvPr/>
          </p:nvGrpSpPr>
          <p:grpSpPr>
            <a:xfrm>
              <a:off x="5757095" y="26264251"/>
              <a:ext cx="1466357" cy="2046916"/>
              <a:chOff x="5076459" y="3739152"/>
              <a:chExt cx="1466357" cy="2046916"/>
            </a:xfrm>
          </p:grpSpPr>
          <p:pic>
            <p:nvPicPr>
              <p:cNvPr id="143" name="Picture 2" descr="http://soft-matter.seas.harvard.edu/images/thumb/4/47/780px-Wiki_SolGel1.jpg/300px-780px-Wiki_SolGel1.jpg">
                <a:extLst>
                  <a:ext uri="{FF2B5EF4-FFF2-40B4-BE49-F238E27FC236}">
                    <a16:creationId xmlns:a16="http://schemas.microsoft.com/office/drawing/2014/main" id="{060605DA-C873-4073-9F3C-D22E8123714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7201" b="14740"/>
              <a:stretch/>
            </p:blipFill>
            <p:spPr bwMode="auto">
              <a:xfrm>
                <a:off x="5076459" y="3739152"/>
                <a:ext cx="1466357" cy="2046916"/>
              </a:xfrm>
              <a:prstGeom prst="rect">
                <a:avLst/>
              </a:prstGeom>
              <a:noFill/>
              <a:extLst>
                <a:ext uri="{909E8E84-426E-40DD-AFC4-6F175D3DCCD1}">
                  <a14:hiddenFill xmlns:a14="http://schemas.microsoft.com/office/drawing/2010/main">
                    <a:solidFill>
                      <a:srgbClr val="FFFFFF"/>
                    </a:solidFill>
                  </a14:hiddenFill>
                </a:ext>
              </a:extLst>
            </p:spPr>
          </p:pic>
          <p:grpSp>
            <p:nvGrpSpPr>
              <p:cNvPr id="144" name="Groupe 143">
                <a:extLst>
                  <a:ext uri="{FF2B5EF4-FFF2-40B4-BE49-F238E27FC236}">
                    <a16:creationId xmlns:a16="http://schemas.microsoft.com/office/drawing/2014/main" id="{F2124083-8C55-4AD6-855F-610DDE6C166D}"/>
                  </a:ext>
                </a:extLst>
              </p:cNvPr>
              <p:cNvGrpSpPr/>
              <p:nvPr/>
            </p:nvGrpSpPr>
            <p:grpSpPr>
              <a:xfrm>
                <a:off x="5327003" y="4289587"/>
                <a:ext cx="966308" cy="1146452"/>
                <a:chOff x="5327003" y="4289587"/>
                <a:chExt cx="966308" cy="1146452"/>
              </a:xfrm>
            </p:grpSpPr>
            <p:sp>
              <p:nvSpPr>
                <p:cNvPr id="145" name="Ellipse 144">
                  <a:extLst>
                    <a:ext uri="{FF2B5EF4-FFF2-40B4-BE49-F238E27FC236}">
                      <a16:creationId xmlns:a16="http://schemas.microsoft.com/office/drawing/2014/main" id="{483FA38C-8970-420D-9C7B-DA768F3BE329}"/>
                    </a:ext>
                  </a:extLst>
                </p:cNvPr>
                <p:cNvSpPr/>
                <p:nvPr/>
              </p:nvSpPr>
              <p:spPr bwMode="auto">
                <a:xfrm>
                  <a:off x="5651957" y="4467869"/>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46" name="Ellipse 145">
                  <a:extLst>
                    <a:ext uri="{FF2B5EF4-FFF2-40B4-BE49-F238E27FC236}">
                      <a16:creationId xmlns:a16="http://schemas.microsoft.com/office/drawing/2014/main" id="{1040F955-D9F3-4E38-8195-78B2A34D6FD0}"/>
                    </a:ext>
                  </a:extLst>
                </p:cNvPr>
                <p:cNvSpPr/>
                <p:nvPr/>
              </p:nvSpPr>
              <p:spPr bwMode="auto">
                <a:xfrm>
                  <a:off x="6066573" y="4632730"/>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49" name="Ellipse 148">
                  <a:extLst>
                    <a:ext uri="{FF2B5EF4-FFF2-40B4-BE49-F238E27FC236}">
                      <a16:creationId xmlns:a16="http://schemas.microsoft.com/office/drawing/2014/main" id="{6BF10D2A-2C1B-461A-BA7E-8704ECDBAE56}"/>
                    </a:ext>
                  </a:extLst>
                </p:cNvPr>
                <p:cNvSpPr/>
                <p:nvPr/>
              </p:nvSpPr>
              <p:spPr bwMode="auto">
                <a:xfrm>
                  <a:off x="5348199" y="452446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50" name="Ellipse 149">
                  <a:extLst>
                    <a:ext uri="{FF2B5EF4-FFF2-40B4-BE49-F238E27FC236}">
                      <a16:creationId xmlns:a16="http://schemas.microsoft.com/office/drawing/2014/main" id="{ED72C498-D692-4AE0-8A85-BC19810A1D54}"/>
                    </a:ext>
                  </a:extLst>
                </p:cNvPr>
                <p:cNvSpPr/>
                <p:nvPr/>
              </p:nvSpPr>
              <p:spPr bwMode="auto">
                <a:xfrm>
                  <a:off x="6231120" y="4371363"/>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51" name="Ellipse 150">
                  <a:extLst>
                    <a:ext uri="{FF2B5EF4-FFF2-40B4-BE49-F238E27FC236}">
                      <a16:creationId xmlns:a16="http://schemas.microsoft.com/office/drawing/2014/main" id="{E02EBE26-8DB2-43EA-B048-470119F99421}"/>
                    </a:ext>
                  </a:extLst>
                </p:cNvPr>
                <p:cNvSpPr/>
                <p:nvPr/>
              </p:nvSpPr>
              <p:spPr bwMode="auto">
                <a:xfrm>
                  <a:off x="5456052" y="4767837"/>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52" name="Ellipse 151">
                  <a:extLst>
                    <a:ext uri="{FF2B5EF4-FFF2-40B4-BE49-F238E27FC236}">
                      <a16:creationId xmlns:a16="http://schemas.microsoft.com/office/drawing/2014/main" id="{FE43F830-2B1D-454B-841C-7BB05B97C3E3}"/>
                    </a:ext>
                  </a:extLst>
                </p:cNvPr>
                <p:cNvSpPr/>
                <p:nvPr/>
              </p:nvSpPr>
              <p:spPr bwMode="auto">
                <a:xfrm>
                  <a:off x="5890361" y="4289587"/>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53" name="Ellipse 152">
                  <a:extLst>
                    <a:ext uri="{FF2B5EF4-FFF2-40B4-BE49-F238E27FC236}">
                      <a16:creationId xmlns:a16="http://schemas.microsoft.com/office/drawing/2014/main" id="{8F805B00-29BD-49D5-9D7E-21913C74F383}"/>
                    </a:ext>
                  </a:extLst>
                </p:cNvPr>
                <p:cNvSpPr/>
                <p:nvPr/>
              </p:nvSpPr>
              <p:spPr bwMode="auto">
                <a:xfrm>
                  <a:off x="5714148" y="4843187"/>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54" name="Ellipse 153">
                  <a:extLst>
                    <a:ext uri="{FF2B5EF4-FFF2-40B4-BE49-F238E27FC236}">
                      <a16:creationId xmlns:a16="http://schemas.microsoft.com/office/drawing/2014/main" id="{53DC858B-D243-4A58-8BBB-BB40F3E72F89}"/>
                    </a:ext>
                  </a:extLst>
                </p:cNvPr>
                <p:cNvSpPr/>
                <p:nvPr/>
              </p:nvSpPr>
              <p:spPr bwMode="auto">
                <a:xfrm>
                  <a:off x="5529922" y="4897780"/>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55" name="Ellipse 154">
                  <a:extLst>
                    <a:ext uri="{FF2B5EF4-FFF2-40B4-BE49-F238E27FC236}">
                      <a16:creationId xmlns:a16="http://schemas.microsoft.com/office/drawing/2014/main" id="{B0D51B09-F890-4F7F-AEE5-B609DE86A9F6}"/>
                    </a:ext>
                  </a:extLst>
                </p:cNvPr>
                <p:cNvSpPr/>
                <p:nvPr/>
              </p:nvSpPr>
              <p:spPr bwMode="auto">
                <a:xfrm>
                  <a:off x="5683052" y="463043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64" name="Ellipse 163">
                  <a:extLst>
                    <a:ext uri="{FF2B5EF4-FFF2-40B4-BE49-F238E27FC236}">
                      <a16:creationId xmlns:a16="http://schemas.microsoft.com/office/drawing/2014/main" id="{52C7D78B-542F-42C4-9953-ACF7E1A44472}"/>
                    </a:ext>
                  </a:extLst>
                </p:cNvPr>
                <p:cNvSpPr/>
                <p:nvPr/>
              </p:nvSpPr>
              <p:spPr bwMode="auto">
                <a:xfrm>
                  <a:off x="6066574" y="452446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65" name="Ellipse 164">
                  <a:extLst>
                    <a:ext uri="{FF2B5EF4-FFF2-40B4-BE49-F238E27FC236}">
                      <a16:creationId xmlns:a16="http://schemas.microsoft.com/office/drawing/2014/main" id="{5AA8F8F1-AB71-4420-BAF1-3DDB4767B301}"/>
                    </a:ext>
                  </a:extLst>
                </p:cNvPr>
                <p:cNvSpPr/>
                <p:nvPr/>
              </p:nvSpPr>
              <p:spPr bwMode="auto">
                <a:xfrm>
                  <a:off x="5809638" y="506215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67" name="Ellipse 166">
                  <a:extLst>
                    <a:ext uri="{FF2B5EF4-FFF2-40B4-BE49-F238E27FC236}">
                      <a16:creationId xmlns:a16="http://schemas.microsoft.com/office/drawing/2014/main" id="{BAB1A45F-28BB-464F-B1F1-A8974CA94A93}"/>
                    </a:ext>
                  </a:extLst>
                </p:cNvPr>
                <p:cNvSpPr/>
                <p:nvPr/>
              </p:nvSpPr>
              <p:spPr bwMode="auto">
                <a:xfrm>
                  <a:off x="5850447" y="5275792"/>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68" name="Ellipse 167">
                  <a:extLst>
                    <a:ext uri="{FF2B5EF4-FFF2-40B4-BE49-F238E27FC236}">
                      <a16:creationId xmlns:a16="http://schemas.microsoft.com/office/drawing/2014/main" id="{476D71C0-7552-4A84-A546-804C2E656167}"/>
                    </a:ext>
                  </a:extLst>
                </p:cNvPr>
                <p:cNvSpPr/>
                <p:nvPr/>
              </p:nvSpPr>
              <p:spPr bwMode="auto">
                <a:xfrm>
                  <a:off x="6069081" y="515950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69" name="Ellipse 168">
                  <a:extLst>
                    <a:ext uri="{FF2B5EF4-FFF2-40B4-BE49-F238E27FC236}">
                      <a16:creationId xmlns:a16="http://schemas.microsoft.com/office/drawing/2014/main" id="{81D315A7-016F-441E-9D5B-E7262A814018}"/>
                    </a:ext>
                  </a:extLst>
                </p:cNvPr>
                <p:cNvSpPr/>
                <p:nvPr/>
              </p:nvSpPr>
              <p:spPr bwMode="auto">
                <a:xfrm>
                  <a:off x="6201448" y="536963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0" name="Ellipse 169">
                  <a:extLst>
                    <a:ext uri="{FF2B5EF4-FFF2-40B4-BE49-F238E27FC236}">
                      <a16:creationId xmlns:a16="http://schemas.microsoft.com/office/drawing/2014/main" id="{2F0F78A0-C760-463A-A512-B92436D4AE20}"/>
                    </a:ext>
                  </a:extLst>
                </p:cNvPr>
                <p:cNvSpPr/>
                <p:nvPr/>
              </p:nvSpPr>
              <p:spPr bwMode="auto">
                <a:xfrm>
                  <a:off x="5358100" y="530409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1" name="Ellipse 170">
                  <a:extLst>
                    <a:ext uri="{FF2B5EF4-FFF2-40B4-BE49-F238E27FC236}">
                      <a16:creationId xmlns:a16="http://schemas.microsoft.com/office/drawing/2014/main" id="{00AE4C4B-B8C1-4E0A-833C-2C3056CF5D4E}"/>
                    </a:ext>
                  </a:extLst>
                </p:cNvPr>
                <p:cNvSpPr/>
                <p:nvPr/>
              </p:nvSpPr>
              <p:spPr bwMode="auto">
                <a:xfrm>
                  <a:off x="5483878" y="431476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2" name="Ellipse 171">
                  <a:extLst>
                    <a:ext uri="{FF2B5EF4-FFF2-40B4-BE49-F238E27FC236}">
                      <a16:creationId xmlns:a16="http://schemas.microsoft.com/office/drawing/2014/main" id="{D4B2FFA1-804F-4A4B-8F52-7E7F2FD116BE}"/>
                    </a:ext>
                  </a:extLst>
                </p:cNvPr>
                <p:cNvSpPr/>
                <p:nvPr/>
              </p:nvSpPr>
              <p:spPr bwMode="auto">
                <a:xfrm>
                  <a:off x="5616196" y="5379442"/>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4" name="Ellipse 173">
                  <a:extLst>
                    <a:ext uri="{FF2B5EF4-FFF2-40B4-BE49-F238E27FC236}">
                      <a16:creationId xmlns:a16="http://schemas.microsoft.com/office/drawing/2014/main" id="{91C28BF5-FE2F-4692-B6B0-F17514F9912A}"/>
                    </a:ext>
                  </a:extLst>
                </p:cNvPr>
                <p:cNvSpPr/>
                <p:nvPr/>
              </p:nvSpPr>
              <p:spPr bwMode="auto">
                <a:xfrm>
                  <a:off x="5944000" y="4816885"/>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5" name="Ellipse 174">
                  <a:extLst>
                    <a:ext uri="{FF2B5EF4-FFF2-40B4-BE49-F238E27FC236}">
                      <a16:creationId xmlns:a16="http://schemas.microsoft.com/office/drawing/2014/main" id="{CDACD09E-A119-4604-8DA5-2E7159AE37AF}"/>
                    </a:ext>
                  </a:extLst>
                </p:cNvPr>
                <p:cNvSpPr/>
                <p:nvPr/>
              </p:nvSpPr>
              <p:spPr bwMode="auto">
                <a:xfrm>
                  <a:off x="5585099" y="5166690"/>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6" name="Ellipse 175">
                  <a:extLst>
                    <a:ext uri="{FF2B5EF4-FFF2-40B4-BE49-F238E27FC236}">
                      <a16:creationId xmlns:a16="http://schemas.microsoft.com/office/drawing/2014/main" id="{F98CD271-3F0C-4C21-812C-9A3026A4EE77}"/>
                    </a:ext>
                  </a:extLst>
                </p:cNvPr>
                <p:cNvSpPr/>
                <p:nvPr/>
              </p:nvSpPr>
              <p:spPr bwMode="auto">
                <a:xfrm>
                  <a:off x="5968622" y="506072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7" name="Ellipse 176">
                  <a:extLst>
                    <a:ext uri="{FF2B5EF4-FFF2-40B4-BE49-F238E27FC236}">
                      <a16:creationId xmlns:a16="http://schemas.microsoft.com/office/drawing/2014/main" id="{AA83D258-7ED7-47AF-ADEC-EA0F3C86F6E3}"/>
                    </a:ext>
                  </a:extLst>
                </p:cNvPr>
                <p:cNvSpPr/>
                <p:nvPr/>
              </p:nvSpPr>
              <p:spPr bwMode="auto">
                <a:xfrm>
                  <a:off x="5346782" y="506215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8" name="Ellipse 177">
                  <a:extLst>
                    <a:ext uri="{FF2B5EF4-FFF2-40B4-BE49-F238E27FC236}">
                      <a16:creationId xmlns:a16="http://schemas.microsoft.com/office/drawing/2014/main" id="{6C96233C-9C6A-4275-8D80-919A1A01FF67}"/>
                    </a:ext>
                  </a:extLst>
                </p:cNvPr>
                <p:cNvSpPr/>
                <p:nvPr/>
              </p:nvSpPr>
              <p:spPr bwMode="auto">
                <a:xfrm>
                  <a:off x="5751150" y="4531725"/>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79" name="Ellipse 178">
                  <a:extLst>
                    <a:ext uri="{FF2B5EF4-FFF2-40B4-BE49-F238E27FC236}">
                      <a16:creationId xmlns:a16="http://schemas.microsoft.com/office/drawing/2014/main" id="{9CBFC228-611C-4593-9D08-15858D47438D}"/>
                    </a:ext>
                  </a:extLst>
                </p:cNvPr>
                <p:cNvSpPr/>
                <p:nvPr/>
              </p:nvSpPr>
              <p:spPr bwMode="auto">
                <a:xfrm>
                  <a:off x="6231119" y="524787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80" name="Ellipse 179">
                  <a:extLst>
                    <a:ext uri="{FF2B5EF4-FFF2-40B4-BE49-F238E27FC236}">
                      <a16:creationId xmlns:a16="http://schemas.microsoft.com/office/drawing/2014/main" id="{7EF40933-D42A-4745-8DF1-88172B833C35}"/>
                    </a:ext>
                  </a:extLst>
                </p:cNvPr>
                <p:cNvSpPr/>
                <p:nvPr/>
              </p:nvSpPr>
              <p:spPr bwMode="auto">
                <a:xfrm>
                  <a:off x="5585098" y="4589859"/>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81" name="Ellipse 180">
                  <a:extLst>
                    <a:ext uri="{FF2B5EF4-FFF2-40B4-BE49-F238E27FC236}">
                      <a16:creationId xmlns:a16="http://schemas.microsoft.com/office/drawing/2014/main" id="{14809D6D-5E84-4159-ACBF-B79C5A0ADFFC}"/>
                    </a:ext>
                  </a:extLst>
                </p:cNvPr>
                <p:cNvSpPr/>
                <p:nvPr/>
              </p:nvSpPr>
              <p:spPr bwMode="auto">
                <a:xfrm>
                  <a:off x="5906430" y="467976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82" name="Ellipse 181">
                  <a:extLst>
                    <a:ext uri="{FF2B5EF4-FFF2-40B4-BE49-F238E27FC236}">
                      <a16:creationId xmlns:a16="http://schemas.microsoft.com/office/drawing/2014/main" id="{A0F93C8D-80A7-4972-8B1C-99B90AFEABA6}"/>
                    </a:ext>
                  </a:extLst>
                </p:cNvPr>
                <p:cNvSpPr/>
                <p:nvPr/>
              </p:nvSpPr>
              <p:spPr bwMode="auto">
                <a:xfrm>
                  <a:off x="6022847" y="4317885"/>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183" name="Ellipse 182">
                  <a:extLst>
                    <a:ext uri="{FF2B5EF4-FFF2-40B4-BE49-F238E27FC236}">
                      <a16:creationId xmlns:a16="http://schemas.microsoft.com/office/drawing/2014/main" id="{AE0F2631-850F-4DBE-AF60-00A5357CD912}"/>
                    </a:ext>
                  </a:extLst>
                </p:cNvPr>
                <p:cNvSpPr/>
                <p:nvPr/>
              </p:nvSpPr>
              <p:spPr bwMode="auto">
                <a:xfrm>
                  <a:off x="5327003" y="4793463"/>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grpSp>
        </p:grpSp>
        <p:sp>
          <p:nvSpPr>
            <p:cNvPr id="189" name="ZoneTexte 188">
              <a:extLst>
                <a:ext uri="{FF2B5EF4-FFF2-40B4-BE49-F238E27FC236}">
                  <a16:creationId xmlns:a16="http://schemas.microsoft.com/office/drawing/2014/main" id="{94521417-E187-4E52-A79C-68D42003813C}"/>
                </a:ext>
              </a:extLst>
            </p:cNvPr>
            <p:cNvSpPr txBox="1"/>
            <p:nvPr/>
          </p:nvSpPr>
          <p:spPr>
            <a:xfrm>
              <a:off x="1190200" y="23560775"/>
              <a:ext cx="1993657" cy="307777"/>
            </a:xfrm>
            <a:prstGeom prst="rect">
              <a:avLst/>
            </a:prstGeom>
            <a:noFill/>
          </p:spPr>
          <p:txBody>
            <a:bodyPr wrap="square" rtlCol="0">
              <a:spAutoFit/>
            </a:bodyPr>
            <a:lstStyle/>
            <a:p>
              <a:r>
                <a:rPr lang="fr-BE" sz="1400" dirty="0"/>
                <a:t>TEOS GPTMS PVOH</a:t>
              </a:r>
              <a:endParaRPr lang="fr-FR" sz="1400" dirty="0"/>
            </a:p>
          </p:txBody>
        </p:sp>
        <p:pic>
          <p:nvPicPr>
            <p:cNvPr id="190" name="Image 189">
              <a:extLst>
                <a:ext uri="{FF2B5EF4-FFF2-40B4-BE49-F238E27FC236}">
                  <a16:creationId xmlns:a16="http://schemas.microsoft.com/office/drawing/2014/main" id="{A077DFEB-60FD-4432-AD96-77379DA6F68A}"/>
                </a:ext>
              </a:extLst>
            </p:cNvPr>
            <p:cNvPicPr>
              <a:picLocks noChangeAspect="1"/>
            </p:cNvPicPr>
            <p:nvPr/>
          </p:nvPicPr>
          <p:blipFill>
            <a:blip r:embed="rId11"/>
            <a:stretch>
              <a:fillRect/>
            </a:stretch>
          </p:blipFill>
          <p:spPr>
            <a:xfrm>
              <a:off x="4338952" y="23167252"/>
              <a:ext cx="1397448" cy="1182339"/>
            </a:xfrm>
            <a:prstGeom prst="rect">
              <a:avLst/>
            </a:prstGeom>
          </p:spPr>
        </p:pic>
        <p:sp>
          <p:nvSpPr>
            <p:cNvPr id="191" name="ZoneTexte 190">
              <a:extLst>
                <a:ext uri="{FF2B5EF4-FFF2-40B4-BE49-F238E27FC236}">
                  <a16:creationId xmlns:a16="http://schemas.microsoft.com/office/drawing/2014/main" id="{B0DF153F-CEAD-4683-BCFE-E9A85F8A9587}"/>
                </a:ext>
              </a:extLst>
            </p:cNvPr>
            <p:cNvSpPr txBox="1"/>
            <p:nvPr/>
          </p:nvSpPr>
          <p:spPr>
            <a:xfrm>
              <a:off x="3967513" y="25099465"/>
              <a:ext cx="2174073" cy="279381"/>
            </a:xfrm>
            <a:prstGeom prst="rect">
              <a:avLst/>
            </a:prstGeom>
            <a:noFill/>
          </p:spPr>
          <p:txBody>
            <a:bodyPr wrap="square" rtlCol="0">
              <a:spAutoFit/>
            </a:bodyPr>
            <a:lstStyle/>
            <a:p>
              <a:pPr algn="ctr">
                <a:buNone/>
              </a:pPr>
              <a:r>
                <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rPr>
                <a:t>Ethanol removal</a:t>
              </a:r>
            </a:p>
          </p:txBody>
        </p:sp>
        <p:cxnSp>
          <p:nvCxnSpPr>
            <p:cNvPr id="193" name="Connecteur droit avec flèche 192">
              <a:extLst>
                <a:ext uri="{FF2B5EF4-FFF2-40B4-BE49-F238E27FC236}">
                  <a16:creationId xmlns:a16="http://schemas.microsoft.com/office/drawing/2014/main" id="{BD3957C7-3A5A-44E2-9393-F8E13BBD3866}"/>
                </a:ext>
              </a:extLst>
            </p:cNvPr>
            <p:cNvCxnSpPr>
              <a:cxnSpLocks/>
            </p:cNvCxnSpPr>
            <p:nvPr/>
          </p:nvCxnSpPr>
          <p:spPr bwMode="auto">
            <a:xfrm>
              <a:off x="5032520" y="24636397"/>
              <a:ext cx="0" cy="561525"/>
            </a:xfrm>
            <a:prstGeom prst="straightConnector1">
              <a:avLst/>
            </a:prstGeom>
            <a:noFill/>
            <a:ln w="22225" cap="flat" cmpd="sng" algn="ctr">
              <a:solidFill>
                <a:schemeClr val="tx1"/>
              </a:solidFill>
              <a:prstDash val="solid"/>
              <a:round/>
              <a:headEnd type="arrow"/>
              <a:tailEnd type="arrow"/>
            </a:ln>
            <a:effectLst/>
          </p:spPr>
        </p:cxnSp>
        <p:pic>
          <p:nvPicPr>
            <p:cNvPr id="194" name="Picture 2" descr="http://soft-matter.seas.harvard.edu/images/thumb/4/47/780px-Wiki_SolGel1.jpg/300px-780px-Wiki_SolGel1.jpg">
              <a:extLst>
                <a:ext uri="{FF2B5EF4-FFF2-40B4-BE49-F238E27FC236}">
                  <a16:creationId xmlns:a16="http://schemas.microsoft.com/office/drawing/2014/main" id="{A11A59A9-3877-49FD-8FC9-44F576DF91A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7201" b="14740"/>
            <a:stretch/>
          </p:blipFill>
          <p:spPr bwMode="auto">
            <a:xfrm>
              <a:off x="5933748" y="23629065"/>
              <a:ext cx="1077397" cy="1503959"/>
            </a:xfrm>
            <a:prstGeom prst="rect">
              <a:avLst/>
            </a:prstGeom>
            <a:noFill/>
            <a:extLst>
              <a:ext uri="{909E8E84-426E-40DD-AFC4-6F175D3DCCD1}">
                <a14:hiddenFill xmlns:a14="http://schemas.microsoft.com/office/drawing/2010/main">
                  <a:solidFill>
                    <a:srgbClr val="FFFFFF"/>
                  </a:solidFill>
                </a14:hiddenFill>
              </a:ext>
            </a:extLst>
          </p:spPr>
        </p:pic>
        <p:cxnSp>
          <p:nvCxnSpPr>
            <p:cNvPr id="195" name="Connecteur : en arc 194">
              <a:extLst>
                <a:ext uri="{FF2B5EF4-FFF2-40B4-BE49-F238E27FC236}">
                  <a16:creationId xmlns:a16="http://schemas.microsoft.com/office/drawing/2014/main" id="{3943477E-85F9-4BC2-B120-989AB07A8500}"/>
                </a:ext>
              </a:extLst>
            </p:cNvPr>
            <p:cNvCxnSpPr>
              <a:cxnSpLocks/>
            </p:cNvCxnSpPr>
            <p:nvPr/>
          </p:nvCxnSpPr>
          <p:spPr>
            <a:xfrm rot="10800000" flipV="1">
              <a:off x="6472447" y="23372979"/>
              <a:ext cx="538699" cy="538186"/>
            </a:xfrm>
            <a:prstGeom prst="curvedConnector3">
              <a:avLst>
                <a:gd name="adj1" fmla="val 99419"/>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96" name="ZoneTexte 195">
              <a:extLst>
                <a:ext uri="{FF2B5EF4-FFF2-40B4-BE49-F238E27FC236}">
                  <a16:creationId xmlns:a16="http://schemas.microsoft.com/office/drawing/2014/main" id="{B3AC1FC5-AE2D-4AC9-A0CD-06B4E53B723C}"/>
                </a:ext>
              </a:extLst>
            </p:cNvPr>
            <p:cNvSpPr txBox="1"/>
            <p:nvPr/>
          </p:nvSpPr>
          <p:spPr>
            <a:xfrm>
              <a:off x="6749911" y="23215318"/>
              <a:ext cx="2174073" cy="482568"/>
            </a:xfrm>
            <a:prstGeom prst="rect">
              <a:avLst/>
            </a:prstGeom>
            <a:noFill/>
          </p:spPr>
          <p:txBody>
            <a:bodyPr wrap="square" rtlCol="0">
              <a:spAutoFit/>
            </a:bodyPr>
            <a:lstStyle/>
            <a:p>
              <a:pPr algn="ctr">
                <a:buNone/>
              </a:pPr>
              <a:r>
                <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rPr>
                <a:t>Phosphate buffer</a:t>
              </a:r>
            </a:p>
            <a:p>
              <a:pPr algn="ctr">
                <a:buNone/>
              </a:pPr>
              <a:r>
                <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rPr>
                <a:t>pH 2,5 </a:t>
              </a:r>
              <a:r>
                <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~5</a:t>
              </a:r>
              <a:endPar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7" name="Connecteur droit avec flèche 196">
              <a:extLst>
                <a:ext uri="{FF2B5EF4-FFF2-40B4-BE49-F238E27FC236}">
                  <a16:creationId xmlns:a16="http://schemas.microsoft.com/office/drawing/2014/main" id="{BAA89C40-DF46-4A8F-975E-0FB72F4D1124}"/>
                </a:ext>
              </a:extLst>
            </p:cNvPr>
            <p:cNvCxnSpPr>
              <a:cxnSpLocks/>
              <a:stCxn id="194" idx="2"/>
              <a:endCxn id="143" idx="0"/>
            </p:cNvCxnSpPr>
            <p:nvPr/>
          </p:nvCxnSpPr>
          <p:spPr bwMode="auto">
            <a:xfrm>
              <a:off x="6472447" y="25133024"/>
              <a:ext cx="17827" cy="1131227"/>
            </a:xfrm>
            <a:prstGeom prst="straightConnector1">
              <a:avLst/>
            </a:prstGeom>
            <a:solidFill>
              <a:schemeClr val="accent1"/>
            </a:solidFill>
            <a:ln w="53975"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8" name="Groupe 197">
              <a:extLst>
                <a:ext uri="{FF2B5EF4-FFF2-40B4-BE49-F238E27FC236}">
                  <a16:creationId xmlns:a16="http://schemas.microsoft.com/office/drawing/2014/main" id="{11E5E870-ED3B-4317-875C-803C21B53864}"/>
                </a:ext>
              </a:extLst>
            </p:cNvPr>
            <p:cNvGrpSpPr/>
            <p:nvPr/>
          </p:nvGrpSpPr>
          <p:grpSpPr>
            <a:xfrm>
              <a:off x="3682861" y="26953059"/>
              <a:ext cx="925553" cy="1446898"/>
              <a:chOff x="5076459" y="3739152"/>
              <a:chExt cx="1466357" cy="2046916"/>
            </a:xfrm>
          </p:grpSpPr>
          <p:pic>
            <p:nvPicPr>
              <p:cNvPr id="199" name="Picture 2" descr="http://soft-matter.seas.harvard.edu/images/thumb/4/47/780px-Wiki_SolGel1.jpg/300px-780px-Wiki_SolGel1.jpg">
                <a:extLst>
                  <a:ext uri="{FF2B5EF4-FFF2-40B4-BE49-F238E27FC236}">
                    <a16:creationId xmlns:a16="http://schemas.microsoft.com/office/drawing/2014/main" id="{669C3152-0ED0-4D62-8D3F-A84F6C98E29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7201" b="14740"/>
              <a:stretch/>
            </p:blipFill>
            <p:spPr bwMode="auto">
              <a:xfrm>
                <a:off x="5076459" y="3739152"/>
                <a:ext cx="1466357" cy="2046916"/>
              </a:xfrm>
              <a:prstGeom prst="rect">
                <a:avLst/>
              </a:prstGeom>
              <a:noFill/>
              <a:extLst>
                <a:ext uri="{909E8E84-426E-40DD-AFC4-6F175D3DCCD1}">
                  <a14:hiddenFill xmlns:a14="http://schemas.microsoft.com/office/drawing/2010/main">
                    <a:solidFill>
                      <a:srgbClr val="FFFFFF"/>
                    </a:solidFill>
                  </a14:hiddenFill>
                </a:ext>
              </a:extLst>
            </p:spPr>
          </p:pic>
          <p:grpSp>
            <p:nvGrpSpPr>
              <p:cNvPr id="200" name="Groupe 199">
                <a:extLst>
                  <a:ext uri="{FF2B5EF4-FFF2-40B4-BE49-F238E27FC236}">
                    <a16:creationId xmlns:a16="http://schemas.microsoft.com/office/drawing/2014/main" id="{415BF4FF-22F2-4A5A-B8B5-C7C479EFDDBF}"/>
                  </a:ext>
                </a:extLst>
              </p:cNvPr>
              <p:cNvGrpSpPr/>
              <p:nvPr/>
            </p:nvGrpSpPr>
            <p:grpSpPr>
              <a:xfrm>
                <a:off x="5327003" y="4289587"/>
                <a:ext cx="966308" cy="1146452"/>
                <a:chOff x="5327003" y="4289587"/>
                <a:chExt cx="966308" cy="1146452"/>
              </a:xfrm>
            </p:grpSpPr>
            <p:sp>
              <p:nvSpPr>
                <p:cNvPr id="201" name="Ellipse 200">
                  <a:extLst>
                    <a:ext uri="{FF2B5EF4-FFF2-40B4-BE49-F238E27FC236}">
                      <a16:creationId xmlns:a16="http://schemas.microsoft.com/office/drawing/2014/main" id="{87555C65-561C-4279-AEA2-534A9CCF68F3}"/>
                    </a:ext>
                  </a:extLst>
                </p:cNvPr>
                <p:cNvSpPr/>
                <p:nvPr/>
              </p:nvSpPr>
              <p:spPr bwMode="auto">
                <a:xfrm>
                  <a:off x="5651957" y="4467869"/>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2" name="Ellipse 201">
                  <a:extLst>
                    <a:ext uri="{FF2B5EF4-FFF2-40B4-BE49-F238E27FC236}">
                      <a16:creationId xmlns:a16="http://schemas.microsoft.com/office/drawing/2014/main" id="{C762BA87-2EB8-4EBD-AA8C-C856D5E6224E}"/>
                    </a:ext>
                  </a:extLst>
                </p:cNvPr>
                <p:cNvSpPr/>
                <p:nvPr/>
              </p:nvSpPr>
              <p:spPr bwMode="auto">
                <a:xfrm>
                  <a:off x="6066573" y="4632730"/>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3" name="Ellipse 202">
                  <a:extLst>
                    <a:ext uri="{FF2B5EF4-FFF2-40B4-BE49-F238E27FC236}">
                      <a16:creationId xmlns:a16="http://schemas.microsoft.com/office/drawing/2014/main" id="{BB996D80-D91E-4F2F-A326-6CA892DA2AEE}"/>
                    </a:ext>
                  </a:extLst>
                </p:cNvPr>
                <p:cNvSpPr/>
                <p:nvPr/>
              </p:nvSpPr>
              <p:spPr bwMode="auto">
                <a:xfrm>
                  <a:off x="5348199" y="452446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4" name="Ellipse 203">
                  <a:extLst>
                    <a:ext uri="{FF2B5EF4-FFF2-40B4-BE49-F238E27FC236}">
                      <a16:creationId xmlns:a16="http://schemas.microsoft.com/office/drawing/2014/main" id="{B4BF6F81-1184-43AF-99D3-632614DDD28F}"/>
                    </a:ext>
                  </a:extLst>
                </p:cNvPr>
                <p:cNvSpPr/>
                <p:nvPr/>
              </p:nvSpPr>
              <p:spPr bwMode="auto">
                <a:xfrm>
                  <a:off x="6231120" y="4371363"/>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5" name="Ellipse 204">
                  <a:extLst>
                    <a:ext uri="{FF2B5EF4-FFF2-40B4-BE49-F238E27FC236}">
                      <a16:creationId xmlns:a16="http://schemas.microsoft.com/office/drawing/2014/main" id="{4E693A71-A976-43B1-98E9-0A5E18102945}"/>
                    </a:ext>
                  </a:extLst>
                </p:cNvPr>
                <p:cNvSpPr/>
                <p:nvPr/>
              </p:nvSpPr>
              <p:spPr bwMode="auto">
                <a:xfrm>
                  <a:off x="5456052" y="4767837"/>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6" name="Ellipse 205">
                  <a:extLst>
                    <a:ext uri="{FF2B5EF4-FFF2-40B4-BE49-F238E27FC236}">
                      <a16:creationId xmlns:a16="http://schemas.microsoft.com/office/drawing/2014/main" id="{A0283C56-3B97-4740-ADCA-CBD4E812FE7A}"/>
                    </a:ext>
                  </a:extLst>
                </p:cNvPr>
                <p:cNvSpPr/>
                <p:nvPr/>
              </p:nvSpPr>
              <p:spPr bwMode="auto">
                <a:xfrm>
                  <a:off x="5890361" y="4289587"/>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7" name="Ellipse 206">
                  <a:extLst>
                    <a:ext uri="{FF2B5EF4-FFF2-40B4-BE49-F238E27FC236}">
                      <a16:creationId xmlns:a16="http://schemas.microsoft.com/office/drawing/2014/main" id="{5118D75F-B725-49D8-A7D6-01584B21F307}"/>
                    </a:ext>
                  </a:extLst>
                </p:cNvPr>
                <p:cNvSpPr/>
                <p:nvPr/>
              </p:nvSpPr>
              <p:spPr bwMode="auto">
                <a:xfrm>
                  <a:off x="5714148" y="4843187"/>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8" name="Ellipse 207">
                  <a:extLst>
                    <a:ext uri="{FF2B5EF4-FFF2-40B4-BE49-F238E27FC236}">
                      <a16:creationId xmlns:a16="http://schemas.microsoft.com/office/drawing/2014/main" id="{16F46B2E-FB54-4312-B25D-BF94AAF4D48E}"/>
                    </a:ext>
                  </a:extLst>
                </p:cNvPr>
                <p:cNvSpPr/>
                <p:nvPr/>
              </p:nvSpPr>
              <p:spPr bwMode="auto">
                <a:xfrm>
                  <a:off x="5529922" y="4897780"/>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09" name="Ellipse 208">
                  <a:extLst>
                    <a:ext uri="{FF2B5EF4-FFF2-40B4-BE49-F238E27FC236}">
                      <a16:creationId xmlns:a16="http://schemas.microsoft.com/office/drawing/2014/main" id="{0E5615C8-B6AD-423E-8269-BDF3B5EE4914}"/>
                    </a:ext>
                  </a:extLst>
                </p:cNvPr>
                <p:cNvSpPr/>
                <p:nvPr/>
              </p:nvSpPr>
              <p:spPr bwMode="auto">
                <a:xfrm>
                  <a:off x="5683052" y="463043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0" name="Ellipse 209">
                  <a:extLst>
                    <a:ext uri="{FF2B5EF4-FFF2-40B4-BE49-F238E27FC236}">
                      <a16:creationId xmlns:a16="http://schemas.microsoft.com/office/drawing/2014/main" id="{82CA48AA-5DEA-4498-B826-D997C53A7E1E}"/>
                    </a:ext>
                  </a:extLst>
                </p:cNvPr>
                <p:cNvSpPr/>
                <p:nvPr/>
              </p:nvSpPr>
              <p:spPr bwMode="auto">
                <a:xfrm>
                  <a:off x="6066574" y="452446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1" name="Ellipse 210">
                  <a:extLst>
                    <a:ext uri="{FF2B5EF4-FFF2-40B4-BE49-F238E27FC236}">
                      <a16:creationId xmlns:a16="http://schemas.microsoft.com/office/drawing/2014/main" id="{D967010C-6B5F-4F44-8E2C-F9C5828E8920}"/>
                    </a:ext>
                  </a:extLst>
                </p:cNvPr>
                <p:cNvSpPr/>
                <p:nvPr/>
              </p:nvSpPr>
              <p:spPr bwMode="auto">
                <a:xfrm>
                  <a:off x="5809638" y="506215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2" name="Ellipse 211">
                  <a:extLst>
                    <a:ext uri="{FF2B5EF4-FFF2-40B4-BE49-F238E27FC236}">
                      <a16:creationId xmlns:a16="http://schemas.microsoft.com/office/drawing/2014/main" id="{32D14D29-1925-4AFF-9B74-012974CFEE4B}"/>
                    </a:ext>
                  </a:extLst>
                </p:cNvPr>
                <p:cNvSpPr/>
                <p:nvPr/>
              </p:nvSpPr>
              <p:spPr bwMode="auto">
                <a:xfrm>
                  <a:off x="5850447" y="5275792"/>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3" name="Ellipse 212">
                  <a:extLst>
                    <a:ext uri="{FF2B5EF4-FFF2-40B4-BE49-F238E27FC236}">
                      <a16:creationId xmlns:a16="http://schemas.microsoft.com/office/drawing/2014/main" id="{7D9A8CEA-8931-46BD-B9C7-84099B4235DE}"/>
                    </a:ext>
                  </a:extLst>
                </p:cNvPr>
                <p:cNvSpPr/>
                <p:nvPr/>
              </p:nvSpPr>
              <p:spPr bwMode="auto">
                <a:xfrm>
                  <a:off x="6069081" y="515950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4" name="Ellipse 213">
                  <a:extLst>
                    <a:ext uri="{FF2B5EF4-FFF2-40B4-BE49-F238E27FC236}">
                      <a16:creationId xmlns:a16="http://schemas.microsoft.com/office/drawing/2014/main" id="{8FEDAD61-0B60-4C83-8FBE-CD814BDC04A8}"/>
                    </a:ext>
                  </a:extLst>
                </p:cNvPr>
                <p:cNvSpPr/>
                <p:nvPr/>
              </p:nvSpPr>
              <p:spPr bwMode="auto">
                <a:xfrm>
                  <a:off x="6201448" y="536963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5" name="Ellipse 214">
                  <a:extLst>
                    <a:ext uri="{FF2B5EF4-FFF2-40B4-BE49-F238E27FC236}">
                      <a16:creationId xmlns:a16="http://schemas.microsoft.com/office/drawing/2014/main" id="{FB3153F0-0C67-4D5C-BE4B-77DDB147C4A3}"/>
                    </a:ext>
                  </a:extLst>
                </p:cNvPr>
                <p:cNvSpPr/>
                <p:nvPr/>
              </p:nvSpPr>
              <p:spPr bwMode="auto">
                <a:xfrm>
                  <a:off x="5358100" y="530409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6" name="Ellipse 215">
                  <a:extLst>
                    <a:ext uri="{FF2B5EF4-FFF2-40B4-BE49-F238E27FC236}">
                      <a16:creationId xmlns:a16="http://schemas.microsoft.com/office/drawing/2014/main" id="{12BE4777-2214-4CF7-98E8-51819AA2177E}"/>
                    </a:ext>
                  </a:extLst>
                </p:cNvPr>
                <p:cNvSpPr/>
                <p:nvPr/>
              </p:nvSpPr>
              <p:spPr bwMode="auto">
                <a:xfrm>
                  <a:off x="5483878" y="4314766"/>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7" name="Ellipse 216">
                  <a:extLst>
                    <a:ext uri="{FF2B5EF4-FFF2-40B4-BE49-F238E27FC236}">
                      <a16:creationId xmlns:a16="http://schemas.microsoft.com/office/drawing/2014/main" id="{88F52F87-6F5F-4D74-BF08-34D87AB46982}"/>
                    </a:ext>
                  </a:extLst>
                </p:cNvPr>
                <p:cNvSpPr/>
                <p:nvPr/>
              </p:nvSpPr>
              <p:spPr bwMode="auto">
                <a:xfrm>
                  <a:off x="5616196" y="5379442"/>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8" name="Ellipse 217">
                  <a:extLst>
                    <a:ext uri="{FF2B5EF4-FFF2-40B4-BE49-F238E27FC236}">
                      <a16:creationId xmlns:a16="http://schemas.microsoft.com/office/drawing/2014/main" id="{1FB569E6-95A0-49A7-9352-9D914E1A6339}"/>
                    </a:ext>
                  </a:extLst>
                </p:cNvPr>
                <p:cNvSpPr/>
                <p:nvPr/>
              </p:nvSpPr>
              <p:spPr bwMode="auto">
                <a:xfrm>
                  <a:off x="5944000" y="4816885"/>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19" name="Ellipse 218">
                  <a:extLst>
                    <a:ext uri="{FF2B5EF4-FFF2-40B4-BE49-F238E27FC236}">
                      <a16:creationId xmlns:a16="http://schemas.microsoft.com/office/drawing/2014/main" id="{F61B425A-BF16-4902-8BAA-7C61A8AB9A6B}"/>
                    </a:ext>
                  </a:extLst>
                </p:cNvPr>
                <p:cNvSpPr/>
                <p:nvPr/>
              </p:nvSpPr>
              <p:spPr bwMode="auto">
                <a:xfrm>
                  <a:off x="5585099" y="5166690"/>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0" name="Ellipse 219">
                  <a:extLst>
                    <a:ext uri="{FF2B5EF4-FFF2-40B4-BE49-F238E27FC236}">
                      <a16:creationId xmlns:a16="http://schemas.microsoft.com/office/drawing/2014/main" id="{360B1213-EEFA-4B9C-B3FB-64CF60BCA333}"/>
                    </a:ext>
                  </a:extLst>
                </p:cNvPr>
                <p:cNvSpPr/>
                <p:nvPr/>
              </p:nvSpPr>
              <p:spPr bwMode="auto">
                <a:xfrm>
                  <a:off x="5968622" y="506072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1" name="Ellipse 220">
                  <a:extLst>
                    <a:ext uri="{FF2B5EF4-FFF2-40B4-BE49-F238E27FC236}">
                      <a16:creationId xmlns:a16="http://schemas.microsoft.com/office/drawing/2014/main" id="{A800552D-CE93-48B3-BA32-C308FD50C58D}"/>
                    </a:ext>
                  </a:extLst>
                </p:cNvPr>
                <p:cNvSpPr/>
                <p:nvPr/>
              </p:nvSpPr>
              <p:spPr bwMode="auto">
                <a:xfrm>
                  <a:off x="5346782" y="5062151"/>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2" name="Ellipse 221">
                  <a:extLst>
                    <a:ext uri="{FF2B5EF4-FFF2-40B4-BE49-F238E27FC236}">
                      <a16:creationId xmlns:a16="http://schemas.microsoft.com/office/drawing/2014/main" id="{7399DE55-D77B-4BD8-B6B5-D25F71D02AE5}"/>
                    </a:ext>
                  </a:extLst>
                </p:cNvPr>
                <p:cNvSpPr/>
                <p:nvPr/>
              </p:nvSpPr>
              <p:spPr bwMode="auto">
                <a:xfrm>
                  <a:off x="5751150" y="4531725"/>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3" name="Ellipse 222">
                  <a:extLst>
                    <a:ext uri="{FF2B5EF4-FFF2-40B4-BE49-F238E27FC236}">
                      <a16:creationId xmlns:a16="http://schemas.microsoft.com/office/drawing/2014/main" id="{E13B93C5-FCD0-4AB6-8A14-F3575F9906C9}"/>
                    </a:ext>
                  </a:extLst>
                </p:cNvPr>
                <p:cNvSpPr/>
                <p:nvPr/>
              </p:nvSpPr>
              <p:spPr bwMode="auto">
                <a:xfrm>
                  <a:off x="6231119" y="524787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4" name="Ellipse 223">
                  <a:extLst>
                    <a:ext uri="{FF2B5EF4-FFF2-40B4-BE49-F238E27FC236}">
                      <a16:creationId xmlns:a16="http://schemas.microsoft.com/office/drawing/2014/main" id="{20EAF56A-1259-4A4A-8215-9122C1A8AECA}"/>
                    </a:ext>
                  </a:extLst>
                </p:cNvPr>
                <p:cNvSpPr/>
                <p:nvPr/>
              </p:nvSpPr>
              <p:spPr bwMode="auto">
                <a:xfrm>
                  <a:off x="5585098" y="4589859"/>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5" name="Ellipse 224">
                  <a:extLst>
                    <a:ext uri="{FF2B5EF4-FFF2-40B4-BE49-F238E27FC236}">
                      <a16:creationId xmlns:a16="http://schemas.microsoft.com/office/drawing/2014/main" id="{71C2233B-22C6-44DF-AB34-6F35035CA509}"/>
                    </a:ext>
                  </a:extLst>
                </p:cNvPr>
                <p:cNvSpPr/>
                <p:nvPr/>
              </p:nvSpPr>
              <p:spPr bwMode="auto">
                <a:xfrm>
                  <a:off x="5906430" y="4679764"/>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6" name="Ellipse 225">
                  <a:extLst>
                    <a:ext uri="{FF2B5EF4-FFF2-40B4-BE49-F238E27FC236}">
                      <a16:creationId xmlns:a16="http://schemas.microsoft.com/office/drawing/2014/main" id="{78954B90-4E67-49A9-AA4D-11820B168C5F}"/>
                    </a:ext>
                  </a:extLst>
                </p:cNvPr>
                <p:cNvSpPr/>
                <p:nvPr/>
              </p:nvSpPr>
              <p:spPr bwMode="auto">
                <a:xfrm>
                  <a:off x="6022847" y="4317885"/>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sp>
              <p:nvSpPr>
                <p:cNvPr id="227" name="Ellipse 226">
                  <a:extLst>
                    <a:ext uri="{FF2B5EF4-FFF2-40B4-BE49-F238E27FC236}">
                      <a16:creationId xmlns:a16="http://schemas.microsoft.com/office/drawing/2014/main" id="{746C2B0B-CE4B-420C-AFBA-39D778B0AAE5}"/>
                    </a:ext>
                  </a:extLst>
                </p:cNvPr>
                <p:cNvSpPr/>
                <p:nvPr/>
              </p:nvSpPr>
              <p:spPr bwMode="auto">
                <a:xfrm>
                  <a:off x="5327003" y="4793463"/>
                  <a:ext cx="62191" cy="56597"/>
                </a:xfrm>
                <a:prstGeom prst="ellipse">
                  <a:avLst/>
                </a:prstGeom>
                <a:solidFill>
                  <a:srgbClr val="FFFF00"/>
                </a:solidFill>
                <a:ln w="9525" cap="flat" cmpd="sng" algn="ctr">
                  <a:solidFill>
                    <a:srgbClr val="FFFF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BE" sz="4400" b="0" i="0" u="none" strike="noStrike" cap="none" normalizeH="0" baseline="0">
                    <a:ln>
                      <a:noFill/>
                    </a:ln>
                    <a:solidFill>
                      <a:schemeClr val="tx2"/>
                    </a:solidFill>
                    <a:effectLst/>
                    <a:latin typeface="Arial" charset="0"/>
                  </a:endParaRPr>
                </a:p>
              </p:txBody>
            </p:sp>
          </p:grpSp>
        </p:grpSp>
        <p:sp>
          <p:nvSpPr>
            <p:cNvPr id="228" name="Rectangle 227">
              <a:extLst>
                <a:ext uri="{FF2B5EF4-FFF2-40B4-BE49-F238E27FC236}">
                  <a16:creationId xmlns:a16="http://schemas.microsoft.com/office/drawing/2014/main" id="{097456A6-EC7D-423D-9DB7-75AE115DFB6D}"/>
                </a:ext>
              </a:extLst>
            </p:cNvPr>
            <p:cNvSpPr/>
            <p:nvPr/>
          </p:nvSpPr>
          <p:spPr>
            <a:xfrm>
              <a:off x="4122097" y="26586410"/>
              <a:ext cx="81023" cy="607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29" name="Connecteur droit avec flèche 228">
              <a:extLst>
                <a:ext uri="{FF2B5EF4-FFF2-40B4-BE49-F238E27FC236}">
                  <a16:creationId xmlns:a16="http://schemas.microsoft.com/office/drawing/2014/main" id="{1370EDA0-B2F4-43BA-9F55-31BA5025F41F}"/>
                </a:ext>
              </a:extLst>
            </p:cNvPr>
            <p:cNvCxnSpPr>
              <a:cxnSpLocks/>
              <a:endCxn id="228" idx="0"/>
            </p:cNvCxnSpPr>
            <p:nvPr/>
          </p:nvCxnSpPr>
          <p:spPr>
            <a:xfrm>
              <a:off x="4162608" y="26175409"/>
              <a:ext cx="1" cy="41100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0" name="ZoneTexte 229">
              <a:extLst>
                <a:ext uri="{FF2B5EF4-FFF2-40B4-BE49-F238E27FC236}">
                  <a16:creationId xmlns:a16="http://schemas.microsoft.com/office/drawing/2014/main" id="{349CF5E3-1F9B-4995-B42E-BCB7166BF353}"/>
                </a:ext>
              </a:extLst>
            </p:cNvPr>
            <p:cNvSpPr txBox="1"/>
            <p:nvPr/>
          </p:nvSpPr>
          <p:spPr>
            <a:xfrm>
              <a:off x="2891096" y="26652319"/>
              <a:ext cx="1213895" cy="279381"/>
            </a:xfrm>
            <a:prstGeom prst="rect">
              <a:avLst/>
            </a:prstGeom>
            <a:noFill/>
          </p:spPr>
          <p:txBody>
            <a:bodyPr wrap="square" rtlCol="0">
              <a:spAutoFit/>
            </a:bodyPr>
            <a:lstStyle/>
            <a:p>
              <a:pPr algn="ctr">
                <a:buNone/>
              </a:pPr>
              <a:r>
                <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rPr>
                <a:t>Dip coating</a:t>
              </a:r>
            </a:p>
          </p:txBody>
        </p:sp>
        <p:grpSp>
          <p:nvGrpSpPr>
            <p:cNvPr id="231" name="Groupe 230">
              <a:extLst>
                <a:ext uri="{FF2B5EF4-FFF2-40B4-BE49-F238E27FC236}">
                  <a16:creationId xmlns:a16="http://schemas.microsoft.com/office/drawing/2014/main" id="{6B7E65A7-3CB8-4B24-801F-39EA11FB8728}"/>
                </a:ext>
              </a:extLst>
            </p:cNvPr>
            <p:cNvGrpSpPr/>
            <p:nvPr/>
          </p:nvGrpSpPr>
          <p:grpSpPr>
            <a:xfrm>
              <a:off x="1706630" y="26652319"/>
              <a:ext cx="237476" cy="1005161"/>
              <a:chOff x="1077744" y="4524692"/>
              <a:chExt cx="185725" cy="607689"/>
            </a:xfrm>
          </p:grpSpPr>
          <p:sp>
            <p:nvSpPr>
              <p:cNvPr id="232" name="Rectangle 231">
                <a:extLst>
                  <a:ext uri="{FF2B5EF4-FFF2-40B4-BE49-F238E27FC236}">
                    <a16:creationId xmlns:a16="http://schemas.microsoft.com/office/drawing/2014/main" id="{851A12ED-28DB-4FE3-B947-340ACC9E377B}"/>
                  </a:ext>
                </a:extLst>
              </p:cNvPr>
              <p:cNvSpPr/>
              <p:nvPr/>
            </p:nvSpPr>
            <p:spPr>
              <a:xfrm>
                <a:off x="1089521" y="4612629"/>
                <a:ext cx="164782" cy="51975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3" name="Rectangle 232">
                <a:extLst>
                  <a:ext uri="{FF2B5EF4-FFF2-40B4-BE49-F238E27FC236}">
                    <a16:creationId xmlns:a16="http://schemas.microsoft.com/office/drawing/2014/main" id="{0C032D2F-47C3-4BA1-BE04-464B236D038A}"/>
                  </a:ext>
                </a:extLst>
              </p:cNvPr>
              <p:cNvSpPr/>
              <p:nvPr/>
            </p:nvSpPr>
            <p:spPr>
              <a:xfrm>
                <a:off x="1129361" y="4524692"/>
                <a:ext cx="81023" cy="607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4" name="Ellipse 233">
                <a:extLst>
                  <a:ext uri="{FF2B5EF4-FFF2-40B4-BE49-F238E27FC236}">
                    <a16:creationId xmlns:a16="http://schemas.microsoft.com/office/drawing/2014/main" id="{BA909639-F136-4334-9057-D8FC248A5DC1}"/>
                  </a:ext>
                </a:extLst>
              </p:cNvPr>
              <p:cNvSpPr/>
              <p:nvPr/>
            </p:nvSpPr>
            <p:spPr>
              <a:xfrm>
                <a:off x="1213640" y="4648862"/>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5" name="Ellipse 234">
                <a:extLst>
                  <a:ext uri="{FF2B5EF4-FFF2-40B4-BE49-F238E27FC236}">
                    <a16:creationId xmlns:a16="http://schemas.microsoft.com/office/drawing/2014/main" id="{39A8442E-1869-4700-961D-289875DCEBB3}"/>
                  </a:ext>
                </a:extLst>
              </p:cNvPr>
              <p:cNvSpPr/>
              <p:nvPr/>
            </p:nvSpPr>
            <p:spPr>
              <a:xfrm>
                <a:off x="1213640" y="4743846"/>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6" name="Ellipse 235">
                <a:extLst>
                  <a:ext uri="{FF2B5EF4-FFF2-40B4-BE49-F238E27FC236}">
                    <a16:creationId xmlns:a16="http://schemas.microsoft.com/office/drawing/2014/main" id="{EA537944-0157-4E4E-8AA4-498F4AEF4B05}"/>
                  </a:ext>
                </a:extLst>
              </p:cNvPr>
              <p:cNvSpPr/>
              <p:nvPr/>
            </p:nvSpPr>
            <p:spPr>
              <a:xfrm>
                <a:off x="1216910" y="4899029"/>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7" name="Ellipse 236">
                <a:extLst>
                  <a:ext uri="{FF2B5EF4-FFF2-40B4-BE49-F238E27FC236}">
                    <a16:creationId xmlns:a16="http://schemas.microsoft.com/office/drawing/2014/main" id="{83B11246-95BB-456B-9478-85F7B8949659}"/>
                  </a:ext>
                </a:extLst>
              </p:cNvPr>
              <p:cNvSpPr/>
              <p:nvPr/>
            </p:nvSpPr>
            <p:spPr>
              <a:xfrm>
                <a:off x="1217750" y="4948294"/>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8" name="Ellipse 237">
                <a:extLst>
                  <a:ext uri="{FF2B5EF4-FFF2-40B4-BE49-F238E27FC236}">
                    <a16:creationId xmlns:a16="http://schemas.microsoft.com/office/drawing/2014/main" id="{7923370E-5574-4231-B640-392536B5F082}"/>
                  </a:ext>
                </a:extLst>
              </p:cNvPr>
              <p:cNvSpPr/>
              <p:nvPr/>
            </p:nvSpPr>
            <p:spPr>
              <a:xfrm>
                <a:off x="1216909" y="5075127"/>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9" name="Ellipse 238">
                <a:extLst>
                  <a:ext uri="{FF2B5EF4-FFF2-40B4-BE49-F238E27FC236}">
                    <a16:creationId xmlns:a16="http://schemas.microsoft.com/office/drawing/2014/main" id="{1E274584-E510-410B-A778-BAFE427A8C90}"/>
                  </a:ext>
                </a:extLst>
              </p:cNvPr>
              <p:cNvSpPr/>
              <p:nvPr/>
            </p:nvSpPr>
            <p:spPr>
              <a:xfrm>
                <a:off x="1080355" y="4679380"/>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0" name="Ellipse 239">
                <a:extLst>
                  <a:ext uri="{FF2B5EF4-FFF2-40B4-BE49-F238E27FC236}">
                    <a16:creationId xmlns:a16="http://schemas.microsoft.com/office/drawing/2014/main" id="{03A8085E-E24E-48A9-B5C6-4EFE2E93122B}"/>
                  </a:ext>
                </a:extLst>
              </p:cNvPr>
              <p:cNvSpPr/>
              <p:nvPr/>
            </p:nvSpPr>
            <p:spPr>
              <a:xfrm>
                <a:off x="1080355" y="4849134"/>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1" name="Ellipse 240">
                <a:extLst>
                  <a:ext uri="{FF2B5EF4-FFF2-40B4-BE49-F238E27FC236}">
                    <a16:creationId xmlns:a16="http://schemas.microsoft.com/office/drawing/2014/main" id="{B11F3453-BFBB-4C75-8087-2367D7E33845}"/>
                  </a:ext>
                </a:extLst>
              </p:cNvPr>
              <p:cNvSpPr/>
              <p:nvPr/>
            </p:nvSpPr>
            <p:spPr>
              <a:xfrm>
                <a:off x="1077745" y="4929994"/>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2" name="Ellipse 241">
                <a:extLst>
                  <a:ext uri="{FF2B5EF4-FFF2-40B4-BE49-F238E27FC236}">
                    <a16:creationId xmlns:a16="http://schemas.microsoft.com/office/drawing/2014/main" id="{EAB2DC27-C8DB-4629-91B5-3B2709FB312D}"/>
                  </a:ext>
                </a:extLst>
              </p:cNvPr>
              <p:cNvSpPr/>
              <p:nvPr/>
            </p:nvSpPr>
            <p:spPr>
              <a:xfrm>
                <a:off x="1077744" y="5057980"/>
                <a:ext cx="45719" cy="4571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43" name="ZoneTexte 242">
              <a:extLst>
                <a:ext uri="{FF2B5EF4-FFF2-40B4-BE49-F238E27FC236}">
                  <a16:creationId xmlns:a16="http://schemas.microsoft.com/office/drawing/2014/main" id="{75EDD92F-CAB4-4474-B614-7B66998A85EB}"/>
                </a:ext>
              </a:extLst>
            </p:cNvPr>
            <p:cNvSpPr txBox="1"/>
            <p:nvPr/>
          </p:nvSpPr>
          <p:spPr>
            <a:xfrm>
              <a:off x="1030053" y="27748608"/>
              <a:ext cx="1644114" cy="685755"/>
            </a:xfrm>
            <a:prstGeom prst="rect">
              <a:avLst/>
            </a:prstGeom>
            <a:noFill/>
          </p:spPr>
          <p:txBody>
            <a:bodyPr wrap="square" rtlCol="0">
              <a:spAutoFit/>
            </a:bodyPr>
            <a:lstStyle/>
            <a:p>
              <a:pPr algn="ctr">
                <a:buNone/>
              </a:pPr>
              <a:r>
                <a:rPr lang="en-US" sz="1600" b="1" dirty="0">
                  <a:solidFill>
                    <a:srgbClr val="198DB1"/>
                  </a:solidFill>
                  <a:latin typeface="Verdana" panose="020B0604030504040204" pitchFamily="34" charset="0"/>
                  <a:ea typeface="Verdana" panose="020B0604030504040204" pitchFamily="34" charset="0"/>
                  <a:cs typeface="Verdana" panose="020B0604030504040204" pitchFamily="34" charset="0"/>
                </a:rPr>
                <a:t>Room temperature reticulation</a:t>
              </a:r>
            </a:p>
          </p:txBody>
        </p:sp>
        <p:cxnSp>
          <p:nvCxnSpPr>
            <p:cNvPr id="244" name="Connecteur droit avec flèche 243">
              <a:extLst>
                <a:ext uri="{FF2B5EF4-FFF2-40B4-BE49-F238E27FC236}">
                  <a16:creationId xmlns:a16="http://schemas.microsoft.com/office/drawing/2014/main" id="{E151828E-FDEE-42A2-82F9-8B77E140F7C5}"/>
                </a:ext>
              </a:extLst>
            </p:cNvPr>
            <p:cNvCxnSpPr>
              <a:cxnSpLocks/>
            </p:cNvCxnSpPr>
            <p:nvPr/>
          </p:nvCxnSpPr>
          <p:spPr bwMode="auto">
            <a:xfrm flipH="1" flipV="1">
              <a:off x="4693558" y="27461892"/>
              <a:ext cx="1053299" cy="2714"/>
            </a:xfrm>
            <a:prstGeom prst="straightConnector1">
              <a:avLst/>
            </a:prstGeom>
            <a:solidFill>
              <a:schemeClr val="accent1"/>
            </a:solidFill>
            <a:ln w="53975"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Connecteur droit avec flèche 244">
              <a:extLst>
                <a:ext uri="{FF2B5EF4-FFF2-40B4-BE49-F238E27FC236}">
                  <a16:creationId xmlns:a16="http://schemas.microsoft.com/office/drawing/2014/main" id="{737FB798-0E81-4C26-BB1A-7B774C0BEF97}"/>
                </a:ext>
              </a:extLst>
            </p:cNvPr>
            <p:cNvCxnSpPr>
              <a:cxnSpLocks/>
            </p:cNvCxnSpPr>
            <p:nvPr/>
          </p:nvCxnSpPr>
          <p:spPr bwMode="auto">
            <a:xfrm flipH="1" flipV="1">
              <a:off x="2330886" y="27398339"/>
              <a:ext cx="1053299" cy="2714"/>
            </a:xfrm>
            <a:prstGeom prst="straightConnector1">
              <a:avLst/>
            </a:prstGeom>
            <a:solidFill>
              <a:schemeClr val="accent1"/>
            </a:solidFill>
            <a:ln w="53975"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46" name="ZoneTexte 245">
            <a:extLst>
              <a:ext uri="{FF2B5EF4-FFF2-40B4-BE49-F238E27FC236}">
                <a16:creationId xmlns:a16="http://schemas.microsoft.com/office/drawing/2014/main" id="{8A911FDB-5F1A-46DD-8455-FFD1FD75105A}"/>
              </a:ext>
            </a:extLst>
          </p:cNvPr>
          <p:cNvSpPr txBox="1"/>
          <p:nvPr/>
        </p:nvSpPr>
        <p:spPr>
          <a:xfrm>
            <a:off x="278566" y="35043253"/>
            <a:ext cx="6894323" cy="307777"/>
          </a:xfrm>
          <a:prstGeom prst="rect">
            <a:avLst/>
          </a:prstGeom>
          <a:noFill/>
        </p:spPr>
        <p:txBody>
          <a:bodyPr wrap="none" rtlCol="0">
            <a:spAutoFit/>
          </a:bodyPr>
          <a:lstStyle/>
          <a:p>
            <a:r>
              <a:rPr lang="en-US" sz="1400" dirty="0"/>
              <a:t>M. L. Ferrer, L. </a:t>
            </a:r>
            <a:r>
              <a:rPr lang="en-US" sz="1400" dirty="0" err="1"/>
              <a:t>Yuste</a:t>
            </a:r>
            <a:r>
              <a:rPr lang="en-US" sz="1400" dirty="0"/>
              <a:t>, F. </a:t>
            </a:r>
            <a:r>
              <a:rPr lang="en-US" sz="1400" dirty="0" err="1"/>
              <a:t>Rojo</a:t>
            </a:r>
            <a:r>
              <a:rPr lang="en-US" sz="1400" dirty="0"/>
              <a:t> and F. del Monte, </a:t>
            </a:r>
            <a:r>
              <a:rPr lang="en-US" sz="1400" i="1" dirty="0"/>
              <a:t>Chem. Mater.</a:t>
            </a:r>
            <a:r>
              <a:rPr lang="en-US" sz="1400" dirty="0"/>
              <a:t>, 2003, </a:t>
            </a:r>
            <a:r>
              <a:rPr lang="en-US" sz="1400" b="1" dirty="0"/>
              <a:t>15</a:t>
            </a:r>
            <a:r>
              <a:rPr lang="en-US" sz="1400" dirty="0"/>
              <a:t>, 3614–3618.</a:t>
            </a:r>
            <a:endParaRPr lang="fr-FR" sz="1400" dirty="0"/>
          </a:p>
        </p:txBody>
      </p:sp>
      <p:cxnSp>
        <p:nvCxnSpPr>
          <p:cNvPr id="247" name="Connecteur droit 246">
            <a:extLst>
              <a:ext uri="{FF2B5EF4-FFF2-40B4-BE49-F238E27FC236}">
                <a16:creationId xmlns:a16="http://schemas.microsoft.com/office/drawing/2014/main" id="{56507EBD-710F-48BD-9B7D-E5B2F5F4C207}"/>
              </a:ext>
            </a:extLst>
          </p:cNvPr>
          <p:cNvCxnSpPr>
            <a:cxnSpLocks/>
          </p:cNvCxnSpPr>
          <p:nvPr/>
        </p:nvCxnSpPr>
        <p:spPr bwMode="auto">
          <a:xfrm>
            <a:off x="5091590" y="25949669"/>
            <a:ext cx="7444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Connecteur droit 247">
            <a:extLst>
              <a:ext uri="{FF2B5EF4-FFF2-40B4-BE49-F238E27FC236}">
                <a16:creationId xmlns:a16="http://schemas.microsoft.com/office/drawing/2014/main" id="{1E04D995-5CC0-48B0-B466-D7E11F5F7E40}"/>
              </a:ext>
            </a:extLst>
          </p:cNvPr>
          <p:cNvCxnSpPr>
            <a:cxnSpLocks/>
          </p:cNvCxnSpPr>
          <p:nvPr/>
        </p:nvCxnSpPr>
        <p:spPr bwMode="auto">
          <a:xfrm>
            <a:off x="5836034" y="24875242"/>
            <a:ext cx="0" cy="10762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 name="Rectangle 248">
            <a:extLst>
              <a:ext uri="{FF2B5EF4-FFF2-40B4-BE49-F238E27FC236}">
                <a16:creationId xmlns:a16="http://schemas.microsoft.com/office/drawing/2014/main" id="{1888566C-6B22-478B-82D9-F74B510D6F5C}"/>
              </a:ext>
            </a:extLst>
          </p:cNvPr>
          <p:cNvSpPr/>
          <p:nvPr/>
        </p:nvSpPr>
        <p:spPr bwMode="auto">
          <a:xfrm>
            <a:off x="5091589" y="25209716"/>
            <a:ext cx="744445" cy="739953"/>
          </a:xfrm>
          <a:prstGeom prst="rect">
            <a:avLst/>
          </a:prstGeom>
          <a:solidFill>
            <a:srgbClr val="00B0F0"/>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cxnSp>
        <p:nvCxnSpPr>
          <p:cNvPr id="250" name="Connecteur droit 249">
            <a:extLst>
              <a:ext uri="{FF2B5EF4-FFF2-40B4-BE49-F238E27FC236}">
                <a16:creationId xmlns:a16="http://schemas.microsoft.com/office/drawing/2014/main" id="{326A285D-81A8-4F49-B75F-5A14F3A1B8E5}"/>
              </a:ext>
            </a:extLst>
          </p:cNvPr>
          <p:cNvCxnSpPr>
            <a:cxnSpLocks/>
          </p:cNvCxnSpPr>
          <p:nvPr/>
        </p:nvCxnSpPr>
        <p:spPr bwMode="auto">
          <a:xfrm>
            <a:off x="5091590" y="24877204"/>
            <a:ext cx="0" cy="10762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Connecteur droit 250">
            <a:extLst>
              <a:ext uri="{FF2B5EF4-FFF2-40B4-BE49-F238E27FC236}">
                <a16:creationId xmlns:a16="http://schemas.microsoft.com/office/drawing/2014/main" id="{885CEE7E-3788-42B2-9CBE-B9145D7FC96B}"/>
              </a:ext>
            </a:extLst>
          </p:cNvPr>
          <p:cNvCxnSpPr>
            <a:cxnSpLocks/>
          </p:cNvCxnSpPr>
          <p:nvPr/>
        </p:nvCxnSpPr>
        <p:spPr bwMode="auto">
          <a:xfrm>
            <a:off x="5369180" y="24052699"/>
            <a:ext cx="0" cy="68613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2" name="Connecteur droit 251">
            <a:extLst>
              <a:ext uri="{FF2B5EF4-FFF2-40B4-BE49-F238E27FC236}">
                <a16:creationId xmlns:a16="http://schemas.microsoft.com/office/drawing/2014/main" id="{F8871163-6F03-412A-8A73-70B263E88DEC}"/>
              </a:ext>
            </a:extLst>
          </p:cNvPr>
          <p:cNvCxnSpPr>
            <a:cxnSpLocks/>
          </p:cNvCxnSpPr>
          <p:nvPr/>
        </p:nvCxnSpPr>
        <p:spPr bwMode="auto">
          <a:xfrm>
            <a:off x="5581907" y="24052699"/>
            <a:ext cx="0" cy="68613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3" name="Rectangle 252">
            <a:extLst>
              <a:ext uri="{FF2B5EF4-FFF2-40B4-BE49-F238E27FC236}">
                <a16:creationId xmlns:a16="http://schemas.microsoft.com/office/drawing/2014/main" id="{9F955769-6DBD-4E4D-B93E-739BDB24DF4E}"/>
              </a:ext>
            </a:extLst>
          </p:cNvPr>
          <p:cNvSpPr/>
          <p:nvPr/>
        </p:nvSpPr>
        <p:spPr bwMode="auto">
          <a:xfrm>
            <a:off x="5405367" y="24683678"/>
            <a:ext cx="51731" cy="5515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54" name="Rectangle 253">
            <a:extLst>
              <a:ext uri="{FF2B5EF4-FFF2-40B4-BE49-F238E27FC236}">
                <a16:creationId xmlns:a16="http://schemas.microsoft.com/office/drawing/2014/main" id="{CCCD41E2-9EE4-4B36-9673-21E670AE2980}"/>
              </a:ext>
            </a:extLst>
          </p:cNvPr>
          <p:cNvSpPr/>
          <p:nvPr/>
        </p:nvSpPr>
        <p:spPr bwMode="auto">
          <a:xfrm>
            <a:off x="5491075" y="24683831"/>
            <a:ext cx="51731" cy="55159"/>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cxnSp>
        <p:nvCxnSpPr>
          <p:cNvPr id="255" name="Connecteur droit 254">
            <a:extLst>
              <a:ext uri="{FF2B5EF4-FFF2-40B4-BE49-F238E27FC236}">
                <a16:creationId xmlns:a16="http://schemas.microsoft.com/office/drawing/2014/main" id="{7C7E32D9-BB07-405E-8836-8B7AA35B8851}"/>
              </a:ext>
            </a:extLst>
          </p:cNvPr>
          <p:cNvCxnSpPr>
            <a:cxnSpLocks/>
          </p:cNvCxnSpPr>
          <p:nvPr/>
        </p:nvCxnSpPr>
        <p:spPr bwMode="auto">
          <a:xfrm>
            <a:off x="5369180" y="24683678"/>
            <a:ext cx="21272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Connecteur droit 255">
            <a:extLst>
              <a:ext uri="{FF2B5EF4-FFF2-40B4-BE49-F238E27FC236}">
                <a16:creationId xmlns:a16="http://schemas.microsoft.com/office/drawing/2014/main" id="{82E08798-6D87-43A5-A1CC-70F7124C145B}"/>
              </a:ext>
            </a:extLst>
          </p:cNvPr>
          <p:cNvCxnSpPr>
            <a:cxnSpLocks/>
          </p:cNvCxnSpPr>
          <p:nvPr/>
        </p:nvCxnSpPr>
        <p:spPr bwMode="auto">
          <a:xfrm>
            <a:off x="5369180" y="24738837"/>
            <a:ext cx="21272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7" name="Connecteur droit 256">
            <a:extLst>
              <a:ext uri="{FF2B5EF4-FFF2-40B4-BE49-F238E27FC236}">
                <a16:creationId xmlns:a16="http://schemas.microsoft.com/office/drawing/2014/main" id="{01667C43-C182-4A11-A605-E6074682C721}"/>
              </a:ext>
            </a:extLst>
          </p:cNvPr>
          <p:cNvCxnSpPr>
            <a:cxnSpLocks/>
          </p:cNvCxnSpPr>
          <p:nvPr/>
        </p:nvCxnSpPr>
        <p:spPr bwMode="auto">
          <a:xfrm>
            <a:off x="8063337" y="25957736"/>
            <a:ext cx="74444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8" name="Connecteur droit 257">
            <a:extLst>
              <a:ext uri="{FF2B5EF4-FFF2-40B4-BE49-F238E27FC236}">
                <a16:creationId xmlns:a16="http://schemas.microsoft.com/office/drawing/2014/main" id="{DAC45B49-407E-4199-8E8F-7567AD320184}"/>
              </a:ext>
            </a:extLst>
          </p:cNvPr>
          <p:cNvCxnSpPr>
            <a:cxnSpLocks/>
          </p:cNvCxnSpPr>
          <p:nvPr/>
        </p:nvCxnSpPr>
        <p:spPr bwMode="auto">
          <a:xfrm>
            <a:off x="8807781" y="24883309"/>
            <a:ext cx="0" cy="10762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9" name="Connecteur droit 258">
            <a:extLst>
              <a:ext uri="{FF2B5EF4-FFF2-40B4-BE49-F238E27FC236}">
                <a16:creationId xmlns:a16="http://schemas.microsoft.com/office/drawing/2014/main" id="{B59BB7B0-BCF0-42A8-83E9-E80BCA1C736F}"/>
              </a:ext>
            </a:extLst>
          </p:cNvPr>
          <p:cNvCxnSpPr>
            <a:cxnSpLocks/>
          </p:cNvCxnSpPr>
          <p:nvPr/>
        </p:nvCxnSpPr>
        <p:spPr bwMode="auto">
          <a:xfrm>
            <a:off x="8063337" y="24885270"/>
            <a:ext cx="0" cy="107629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0" name="Ellipse 259">
            <a:extLst>
              <a:ext uri="{FF2B5EF4-FFF2-40B4-BE49-F238E27FC236}">
                <a16:creationId xmlns:a16="http://schemas.microsoft.com/office/drawing/2014/main" id="{DD2F8B8C-40AB-4566-AC76-1A2CC9145440}"/>
              </a:ext>
            </a:extLst>
          </p:cNvPr>
          <p:cNvSpPr/>
          <p:nvPr/>
        </p:nvSpPr>
        <p:spPr bwMode="auto">
          <a:xfrm>
            <a:off x="8204892" y="25849980"/>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1" name="Ellipse 260">
            <a:extLst>
              <a:ext uri="{FF2B5EF4-FFF2-40B4-BE49-F238E27FC236}">
                <a16:creationId xmlns:a16="http://schemas.microsoft.com/office/drawing/2014/main" id="{0E818067-36C3-4BA4-87E4-149C58951DFB}"/>
              </a:ext>
            </a:extLst>
          </p:cNvPr>
          <p:cNvSpPr/>
          <p:nvPr/>
        </p:nvSpPr>
        <p:spPr bwMode="auto">
          <a:xfrm>
            <a:off x="8257882" y="25880322"/>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2" name="Ellipse 261">
            <a:extLst>
              <a:ext uri="{FF2B5EF4-FFF2-40B4-BE49-F238E27FC236}">
                <a16:creationId xmlns:a16="http://schemas.microsoft.com/office/drawing/2014/main" id="{C8C1618B-7238-4413-9FD9-DBF77F4EC76D}"/>
              </a:ext>
            </a:extLst>
          </p:cNvPr>
          <p:cNvSpPr/>
          <p:nvPr/>
        </p:nvSpPr>
        <p:spPr bwMode="auto">
          <a:xfrm>
            <a:off x="8310871" y="25825841"/>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3" name="Ellipse 262">
            <a:extLst>
              <a:ext uri="{FF2B5EF4-FFF2-40B4-BE49-F238E27FC236}">
                <a16:creationId xmlns:a16="http://schemas.microsoft.com/office/drawing/2014/main" id="{A66EABE3-FEF1-4B4E-9CE2-F92AA6339DF9}"/>
              </a:ext>
            </a:extLst>
          </p:cNvPr>
          <p:cNvSpPr/>
          <p:nvPr/>
        </p:nvSpPr>
        <p:spPr bwMode="auto">
          <a:xfrm>
            <a:off x="8310870" y="25888986"/>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4" name="Ellipse 263">
            <a:extLst>
              <a:ext uri="{FF2B5EF4-FFF2-40B4-BE49-F238E27FC236}">
                <a16:creationId xmlns:a16="http://schemas.microsoft.com/office/drawing/2014/main" id="{B1F9793C-8C71-4CED-ABA5-A6B60A68EE73}"/>
              </a:ext>
            </a:extLst>
          </p:cNvPr>
          <p:cNvSpPr/>
          <p:nvPr/>
        </p:nvSpPr>
        <p:spPr bwMode="auto">
          <a:xfrm>
            <a:off x="8257882" y="25823380"/>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5" name="Ellipse 264">
            <a:extLst>
              <a:ext uri="{FF2B5EF4-FFF2-40B4-BE49-F238E27FC236}">
                <a16:creationId xmlns:a16="http://schemas.microsoft.com/office/drawing/2014/main" id="{F1B04CBE-DBA7-4D74-B90E-65F1C41DEBB9}"/>
              </a:ext>
            </a:extLst>
          </p:cNvPr>
          <p:cNvSpPr/>
          <p:nvPr/>
        </p:nvSpPr>
        <p:spPr bwMode="auto">
          <a:xfrm>
            <a:off x="8310869" y="25826146"/>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6" name="Ellipse 265">
            <a:extLst>
              <a:ext uri="{FF2B5EF4-FFF2-40B4-BE49-F238E27FC236}">
                <a16:creationId xmlns:a16="http://schemas.microsoft.com/office/drawing/2014/main" id="{DC079E65-29A1-4C00-9E7D-1B8FEB676D38}"/>
              </a:ext>
            </a:extLst>
          </p:cNvPr>
          <p:cNvSpPr/>
          <p:nvPr/>
        </p:nvSpPr>
        <p:spPr bwMode="auto">
          <a:xfrm>
            <a:off x="8363859" y="25856488"/>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7" name="Ellipse 266">
            <a:extLst>
              <a:ext uri="{FF2B5EF4-FFF2-40B4-BE49-F238E27FC236}">
                <a16:creationId xmlns:a16="http://schemas.microsoft.com/office/drawing/2014/main" id="{4C9D2CB8-C87A-47D8-B769-A5C24801EF23}"/>
              </a:ext>
            </a:extLst>
          </p:cNvPr>
          <p:cNvSpPr/>
          <p:nvPr/>
        </p:nvSpPr>
        <p:spPr bwMode="auto">
          <a:xfrm>
            <a:off x="8416848" y="25802007"/>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8" name="Ellipse 267">
            <a:extLst>
              <a:ext uri="{FF2B5EF4-FFF2-40B4-BE49-F238E27FC236}">
                <a16:creationId xmlns:a16="http://schemas.microsoft.com/office/drawing/2014/main" id="{233C7517-FEAE-421F-9ECB-DF9CAC70A0A0}"/>
              </a:ext>
            </a:extLst>
          </p:cNvPr>
          <p:cNvSpPr/>
          <p:nvPr/>
        </p:nvSpPr>
        <p:spPr bwMode="auto">
          <a:xfrm>
            <a:off x="8416847" y="25865152"/>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69" name="Ellipse 268">
            <a:extLst>
              <a:ext uri="{FF2B5EF4-FFF2-40B4-BE49-F238E27FC236}">
                <a16:creationId xmlns:a16="http://schemas.microsoft.com/office/drawing/2014/main" id="{B060CE81-563E-4DF8-B3D0-C2A0488F4EE1}"/>
              </a:ext>
            </a:extLst>
          </p:cNvPr>
          <p:cNvSpPr/>
          <p:nvPr/>
        </p:nvSpPr>
        <p:spPr bwMode="auto">
          <a:xfrm>
            <a:off x="8363859" y="25799546"/>
            <a:ext cx="52990" cy="60683"/>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70" name="Ellipse 269">
            <a:extLst>
              <a:ext uri="{FF2B5EF4-FFF2-40B4-BE49-F238E27FC236}">
                <a16:creationId xmlns:a16="http://schemas.microsoft.com/office/drawing/2014/main" id="{3B77079C-6153-4A60-BD21-CC3EFFEF6892}"/>
              </a:ext>
            </a:extLst>
          </p:cNvPr>
          <p:cNvSpPr/>
          <p:nvPr/>
        </p:nvSpPr>
        <p:spPr bwMode="auto">
          <a:xfrm>
            <a:off x="8469836" y="25841317"/>
            <a:ext cx="51731" cy="5746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71" name="Ellipse 270">
            <a:extLst>
              <a:ext uri="{FF2B5EF4-FFF2-40B4-BE49-F238E27FC236}">
                <a16:creationId xmlns:a16="http://schemas.microsoft.com/office/drawing/2014/main" id="{7402CF86-32EC-423C-A06C-75A3A31564DD}"/>
              </a:ext>
            </a:extLst>
          </p:cNvPr>
          <p:cNvSpPr/>
          <p:nvPr/>
        </p:nvSpPr>
        <p:spPr bwMode="auto">
          <a:xfrm>
            <a:off x="8522825" y="25871658"/>
            <a:ext cx="51731" cy="5746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72" name="Ellipse 271">
            <a:extLst>
              <a:ext uri="{FF2B5EF4-FFF2-40B4-BE49-F238E27FC236}">
                <a16:creationId xmlns:a16="http://schemas.microsoft.com/office/drawing/2014/main" id="{B774C5EA-D7A9-4489-BD2F-0D24C6D8BE81}"/>
              </a:ext>
            </a:extLst>
          </p:cNvPr>
          <p:cNvSpPr/>
          <p:nvPr/>
        </p:nvSpPr>
        <p:spPr bwMode="auto">
          <a:xfrm>
            <a:off x="8575815" y="25817177"/>
            <a:ext cx="51731" cy="5746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73" name="Ellipse 272">
            <a:extLst>
              <a:ext uri="{FF2B5EF4-FFF2-40B4-BE49-F238E27FC236}">
                <a16:creationId xmlns:a16="http://schemas.microsoft.com/office/drawing/2014/main" id="{98893AAB-C3C1-41F1-B44B-DE0383EE9DA5}"/>
              </a:ext>
            </a:extLst>
          </p:cNvPr>
          <p:cNvSpPr/>
          <p:nvPr/>
        </p:nvSpPr>
        <p:spPr bwMode="auto">
          <a:xfrm>
            <a:off x="8575814" y="25880322"/>
            <a:ext cx="51731" cy="5746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74" name="Ellipse 273">
            <a:extLst>
              <a:ext uri="{FF2B5EF4-FFF2-40B4-BE49-F238E27FC236}">
                <a16:creationId xmlns:a16="http://schemas.microsoft.com/office/drawing/2014/main" id="{E50D0C1E-5652-4FE6-9FC6-0F838325E6BE}"/>
              </a:ext>
            </a:extLst>
          </p:cNvPr>
          <p:cNvSpPr/>
          <p:nvPr/>
        </p:nvSpPr>
        <p:spPr bwMode="auto">
          <a:xfrm>
            <a:off x="8522825" y="25814716"/>
            <a:ext cx="51731" cy="57460"/>
          </a:xfrm>
          <a:prstGeom prst="ellips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75" name="ZoneTexte 274">
            <a:extLst>
              <a:ext uri="{FF2B5EF4-FFF2-40B4-BE49-F238E27FC236}">
                <a16:creationId xmlns:a16="http://schemas.microsoft.com/office/drawing/2014/main" id="{242F264B-1FEE-440A-BB34-070B76EF9CE2}"/>
              </a:ext>
            </a:extLst>
          </p:cNvPr>
          <p:cNvSpPr txBox="1"/>
          <p:nvPr/>
        </p:nvSpPr>
        <p:spPr>
          <a:xfrm>
            <a:off x="4054473" y="25962036"/>
            <a:ext cx="2786339" cy="954107"/>
          </a:xfrm>
          <a:prstGeom prst="rect">
            <a:avLst/>
          </a:prstGeom>
          <a:noFill/>
        </p:spPr>
        <p:txBody>
          <a:bodyPr wrap="none" rtlCol="0">
            <a:spAutoFit/>
          </a:bodyPr>
          <a:lstStyle/>
          <a:p>
            <a:pPr algn="ctr"/>
            <a:r>
              <a:rPr lang="en-US" dirty="0"/>
              <a:t>Homogenization</a:t>
            </a:r>
          </a:p>
          <a:p>
            <a:pPr algn="ctr"/>
            <a:r>
              <a:rPr lang="fr-BE" dirty="0" err="1"/>
              <a:t>grinding</a:t>
            </a:r>
            <a:endParaRPr lang="fr-FR" sz="1800" dirty="0"/>
          </a:p>
        </p:txBody>
      </p:sp>
      <p:sp>
        <p:nvSpPr>
          <p:cNvPr id="276" name="ZoneTexte 275">
            <a:extLst>
              <a:ext uri="{FF2B5EF4-FFF2-40B4-BE49-F238E27FC236}">
                <a16:creationId xmlns:a16="http://schemas.microsoft.com/office/drawing/2014/main" id="{300537B7-BD82-4401-BEAC-377A05B5D7C6}"/>
              </a:ext>
            </a:extLst>
          </p:cNvPr>
          <p:cNvSpPr txBox="1"/>
          <p:nvPr/>
        </p:nvSpPr>
        <p:spPr>
          <a:xfrm>
            <a:off x="6150237" y="24925428"/>
            <a:ext cx="1631341" cy="445591"/>
          </a:xfrm>
          <a:prstGeom prst="rect">
            <a:avLst/>
          </a:prstGeom>
          <a:noFill/>
        </p:spPr>
        <p:txBody>
          <a:bodyPr wrap="none" rtlCol="0">
            <a:spAutoFit/>
          </a:bodyPr>
          <a:lstStyle/>
          <a:p>
            <a:r>
              <a:rPr lang="fr-BE" sz="1800" dirty="0"/>
              <a:t>Freeze drying</a:t>
            </a:r>
            <a:endParaRPr lang="fr-FR" sz="1800" dirty="0"/>
          </a:p>
        </p:txBody>
      </p:sp>
      <p:cxnSp>
        <p:nvCxnSpPr>
          <p:cNvPr id="277" name="Connecteur droit avec flèche 276">
            <a:extLst>
              <a:ext uri="{FF2B5EF4-FFF2-40B4-BE49-F238E27FC236}">
                <a16:creationId xmlns:a16="http://schemas.microsoft.com/office/drawing/2014/main" id="{B61B4042-B0C7-4554-B451-7D079CBA56CF}"/>
              </a:ext>
            </a:extLst>
          </p:cNvPr>
          <p:cNvCxnSpPr>
            <a:cxnSpLocks/>
          </p:cNvCxnSpPr>
          <p:nvPr/>
        </p:nvCxnSpPr>
        <p:spPr bwMode="auto">
          <a:xfrm>
            <a:off x="6111520" y="25413390"/>
            <a:ext cx="1655441"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8" name="Forme libre : forme 277">
            <a:extLst>
              <a:ext uri="{FF2B5EF4-FFF2-40B4-BE49-F238E27FC236}">
                <a16:creationId xmlns:a16="http://schemas.microsoft.com/office/drawing/2014/main" id="{02C47C93-01F7-4CF5-9E72-5694913667AF}"/>
              </a:ext>
            </a:extLst>
          </p:cNvPr>
          <p:cNvSpPr/>
          <p:nvPr/>
        </p:nvSpPr>
        <p:spPr bwMode="auto">
          <a:xfrm>
            <a:off x="6466215" y="24419171"/>
            <a:ext cx="82882" cy="485934"/>
          </a:xfrm>
          <a:custGeom>
            <a:avLst/>
            <a:gdLst>
              <a:gd name="connsiteX0" fmla="*/ 9671 w 219238"/>
              <a:gd name="connsiteY0" fmla="*/ 0 h 1276350"/>
              <a:gd name="connsiteX1" fmla="*/ 219221 w 219238"/>
              <a:gd name="connsiteY1" fmla="*/ 428625 h 1276350"/>
              <a:gd name="connsiteX2" fmla="*/ 146 w 219238"/>
              <a:gd name="connsiteY2" fmla="*/ 723900 h 1276350"/>
              <a:gd name="connsiteX3" fmla="*/ 181121 w 219238"/>
              <a:gd name="connsiteY3" fmla="*/ 1276350 h 1276350"/>
            </a:gdLst>
            <a:ahLst/>
            <a:cxnLst>
              <a:cxn ang="0">
                <a:pos x="connsiteX0" y="connsiteY0"/>
              </a:cxn>
              <a:cxn ang="0">
                <a:pos x="connsiteX1" y="connsiteY1"/>
              </a:cxn>
              <a:cxn ang="0">
                <a:pos x="connsiteX2" y="connsiteY2"/>
              </a:cxn>
              <a:cxn ang="0">
                <a:pos x="connsiteX3" y="connsiteY3"/>
              </a:cxn>
            </a:cxnLst>
            <a:rect l="l" t="t" r="r" b="b"/>
            <a:pathLst>
              <a:path w="219238" h="1276350">
                <a:moveTo>
                  <a:pt x="9671" y="0"/>
                </a:moveTo>
                <a:cubicBezTo>
                  <a:pt x="115240" y="153987"/>
                  <a:pt x="220809" y="307975"/>
                  <a:pt x="219221" y="428625"/>
                </a:cubicBezTo>
                <a:cubicBezTo>
                  <a:pt x="217634" y="549275"/>
                  <a:pt x="6496" y="582613"/>
                  <a:pt x="146" y="723900"/>
                </a:cubicBezTo>
                <a:cubicBezTo>
                  <a:pt x="-6204" y="865187"/>
                  <a:pt x="195408" y="1166813"/>
                  <a:pt x="181121" y="1276350"/>
                </a:cubicBezTo>
              </a:path>
            </a:pathLst>
          </a:cu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79" name="Forme libre : forme 278">
            <a:extLst>
              <a:ext uri="{FF2B5EF4-FFF2-40B4-BE49-F238E27FC236}">
                <a16:creationId xmlns:a16="http://schemas.microsoft.com/office/drawing/2014/main" id="{FE4F0C69-41BC-4A2A-8DA8-7F83A27044A3}"/>
              </a:ext>
            </a:extLst>
          </p:cNvPr>
          <p:cNvSpPr/>
          <p:nvPr/>
        </p:nvSpPr>
        <p:spPr bwMode="auto">
          <a:xfrm>
            <a:off x="6638657" y="24407679"/>
            <a:ext cx="82882" cy="485934"/>
          </a:xfrm>
          <a:custGeom>
            <a:avLst/>
            <a:gdLst>
              <a:gd name="connsiteX0" fmla="*/ 9671 w 219238"/>
              <a:gd name="connsiteY0" fmla="*/ 0 h 1276350"/>
              <a:gd name="connsiteX1" fmla="*/ 219221 w 219238"/>
              <a:gd name="connsiteY1" fmla="*/ 428625 h 1276350"/>
              <a:gd name="connsiteX2" fmla="*/ 146 w 219238"/>
              <a:gd name="connsiteY2" fmla="*/ 723900 h 1276350"/>
              <a:gd name="connsiteX3" fmla="*/ 181121 w 219238"/>
              <a:gd name="connsiteY3" fmla="*/ 1276350 h 1276350"/>
            </a:gdLst>
            <a:ahLst/>
            <a:cxnLst>
              <a:cxn ang="0">
                <a:pos x="connsiteX0" y="connsiteY0"/>
              </a:cxn>
              <a:cxn ang="0">
                <a:pos x="connsiteX1" y="connsiteY1"/>
              </a:cxn>
              <a:cxn ang="0">
                <a:pos x="connsiteX2" y="connsiteY2"/>
              </a:cxn>
              <a:cxn ang="0">
                <a:pos x="connsiteX3" y="connsiteY3"/>
              </a:cxn>
            </a:cxnLst>
            <a:rect l="l" t="t" r="r" b="b"/>
            <a:pathLst>
              <a:path w="219238" h="1276350">
                <a:moveTo>
                  <a:pt x="9671" y="0"/>
                </a:moveTo>
                <a:cubicBezTo>
                  <a:pt x="115240" y="153987"/>
                  <a:pt x="220809" y="307975"/>
                  <a:pt x="219221" y="428625"/>
                </a:cubicBezTo>
                <a:cubicBezTo>
                  <a:pt x="217634" y="549275"/>
                  <a:pt x="6496" y="582613"/>
                  <a:pt x="146" y="723900"/>
                </a:cubicBezTo>
                <a:cubicBezTo>
                  <a:pt x="-6204" y="865187"/>
                  <a:pt x="195408" y="1166813"/>
                  <a:pt x="181121" y="1276350"/>
                </a:cubicBezTo>
              </a:path>
            </a:pathLst>
          </a:cu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80" name="Forme libre : forme 279">
            <a:extLst>
              <a:ext uri="{FF2B5EF4-FFF2-40B4-BE49-F238E27FC236}">
                <a16:creationId xmlns:a16="http://schemas.microsoft.com/office/drawing/2014/main" id="{C448DBF2-FAAF-4ACB-80E1-BDA96F7C533C}"/>
              </a:ext>
            </a:extLst>
          </p:cNvPr>
          <p:cNvSpPr/>
          <p:nvPr/>
        </p:nvSpPr>
        <p:spPr bwMode="auto">
          <a:xfrm>
            <a:off x="6811099" y="24407679"/>
            <a:ext cx="82882" cy="485934"/>
          </a:xfrm>
          <a:custGeom>
            <a:avLst/>
            <a:gdLst>
              <a:gd name="connsiteX0" fmla="*/ 9671 w 219238"/>
              <a:gd name="connsiteY0" fmla="*/ 0 h 1276350"/>
              <a:gd name="connsiteX1" fmla="*/ 219221 w 219238"/>
              <a:gd name="connsiteY1" fmla="*/ 428625 h 1276350"/>
              <a:gd name="connsiteX2" fmla="*/ 146 w 219238"/>
              <a:gd name="connsiteY2" fmla="*/ 723900 h 1276350"/>
              <a:gd name="connsiteX3" fmla="*/ 181121 w 219238"/>
              <a:gd name="connsiteY3" fmla="*/ 1276350 h 1276350"/>
            </a:gdLst>
            <a:ahLst/>
            <a:cxnLst>
              <a:cxn ang="0">
                <a:pos x="connsiteX0" y="connsiteY0"/>
              </a:cxn>
              <a:cxn ang="0">
                <a:pos x="connsiteX1" y="connsiteY1"/>
              </a:cxn>
              <a:cxn ang="0">
                <a:pos x="connsiteX2" y="connsiteY2"/>
              </a:cxn>
              <a:cxn ang="0">
                <a:pos x="connsiteX3" y="connsiteY3"/>
              </a:cxn>
            </a:cxnLst>
            <a:rect l="l" t="t" r="r" b="b"/>
            <a:pathLst>
              <a:path w="219238" h="1276350">
                <a:moveTo>
                  <a:pt x="9671" y="0"/>
                </a:moveTo>
                <a:cubicBezTo>
                  <a:pt x="115240" y="153987"/>
                  <a:pt x="220809" y="307975"/>
                  <a:pt x="219221" y="428625"/>
                </a:cubicBezTo>
                <a:cubicBezTo>
                  <a:pt x="217634" y="549275"/>
                  <a:pt x="6496" y="582613"/>
                  <a:pt x="146" y="723900"/>
                </a:cubicBezTo>
                <a:cubicBezTo>
                  <a:pt x="-6204" y="865187"/>
                  <a:pt x="195408" y="1166813"/>
                  <a:pt x="181121" y="1276350"/>
                </a:cubicBezTo>
              </a:path>
            </a:pathLst>
          </a:cu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sp>
        <p:nvSpPr>
          <p:cNvPr id="281" name="Forme libre : forme 280">
            <a:extLst>
              <a:ext uri="{FF2B5EF4-FFF2-40B4-BE49-F238E27FC236}">
                <a16:creationId xmlns:a16="http://schemas.microsoft.com/office/drawing/2014/main" id="{AA2266F8-FE78-46C2-BE8C-3A63E934D20D}"/>
              </a:ext>
            </a:extLst>
          </p:cNvPr>
          <p:cNvSpPr/>
          <p:nvPr/>
        </p:nvSpPr>
        <p:spPr bwMode="auto">
          <a:xfrm>
            <a:off x="6983540" y="24396188"/>
            <a:ext cx="82882" cy="485934"/>
          </a:xfrm>
          <a:custGeom>
            <a:avLst/>
            <a:gdLst>
              <a:gd name="connsiteX0" fmla="*/ 9671 w 219238"/>
              <a:gd name="connsiteY0" fmla="*/ 0 h 1276350"/>
              <a:gd name="connsiteX1" fmla="*/ 219221 w 219238"/>
              <a:gd name="connsiteY1" fmla="*/ 428625 h 1276350"/>
              <a:gd name="connsiteX2" fmla="*/ 146 w 219238"/>
              <a:gd name="connsiteY2" fmla="*/ 723900 h 1276350"/>
              <a:gd name="connsiteX3" fmla="*/ 181121 w 219238"/>
              <a:gd name="connsiteY3" fmla="*/ 1276350 h 1276350"/>
            </a:gdLst>
            <a:ahLst/>
            <a:cxnLst>
              <a:cxn ang="0">
                <a:pos x="connsiteX0" y="connsiteY0"/>
              </a:cxn>
              <a:cxn ang="0">
                <a:pos x="connsiteX1" y="connsiteY1"/>
              </a:cxn>
              <a:cxn ang="0">
                <a:pos x="connsiteX2" y="connsiteY2"/>
              </a:cxn>
              <a:cxn ang="0">
                <a:pos x="connsiteX3" y="connsiteY3"/>
              </a:cxn>
            </a:cxnLst>
            <a:rect l="l" t="t" r="r" b="b"/>
            <a:pathLst>
              <a:path w="219238" h="1276350">
                <a:moveTo>
                  <a:pt x="9671" y="0"/>
                </a:moveTo>
                <a:cubicBezTo>
                  <a:pt x="115240" y="153987"/>
                  <a:pt x="220809" y="307975"/>
                  <a:pt x="219221" y="428625"/>
                </a:cubicBezTo>
                <a:cubicBezTo>
                  <a:pt x="217634" y="549275"/>
                  <a:pt x="6496" y="582613"/>
                  <a:pt x="146" y="723900"/>
                </a:cubicBezTo>
                <a:cubicBezTo>
                  <a:pt x="-6204" y="865187"/>
                  <a:pt x="195408" y="1166813"/>
                  <a:pt x="181121" y="1276350"/>
                </a:cubicBezTo>
              </a:path>
            </a:pathLst>
          </a:cu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Blip>
                <a:blip r:embed="rId10"/>
              </a:buBlip>
              <a:tabLst/>
            </a:pPr>
            <a:endParaRPr kumimoji="0" lang="fr-FR" sz="3600" b="0" i="0" u="none" strike="noStrike" cap="none" normalizeH="0" baseline="0">
              <a:ln>
                <a:noFill/>
              </a:ln>
              <a:solidFill>
                <a:schemeClr val="tx2"/>
              </a:solidFill>
              <a:effectLst/>
              <a:latin typeface="DINPro-Medium" pitchFamily="34" charset="0"/>
            </a:endParaRPr>
          </a:p>
        </p:txBody>
      </p:sp>
      <p:cxnSp>
        <p:nvCxnSpPr>
          <p:cNvPr id="282" name="Connecteur droit avec flèche 281">
            <a:extLst>
              <a:ext uri="{FF2B5EF4-FFF2-40B4-BE49-F238E27FC236}">
                <a16:creationId xmlns:a16="http://schemas.microsoft.com/office/drawing/2014/main" id="{6E1F9998-31A5-4EB8-B4A9-A9E2096269CB}"/>
              </a:ext>
            </a:extLst>
          </p:cNvPr>
          <p:cNvCxnSpPr>
            <a:cxnSpLocks/>
          </p:cNvCxnSpPr>
          <p:nvPr/>
        </p:nvCxnSpPr>
        <p:spPr bwMode="auto">
          <a:xfrm>
            <a:off x="3271687" y="25415713"/>
            <a:ext cx="1655441" cy="0"/>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3" name="Rectangle 282">
            <a:extLst>
              <a:ext uri="{FF2B5EF4-FFF2-40B4-BE49-F238E27FC236}">
                <a16:creationId xmlns:a16="http://schemas.microsoft.com/office/drawing/2014/main" id="{777B2288-2F0A-4E2F-9503-BDDB31D70AF1}"/>
              </a:ext>
            </a:extLst>
          </p:cNvPr>
          <p:cNvSpPr/>
          <p:nvPr/>
        </p:nvSpPr>
        <p:spPr>
          <a:xfrm>
            <a:off x="531786" y="26253313"/>
            <a:ext cx="4045939" cy="387913"/>
          </a:xfrm>
          <a:prstGeom prst="rect">
            <a:avLst/>
          </a:prstGeom>
        </p:spPr>
        <p:txBody>
          <a:bodyPr wrap="square">
            <a:spAutoFit/>
          </a:bodyPr>
          <a:lstStyle/>
          <a:p>
            <a:r>
              <a:rPr lang="en-US" altLang="fr-FR" sz="2000" b="1" i="1" u="sng" dirty="0" err="1">
                <a:latin typeface="Verdana" panose="020B0604030504040204" pitchFamily="34" charset="0"/>
                <a:ea typeface="Verdana" panose="020B0604030504040204" pitchFamily="34" charset="0"/>
                <a:cs typeface="Verdana" panose="020B0604030504040204" pitchFamily="34" charset="0"/>
              </a:rPr>
              <a:t>Pleurotus</a:t>
            </a:r>
            <a:r>
              <a:rPr lang="en-US" altLang="fr-FR" sz="2000" b="1" i="1" u="sng" dirty="0">
                <a:latin typeface="Verdana" panose="020B0604030504040204" pitchFamily="34" charset="0"/>
                <a:ea typeface="Verdana" panose="020B0604030504040204" pitchFamily="34" charset="0"/>
                <a:cs typeface="Verdana" panose="020B0604030504040204" pitchFamily="34" charset="0"/>
              </a:rPr>
              <a:t> </a:t>
            </a:r>
            <a:r>
              <a:rPr lang="fr-FR" sz="2000" b="1" i="1" u="sng" dirty="0" err="1">
                <a:latin typeface="Verdana" panose="020B0604030504040204" pitchFamily="34" charset="0"/>
                <a:ea typeface="Verdana" panose="020B0604030504040204" pitchFamily="34" charset="0"/>
                <a:cs typeface="Verdana" panose="020B0604030504040204" pitchFamily="34" charset="0"/>
              </a:rPr>
              <a:t>ostreatus</a:t>
            </a:r>
            <a:r>
              <a:rPr lang="fr-FR" sz="2000" b="1" i="1" u="sng" dirty="0">
                <a:latin typeface="Verdana" panose="020B0604030504040204" pitchFamily="34" charset="0"/>
                <a:ea typeface="Verdana" panose="020B0604030504040204" pitchFamily="34" charset="0"/>
                <a:cs typeface="Verdana" panose="020B0604030504040204" pitchFamily="34" charset="0"/>
              </a:rPr>
              <a:t> </a:t>
            </a:r>
            <a:endParaRPr lang="fr-FR" sz="2000" dirty="0"/>
          </a:p>
        </p:txBody>
      </p:sp>
      <p:pic>
        <p:nvPicPr>
          <p:cNvPr id="284" name="Image 283">
            <a:extLst>
              <a:ext uri="{FF2B5EF4-FFF2-40B4-BE49-F238E27FC236}">
                <a16:creationId xmlns:a16="http://schemas.microsoft.com/office/drawing/2014/main" id="{9BD015F3-9FF6-4DC8-AD7D-3B46E90C6F3D}"/>
              </a:ext>
            </a:extLst>
          </p:cNvPr>
          <p:cNvPicPr>
            <a:picLocks noChangeAspect="1"/>
          </p:cNvPicPr>
          <p:nvPr/>
        </p:nvPicPr>
        <p:blipFill>
          <a:blip r:embed="rId12"/>
          <a:stretch>
            <a:fillRect/>
          </a:stretch>
        </p:blipFill>
        <p:spPr>
          <a:xfrm>
            <a:off x="1162857" y="23901801"/>
            <a:ext cx="1960642" cy="2393141"/>
          </a:xfrm>
          <a:prstGeom prst="rect">
            <a:avLst/>
          </a:prstGeom>
        </p:spPr>
      </p:pic>
      <p:sp>
        <p:nvSpPr>
          <p:cNvPr id="285" name="Text Box 34">
            <a:extLst>
              <a:ext uri="{FF2B5EF4-FFF2-40B4-BE49-F238E27FC236}">
                <a16:creationId xmlns:a16="http://schemas.microsoft.com/office/drawing/2014/main" id="{908A8BF6-9F39-4FEC-A76B-6CAD7FB89179}"/>
              </a:ext>
            </a:extLst>
          </p:cNvPr>
          <p:cNvSpPr txBox="1">
            <a:spLocks noChangeArrowheads="1"/>
          </p:cNvSpPr>
          <p:nvPr/>
        </p:nvSpPr>
        <p:spPr bwMode="auto">
          <a:xfrm>
            <a:off x="499956" y="23042346"/>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b="1" cap="small" dirty="0">
                <a:solidFill>
                  <a:srgbClr val="198DB1"/>
                </a:solidFill>
                <a:latin typeface="Verdana" panose="020B0604030504040204" pitchFamily="34" charset="0"/>
              </a:rPr>
              <a:t>Microorganism preparation</a:t>
            </a:r>
            <a:endParaRPr kumimoji="0" lang="fr-FR" altLang="fr-FR" b="1" i="0" u="none" strike="noStrike" cap="small" normalizeH="0" dirty="0">
              <a:ln>
                <a:noFill/>
              </a:ln>
              <a:solidFill>
                <a:schemeClr val="tx1"/>
              </a:solidFill>
              <a:effectLst/>
              <a:latin typeface="Arial" panose="020B0604020202020204" pitchFamily="34" charset="0"/>
            </a:endParaRPr>
          </a:p>
        </p:txBody>
      </p:sp>
      <p:sp>
        <p:nvSpPr>
          <p:cNvPr id="286" name="Text Box 34">
            <a:extLst>
              <a:ext uri="{FF2B5EF4-FFF2-40B4-BE49-F238E27FC236}">
                <a16:creationId xmlns:a16="http://schemas.microsoft.com/office/drawing/2014/main" id="{D94DE4E7-F30F-4E9E-84A2-19260B979813}"/>
              </a:ext>
            </a:extLst>
          </p:cNvPr>
          <p:cNvSpPr txBox="1">
            <a:spLocks noChangeArrowheads="1"/>
          </p:cNvSpPr>
          <p:nvPr/>
        </p:nvSpPr>
        <p:spPr bwMode="auto">
          <a:xfrm>
            <a:off x="499956" y="27549234"/>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fr-FR" b="1" cap="small" dirty="0">
                <a:solidFill>
                  <a:srgbClr val="198DB1"/>
                </a:solidFill>
                <a:latin typeface="Verdana" panose="020B0604030504040204" pitchFamily="34" charset="0"/>
              </a:rPr>
              <a:t>Bio-active coating preparation</a:t>
            </a:r>
            <a:endParaRPr kumimoji="0" lang="fr-FR" altLang="fr-FR" b="1" i="0" u="none" strike="noStrike" cap="small" normalizeH="0" dirty="0">
              <a:ln>
                <a:noFill/>
              </a:ln>
              <a:solidFill>
                <a:schemeClr val="tx1"/>
              </a:solidFill>
              <a:effectLst/>
              <a:latin typeface="Arial" panose="020B0604020202020204" pitchFamily="34" charset="0"/>
            </a:endParaRPr>
          </a:p>
        </p:txBody>
      </p:sp>
      <p:sp>
        <p:nvSpPr>
          <p:cNvPr id="287" name="Rectangle 286">
            <a:extLst>
              <a:ext uri="{FF2B5EF4-FFF2-40B4-BE49-F238E27FC236}">
                <a16:creationId xmlns:a16="http://schemas.microsoft.com/office/drawing/2014/main" id="{77A0A235-A958-4705-A4DF-5EEEE424162F}"/>
              </a:ext>
            </a:extLst>
          </p:cNvPr>
          <p:cNvSpPr/>
          <p:nvPr/>
        </p:nvSpPr>
        <p:spPr>
          <a:xfrm>
            <a:off x="9067448" y="23578059"/>
            <a:ext cx="5650696" cy="3895618"/>
          </a:xfrm>
          <a:prstGeom prst="rect">
            <a:avLst/>
          </a:prstGeom>
        </p:spPr>
        <p:txBody>
          <a:bodyPr wrap="square">
            <a:spAutoFit/>
          </a:bodyPr>
          <a:lstStyle/>
          <a:p>
            <a:pPr algn="just">
              <a:lnSpc>
                <a:spcPct val="150000"/>
              </a:lnSpc>
            </a:pP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Grinding and freeze drying allow to obtain water dispersible particles.</a:t>
            </a:r>
          </a:p>
          <a:p>
            <a:pPr algn="just">
              <a:lnSpc>
                <a:spcPct val="150000"/>
              </a:lnSpc>
            </a:pPr>
            <a:endPar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Microorganism is dead but enzymes are still actives.</a:t>
            </a:r>
          </a:p>
          <a:p>
            <a:pPr algn="just">
              <a:lnSpc>
                <a:spcPct val="150000"/>
              </a:lnSpc>
            </a:pPr>
            <a:endPar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sp>
        <p:nvSpPr>
          <p:cNvPr id="288" name="ZoneTexte 287">
            <a:extLst>
              <a:ext uri="{FF2B5EF4-FFF2-40B4-BE49-F238E27FC236}">
                <a16:creationId xmlns:a16="http://schemas.microsoft.com/office/drawing/2014/main" id="{0D19956F-13AC-42F2-86D0-F2DF376CB092}"/>
              </a:ext>
            </a:extLst>
          </p:cNvPr>
          <p:cNvSpPr txBox="1"/>
          <p:nvPr/>
        </p:nvSpPr>
        <p:spPr>
          <a:xfrm>
            <a:off x="374579" y="20597179"/>
            <a:ext cx="14494452" cy="1077218"/>
          </a:xfrm>
          <a:prstGeom prst="rect">
            <a:avLst/>
          </a:prstGeom>
          <a:noFill/>
        </p:spPr>
        <p:txBody>
          <a:bodyPr wrap="square" rtlCol="0">
            <a:spAutoFit/>
          </a:bodyPr>
          <a:lstStyle/>
          <a:p>
            <a:pPr algn="ct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Work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with</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pleurotus</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ostreatus</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for a laccase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activity</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before</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FDH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microorganism</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is</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BE" sz="3200" b="1" dirty="0" err="1">
                <a:solidFill>
                  <a:srgbClr val="C00000"/>
                </a:solidFill>
                <a:latin typeface="Verdana" panose="020B0604030504040204" pitchFamily="34" charset="0"/>
                <a:ea typeface="Verdana" panose="020B0604030504040204" pitchFamily="34" charset="0"/>
                <a:cs typeface="Verdana" panose="020B0604030504040204" pitchFamily="34" charset="0"/>
              </a:rPr>
              <a:t>ready</a:t>
            </a:r>
            <a:r>
              <a:rPr lang="fr-BE" sz="32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fr-FR" sz="32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89" name="Rectangle 288">
            <a:extLst>
              <a:ext uri="{FF2B5EF4-FFF2-40B4-BE49-F238E27FC236}">
                <a16:creationId xmlns:a16="http://schemas.microsoft.com/office/drawing/2014/main" id="{448A5887-4652-4BE1-B0CC-7453AF5319F8}"/>
              </a:ext>
            </a:extLst>
          </p:cNvPr>
          <p:cNvSpPr/>
          <p:nvPr/>
        </p:nvSpPr>
        <p:spPr>
          <a:xfrm>
            <a:off x="8470160" y="32473398"/>
            <a:ext cx="5650696" cy="3341620"/>
          </a:xfrm>
          <a:prstGeom prst="rect">
            <a:avLst/>
          </a:prstGeom>
        </p:spPr>
        <p:txBody>
          <a:bodyPr wrap="square">
            <a:spAutoFit/>
          </a:bodyPr>
          <a:lstStyle/>
          <a:p>
            <a:pPr algn="just">
              <a:lnSpc>
                <a:spcPct val="150000"/>
              </a:lnSpc>
            </a:pPr>
            <a:r>
              <a:rPr lang="en-US" sz="2400" b="1" u="sng" dirty="0">
                <a:solidFill>
                  <a:srgbClr val="198DB1"/>
                </a:solidFill>
                <a:latin typeface="Verdana" panose="020B0604030504040204" pitchFamily="34" charset="0"/>
                <a:ea typeface="Verdana" panose="020B0604030504040204" pitchFamily="34" charset="0"/>
                <a:cs typeface="Verdana" panose="020B0604030504040204" pitchFamily="34" charset="0"/>
              </a:rPr>
              <a:t>Enzymes are sensitive to </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a:t>
            </a:r>
          </a:p>
          <a:p>
            <a:pPr marL="342900" indent="-342900" algn="just">
              <a:lnSpc>
                <a:spcPct val="150000"/>
              </a:lnSpc>
              <a:buFontTx/>
              <a:buChar char="-"/>
            </a:pP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Temperature</a:t>
            </a:r>
          </a:p>
          <a:p>
            <a:pPr marL="342900" indent="-342900" algn="just">
              <a:lnSpc>
                <a:spcPct val="150000"/>
              </a:lnSpc>
              <a:buFontTx/>
              <a:buChar char="-"/>
            </a:pP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pH</a:t>
            </a:r>
          </a:p>
          <a:p>
            <a:pPr marL="342900" indent="-342900" algn="just">
              <a:lnSpc>
                <a:spcPct val="150000"/>
              </a:lnSpc>
              <a:buFontTx/>
              <a:buChar char="-"/>
            </a:pP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Solvents</a:t>
            </a:r>
          </a:p>
          <a:p>
            <a:pPr marL="342900" indent="-342900" algn="just">
              <a:lnSpc>
                <a:spcPct val="150000"/>
              </a:lnSpc>
              <a:buFontTx/>
              <a:buChar char="-"/>
            </a:pP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UV and ultrasounds</a:t>
            </a:r>
          </a:p>
          <a:p>
            <a:pPr algn="just">
              <a:lnSpc>
                <a:spcPct val="150000"/>
              </a:lnSpc>
            </a:pPr>
            <a:endPar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pic>
        <p:nvPicPr>
          <p:cNvPr id="290" name="Image 289">
            <a:extLst>
              <a:ext uri="{FF2B5EF4-FFF2-40B4-BE49-F238E27FC236}">
                <a16:creationId xmlns:a16="http://schemas.microsoft.com/office/drawing/2014/main" id="{1579EFE3-E6EB-4E41-820E-0C27D5B5D4B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24849"/>
          <a:stretch/>
        </p:blipFill>
        <p:spPr>
          <a:xfrm>
            <a:off x="24315102" y="15299194"/>
            <a:ext cx="5718246" cy="2268820"/>
          </a:xfrm>
          <a:prstGeom prst="rect">
            <a:avLst/>
          </a:prstGeom>
        </p:spPr>
      </p:pic>
      <p:sp>
        <p:nvSpPr>
          <p:cNvPr id="291" name="Rectangle 13">
            <a:extLst>
              <a:ext uri="{FF2B5EF4-FFF2-40B4-BE49-F238E27FC236}">
                <a16:creationId xmlns:a16="http://schemas.microsoft.com/office/drawing/2014/main" id="{6240E30D-155F-4074-9146-B14C11978FFF}"/>
              </a:ext>
            </a:extLst>
          </p:cNvPr>
          <p:cNvSpPr>
            <a:spLocks noChangeArrowheads="1"/>
          </p:cNvSpPr>
          <p:nvPr/>
        </p:nvSpPr>
        <p:spPr bwMode="auto">
          <a:xfrm>
            <a:off x="15614854" y="20195743"/>
            <a:ext cx="8462683" cy="801391"/>
          </a:xfrm>
          <a:prstGeom prst="rect">
            <a:avLst/>
          </a:prstGeom>
          <a:noFill/>
          <a:ln w="38100">
            <a:noFill/>
            <a:miter lim="800000"/>
            <a:headEnd/>
            <a:tailEnd/>
          </a:ln>
        </p:spPr>
        <p:txBody>
          <a:bodyPr wrap="none" numCol="1" anchor="ctr"/>
          <a:lstStyle>
            <a:lvl1pPr algn="l" eaLnBrk="0" hangingPunct="0">
              <a:spcBef>
                <a:spcPct val="20000"/>
              </a:spcBef>
              <a:buChar char="•"/>
              <a:defRPr sz="2000">
                <a:solidFill>
                  <a:schemeClr val="tx1"/>
                </a:solidFill>
                <a:latin typeface="DINPro-Medium" pitchFamily="34" charset="0"/>
                <a:cs typeface="Arial" charset="0"/>
              </a:defRPr>
            </a:lvl1pPr>
            <a:lvl2pPr marL="742950" indent="-285750" algn="l" eaLnBrk="0" hangingPunct="0">
              <a:spcBef>
                <a:spcPct val="20000"/>
              </a:spcBef>
              <a:buChar char="–"/>
              <a:defRPr sz="2800">
                <a:solidFill>
                  <a:srgbClr val="00ADEF"/>
                </a:solidFill>
                <a:latin typeface="DINPro-Medium" pitchFamily="34" charset="0"/>
                <a:cs typeface="Arial" charset="0"/>
              </a:defRPr>
            </a:lvl2pPr>
            <a:lvl3pPr marL="1143000" indent="-228600" algn="l" eaLnBrk="0" hangingPunct="0">
              <a:spcBef>
                <a:spcPct val="20000"/>
              </a:spcBef>
              <a:buBlip>
                <a:blip r:embed="rId8"/>
              </a:buBlip>
              <a:defRPr sz="2400" i="1">
                <a:solidFill>
                  <a:schemeClr val="tx1"/>
                </a:solidFill>
                <a:latin typeface="DINPro-BoldItalic" pitchFamily="34" charset="0"/>
                <a:cs typeface="Arial" charset="0"/>
              </a:defRPr>
            </a:lvl3pPr>
            <a:lvl4pPr marL="1600200" indent="-228600" algn="l" eaLnBrk="0" hangingPunct="0">
              <a:spcBef>
                <a:spcPct val="20000"/>
              </a:spcBef>
              <a:buChar char="–"/>
              <a:defRPr sz="2000">
                <a:solidFill>
                  <a:srgbClr val="00ADEF"/>
                </a:solidFill>
                <a:latin typeface="DINPro-Light" pitchFamily="34" charset="0"/>
                <a:cs typeface="Arial" charset="0"/>
              </a:defRPr>
            </a:lvl4pPr>
            <a:lvl5pPr marL="2057400" indent="-228600" algn="l" eaLnBrk="0" hangingPunct="0">
              <a:spcBef>
                <a:spcPct val="20000"/>
              </a:spcBef>
              <a:buChar char="»"/>
              <a:defRPr sz="2000">
                <a:solidFill>
                  <a:schemeClr val="tx1"/>
                </a:solidFill>
                <a:latin typeface="DINPro-Light"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DINPro-Light"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DINPro-Light"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DINPro-Light"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DINPro-Light" pitchFamily="34" charset="0"/>
                <a:cs typeface="Arial" charset="0"/>
              </a:defRPr>
            </a:lvl9pPr>
          </a:lstStyle>
          <a:p>
            <a:pPr algn="just" eaLnBrk="1" hangingPunct="1">
              <a:spcBef>
                <a:spcPct val="0"/>
              </a:spcBef>
              <a:buNone/>
            </a:pPr>
            <a:endParaRPr lang="en-US" alt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eaLnBrk="1" hangingPunct="1">
              <a:lnSpc>
                <a:spcPct val="150000"/>
              </a:lnSpc>
              <a:spcBef>
                <a:spcPct val="0"/>
              </a:spcBef>
              <a:buFont typeface="Wingdings" panose="05000000000000000000" pitchFamily="2" charset="2"/>
              <a:buChar char="Ø"/>
            </a:pPr>
            <a:r>
              <a:rPr lang="en-US" alt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Precursor ratio TEOS/GPTMS			1/0,1 – 1/0,3 – 1/0,5</a:t>
            </a:r>
          </a:p>
          <a:p>
            <a:pPr marL="342900" indent="-342900" algn="just" eaLnBrk="1" hangingPunct="1">
              <a:lnSpc>
                <a:spcPct val="150000"/>
              </a:lnSpc>
              <a:spcBef>
                <a:spcPct val="0"/>
              </a:spcBef>
              <a:buFont typeface="Wingdings" panose="05000000000000000000" pitchFamily="2" charset="2"/>
              <a:buChar char="Ø"/>
            </a:pPr>
            <a:r>
              <a:rPr lang="en-US" alt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Addition of PEG 600  				0 – 2,5 % - 5 % molar/TEOS</a:t>
            </a:r>
          </a:p>
          <a:p>
            <a:pPr marL="342900" indent="-342900" algn="just" eaLnBrk="1" hangingPunct="1">
              <a:lnSpc>
                <a:spcPct val="150000"/>
              </a:lnSpc>
              <a:spcBef>
                <a:spcPct val="0"/>
              </a:spcBef>
              <a:buFont typeface="Wingdings" panose="05000000000000000000" pitchFamily="2" charset="2"/>
              <a:buChar char="Ø"/>
            </a:pPr>
            <a:r>
              <a:rPr lang="en-US" alt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Microorganism ratio				20 % - 30 % - 40 %  mass/sol-gel</a:t>
            </a:r>
          </a:p>
          <a:p>
            <a:pPr marL="342900" indent="-342900" algn="just" eaLnBrk="1" hangingPunct="1">
              <a:lnSpc>
                <a:spcPct val="150000"/>
              </a:lnSpc>
              <a:spcBef>
                <a:spcPct val="0"/>
              </a:spcBef>
              <a:buFont typeface="Wingdings" panose="05000000000000000000" pitchFamily="2" charset="2"/>
              <a:buChar char="Ø"/>
            </a:pPr>
            <a:r>
              <a:rPr lang="en-US" alt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Speed of deposition				200 – 400 – 600 mm/min</a:t>
            </a:r>
          </a:p>
          <a:p>
            <a:pPr marL="342900" indent="-342900" eaLnBrk="1" hangingPunct="1">
              <a:spcBef>
                <a:spcPct val="0"/>
              </a:spcBef>
              <a:buFont typeface="Wingdings" panose="05000000000000000000" pitchFamily="2" charset="2"/>
              <a:buChar char="Ø"/>
            </a:pPr>
            <a:endParaRPr lang="en-US" altLang="fr-FR" sz="2400" b="1"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en-US" alt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sp>
        <p:nvSpPr>
          <p:cNvPr id="292" name="Rectangle 291">
            <a:extLst>
              <a:ext uri="{FF2B5EF4-FFF2-40B4-BE49-F238E27FC236}">
                <a16:creationId xmlns:a16="http://schemas.microsoft.com/office/drawing/2014/main" id="{88B2CF99-CD10-4DDC-904E-87A15459F886}"/>
              </a:ext>
            </a:extLst>
          </p:cNvPr>
          <p:cNvSpPr/>
          <p:nvPr/>
        </p:nvSpPr>
        <p:spPr>
          <a:xfrm>
            <a:off x="15657734" y="17955375"/>
            <a:ext cx="13293010" cy="1200329"/>
          </a:xfrm>
          <a:prstGeom prst="rect">
            <a:avLst/>
          </a:prstGeom>
        </p:spPr>
        <p:txBody>
          <a:bodyPr wrap="square">
            <a:spAutoFit/>
          </a:bodyPr>
          <a:lstStyle/>
          <a:p>
            <a:pPr algn="just"/>
            <a:r>
              <a:rPr lang="fr-FR" sz="2400" b="1" u="sng" dirty="0" err="1">
                <a:solidFill>
                  <a:srgbClr val="198DB1"/>
                </a:solidFill>
                <a:latin typeface="Verdana" panose="020B0604030504040204" pitchFamily="34" charset="0"/>
                <a:ea typeface="Verdana" panose="020B0604030504040204" pitchFamily="34" charset="0"/>
                <a:cs typeface="Verdana" panose="020B0604030504040204" pitchFamily="34" charset="0"/>
              </a:rPr>
              <a:t>Optimized</a:t>
            </a:r>
            <a:r>
              <a:rPr lang="fr-FR" sz="2400" b="1" u="sng"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FR" sz="2400" b="1" u="sng" dirty="0" err="1">
                <a:solidFill>
                  <a:srgbClr val="198DB1"/>
                </a:solidFill>
                <a:latin typeface="Verdana" panose="020B0604030504040204" pitchFamily="34" charset="0"/>
                <a:ea typeface="Verdana" panose="020B0604030504040204" pitchFamily="34" charset="0"/>
                <a:cs typeface="Verdana" panose="020B0604030504040204" pitchFamily="34" charset="0"/>
              </a:rPr>
              <a:t>Experimental</a:t>
            </a:r>
            <a:r>
              <a:rPr lang="fr-FR" sz="2400" b="1" u="sng" dirty="0">
                <a:solidFill>
                  <a:srgbClr val="198DB1"/>
                </a:solidFill>
                <a:latin typeface="Verdana" panose="020B0604030504040204" pitchFamily="34" charset="0"/>
                <a:ea typeface="Verdana" panose="020B0604030504040204" pitchFamily="34" charset="0"/>
                <a:cs typeface="Verdana" panose="020B0604030504040204" pitchFamily="34" charset="0"/>
              </a:rPr>
              <a:t> Design (OED)</a:t>
            </a:r>
          </a:p>
          <a:p>
            <a:pPr algn="just"/>
            <a:endPar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algn="just"/>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4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factors</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  3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levels</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for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each</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factor  -  1 central point  -  2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Replicates</a:t>
            </a:r>
            <a:endPar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pic>
        <p:nvPicPr>
          <p:cNvPr id="293" name="Image 292" descr="TEOS.jpg">
            <a:extLst>
              <a:ext uri="{FF2B5EF4-FFF2-40B4-BE49-F238E27FC236}">
                <a16:creationId xmlns:a16="http://schemas.microsoft.com/office/drawing/2014/main" id="{F3C8EA6F-6F9E-4190-A133-67297CEC3C45}"/>
              </a:ext>
            </a:extLst>
          </p:cNvPr>
          <p:cNvPicPr/>
          <p:nvPr/>
        </p:nvPicPr>
        <p:blipFill>
          <a:blip r:embed="rId14" cstate="print"/>
          <a:stretch>
            <a:fillRect/>
          </a:stretch>
        </p:blipFill>
        <p:spPr bwMode="auto">
          <a:xfrm>
            <a:off x="13184436" y="27919983"/>
            <a:ext cx="1649174" cy="1019116"/>
          </a:xfrm>
          <a:prstGeom prst="rect">
            <a:avLst/>
          </a:prstGeom>
          <a:ln>
            <a:noFill/>
          </a:ln>
          <a:extLst>
            <a:ext uri="{53640926-AAD7-44D8-BBD7-CCE9431645EC}">
              <a14:shadowObscured xmlns:a14="http://schemas.microsoft.com/office/drawing/2010/main"/>
            </a:ext>
          </a:extLst>
        </p:spPr>
      </p:pic>
      <p:sp>
        <p:nvSpPr>
          <p:cNvPr id="294" name="ZoneTexte 293">
            <a:extLst>
              <a:ext uri="{FF2B5EF4-FFF2-40B4-BE49-F238E27FC236}">
                <a16:creationId xmlns:a16="http://schemas.microsoft.com/office/drawing/2014/main" id="{89D7FCC6-4041-4653-8E26-2CE8E6668531}"/>
              </a:ext>
            </a:extLst>
          </p:cNvPr>
          <p:cNvSpPr txBox="1"/>
          <p:nvPr/>
        </p:nvSpPr>
        <p:spPr>
          <a:xfrm>
            <a:off x="13665543" y="28976858"/>
            <a:ext cx="950600" cy="400110"/>
          </a:xfrm>
          <a:prstGeom prst="rect">
            <a:avLst/>
          </a:prstGeom>
        </p:spPr>
        <p:txBody>
          <a:bodyPr vert="horz" wrap="square" lIns="91440" tIns="45720" rIns="91440" bIns="45720" rtlCol="0">
            <a:sp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000" b="0" i="0" u="none" strike="noStrike" kern="1200" cap="none" spc="0" normalizeH="0" baseline="0" noProof="0" dirty="0">
                <a:ln>
                  <a:noFill/>
                </a:ln>
                <a:solidFill>
                  <a:srgbClr val="00ADEF"/>
                </a:solidFill>
                <a:uLnTx/>
                <a:uFillTx/>
                <a:latin typeface="Calibri" pitchFamily="34" charset="0"/>
                <a:ea typeface="Calibri" pitchFamily="34" charset="0"/>
                <a:cs typeface="Calibri" pitchFamily="34" charset="0"/>
              </a:rPr>
              <a:t>TEOS</a:t>
            </a:r>
          </a:p>
        </p:txBody>
      </p:sp>
      <p:pic>
        <p:nvPicPr>
          <p:cNvPr id="295" name="Picture 5" descr="http://ars.sciencedirect.com/content/image/1-s2.0-S0141391007000389-sc1.jpg">
            <a:extLst>
              <a:ext uri="{FF2B5EF4-FFF2-40B4-BE49-F238E27FC236}">
                <a16:creationId xmlns:a16="http://schemas.microsoft.com/office/drawing/2014/main" id="{1F6F969F-B01C-49D8-920F-A6BFAD6C9E6F}"/>
              </a:ext>
            </a:extLst>
          </p:cNvPr>
          <p:cNvPicPr>
            <a:picLocks noChangeAspect="1" noChangeArrowheads="1"/>
          </p:cNvPicPr>
          <p:nvPr/>
        </p:nvPicPr>
        <p:blipFill>
          <a:blip r:embed="rId15" cstate="print"/>
          <a:srcRect l="20392" r="40948" b="63144"/>
          <a:stretch>
            <a:fillRect/>
          </a:stretch>
        </p:blipFill>
        <p:spPr bwMode="auto">
          <a:xfrm>
            <a:off x="10410095" y="27674515"/>
            <a:ext cx="2675826" cy="1340260"/>
          </a:xfrm>
          <a:prstGeom prst="rect">
            <a:avLst/>
          </a:prstGeom>
          <a:noFill/>
        </p:spPr>
      </p:pic>
      <p:sp>
        <p:nvSpPr>
          <p:cNvPr id="296" name="Rectangle 295">
            <a:extLst>
              <a:ext uri="{FF2B5EF4-FFF2-40B4-BE49-F238E27FC236}">
                <a16:creationId xmlns:a16="http://schemas.microsoft.com/office/drawing/2014/main" id="{207D1BAD-69E3-4126-B30C-569FC88BB19F}"/>
              </a:ext>
            </a:extLst>
          </p:cNvPr>
          <p:cNvSpPr/>
          <p:nvPr/>
        </p:nvSpPr>
        <p:spPr>
          <a:xfrm>
            <a:off x="11528183" y="29208305"/>
            <a:ext cx="892479" cy="369332"/>
          </a:xfrm>
          <a:prstGeom prst="rect">
            <a:avLst/>
          </a:prstGeom>
        </p:spPr>
        <p:txBody>
          <a:bodyPr wrap="square">
            <a:spAutoFit/>
          </a:bodyPr>
          <a:lstStyle/>
          <a:p>
            <a:pPr eaLnBrk="0" hangingPunct="0">
              <a:buNone/>
            </a:pPr>
            <a:r>
              <a:rPr lang="en-US" sz="1800" dirty="0">
                <a:solidFill>
                  <a:srgbClr val="00ADEF"/>
                </a:solidFill>
                <a:latin typeface="Calibri" pitchFamily="34" charset="0"/>
                <a:ea typeface="Calibri" pitchFamily="34" charset="0"/>
                <a:cs typeface="Calibri" pitchFamily="34" charset="0"/>
              </a:rPr>
              <a:t>GPTMS</a:t>
            </a:r>
          </a:p>
        </p:txBody>
      </p:sp>
      <p:pic>
        <p:nvPicPr>
          <p:cNvPr id="297" name="Picture 2" descr="Alcool polyvinylique">
            <a:extLst>
              <a:ext uri="{FF2B5EF4-FFF2-40B4-BE49-F238E27FC236}">
                <a16:creationId xmlns:a16="http://schemas.microsoft.com/office/drawing/2014/main" id="{7E76A191-C597-4F9F-935D-67EDF3EA59F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17054" y="29959304"/>
            <a:ext cx="1022195" cy="899532"/>
          </a:xfrm>
          <a:prstGeom prst="rect">
            <a:avLst/>
          </a:prstGeom>
          <a:noFill/>
          <a:extLst>
            <a:ext uri="{909E8E84-426E-40DD-AFC4-6F175D3DCCD1}">
              <a14:hiddenFill xmlns:a14="http://schemas.microsoft.com/office/drawing/2010/main">
                <a:solidFill>
                  <a:srgbClr val="FFFFFF"/>
                </a:solidFill>
              </a14:hiddenFill>
            </a:ext>
          </a:extLst>
        </p:spPr>
      </p:pic>
      <p:sp>
        <p:nvSpPr>
          <p:cNvPr id="298" name="ZoneTexte 297">
            <a:extLst>
              <a:ext uri="{FF2B5EF4-FFF2-40B4-BE49-F238E27FC236}">
                <a16:creationId xmlns:a16="http://schemas.microsoft.com/office/drawing/2014/main" id="{CAEFA8A3-B9CD-437B-9DD0-4B1AFE100E26}"/>
              </a:ext>
            </a:extLst>
          </p:cNvPr>
          <p:cNvSpPr txBox="1"/>
          <p:nvPr/>
        </p:nvSpPr>
        <p:spPr>
          <a:xfrm>
            <a:off x="13041518" y="30285967"/>
            <a:ext cx="950600" cy="400110"/>
          </a:xfrm>
          <a:prstGeom prst="rect">
            <a:avLst/>
          </a:prstGeom>
        </p:spPr>
        <p:txBody>
          <a:bodyPr vert="horz" wrap="square" lIns="91440" tIns="45720" rIns="91440" bIns="45720" rtlCol="0">
            <a:sp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en-US" sz="2000" b="0" i="0" u="none" strike="noStrike" kern="1200" cap="none" spc="0" normalizeH="0" baseline="0" noProof="0" dirty="0">
                <a:ln>
                  <a:noFill/>
                </a:ln>
                <a:solidFill>
                  <a:srgbClr val="00ADEF"/>
                </a:solidFill>
                <a:uLnTx/>
                <a:uFillTx/>
                <a:latin typeface="Calibri" pitchFamily="34" charset="0"/>
                <a:ea typeface="Calibri" pitchFamily="34" charset="0"/>
                <a:cs typeface="Calibri" pitchFamily="34" charset="0"/>
              </a:rPr>
              <a:t>PVOH</a:t>
            </a:r>
          </a:p>
        </p:txBody>
      </p:sp>
      <p:sp>
        <p:nvSpPr>
          <p:cNvPr id="302" name="Rectangle 301">
            <a:extLst>
              <a:ext uri="{FF2B5EF4-FFF2-40B4-BE49-F238E27FC236}">
                <a16:creationId xmlns:a16="http://schemas.microsoft.com/office/drawing/2014/main" id="{B3A7AD71-4E40-4FB3-91E6-0C0ABFBFEBD4}"/>
              </a:ext>
            </a:extLst>
          </p:cNvPr>
          <p:cNvSpPr/>
          <p:nvPr/>
        </p:nvSpPr>
        <p:spPr>
          <a:xfrm>
            <a:off x="11203869" y="31032261"/>
            <a:ext cx="5650696" cy="1125629"/>
          </a:xfrm>
          <a:prstGeom prst="rect">
            <a:avLst/>
          </a:prstGeom>
        </p:spPr>
        <p:txBody>
          <a:bodyPr wrap="square">
            <a:spAutoFit/>
          </a:bodyPr>
          <a:lstStyle/>
          <a:p>
            <a:pPr algn="just">
              <a:lnSpc>
                <a:spcPct val="150000"/>
              </a:lnSpc>
            </a:pPr>
            <a:r>
              <a:rPr lang="en-US" sz="2400" b="1" u="sng" dirty="0">
                <a:solidFill>
                  <a:srgbClr val="198DB1"/>
                </a:solidFill>
                <a:latin typeface="Verdana" panose="020B0604030504040204" pitchFamily="34" charset="0"/>
                <a:ea typeface="Verdana" panose="020B0604030504040204" pitchFamily="34" charset="0"/>
                <a:cs typeface="Verdana" panose="020B0604030504040204" pitchFamily="34" charset="0"/>
              </a:rPr>
              <a:t>Sol-gel precursors</a:t>
            </a:r>
          </a:p>
          <a:p>
            <a:pPr algn="just">
              <a:lnSpc>
                <a:spcPct val="150000"/>
              </a:lnSpc>
            </a:pPr>
            <a:endParaRPr lang="en-US" sz="2400" b="1" u="sng"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sp>
        <p:nvSpPr>
          <p:cNvPr id="303" name="Rectangle 39">
            <a:extLst>
              <a:ext uri="{FF2B5EF4-FFF2-40B4-BE49-F238E27FC236}">
                <a16:creationId xmlns:a16="http://schemas.microsoft.com/office/drawing/2014/main" id="{DEFBF4D2-4820-4030-A1B2-B0537EA3698C}"/>
              </a:ext>
            </a:extLst>
          </p:cNvPr>
          <p:cNvSpPr>
            <a:spLocks noChangeArrowheads="1"/>
          </p:cNvSpPr>
          <p:nvPr/>
        </p:nvSpPr>
        <p:spPr bwMode="auto">
          <a:xfrm>
            <a:off x="15321516" y="29229554"/>
            <a:ext cx="14821991" cy="6511225"/>
          </a:xfrm>
          <a:prstGeom prst="rect">
            <a:avLst/>
          </a:prstGeom>
          <a:noFill/>
          <a:ln w="25400" algn="ctr">
            <a:solidFill>
              <a:srgbClr val="198DB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fr-BE"/>
          </a:p>
        </p:txBody>
      </p:sp>
      <p:pic>
        <p:nvPicPr>
          <p:cNvPr id="304" name="Image 303">
            <a:extLst>
              <a:ext uri="{FF2B5EF4-FFF2-40B4-BE49-F238E27FC236}">
                <a16:creationId xmlns:a16="http://schemas.microsoft.com/office/drawing/2014/main" id="{719AB55C-4C4B-4FA2-AEEC-BF199D9D82CD}"/>
              </a:ext>
            </a:extLst>
          </p:cNvPr>
          <p:cNvPicPr>
            <a:picLocks noChangeAspect="1"/>
          </p:cNvPicPr>
          <p:nvPr/>
        </p:nvPicPr>
        <p:blipFill rotWithShape="1">
          <a:blip r:embed="rId17"/>
          <a:srcRect r="5879"/>
          <a:stretch/>
        </p:blipFill>
        <p:spPr>
          <a:xfrm>
            <a:off x="15409360" y="23039306"/>
            <a:ext cx="7345432" cy="3364080"/>
          </a:xfrm>
          <a:prstGeom prst="rect">
            <a:avLst/>
          </a:prstGeom>
        </p:spPr>
      </p:pic>
      <p:graphicFrame>
        <p:nvGraphicFramePr>
          <p:cNvPr id="305" name="Tableau 304">
            <a:extLst>
              <a:ext uri="{FF2B5EF4-FFF2-40B4-BE49-F238E27FC236}">
                <a16:creationId xmlns:a16="http://schemas.microsoft.com/office/drawing/2014/main" id="{25062C31-7836-47E0-978B-B2872CEC8378}"/>
              </a:ext>
            </a:extLst>
          </p:cNvPr>
          <p:cNvGraphicFramePr>
            <a:graphicFrameLocks noGrp="1"/>
          </p:cNvGraphicFramePr>
          <p:nvPr>
            <p:extLst>
              <p:ext uri="{D42A27DB-BD31-4B8C-83A1-F6EECF244321}">
                <p14:modId xmlns:p14="http://schemas.microsoft.com/office/powerpoint/2010/main" val="3957806515"/>
              </p:ext>
            </p:extLst>
          </p:nvPr>
        </p:nvGraphicFramePr>
        <p:xfrm>
          <a:off x="22923475" y="23042587"/>
          <a:ext cx="7109872" cy="3114040"/>
        </p:xfrm>
        <a:graphic>
          <a:graphicData uri="http://schemas.openxmlformats.org/drawingml/2006/table">
            <a:tbl>
              <a:tblPr firstRow="1" bandRow="1">
                <a:tableStyleId>{5C22544A-7EE6-4342-B048-85BDC9FD1C3A}</a:tableStyleId>
              </a:tblPr>
              <a:tblGrid>
                <a:gridCol w="2135636">
                  <a:extLst>
                    <a:ext uri="{9D8B030D-6E8A-4147-A177-3AD203B41FA5}">
                      <a16:colId xmlns:a16="http://schemas.microsoft.com/office/drawing/2014/main" val="3813990167"/>
                    </a:ext>
                  </a:extLst>
                </a:gridCol>
                <a:gridCol w="1368190">
                  <a:extLst>
                    <a:ext uri="{9D8B030D-6E8A-4147-A177-3AD203B41FA5}">
                      <a16:colId xmlns:a16="http://schemas.microsoft.com/office/drawing/2014/main" val="436135905"/>
                    </a:ext>
                  </a:extLst>
                </a:gridCol>
                <a:gridCol w="1159414">
                  <a:extLst>
                    <a:ext uri="{9D8B030D-6E8A-4147-A177-3AD203B41FA5}">
                      <a16:colId xmlns:a16="http://schemas.microsoft.com/office/drawing/2014/main" val="2483323739"/>
                    </a:ext>
                  </a:extLst>
                </a:gridCol>
                <a:gridCol w="1244228">
                  <a:extLst>
                    <a:ext uri="{9D8B030D-6E8A-4147-A177-3AD203B41FA5}">
                      <a16:colId xmlns:a16="http://schemas.microsoft.com/office/drawing/2014/main" val="1495270600"/>
                    </a:ext>
                  </a:extLst>
                </a:gridCol>
                <a:gridCol w="1202404">
                  <a:extLst>
                    <a:ext uri="{9D8B030D-6E8A-4147-A177-3AD203B41FA5}">
                      <a16:colId xmlns:a16="http://schemas.microsoft.com/office/drawing/2014/main" val="3170180161"/>
                    </a:ext>
                  </a:extLst>
                </a:gridCol>
              </a:tblGrid>
              <a:tr h="370840">
                <a:tc gridSpan="5">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Extended estimation</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46768820"/>
                  </a:ext>
                </a:extLst>
              </a:tr>
              <a:tr h="370840">
                <a:tc gridSpan="5">
                  <a:txBody>
                    <a:bodyPr/>
                    <a:lstStyle/>
                    <a:p>
                      <a:pPr algn="ctr"/>
                      <a:r>
                        <a:rPr lang="fr-BE" sz="1600" dirty="0" err="1">
                          <a:latin typeface="Verdana" panose="020B0604030504040204" pitchFamily="34" charset="0"/>
                          <a:ea typeface="Verdana" panose="020B0604030504040204" pitchFamily="34" charset="0"/>
                          <a:cs typeface="Verdana" panose="020B0604030504040204" pitchFamily="34" charset="0"/>
                        </a:rPr>
                        <a:t>Error</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798953798"/>
                  </a:ext>
                </a:extLst>
              </a:tr>
              <a:tr h="370840">
                <a:tc>
                  <a:txBody>
                    <a:bodyPr/>
                    <a:lstStyle/>
                    <a:p>
                      <a:pPr algn="ctr"/>
                      <a:endParaRPr lang="fr-FR" sz="160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400" b="1" dirty="0">
                          <a:latin typeface="Verdana" panose="020B0604030504040204" pitchFamily="34" charset="0"/>
                          <a:ea typeface="Verdana" panose="020B0604030504040204" pitchFamily="34" charset="0"/>
                          <a:cs typeface="Verdana" panose="020B0604030504040204" pitchFamily="34" charset="0"/>
                        </a:rPr>
                        <a:t>Estimation</a:t>
                      </a:r>
                      <a:endParaRPr lang="fr-FR"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400" b="1" dirty="0">
                          <a:latin typeface="Verdana" panose="020B0604030504040204" pitchFamily="34" charset="0"/>
                          <a:ea typeface="Verdana" panose="020B0604030504040204" pitchFamily="34" charset="0"/>
                          <a:cs typeface="Verdana" panose="020B0604030504040204" pitchFamily="34" charset="0"/>
                        </a:rPr>
                        <a:t>Standard</a:t>
                      </a:r>
                      <a:endParaRPr lang="fr-FR"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400" b="1" dirty="0">
                          <a:latin typeface="Verdana" panose="020B0604030504040204" pitchFamily="34" charset="0"/>
                          <a:ea typeface="Verdana" panose="020B0604030504040204" pitchFamily="34" charset="0"/>
                          <a:cs typeface="Verdana" panose="020B0604030504040204" pitchFamily="34" charset="0"/>
                        </a:rPr>
                        <a:t>T ratio</a:t>
                      </a:r>
                      <a:endParaRPr lang="fr-FR" sz="1400"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400" b="1" dirty="0">
                          <a:latin typeface="Verdana" panose="020B0604030504040204" pitchFamily="34" charset="0"/>
                          <a:ea typeface="Verdana" panose="020B0604030504040204" pitchFamily="34" charset="0"/>
                          <a:cs typeface="Verdana" panose="020B0604030504040204" pitchFamily="34" charset="0"/>
                        </a:rPr>
                        <a:t>Prob. &gt; |t|</a:t>
                      </a:r>
                      <a:endParaRPr lang="fr-FR" sz="1400" b="1"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422094121"/>
                  </a:ext>
                </a:extLst>
              </a:tr>
              <a:tr h="370840">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Constant</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0,2389</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0,0517</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4,62</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0,0007</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845022317"/>
                  </a:ext>
                </a:extLst>
              </a:tr>
              <a:tr h="370840">
                <a:tc>
                  <a:txBody>
                    <a:bodyPr/>
                    <a:lstStyle/>
                    <a:p>
                      <a:pPr algn="ctr"/>
                      <a:r>
                        <a:rPr lang="fr-BE" sz="1600" dirty="0" err="1">
                          <a:latin typeface="Verdana" panose="020B0604030504040204" pitchFamily="34" charset="0"/>
                          <a:ea typeface="Verdana" panose="020B0604030504040204" pitchFamily="34" charset="0"/>
                          <a:cs typeface="Verdana" panose="020B0604030504040204" pitchFamily="34" charset="0"/>
                        </a:rPr>
                        <a:t>Precursor</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0,0475</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0,0574</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a:t>
                      </a:r>
                      <a:r>
                        <a:rPr lang="fr-FR" sz="1600" dirty="0">
                          <a:latin typeface="Verdana" panose="020B0604030504040204" pitchFamily="34" charset="0"/>
                          <a:ea typeface="Verdana" panose="020B0604030504040204" pitchFamily="34" charset="0"/>
                          <a:cs typeface="Verdana" panose="020B0604030504040204" pitchFamily="34" charset="0"/>
                        </a:rPr>
                        <a:t>,83</a:t>
                      </a:r>
                      <a:endParaRPr lang="fr-BE"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0,4261</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3909287954"/>
                  </a:ext>
                </a:extLst>
              </a:tr>
              <a:tr h="370840">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PEG</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0,1247</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0,0574</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2,17</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0,0527</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4018184268"/>
                  </a:ext>
                </a:extLst>
              </a:tr>
              <a:tr h="370840">
                <a:tc>
                  <a:txBody>
                    <a:bodyPr/>
                    <a:lstStyle/>
                    <a:p>
                      <a:pPr algn="ctr"/>
                      <a:r>
                        <a:rPr lang="fr-BE" sz="1600" dirty="0" err="1">
                          <a:latin typeface="Verdana" panose="020B0604030504040204" pitchFamily="34" charset="0"/>
                          <a:ea typeface="Verdana" panose="020B0604030504040204" pitchFamily="34" charset="0"/>
                          <a:cs typeface="Verdana" panose="020B0604030504040204" pitchFamily="34" charset="0"/>
                        </a:rPr>
                        <a:t>Microorganism</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0,1567</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0,0574</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2,73</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0,0196</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2572134287"/>
                  </a:ext>
                </a:extLst>
              </a:tr>
              <a:tr h="370840">
                <a:tc>
                  <a:txBody>
                    <a:bodyPr/>
                    <a:lstStyle/>
                    <a:p>
                      <a:pPr algn="ctr"/>
                      <a:r>
                        <a:rPr lang="en-US" sz="1600" noProof="0" dirty="0">
                          <a:latin typeface="Verdana" panose="020B0604030504040204" pitchFamily="34" charset="0"/>
                          <a:ea typeface="Verdana" panose="020B0604030504040204" pitchFamily="34" charset="0"/>
                          <a:cs typeface="Verdana" panose="020B0604030504040204" pitchFamily="34" charset="0"/>
                        </a:rPr>
                        <a:t>Withdrawal</a:t>
                      </a:r>
                      <a:r>
                        <a:rPr lang="fr-BE" sz="1600" dirty="0">
                          <a:latin typeface="Verdana" panose="020B0604030504040204" pitchFamily="34" charset="0"/>
                          <a:ea typeface="Verdana" panose="020B0604030504040204" pitchFamily="34" charset="0"/>
                          <a:cs typeface="Verdana" panose="020B0604030504040204" pitchFamily="34" charset="0"/>
                        </a:rPr>
                        <a:t> speed</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5,65</a:t>
                      </a:r>
                      <a:r>
                        <a:rPr lang="fr-BE" sz="1600" baseline="30000" dirty="0">
                          <a:latin typeface="Verdana" panose="020B0604030504040204" pitchFamily="34" charset="0"/>
                          <a:ea typeface="Verdana" panose="020B0604030504040204" pitchFamily="34" charset="0"/>
                          <a:cs typeface="Verdana" panose="020B0604030504040204" pitchFamily="34" charset="0"/>
                        </a:rPr>
                        <a:t>E</a:t>
                      </a:r>
                      <a:r>
                        <a:rPr lang="fr-BE" sz="1600" dirty="0">
                          <a:latin typeface="Verdana" panose="020B0604030504040204" pitchFamily="34" charset="0"/>
                          <a:ea typeface="Verdana" panose="020B0604030504040204" pitchFamily="34" charset="0"/>
                          <a:cs typeface="Verdana" panose="020B0604030504040204" pitchFamily="34" charset="0"/>
                        </a:rPr>
                        <a:t>-5</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0,0574</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0,00</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fr-BE" sz="1600" dirty="0">
                          <a:latin typeface="Verdana" panose="020B0604030504040204" pitchFamily="34" charset="0"/>
                          <a:ea typeface="Verdana" panose="020B0604030504040204" pitchFamily="34" charset="0"/>
                          <a:cs typeface="Verdana" panose="020B0604030504040204" pitchFamily="34" charset="0"/>
                        </a:rPr>
                        <a:t>0,9992</a:t>
                      </a:r>
                      <a:endParaRPr lang="fr-FR" sz="1600"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171142731"/>
                  </a:ext>
                </a:extLst>
              </a:tr>
            </a:tbl>
          </a:graphicData>
        </a:graphic>
      </p:graphicFrame>
      <p:sp>
        <p:nvSpPr>
          <p:cNvPr id="306" name="Rectangle 305">
            <a:extLst>
              <a:ext uri="{FF2B5EF4-FFF2-40B4-BE49-F238E27FC236}">
                <a16:creationId xmlns:a16="http://schemas.microsoft.com/office/drawing/2014/main" id="{7C7F50B3-EED5-4FAB-B016-3B30CC60D13E}"/>
              </a:ext>
            </a:extLst>
          </p:cNvPr>
          <p:cNvSpPr/>
          <p:nvPr/>
        </p:nvSpPr>
        <p:spPr>
          <a:xfrm>
            <a:off x="28682996" y="25089810"/>
            <a:ext cx="1344058" cy="68304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 name="Image 306">
            <a:extLst>
              <a:ext uri="{FF2B5EF4-FFF2-40B4-BE49-F238E27FC236}">
                <a16:creationId xmlns:a16="http://schemas.microsoft.com/office/drawing/2014/main" id="{8D2238F7-215B-4937-A807-A6FE2F5D6D9B}"/>
              </a:ext>
            </a:extLst>
          </p:cNvPr>
          <p:cNvPicPr>
            <a:picLocks noChangeAspect="1"/>
          </p:cNvPicPr>
          <p:nvPr/>
        </p:nvPicPr>
        <p:blipFill>
          <a:blip r:embed="rId18"/>
          <a:stretch>
            <a:fillRect/>
          </a:stretch>
        </p:blipFill>
        <p:spPr>
          <a:xfrm>
            <a:off x="15626400" y="26457247"/>
            <a:ext cx="2748647" cy="2489812"/>
          </a:xfrm>
          <a:prstGeom prst="rect">
            <a:avLst/>
          </a:prstGeom>
        </p:spPr>
      </p:pic>
      <p:pic>
        <p:nvPicPr>
          <p:cNvPr id="308" name="Image 307">
            <a:extLst>
              <a:ext uri="{FF2B5EF4-FFF2-40B4-BE49-F238E27FC236}">
                <a16:creationId xmlns:a16="http://schemas.microsoft.com/office/drawing/2014/main" id="{8006D75C-F1F1-4073-AAAE-99D546CDAE57}"/>
              </a:ext>
            </a:extLst>
          </p:cNvPr>
          <p:cNvPicPr>
            <a:picLocks noChangeAspect="1"/>
          </p:cNvPicPr>
          <p:nvPr/>
        </p:nvPicPr>
        <p:blipFill>
          <a:blip r:embed="rId19"/>
          <a:stretch>
            <a:fillRect/>
          </a:stretch>
        </p:blipFill>
        <p:spPr>
          <a:xfrm>
            <a:off x="18713370" y="26457247"/>
            <a:ext cx="2726994" cy="2546146"/>
          </a:xfrm>
          <a:prstGeom prst="rect">
            <a:avLst/>
          </a:prstGeom>
        </p:spPr>
      </p:pic>
      <p:pic>
        <p:nvPicPr>
          <p:cNvPr id="309" name="Image 308">
            <a:extLst>
              <a:ext uri="{FF2B5EF4-FFF2-40B4-BE49-F238E27FC236}">
                <a16:creationId xmlns:a16="http://schemas.microsoft.com/office/drawing/2014/main" id="{20F342E5-6B91-4431-B835-E7B17605AC54}"/>
              </a:ext>
            </a:extLst>
          </p:cNvPr>
          <p:cNvPicPr>
            <a:picLocks noChangeAspect="1"/>
          </p:cNvPicPr>
          <p:nvPr/>
        </p:nvPicPr>
        <p:blipFill>
          <a:blip r:embed="rId20"/>
          <a:stretch>
            <a:fillRect/>
          </a:stretch>
        </p:blipFill>
        <p:spPr>
          <a:xfrm>
            <a:off x="21724561" y="26446188"/>
            <a:ext cx="2839049" cy="2546146"/>
          </a:xfrm>
          <a:prstGeom prst="rect">
            <a:avLst/>
          </a:prstGeom>
        </p:spPr>
      </p:pic>
      <p:sp>
        <p:nvSpPr>
          <p:cNvPr id="310" name="Rectangle 13">
            <a:extLst>
              <a:ext uri="{FF2B5EF4-FFF2-40B4-BE49-F238E27FC236}">
                <a16:creationId xmlns:a16="http://schemas.microsoft.com/office/drawing/2014/main" id="{C029D621-B826-4E21-BEDC-BA89C6429913}"/>
              </a:ext>
            </a:extLst>
          </p:cNvPr>
          <p:cNvSpPr>
            <a:spLocks noChangeArrowheads="1"/>
          </p:cNvSpPr>
          <p:nvPr/>
        </p:nvSpPr>
        <p:spPr bwMode="auto">
          <a:xfrm>
            <a:off x="24848228" y="27713534"/>
            <a:ext cx="8462683" cy="801391"/>
          </a:xfrm>
          <a:prstGeom prst="rect">
            <a:avLst/>
          </a:prstGeom>
          <a:noFill/>
          <a:ln w="38100">
            <a:noFill/>
            <a:miter lim="800000"/>
            <a:headEnd/>
            <a:tailEnd/>
          </a:ln>
        </p:spPr>
        <p:txBody>
          <a:bodyPr wrap="none" numCol="1" anchor="ctr"/>
          <a:lstStyle>
            <a:lvl1pPr algn="l" eaLnBrk="0" hangingPunct="0">
              <a:spcBef>
                <a:spcPct val="20000"/>
              </a:spcBef>
              <a:buChar char="•"/>
              <a:defRPr sz="2000">
                <a:solidFill>
                  <a:schemeClr val="tx1"/>
                </a:solidFill>
                <a:latin typeface="DINPro-Medium" pitchFamily="34" charset="0"/>
                <a:cs typeface="Arial" charset="0"/>
              </a:defRPr>
            </a:lvl1pPr>
            <a:lvl2pPr marL="742950" indent="-285750" algn="l" eaLnBrk="0" hangingPunct="0">
              <a:spcBef>
                <a:spcPct val="20000"/>
              </a:spcBef>
              <a:buChar char="–"/>
              <a:defRPr sz="2800">
                <a:solidFill>
                  <a:srgbClr val="00ADEF"/>
                </a:solidFill>
                <a:latin typeface="DINPro-Medium" pitchFamily="34" charset="0"/>
                <a:cs typeface="Arial" charset="0"/>
              </a:defRPr>
            </a:lvl2pPr>
            <a:lvl3pPr marL="1143000" indent="-228600" algn="l" eaLnBrk="0" hangingPunct="0">
              <a:spcBef>
                <a:spcPct val="20000"/>
              </a:spcBef>
              <a:buBlip>
                <a:blip r:embed="rId8"/>
              </a:buBlip>
              <a:defRPr sz="2400" i="1">
                <a:solidFill>
                  <a:schemeClr val="tx1"/>
                </a:solidFill>
                <a:latin typeface="DINPro-BoldItalic" pitchFamily="34" charset="0"/>
                <a:cs typeface="Arial" charset="0"/>
              </a:defRPr>
            </a:lvl3pPr>
            <a:lvl4pPr marL="1600200" indent="-228600" algn="l" eaLnBrk="0" hangingPunct="0">
              <a:spcBef>
                <a:spcPct val="20000"/>
              </a:spcBef>
              <a:buChar char="–"/>
              <a:defRPr sz="2000">
                <a:solidFill>
                  <a:srgbClr val="00ADEF"/>
                </a:solidFill>
                <a:latin typeface="DINPro-Light" pitchFamily="34" charset="0"/>
                <a:cs typeface="Arial" charset="0"/>
              </a:defRPr>
            </a:lvl4pPr>
            <a:lvl5pPr marL="2057400" indent="-228600" algn="l" eaLnBrk="0" hangingPunct="0">
              <a:spcBef>
                <a:spcPct val="20000"/>
              </a:spcBef>
              <a:buChar char="»"/>
              <a:defRPr sz="2000">
                <a:solidFill>
                  <a:schemeClr val="tx1"/>
                </a:solidFill>
                <a:latin typeface="DINPro-Light" pitchFamily="34" charset="0"/>
                <a:cs typeface="Arial" charset="0"/>
              </a:defRPr>
            </a:lvl5pPr>
            <a:lvl6pPr marL="2514600" indent="-228600" eaLnBrk="0" fontAlgn="base" hangingPunct="0">
              <a:spcBef>
                <a:spcPct val="20000"/>
              </a:spcBef>
              <a:spcAft>
                <a:spcPct val="0"/>
              </a:spcAft>
              <a:buChar char="»"/>
              <a:defRPr sz="2000">
                <a:solidFill>
                  <a:schemeClr val="tx1"/>
                </a:solidFill>
                <a:latin typeface="DINPro-Light" pitchFamily="34" charset="0"/>
                <a:cs typeface="Arial" charset="0"/>
              </a:defRPr>
            </a:lvl6pPr>
            <a:lvl7pPr marL="2971800" indent="-228600" eaLnBrk="0" fontAlgn="base" hangingPunct="0">
              <a:spcBef>
                <a:spcPct val="20000"/>
              </a:spcBef>
              <a:spcAft>
                <a:spcPct val="0"/>
              </a:spcAft>
              <a:buChar char="»"/>
              <a:defRPr sz="2000">
                <a:solidFill>
                  <a:schemeClr val="tx1"/>
                </a:solidFill>
                <a:latin typeface="DINPro-Light" pitchFamily="34" charset="0"/>
                <a:cs typeface="Arial" charset="0"/>
              </a:defRPr>
            </a:lvl7pPr>
            <a:lvl8pPr marL="3429000" indent="-228600" eaLnBrk="0" fontAlgn="base" hangingPunct="0">
              <a:spcBef>
                <a:spcPct val="20000"/>
              </a:spcBef>
              <a:spcAft>
                <a:spcPct val="0"/>
              </a:spcAft>
              <a:buChar char="»"/>
              <a:defRPr sz="2000">
                <a:solidFill>
                  <a:schemeClr val="tx1"/>
                </a:solidFill>
                <a:latin typeface="DINPro-Light" pitchFamily="34" charset="0"/>
                <a:cs typeface="Arial" charset="0"/>
              </a:defRPr>
            </a:lvl8pPr>
            <a:lvl9pPr marL="3886200" indent="-228600" eaLnBrk="0" fontAlgn="base" hangingPunct="0">
              <a:spcBef>
                <a:spcPct val="20000"/>
              </a:spcBef>
              <a:spcAft>
                <a:spcPct val="0"/>
              </a:spcAft>
              <a:buChar char="»"/>
              <a:defRPr sz="2000">
                <a:solidFill>
                  <a:schemeClr val="tx1"/>
                </a:solidFill>
                <a:latin typeface="DINPro-Light" pitchFamily="34" charset="0"/>
                <a:cs typeface="Arial" charset="0"/>
              </a:defRPr>
            </a:lvl9pPr>
          </a:lstStyle>
          <a:p>
            <a:pPr eaLnBrk="1" hangingPunct="1">
              <a:spcBef>
                <a:spcPct val="0"/>
              </a:spcBef>
              <a:buNone/>
            </a:pPr>
            <a:r>
              <a:rPr lang="en-US" altLang="fr-FR" b="1" dirty="0">
                <a:solidFill>
                  <a:srgbClr val="198DB1"/>
                </a:solidFill>
                <a:latin typeface="Verdana" panose="020B0604030504040204" pitchFamily="34" charset="0"/>
                <a:ea typeface="Verdana" panose="020B0604030504040204" pitchFamily="34" charset="0"/>
                <a:cs typeface="Verdana" panose="020B0604030504040204" pitchFamily="34" charset="0"/>
              </a:rPr>
              <a:t>Important influence of </a:t>
            </a:r>
          </a:p>
          <a:p>
            <a:pPr eaLnBrk="1" hangingPunct="1">
              <a:spcBef>
                <a:spcPct val="0"/>
              </a:spcBef>
              <a:buNone/>
            </a:pPr>
            <a:endParaRPr lang="en-US" altLang="fr-FR"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0"/>
              </a:spcBef>
            </a:pPr>
            <a:r>
              <a:rPr lang="en-US" altLang="fr-FR" b="1" dirty="0">
                <a:solidFill>
                  <a:srgbClr val="198DB1"/>
                </a:solidFill>
                <a:latin typeface="Verdana" panose="020B0604030504040204" pitchFamily="34" charset="0"/>
                <a:ea typeface="Verdana" panose="020B0604030504040204" pitchFamily="34" charset="0"/>
                <a:cs typeface="Verdana" panose="020B0604030504040204" pitchFamily="34" charset="0"/>
              </a:rPr>
              <a:t>Microorganism ratio</a:t>
            </a:r>
          </a:p>
          <a:p>
            <a:pPr marL="342900" indent="-342900" eaLnBrk="1" hangingPunct="1">
              <a:spcBef>
                <a:spcPct val="0"/>
              </a:spcBef>
            </a:pPr>
            <a:endParaRPr lang="en-US" altLang="fr-FR"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0"/>
              </a:spcBef>
            </a:pPr>
            <a:r>
              <a:rPr lang="en-US" altLang="fr-FR" b="1" dirty="0">
                <a:solidFill>
                  <a:srgbClr val="198DB1"/>
                </a:solidFill>
                <a:latin typeface="Verdana" panose="020B0604030504040204" pitchFamily="34" charset="0"/>
                <a:ea typeface="Verdana" panose="020B0604030504040204" pitchFamily="34" charset="0"/>
                <a:cs typeface="Verdana" panose="020B0604030504040204" pitchFamily="34" charset="0"/>
              </a:rPr>
              <a:t>PEG amount</a:t>
            </a:r>
          </a:p>
          <a:p>
            <a:pPr marL="342900" indent="-342900" eaLnBrk="1" hangingPunct="1">
              <a:spcBef>
                <a:spcPct val="0"/>
              </a:spcBef>
            </a:pPr>
            <a:endParaRPr lang="en-US" altLang="fr-FR"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0"/>
              </a:spcBef>
            </a:pPr>
            <a:r>
              <a:rPr lang="en-US" altLang="fr-FR" b="1" dirty="0">
                <a:solidFill>
                  <a:srgbClr val="198DB1"/>
                </a:solidFill>
                <a:latin typeface="Verdana" panose="020B0604030504040204" pitchFamily="34" charset="0"/>
                <a:ea typeface="Verdana" panose="020B0604030504040204" pitchFamily="34" charset="0"/>
                <a:cs typeface="Verdana" panose="020B0604030504040204" pitchFamily="34" charset="0"/>
              </a:rPr>
              <a:t>Combination of both parameters</a:t>
            </a:r>
          </a:p>
          <a:p>
            <a:pPr lvl="5" indent="0" eaLnBrk="1" hangingPunct="1">
              <a:spcBef>
                <a:spcPct val="0"/>
              </a:spcBef>
              <a:buNone/>
            </a:pPr>
            <a:endParaRPr lang="en-US" altLang="fr-FR" sz="1600" dirty="0">
              <a:latin typeface="Verdana" panose="020B0604030504040204" pitchFamily="34" charset="0"/>
              <a:ea typeface="Verdana" panose="020B0604030504040204" pitchFamily="34" charset="0"/>
              <a:cs typeface="Verdana" panose="020B0604030504040204" pitchFamily="34" charset="0"/>
            </a:endParaRPr>
          </a:p>
          <a:p>
            <a:pPr marL="342900" indent="-342900" eaLnBrk="1" hangingPunct="1">
              <a:spcBef>
                <a:spcPct val="0"/>
              </a:spcBef>
              <a:buFont typeface="Wingdings" panose="05000000000000000000" pitchFamily="2" charset="2"/>
              <a:buChar char="Ø"/>
            </a:pPr>
            <a:endParaRPr lang="en-US" altLang="fr-FR" sz="16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endParaRPr lang="en-US" altLang="fr-FR" sz="1600" dirty="0">
              <a:latin typeface="Verdana" panose="020B0604030504040204" pitchFamily="34" charset="0"/>
              <a:ea typeface="Verdana" panose="020B0604030504040204" pitchFamily="34" charset="0"/>
              <a:cs typeface="Verdana" panose="020B0604030504040204" pitchFamily="34" charset="0"/>
            </a:endParaRPr>
          </a:p>
        </p:txBody>
      </p:sp>
      <p:sp>
        <p:nvSpPr>
          <p:cNvPr id="311" name="Text Box 34">
            <a:extLst>
              <a:ext uri="{FF2B5EF4-FFF2-40B4-BE49-F238E27FC236}">
                <a16:creationId xmlns:a16="http://schemas.microsoft.com/office/drawing/2014/main" id="{7F17EB47-407D-4A8A-8BE9-BC2D99AF4617}"/>
              </a:ext>
            </a:extLst>
          </p:cNvPr>
          <p:cNvSpPr txBox="1">
            <a:spLocks noChangeArrowheads="1"/>
          </p:cNvSpPr>
          <p:nvPr/>
        </p:nvSpPr>
        <p:spPr bwMode="auto">
          <a:xfrm>
            <a:off x="15496764" y="29304534"/>
            <a:ext cx="11887200" cy="495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r>
              <a:rPr lang="en-US" altLang="fr-FR" b="1" cap="small" dirty="0">
                <a:solidFill>
                  <a:srgbClr val="198DB1"/>
                </a:solidFill>
                <a:latin typeface="Verdana" panose="020B0604030504040204" pitchFamily="34" charset="0"/>
                <a:ea typeface="Verdana" panose="020B0604030504040204" pitchFamily="34" charset="0"/>
                <a:cs typeface="Verdana" panose="020B0604030504040204" pitchFamily="34" charset="0"/>
              </a:rPr>
              <a:t>Alternative enzyme activity testing</a:t>
            </a:r>
          </a:p>
        </p:txBody>
      </p:sp>
      <p:sp>
        <p:nvSpPr>
          <p:cNvPr id="312" name="Rectangle 311">
            <a:extLst>
              <a:ext uri="{FF2B5EF4-FFF2-40B4-BE49-F238E27FC236}">
                <a16:creationId xmlns:a16="http://schemas.microsoft.com/office/drawing/2014/main" id="{A468D712-ABFF-413B-96C3-2D8E691391AF}"/>
              </a:ext>
            </a:extLst>
          </p:cNvPr>
          <p:cNvSpPr/>
          <p:nvPr/>
        </p:nvSpPr>
        <p:spPr>
          <a:xfrm>
            <a:off x="15403469" y="29805327"/>
            <a:ext cx="11095841" cy="400110"/>
          </a:xfrm>
          <a:prstGeom prst="rect">
            <a:avLst/>
          </a:prstGeom>
        </p:spPr>
        <p:txBody>
          <a:bodyPr wrap="square">
            <a:spAutoFit/>
          </a:bodyPr>
          <a:lstStyle/>
          <a:p>
            <a:r>
              <a:rPr lang="en-US" sz="2000" b="1" dirty="0">
                <a:solidFill>
                  <a:srgbClr val="198DB1"/>
                </a:solidFill>
                <a:latin typeface="Verdana" panose="020B0604030504040204" pitchFamily="34" charset="0"/>
                <a:ea typeface="Verdana" panose="020B0604030504040204" pitchFamily="34" charset="0"/>
                <a:cs typeface="Verdana" panose="020B0604030504040204" pitchFamily="34" charset="0"/>
              </a:rPr>
              <a:t>Objective : Detection of enzyme activity directly on the coated substrate</a:t>
            </a:r>
            <a:endParaRPr lang="fr-FR" sz="2000" b="1"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pic>
        <p:nvPicPr>
          <p:cNvPr id="313" name="Image 312">
            <a:extLst>
              <a:ext uri="{FF2B5EF4-FFF2-40B4-BE49-F238E27FC236}">
                <a16:creationId xmlns:a16="http://schemas.microsoft.com/office/drawing/2014/main" id="{0BF1360E-B8B7-4EC9-8E66-1D1D7E07394C}"/>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15848" b="32124"/>
          <a:stretch/>
        </p:blipFill>
        <p:spPr>
          <a:xfrm>
            <a:off x="21668088" y="30673196"/>
            <a:ext cx="2755540" cy="955766"/>
          </a:xfrm>
          <a:prstGeom prst="rect">
            <a:avLst/>
          </a:prstGeom>
        </p:spPr>
      </p:pic>
      <p:pic>
        <p:nvPicPr>
          <p:cNvPr id="314" name="Image 313">
            <a:extLst>
              <a:ext uri="{FF2B5EF4-FFF2-40B4-BE49-F238E27FC236}">
                <a16:creationId xmlns:a16="http://schemas.microsoft.com/office/drawing/2014/main" id="{EEE0BCFE-2CFE-43B9-B786-F895523C25B3}"/>
              </a:ext>
            </a:extLst>
          </p:cNvPr>
          <p:cNvPicPr>
            <a:picLocks noChangeAspect="1"/>
          </p:cNvPicPr>
          <p:nvPr/>
        </p:nvPicPr>
        <p:blipFill rotWithShape="1">
          <a:blip r:embed="rId22">
            <a:extLst>
              <a:ext uri="{28A0092B-C50C-407E-A947-70E740481C1C}">
                <a14:useLocalDpi xmlns:a14="http://schemas.microsoft.com/office/drawing/2010/main" val="0"/>
              </a:ext>
            </a:extLst>
          </a:blip>
          <a:srcRect t="16937" b="25564"/>
          <a:stretch/>
        </p:blipFill>
        <p:spPr>
          <a:xfrm>
            <a:off x="25998450" y="30099567"/>
            <a:ext cx="3932947" cy="1696080"/>
          </a:xfrm>
          <a:prstGeom prst="rect">
            <a:avLst/>
          </a:prstGeom>
          <a:ln>
            <a:noFill/>
          </a:ln>
          <a:effectLst>
            <a:softEdge rad="112500"/>
          </a:effectLst>
        </p:spPr>
      </p:pic>
      <p:pic>
        <p:nvPicPr>
          <p:cNvPr id="315" name="Image 314">
            <a:extLst>
              <a:ext uri="{FF2B5EF4-FFF2-40B4-BE49-F238E27FC236}">
                <a16:creationId xmlns:a16="http://schemas.microsoft.com/office/drawing/2014/main" id="{4FFB79F6-63BE-451E-83F6-FB35CC824475}"/>
              </a:ext>
            </a:extLst>
          </p:cNvPr>
          <p:cNvPicPr>
            <a:picLocks noChangeAspect="1"/>
          </p:cNvPicPr>
          <p:nvPr/>
        </p:nvPicPr>
        <p:blipFill rotWithShape="1">
          <a:blip r:embed="rId23"/>
          <a:srcRect l="6440" t="6810" r="5888" b="13117"/>
          <a:stretch/>
        </p:blipFill>
        <p:spPr>
          <a:xfrm>
            <a:off x="15910206" y="30525304"/>
            <a:ext cx="1269543" cy="1159517"/>
          </a:xfrm>
          <a:prstGeom prst="rect">
            <a:avLst/>
          </a:prstGeom>
          <a:ln>
            <a:noFill/>
          </a:ln>
          <a:effectLst>
            <a:softEdge rad="112500"/>
          </a:effectLst>
        </p:spPr>
      </p:pic>
      <p:pic>
        <p:nvPicPr>
          <p:cNvPr id="316" name="Image 315">
            <a:extLst>
              <a:ext uri="{FF2B5EF4-FFF2-40B4-BE49-F238E27FC236}">
                <a16:creationId xmlns:a16="http://schemas.microsoft.com/office/drawing/2014/main" id="{526914DF-B48D-42B0-BF4F-2E47B7D10764}"/>
              </a:ext>
            </a:extLst>
          </p:cNvPr>
          <p:cNvPicPr>
            <a:picLocks noChangeAspect="1"/>
          </p:cNvPicPr>
          <p:nvPr/>
        </p:nvPicPr>
        <p:blipFill>
          <a:blip r:embed="rId24"/>
          <a:stretch>
            <a:fillRect/>
          </a:stretch>
        </p:blipFill>
        <p:spPr>
          <a:xfrm>
            <a:off x="17771625" y="30575286"/>
            <a:ext cx="2259458" cy="1220106"/>
          </a:xfrm>
          <a:prstGeom prst="rect">
            <a:avLst/>
          </a:prstGeom>
          <a:ln>
            <a:noFill/>
          </a:ln>
          <a:effectLst>
            <a:softEdge rad="112500"/>
          </a:effectLst>
        </p:spPr>
      </p:pic>
      <p:sp>
        <p:nvSpPr>
          <p:cNvPr id="317" name="Rectangle 316">
            <a:extLst>
              <a:ext uri="{FF2B5EF4-FFF2-40B4-BE49-F238E27FC236}">
                <a16:creationId xmlns:a16="http://schemas.microsoft.com/office/drawing/2014/main" id="{922E232E-583F-454D-9176-A89870C9BE0B}"/>
              </a:ext>
            </a:extLst>
          </p:cNvPr>
          <p:cNvSpPr/>
          <p:nvPr/>
        </p:nvSpPr>
        <p:spPr>
          <a:xfrm>
            <a:off x="15431043" y="31628963"/>
            <a:ext cx="14740778" cy="1494961"/>
          </a:xfrm>
          <a:prstGeom prst="rect">
            <a:avLst/>
          </a:prstGeom>
        </p:spPr>
        <p:txBody>
          <a:bodyPr wrap="square">
            <a:spAutoFit/>
          </a:bodyPr>
          <a:lstStyle/>
          <a:p>
            <a:pPr marL="214313" indent="-214313">
              <a:buFont typeface="Arial" panose="020B0604020202020204" pitchFamily="34" charset="0"/>
              <a:buChar char="•"/>
            </a:pPr>
            <a:r>
              <a:rPr lang="en-US" sz="2400" b="1" u="sng" dirty="0">
                <a:solidFill>
                  <a:srgbClr val="198DB1"/>
                </a:solidFill>
                <a:latin typeface="Verdana" panose="020B0604030504040204" pitchFamily="34" charset="0"/>
                <a:ea typeface="Verdana" panose="020B0604030504040204" pitchFamily="34" charset="0"/>
                <a:cs typeface="Verdana" panose="020B0604030504040204" pitchFamily="34" charset="0"/>
              </a:rPr>
              <a:t>Coated beads and blades</a:t>
            </a: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deposition of colorants	 </a:t>
            </a:r>
            <a:r>
              <a:rPr lang="en-GB" sz="2400" b="1" dirty="0">
                <a:solidFill>
                  <a:srgbClr val="198DB1"/>
                </a:solidFill>
                <a:latin typeface="Verdana" panose="020B0604030504040204" pitchFamily="34" charset="0"/>
                <a:ea typeface="Verdana" panose="020B0604030504040204" pitchFamily="34" charset="0"/>
                <a:cs typeface="Verdana" panose="020B0604030504040204" pitchFamily="34" charset="0"/>
              </a:rPr>
              <a:t>Hermetic cage: RH≈ 80</a:t>
            </a:r>
            <a:r>
              <a:rPr lang="en-GB" sz="24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t>
            </a:r>
            <a:endParaRPr lang="fr-BE" sz="24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r>
              <a:rPr lang="en-US"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endParaRPr lang="en-US" sz="2400" b="1" u="sng" dirty="0">
              <a:solidFill>
                <a:srgbClr val="198DB1"/>
              </a:solidFill>
              <a:latin typeface="Verdana" panose="020B0604030504040204" pitchFamily="34" charset="0"/>
              <a:ea typeface="Verdana" panose="020B0604030504040204" pitchFamily="34" charset="0"/>
              <a:cs typeface="Verdana" panose="020B0604030504040204" pitchFamily="34" charset="0"/>
            </a:endParaRPr>
          </a:p>
          <a:p>
            <a:pPr algn="just">
              <a:lnSpc>
                <a:spcPct val="150000"/>
              </a:lnSpc>
            </a:pPr>
            <a:endParaRPr lang="en-US" sz="2400" b="1" u="sng" dirty="0">
              <a:solidFill>
                <a:srgbClr val="198DB1"/>
              </a:solidFill>
              <a:latin typeface="Verdana" panose="020B0604030504040204" pitchFamily="34" charset="0"/>
              <a:ea typeface="Verdana" panose="020B0604030504040204" pitchFamily="34" charset="0"/>
              <a:cs typeface="Verdana" panose="020B0604030504040204" pitchFamily="34" charset="0"/>
            </a:endParaRPr>
          </a:p>
        </p:txBody>
      </p:sp>
      <p:pic>
        <p:nvPicPr>
          <p:cNvPr id="318" name="Image 317">
            <a:extLst>
              <a:ext uri="{FF2B5EF4-FFF2-40B4-BE49-F238E27FC236}">
                <a16:creationId xmlns:a16="http://schemas.microsoft.com/office/drawing/2014/main" id="{FF71F3DA-D6BE-4E35-9817-A0143F747D58}"/>
              </a:ext>
            </a:extLst>
          </p:cNvPr>
          <p:cNvPicPr>
            <a:picLocks noChangeAspect="1"/>
          </p:cNvPicPr>
          <p:nvPr/>
        </p:nvPicPr>
        <p:blipFill>
          <a:blip r:embed="rId25"/>
          <a:stretch>
            <a:fillRect/>
          </a:stretch>
        </p:blipFill>
        <p:spPr>
          <a:xfrm>
            <a:off x="16525412" y="33072362"/>
            <a:ext cx="1019152" cy="1085750"/>
          </a:xfrm>
          <a:prstGeom prst="rect">
            <a:avLst/>
          </a:prstGeom>
          <a:ln>
            <a:solidFill>
              <a:srgbClr val="FF5050"/>
            </a:solidFill>
          </a:ln>
        </p:spPr>
      </p:pic>
      <p:pic>
        <p:nvPicPr>
          <p:cNvPr id="319" name="Image 318">
            <a:extLst>
              <a:ext uri="{FF2B5EF4-FFF2-40B4-BE49-F238E27FC236}">
                <a16:creationId xmlns:a16="http://schemas.microsoft.com/office/drawing/2014/main" id="{26F976DD-DF55-4904-873A-F39816108630}"/>
              </a:ext>
            </a:extLst>
          </p:cNvPr>
          <p:cNvPicPr>
            <a:picLocks noChangeAspect="1"/>
          </p:cNvPicPr>
          <p:nvPr/>
        </p:nvPicPr>
        <p:blipFill rotWithShape="1">
          <a:blip r:embed="rId26"/>
          <a:srcRect t="10981" r="60998" b="6685"/>
          <a:stretch/>
        </p:blipFill>
        <p:spPr>
          <a:xfrm>
            <a:off x="16525411" y="34314925"/>
            <a:ext cx="1019152" cy="1085750"/>
          </a:xfrm>
          <a:prstGeom prst="rect">
            <a:avLst/>
          </a:prstGeom>
          <a:ln>
            <a:solidFill>
              <a:srgbClr val="0075CC"/>
            </a:solidFill>
          </a:ln>
        </p:spPr>
      </p:pic>
      <p:pic>
        <p:nvPicPr>
          <p:cNvPr id="320" name="Image 319">
            <a:extLst>
              <a:ext uri="{FF2B5EF4-FFF2-40B4-BE49-F238E27FC236}">
                <a16:creationId xmlns:a16="http://schemas.microsoft.com/office/drawing/2014/main" id="{9865B93B-964B-4906-96BB-A336C871B9E4}"/>
              </a:ext>
            </a:extLst>
          </p:cNvPr>
          <p:cNvPicPr>
            <a:picLocks noChangeAspect="1"/>
          </p:cNvPicPr>
          <p:nvPr/>
        </p:nvPicPr>
        <p:blipFill>
          <a:blip r:embed="rId27"/>
          <a:stretch>
            <a:fillRect/>
          </a:stretch>
        </p:blipFill>
        <p:spPr>
          <a:xfrm>
            <a:off x="17638594" y="33072362"/>
            <a:ext cx="1013078" cy="1095293"/>
          </a:xfrm>
          <a:prstGeom prst="rect">
            <a:avLst/>
          </a:prstGeom>
          <a:ln>
            <a:solidFill>
              <a:srgbClr val="FF5050"/>
            </a:solidFill>
          </a:ln>
        </p:spPr>
      </p:pic>
      <p:pic>
        <p:nvPicPr>
          <p:cNvPr id="321" name="Image 320">
            <a:extLst>
              <a:ext uri="{FF2B5EF4-FFF2-40B4-BE49-F238E27FC236}">
                <a16:creationId xmlns:a16="http://schemas.microsoft.com/office/drawing/2014/main" id="{EAD38222-6CC5-4939-8D29-FCA2AF9C4BD1}"/>
              </a:ext>
            </a:extLst>
          </p:cNvPr>
          <p:cNvPicPr>
            <a:picLocks noChangeAspect="1"/>
          </p:cNvPicPr>
          <p:nvPr/>
        </p:nvPicPr>
        <p:blipFill rotWithShape="1">
          <a:blip r:embed="rId28"/>
          <a:srcRect r="58384" b="5807"/>
          <a:stretch/>
        </p:blipFill>
        <p:spPr>
          <a:xfrm>
            <a:off x="17638592" y="34318017"/>
            <a:ext cx="1013079" cy="1082658"/>
          </a:xfrm>
          <a:prstGeom prst="rect">
            <a:avLst/>
          </a:prstGeom>
          <a:ln>
            <a:solidFill>
              <a:srgbClr val="0075CC"/>
            </a:solidFill>
          </a:ln>
        </p:spPr>
      </p:pic>
      <p:pic>
        <p:nvPicPr>
          <p:cNvPr id="322" name="Image 321">
            <a:extLst>
              <a:ext uri="{FF2B5EF4-FFF2-40B4-BE49-F238E27FC236}">
                <a16:creationId xmlns:a16="http://schemas.microsoft.com/office/drawing/2014/main" id="{FD4FD213-8D9D-43AD-88B8-DE22F9E6DE3A}"/>
              </a:ext>
            </a:extLst>
          </p:cNvPr>
          <p:cNvPicPr>
            <a:picLocks noChangeAspect="1"/>
          </p:cNvPicPr>
          <p:nvPr/>
        </p:nvPicPr>
        <p:blipFill>
          <a:blip r:embed="rId29"/>
          <a:stretch>
            <a:fillRect/>
          </a:stretch>
        </p:blipFill>
        <p:spPr>
          <a:xfrm>
            <a:off x="18728684" y="33072362"/>
            <a:ext cx="1013078" cy="1098993"/>
          </a:xfrm>
          <a:prstGeom prst="rect">
            <a:avLst/>
          </a:prstGeom>
          <a:ln>
            <a:solidFill>
              <a:srgbClr val="FF5050"/>
            </a:solidFill>
          </a:ln>
        </p:spPr>
      </p:pic>
      <p:pic>
        <p:nvPicPr>
          <p:cNvPr id="323" name="Image 322">
            <a:extLst>
              <a:ext uri="{FF2B5EF4-FFF2-40B4-BE49-F238E27FC236}">
                <a16:creationId xmlns:a16="http://schemas.microsoft.com/office/drawing/2014/main" id="{269CA11D-EEAB-4E33-8E8E-CEF69D1A7EE5}"/>
              </a:ext>
            </a:extLst>
          </p:cNvPr>
          <p:cNvPicPr>
            <a:picLocks noChangeAspect="1"/>
          </p:cNvPicPr>
          <p:nvPr/>
        </p:nvPicPr>
        <p:blipFill rotWithShape="1">
          <a:blip r:embed="rId30"/>
          <a:srcRect r="57408" b="5356"/>
          <a:stretch/>
        </p:blipFill>
        <p:spPr>
          <a:xfrm>
            <a:off x="18728684" y="34314925"/>
            <a:ext cx="1013078" cy="1085750"/>
          </a:xfrm>
          <a:prstGeom prst="rect">
            <a:avLst/>
          </a:prstGeom>
          <a:ln>
            <a:solidFill>
              <a:srgbClr val="0075CC"/>
            </a:solidFill>
          </a:ln>
        </p:spPr>
      </p:pic>
      <p:pic>
        <p:nvPicPr>
          <p:cNvPr id="324" name="Image 323">
            <a:extLst>
              <a:ext uri="{FF2B5EF4-FFF2-40B4-BE49-F238E27FC236}">
                <a16:creationId xmlns:a16="http://schemas.microsoft.com/office/drawing/2014/main" id="{A47A0F86-1434-4DB4-8D47-CBA4A74C4B2D}"/>
              </a:ext>
            </a:extLst>
          </p:cNvPr>
          <p:cNvPicPr>
            <a:picLocks noChangeAspect="1"/>
          </p:cNvPicPr>
          <p:nvPr/>
        </p:nvPicPr>
        <p:blipFill rotWithShape="1">
          <a:blip r:embed="rId31"/>
          <a:srcRect l="4076" t="4542" r="2621" b="3603"/>
          <a:stretch/>
        </p:blipFill>
        <p:spPr>
          <a:xfrm>
            <a:off x="19807320" y="33073365"/>
            <a:ext cx="1013077" cy="1097990"/>
          </a:xfrm>
          <a:prstGeom prst="rect">
            <a:avLst/>
          </a:prstGeom>
          <a:ln>
            <a:solidFill>
              <a:srgbClr val="FF5050"/>
            </a:solidFill>
          </a:ln>
        </p:spPr>
      </p:pic>
      <p:pic>
        <p:nvPicPr>
          <p:cNvPr id="325" name="Image 324">
            <a:extLst>
              <a:ext uri="{FF2B5EF4-FFF2-40B4-BE49-F238E27FC236}">
                <a16:creationId xmlns:a16="http://schemas.microsoft.com/office/drawing/2014/main" id="{635251ED-268A-4AC3-9DB3-22BCBA274F4E}"/>
              </a:ext>
            </a:extLst>
          </p:cNvPr>
          <p:cNvPicPr>
            <a:picLocks noChangeAspect="1"/>
          </p:cNvPicPr>
          <p:nvPr/>
        </p:nvPicPr>
        <p:blipFill rotWithShape="1">
          <a:blip r:embed="rId32"/>
          <a:srcRect t="4007" r="61135" b="8375"/>
          <a:stretch/>
        </p:blipFill>
        <p:spPr>
          <a:xfrm>
            <a:off x="19807320" y="34314925"/>
            <a:ext cx="1013077" cy="1085750"/>
          </a:xfrm>
          <a:prstGeom prst="rect">
            <a:avLst/>
          </a:prstGeom>
          <a:ln>
            <a:solidFill>
              <a:srgbClr val="0075CC"/>
            </a:solidFill>
          </a:ln>
        </p:spPr>
      </p:pic>
      <p:pic>
        <p:nvPicPr>
          <p:cNvPr id="326" name="Image 325">
            <a:extLst>
              <a:ext uri="{FF2B5EF4-FFF2-40B4-BE49-F238E27FC236}">
                <a16:creationId xmlns:a16="http://schemas.microsoft.com/office/drawing/2014/main" id="{58B688DF-FEB7-4CA0-B873-C75E5B2E462A}"/>
              </a:ext>
            </a:extLst>
          </p:cNvPr>
          <p:cNvPicPr>
            <a:picLocks noChangeAspect="1"/>
          </p:cNvPicPr>
          <p:nvPr/>
        </p:nvPicPr>
        <p:blipFill rotWithShape="1">
          <a:blip r:embed="rId33"/>
          <a:srcRect l="4891"/>
          <a:stretch/>
        </p:blipFill>
        <p:spPr>
          <a:xfrm>
            <a:off x="20885955" y="33073365"/>
            <a:ext cx="1013077" cy="1097990"/>
          </a:xfrm>
          <a:prstGeom prst="rect">
            <a:avLst/>
          </a:prstGeom>
          <a:ln>
            <a:solidFill>
              <a:srgbClr val="FF5050"/>
            </a:solidFill>
          </a:ln>
        </p:spPr>
      </p:pic>
      <p:pic>
        <p:nvPicPr>
          <p:cNvPr id="327" name="Image 326">
            <a:extLst>
              <a:ext uri="{FF2B5EF4-FFF2-40B4-BE49-F238E27FC236}">
                <a16:creationId xmlns:a16="http://schemas.microsoft.com/office/drawing/2014/main" id="{455737E9-BCDC-48DD-8322-7F39BF103D09}"/>
              </a:ext>
            </a:extLst>
          </p:cNvPr>
          <p:cNvPicPr>
            <a:picLocks noChangeAspect="1"/>
          </p:cNvPicPr>
          <p:nvPr/>
        </p:nvPicPr>
        <p:blipFill rotWithShape="1">
          <a:blip r:embed="rId34"/>
          <a:srcRect r="60922" b="6198"/>
          <a:stretch/>
        </p:blipFill>
        <p:spPr>
          <a:xfrm>
            <a:off x="20885954" y="34314926"/>
            <a:ext cx="1013076" cy="1085750"/>
          </a:xfrm>
          <a:prstGeom prst="rect">
            <a:avLst/>
          </a:prstGeom>
          <a:ln>
            <a:solidFill>
              <a:srgbClr val="0075CC"/>
            </a:solidFill>
          </a:ln>
        </p:spPr>
      </p:pic>
      <p:sp>
        <p:nvSpPr>
          <p:cNvPr id="329" name="Organigramme : Connecteur 328">
            <a:extLst>
              <a:ext uri="{FF2B5EF4-FFF2-40B4-BE49-F238E27FC236}">
                <a16:creationId xmlns:a16="http://schemas.microsoft.com/office/drawing/2014/main" id="{B53FA7A4-FBE6-442C-A299-B4240AA08899}"/>
              </a:ext>
            </a:extLst>
          </p:cNvPr>
          <p:cNvSpPr/>
          <p:nvPr/>
        </p:nvSpPr>
        <p:spPr>
          <a:xfrm>
            <a:off x="22096672" y="33052419"/>
            <a:ext cx="301603" cy="315611"/>
          </a:xfrm>
          <a:prstGeom prst="flowChartConnector">
            <a:avLst/>
          </a:prstGeom>
          <a:solidFill>
            <a:srgbClr val="FF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2">
                    <a:lumMod val="20000"/>
                    <a:lumOff val="80000"/>
                  </a:schemeClr>
                </a:solidFill>
              </a:rPr>
              <a:t>1</a:t>
            </a:r>
            <a:endParaRPr lang="fr-BE" b="1" dirty="0">
              <a:solidFill>
                <a:schemeClr val="bg2">
                  <a:lumMod val="20000"/>
                  <a:lumOff val="80000"/>
                </a:schemeClr>
              </a:solidFill>
            </a:endParaRPr>
          </a:p>
        </p:txBody>
      </p:sp>
      <p:sp>
        <p:nvSpPr>
          <p:cNvPr id="330" name="Organigramme : Connecteur 329">
            <a:extLst>
              <a:ext uri="{FF2B5EF4-FFF2-40B4-BE49-F238E27FC236}">
                <a16:creationId xmlns:a16="http://schemas.microsoft.com/office/drawing/2014/main" id="{0C0B4D30-7CD7-4100-B890-E5692930734C}"/>
              </a:ext>
            </a:extLst>
          </p:cNvPr>
          <p:cNvSpPr/>
          <p:nvPr/>
        </p:nvSpPr>
        <p:spPr>
          <a:xfrm>
            <a:off x="22534838" y="33062864"/>
            <a:ext cx="323428" cy="305166"/>
          </a:xfrm>
          <a:prstGeom prst="flowChartConnector">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2">
                    <a:lumMod val="20000"/>
                    <a:lumOff val="80000"/>
                  </a:schemeClr>
                </a:solidFill>
              </a:rPr>
              <a:t>4</a:t>
            </a:r>
            <a:endParaRPr lang="fr-BE" b="1" dirty="0">
              <a:solidFill>
                <a:schemeClr val="bg2">
                  <a:lumMod val="20000"/>
                  <a:lumOff val="80000"/>
                </a:schemeClr>
              </a:solidFill>
            </a:endParaRPr>
          </a:p>
        </p:txBody>
      </p:sp>
      <p:sp>
        <p:nvSpPr>
          <p:cNvPr id="331" name="Organigramme : Connecteur 330">
            <a:extLst>
              <a:ext uri="{FF2B5EF4-FFF2-40B4-BE49-F238E27FC236}">
                <a16:creationId xmlns:a16="http://schemas.microsoft.com/office/drawing/2014/main" id="{A99E3BA4-C914-424B-93B2-57A67D14A362}"/>
              </a:ext>
            </a:extLst>
          </p:cNvPr>
          <p:cNvSpPr/>
          <p:nvPr/>
        </p:nvSpPr>
        <p:spPr>
          <a:xfrm>
            <a:off x="22093440" y="33427825"/>
            <a:ext cx="318164" cy="313466"/>
          </a:xfrm>
          <a:prstGeom prst="flowChartConnector">
            <a:avLst/>
          </a:prstGeom>
          <a:solidFill>
            <a:srgbClr val="C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2">
                    <a:lumMod val="20000"/>
                    <a:lumOff val="80000"/>
                  </a:schemeClr>
                </a:solidFill>
              </a:rPr>
              <a:t>2</a:t>
            </a:r>
            <a:endParaRPr lang="fr-BE" b="1" dirty="0">
              <a:solidFill>
                <a:schemeClr val="bg2">
                  <a:lumMod val="20000"/>
                  <a:lumOff val="80000"/>
                </a:schemeClr>
              </a:solidFill>
            </a:endParaRPr>
          </a:p>
        </p:txBody>
      </p:sp>
      <p:sp>
        <p:nvSpPr>
          <p:cNvPr id="332" name="Organigramme : Connecteur 331">
            <a:extLst>
              <a:ext uri="{FF2B5EF4-FFF2-40B4-BE49-F238E27FC236}">
                <a16:creationId xmlns:a16="http://schemas.microsoft.com/office/drawing/2014/main" id="{31CEB261-D37B-40BF-A444-D18219CA2229}"/>
              </a:ext>
            </a:extLst>
          </p:cNvPr>
          <p:cNvSpPr/>
          <p:nvPr/>
        </p:nvSpPr>
        <p:spPr>
          <a:xfrm>
            <a:off x="22093440" y="33806211"/>
            <a:ext cx="318164" cy="313466"/>
          </a:xfrm>
          <a:prstGeom prst="flowChartConnector">
            <a:avLst/>
          </a:prstGeom>
          <a:solidFill>
            <a:srgbClr val="0075CC"/>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2">
                    <a:lumMod val="20000"/>
                    <a:lumOff val="80000"/>
                  </a:schemeClr>
                </a:solidFill>
              </a:rPr>
              <a:t>3</a:t>
            </a:r>
            <a:endParaRPr lang="fr-BE" b="1" dirty="0">
              <a:solidFill>
                <a:schemeClr val="bg2">
                  <a:lumMod val="20000"/>
                  <a:lumOff val="80000"/>
                </a:schemeClr>
              </a:solidFill>
            </a:endParaRPr>
          </a:p>
        </p:txBody>
      </p:sp>
      <p:sp>
        <p:nvSpPr>
          <p:cNvPr id="333" name="Organigramme : Connecteur 332">
            <a:extLst>
              <a:ext uri="{FF2B5EF4-FFF2-40B4-BE49-F238E27FC236}">
                <a16:creationId xmlns:a16="http://schemas.microsoft.com/office/drawing/2014/main" id="{D4AF926D-900D-4FBB-9948-C626B175816F}"/>
              </a:ext>
            </a:extLst>
          </p:cNvPr>
          <p:cNvSpPr/>
          <p:nvPr/>
        </p:nvSpPr>
        <p:spPr>
          <a:xfrm>
            <a:off x="22534837" y="33406989"/>
            <a:ext cx="337134" cy="334302"/>
          </a:xfrm>
          <a:prstGeom prst="flowChartConnector">
            <a:avLst/>
          </a:prstGeom>
          <a:solidFill>
            <a:srgbClr val="FFC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5</a:t>
            </a:r>
            <a:endParaRPr lang="fr-BE" b="1" dirty="0">
              <a:solidFill>
                <a:schemeClr val="tx1"/>
              </a:solidFill>
            </a:endParaRPr>
          </a:p>
        </p:txBody>
      </p:sp>
      <p:sp>
        <p:nvSpPr>
          <p:cNvPr id="334" name="Organigramme : Connecteur 333">
            <a:extLst>
              <a:ext uri="{FF2B5EF4-FFF2-40B4-BE49-F238E27FC236}">
                <a16:creationId xmlns:a16="http://schemas.microsoft.com/office/drawing/2014/main" id="{DA3B9EE6-999B-4967-AB17-EFAD8C3A4AF7}"/>
              </a:ext>
            </a:extLst>
          </p:cNvPr>
          <p:cNvSpPr/>
          <p:nvPr/>
        </p:nvSpPr>
        <p:spPr>
          <a:xfrm>
            <a:off x="22527498" y="33799030"/>
            <a:ext cx="344473" cy="327827"/>
          </a:xfrm>
          <a:prstGeom prst="flowChartConnector">
            <a:avLst/>
          </a:prstGeom>
          <a:solidFill>
            <a:srgbClr val="FFFF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6</a:t>
            </a:r>
            <a:endParaRPr lang="fr-BE" b="1" dirty="0">
              <a:solidFill>
                <a:schemeClr val="tx1"/>
              </a:solidFill>
            </a:endParaRPr>
          </a:p>
        </p:txBody>
      </p:sp>
      <p:sp>
        <p:nvSpPr>
          <p:cNvPr id="335" name="ZoneTexte 334">
            <a:extLst>
              <a:ext uri="{FF2B5EF4-FFF2-40B4-BE49-F238E27FC236}">
                <a16:creationId xmlns:a16="http://schemas.microsoft.com/office/drawing/2014/main" id="{2687752F-3206-4083-B6B5-5F03B43AFC41}"/>
              </a:ext>
            </a:extLst>
          </p:cNvPr>
          <p:cNvSpPr txBox="1"/>
          <p:nvPr/>
        </p:nvSpPr>
        <p:spPr>
          <a:xfrm>
            <a:off x="23271602" y="32575431"/>
            <a:ext cx="7355949" cy="1938992"/>
          </a:xfrm>
          <a:prstGeom prst="rect">
            <a:avLst/>
          </a:prstGeom>
          <a:noFill/>
        </p:spPr>
        <p:txBody>
          <a:bodyPr wrap="square" rtlCol="0">
            <a:spAutoFit/>
          </a:bodyPr>
          <a:lstStyle/>
          <a:p>
            <a:r>
              <a:rPr lang="fr-FR" sz="2000" dirty="0">
                <a:latin typeface="Verdana" panose="020B0604030504040204" pitchFamily="34" charset="0"/>
                <a:ea typeface="Verdana" panose="020B0604030504040204" pitchFamily="34" charset="0"/>
                <a:cs typeface="Verdana" panose="020B0604030504040204" pitchFamily="34" charset="0"/>
              </a:rPr>
              <a:t>1 – </a:t>
            </a:r>
            <a:r>
              <a:rPr lang="fr-FR" sz="2000" dirty="0" err="1">
                <a:latin typeface="Verdana" panose="020B0604030504040204" pitchFamily="34" charset="0"/>
                <a:ea typeface="Verdana" panose="020B0604030504040204" pitchFamily="34" charset="0"/>
                <a:cs typeface="Verdana" panose="020B0604030504040204" pitchFamily="34" charset="0"/>
              </a:rPr>
              <a:t>Methyl</a:t>
            </a:r>
            <a:r>
              <a:rPr lang="fr-FR" sz="2000" dirty="0">
                <a:latin typeface="Verdana" panose="020B0604030504040204" pitchFamily="34" charset="0"/>
                <a:ea typeface="Verdana" panose="020B0604030504040204" pitchFamily="34" charset="0"/>
                <a:cs typeface="Verdana" panose="020B0604030504040204" pitchFamily="34" charset="0"/>
              </a:rPr>
              <a:t> </a:t>
            </a:r>
            <a:r>
              <a:rPr lang="fr-FR" sz="2000" dirty="0" err="1">
                <a:latin typeface="Verdana" panose="020B0604030504040204" pitchFamily="34" charset="0"/>
                <a:ea typeface="Verdana" panose="020B0604030504040204" pitchFamily="34" charset="0"/>
                <a:cs typeface="Verdana" panose="020B0604030504040204" pitchFamily="34" charset="0"/>
              </a:rPr>
              <a:t>red</a:t>
            </a:r>
            <a:endParaRPr lang="fr-FR" sz="2000" dirty="0">
              <a:latin typeface="Verdana" panose="020B0604030504040204" pitchFamily="34" charset="0"/>
              <a:ea typeface="Verdana" panose="020B0604030504040204" pitchFamily="34" charset="0"/>
              <a:cs typeface="Verdana" panose="020B0604030504040204" pitchFamily="34" charset="0"/>
            </a:endParaRPr>
          </a:p>
          <a:p>
            <a:r>
              <a:rPr lang="fr-FR" sz="2000" dirty="0">
                <a:latin typeface="Verdana" panose="020B0604030504040204" pitchFamily="34" charset="0"/>
                <a:ea typeface="Verdana" panose="020B0604030504040204" pitchFamily="34" charset="0"/>
                <a:cs typeface="Verdana" panose="020B0604030504040204" pitchFamily="34" charset="0"/>
              </a:rPr>
              <a:t>2 – </a:t>
            </a:r>
            <a:r>
              <a:rPr lang="fr-FR" sz="2000" dirty="0" err="1">
                <a:latin typeface="Verdana" panose="020B0604030504040204" pitchFamily="34" charset="0"/>
                <a:ea typeface="Verdana" panose="020B0604030504040204" pitchFamily="34" charset="0"/>
                <a:cs typeface="Verdana" panose="020B0604030504040204" pitchFamily="34" charset="0"/>
              </a:rPr>
              <a:t>Phenol</a:t>
            </a:r>
            <a:r>
              <a:rPr lang="fr-FR" sz="2000" dirty="0">
                <a:latin typeface="Verdana" panose="020B0604030504040204" pitchFamily="34" charset="0"/>
                <a:ea typeface="Verdana" panose="020B0604030504040204" pitchFamily="34" charset="0"/>
                <a:cs typeface="Verdana" panose="020B0604030504040204" pitchFamily="34" charset="0"/>
              </a:rPr>
              <a:t> </a:t>
            </a:r>
            <a:r>
              <a:rPr lang="fr-FR" sz="2000" dirty="0" err="1">
                <a:latin typeface="Verdana" panose="020B0604030504040204" pitchFamily="34" charset="0"/>
                <a:ea typeface="Verdana" panose="020B0604030504040204" pitchFamily="34" charset="0"/>
                <a:cs typeface="Verdana" panose="020B0604030504040204" pitchFamily="34" charset="0"/>
              </a:rPr>
              <a:t>red</a:t>
            </a:r>
            <a:endParaRPr lang="fr-FR" sz="2000" dirty="0">
              <a:latin typeface="Verdana" panose="020B0604030504040204" pitchFamily="34" charset="0"/>
              <a:ea typeface="Verdana" panose="020B0604030504040204" pitchFamily="34" charset="0"/>
              <a:cs typeface="Verdana" panose="020B0604030504040204" pitchFamily="34" charset="0"/>
            </a:endParaRPr>
          </a:p>
          <a:p>
            <a:r>
              <a:rPr lang="fr-FR" sz="2000" dirty="0">
                <a:latin typeface="Verdana" panose="020B0604030504040204" pitchFamily="34" charset="0"/>
                <a:ea typeface="Verdana" panose="020B0604030504040204" pitchFamily="34" charset="0"/>
                <a:cs typeface="Verdana" panose="020B0604030504040204" pitchFamily="34" charset="0"/>
              </a:rPr>
              <a:t>3 – </a:t>
            </a:r>
            <a:r>
              <a:rPr lang="fr-FR" sz="2000" dirty="0" err="1">
                <a:latin typeface="Verdana" panose="020B0604030504040204" pitchFamily="34" charset="0"/>
                <a:ea typeface="Verdana" panose="020B0604030504040204" pitchFamily="34" charset="0"/>
                <a:cs typeface="Verdana" panose="020B0604030504040204" pitchFamily="34" charset="0"/>
              </a:rPr>
              <a:t>Methyl</a:t>
            </a:r>
            <a:r>
              <a:rPr lang="fr-FR" sz="2000" dirty="0">
                <a:latin typeface="Verdana" panose="020B0604030504040204" pitchFamily="34" charset="0"/>
                <a:ea typeface="Verdana" panose="020B0604030504040204" pitchFamily="34" charset="0"/>
                <a:cs typeface="Verdana" panose="020B0604030504040204" pitchFamily="34" charset="0"/>
              </a:rPr>
              <a:t> thymol </a:t>
            </a:r>
            <a:r>
              <a:rPr lang="fr-FR" sz="2000" dirty="0" err="1">
                <a:latin typeface="Verdana" panose="020B0604030504040204" pitchFamily="34" charset="0"/>
                <a:ea typeface="Verdana" panose="020B0604030504040204" pitchFamily="34" charset="0"/>
                <a:cs typeface="Verdana" panose="020B0604030504040204" pitchFamily="34" charset="0"/>
              </a:rPr>
              <a:t>blue</a:t>
            </a:r>
            <a:endParaRPr lang="fr-FR" sz="2000" dirty="0">
              <a:latin typeface="Verdana" panose="020B0604030504040204" pitchFamily="34" charset="0"/>
              <a:ea typeface="Verdana" panose="020B0604030504040204" pitchFamily="34" charset="0"/>
              <a:cs typeface="Verdana" panose="020B0604030504040204" pitchFamily="34" charset="0"/>
            </a:endParaRPr>
          </a:p>
          <a:p>
            <a:r>
              <a:rPr lang="fr-FR" sz="2000" dirty="0">
                <a:latin typeface="Verdana" panose="020B0604030504040204" pitchFamily="34" charset="0"/>
                <a:ea typeface="Verdana" panose="020B0604030504040204" pitchFamily="34" charset="0"/>
                <a:cs typeface="Verdana" panose="020B0604030504040204" pitchFamily="34" charset="0"/>
              </a:rPr>
              <a:t>4 - </a:t>
            </a:r>
            <a:r>
              <a:rPr lang="fr-FR" sz="2000" dirty="0" err="1">
                <a:latin typeface="Verdana" panose="020B0604030504040204" pitchFamily="34" charset="0"/>
                <a:ea typeface="Verdana" panose="020B0604030504040204" pitchFamily="34" charset="0"/>
                <a:cs typeface="Verdana" panose="020B0604030504040204" pitchFamily="34" charset="0"/>
              </a:rPr>
              <a:t>Methylene</a:t>
            </a:r>
            <a:r>
              <a:rPr lang="fr-FR" sz="2000" dirty="0">
                <a:latin typeface="Verdana" panose="020B0604030504040204" pitchFamily="34" charset="0"/>
                <a:ea typeface="Verdana" panose="020B0604030504040204" pitchFamily="34" charset="0"/>
                <a:cs typeface="Verdana" panose="020B0604030504040204" pitchFamily="34" charset="0"/>
              </a:rPr>
              <a:t> </a:t>
            </a:r>
            <a:r>
              <a:rPr lang="fr-FR" sz="2000" dirty="0" err="1">
                <a:latin typeface="Verdana" panose="020B0604030504040204" pitchFamily="34" charset="0"/>
                <a:ea typeface="Verdana" panose="020B0604030504040204" pitchFamily="34" charset="0"/>
                <a:cs typeface="Verdana" panose="020B0604030504040204" pitchFamily="34" charset="0"/>
              </a:rPr>
              <a:t>blue</a:t>
            </a:r>
            <a:endParaRPr lang="fr-FR" sz="2000" dirty="0">
              <a:latin typeface="Verdana" panose="020B0604030504040204" pitchFamily="34" charset="0"/>
              <a:ea typeface="Verdana" panose="020B0604030504040204" pitchFamily="34" charset="0"/>
              <a:cs typeface="Verdana" panose="020B0604030504040204" pitchFamily="34" charset="0"/>
            </a:endParaRPr>
          </a:p>
          <a:p>
            <a:r>
              <a:rPr lang="fr-FR" sz="2000" dirty="0">
                <a:latin typeface="Verdana" panose="020B0604030504040204" pitchFamily="34" charset="0"/>
                <a:ea typeface="Verdana" panose="020B0604030504040204" pitchFamily="34" charset="0"/>
                <a:cs typeface="Verdana" panose="020B0604030504040204" pitchFamily="34" charset="0"/>
              </a:rPr>
              <a:t>5 – </a:t>
            </a:r>
            <a:r>
              <a:rPr lang="fr-FR" sz="2000" dirty="0" err="1">
                <a:latin typeface="Verdana" panose="020B0604030504040204" pitchFamily="34" charset="0"/>
                <a:ea typeface="Verdana" panose="020B0604030504040204" pitchFamily="34" charset="0"/>
                <a:cs typeface="Verdana" panose="020B0604030504040204" pitchFamily="34" charset="0"/>
              </a:rPr>
              <a:t>Methyl</a:t>
            </a:r>
            <a:r>
              <a:rPr lang="fr-FR" sz="2000" dirty="0">
                <a:latin typeface="Verdana" panose="020B0604030504040204" pitchFamily="34" charset="0"/>
                <a:ea typeface="Verdana" panose="020B0604030504040204" pitchFamily="34" charset="0"/>
                <a:cs typeface="Verdana" panose="020B0604030504040204" pitchFamily="34" charset="0"/>
              </a:rPr>
              <a:t> orange</a:t>
            </a:r>
          </a:p>
          <a:p>
            <a:r>
              <a:rPr lang="fr-FR" sz="2000" dirty="0">
                <a:latin typeface="Verdana" panose="020B0604030504040204" pitchFamily="34" charset="0"/>
                <a:ea typeface="Verdana" panose="020B0604030504040204" pitchFamily="34" charset="0"/>
                <a:cs typeface="Verdana" panose="020B0604030504040204" pitchFamily="34" charset="0"/>
              </a:rPr>
              <a:t>6 - ABTS</a:t>
            </a:r>
            <a:endParaRPr lang="fr-BE" sz="2000" dirty="0">
              <a:latin typeface="Verdana" panose="020B0604030504040204" pitchFamily="34" charset="0"/>
              <a:ea typeface="Verdana" panose="020B0604030504040204" pitchFamily="34" charset="0"/>
              <a:cs typeface="Verdana" panose="020B0604030504040204" pitchFamily="34" charset="0"/>
            </a:endParaRPr>
          </a:p>
        </p:txBody>
      </p:sp>
      <p:sp>
        <p:nvSpPr>
          <p:cNvPr id="336" name="Rectangle 335">
            <a:extLst>
              <a:ext uri="{FF2B5EF4-FFF2-40B4-BE49-F238E27FC236}">
                <a16:creationId xmlns:a16="http://schemas.microsoft.com/office/drawing/2014/main" id="{28626329-462A-46FC-A140-C4B0EDAEDEC4}"/>
              </a:ext>
            </a:extLst>
          </p:cNvPr>
          <p:cNvSpPr/>
          <p:nvPr/>
        </p:nvSpPr>
        <p:spPr>
          <a:xfrm>
            <a:off x="22039064" y="33000774"/>
            <a:ext cx="883495" cy="116688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7" name="Rectangle 336">
            <a:extLst>
              <a:ext uri="{FF2B5EF4-FFF2-40B4-BE49-F238E27FC236}">
                <a16:creationId xmlns:a16="http://schemas.microsoft.com/office/drawing/2014/main" id="{C81222D0-B41B-444C-B684-08104791EDC1}"/>
              </a:ext>
            </a:extLst>
          </p:cNvPr>
          <p:cNvSpPr/>
          <p:nvPr/>
        </p:nvSpPr>
        <p:spPr>
          <a:xfrm>
            <a:off x="15481782" y="33072362"/>
            <a:ext cx="949600" cy="1095293"/>
          </a:xfrm>
          <a:prstGeom prst="rect">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Latex </a:t>
            </a:r>
            <a:r>
              <a:rPr lang="fr-FR" sz="1350" dirty="0" err="1"/>
              <a:t>coating</a:t>
            </a:r>
            <a:endParaRPr lang="fr-BE" sz="1350" dirty="0"/>
          </a:p>
        </p:txBody>
      </p:sp>
      <p:sp>
        <p:nvSpPr>
          <p:cNvPr id="338" name="Rectangle 337">
            <a:extLst>
              <a:ext uri="{FF2B5EF4-FFF2-40B4-BE49-F238E27FC236}">
                <a16:creationId xmlns:a16="http://schemas.microsoft.com/office/drawing/2014/main" id="{25423210-86A6-4E97-B438-387CBFD70C02}"/>
              </a:ext>
            </a:extLst>
          </p:cNvPr>
          <p:cNvSpPr/>
          <p:nvPr/>
        </p:nvSpPr>
        <p:spPr>
          <a:xfrm>
            <a:off x="15481781" y="34305382"/>
            <a:ext cx="949600" cy="1095293"/>
          </a:xfrm>
          <a:prstGeom prst="rect">
            <a:avLst/>
          </a:prstGeom>
          <a:solidFill>
            <a:srgbClr val="0075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dirty="0"/>
              <a:t>Latex </a:t>
            </a:r>
            <a:r>
              <a:rPr lang="fr-FR" sz="1350" dirty="0" err="1"/>
              <a:t>coating</a:t>
            </a:r>
            <a:endParaRPr lang="fr-FR" sz="1350" dirty="0"/>
          </a:p>
          <a:p>
            <a:pPr algn="ctr"/>
            <a:r>
              <a:rPr lang="fr-FR" sz="1350" dirty="0"/>
              <a:t>+ </a:t>
            </a:r>
          </a:p>
          <a:p>
            <a:pPr algn="ctr"/>
            <a:r>
              <a:rPr lang="fr-FR" sz="1350" i="1" dirty="0"/>
              <a:t>P. </a:t>
            </a:r>
            <a:r>
              <a:rPr lang="fr-FR" sz="1350" i="1" dirty="0" err="1"/>
              <a:t>ostreatus</a:t>
            </a:r>
            <a:endParaRPr lang="fr-BE" sz="1350" dirty="0"/>
          </a:p>
        </p:txBody>
      </p:sp>
      <p:sp>
        <p:nvSpPr>
          <p:cNvPr id="339" name="Rectangle à coins arrondis 67">
            <a:extLst>
              <a:ext uri="{FF2B5EF4-FFF2-40B4-BE49-F238E27FC236}">
                <a16:creationId xmlns:a16="http://schemas.microsoft.com/office/drawing/2014/main" id="{D1A4444A-81D7-4A7C-86D9-B2632BD1CD08}"/>
              </a:ext>
            </a:extLst>
          </p:cNvPr>
          <p:cNvSpPr/>
          <p:nvPr/>
        </p:nvSpPr>
        <p:spPr>
          <a:xfrm>
            <a:off x="18770288" y="33508975"/>
            <a:ext cx="971474" cy="310019"/>
          </a:xfrm>
          <a:prstGeom prst="roundRect">
            <a:avLst/>
          </a:prstGeom>
          <a:noFill/>
          <a:ln>
            <a:solidFill>
              <a:srgbClr val="008A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40" name="Rectangle à coins arrondis 68">
            <a:extLst>
              <a:ext uri="{FF2B5EF4-FFF2-40B4-BE49-F238E27FC236}">
                <a16:creationId xmlns:a16="http://schemas.microsoft.com/office/drawing/2014/main" id="{72D5CA7D-5A57-41AC-9532-29B8556389A2}"/>
              </a:ext>
            </a:extLst>
          </p:cNvPr>
          <p:cNvSpPr/>
          <p:nvPr/>
        </p:nvSpPr>
        <p:spPr>
          <a:xfrm>
            <a:off x="19860655" y="33518369"/>
            <a:ext cx="959741" cy="310019"/>
          </a:xfrm>
          <a:prstGeom prst="roundRect">
            <a:avLst/>
          </a:prstGeom>
          <a:noFill/>
          <a:ln>
            <a:solidFill>
              <a:srgbClr val="008A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41" name="Rectangle à coins arrondis 69">
            <a:extLst>
              <a:ext uri="{FF2B5EF4-FFF2-40B4-BE49-F238E27FC236}">
                <a16:creationId xmlns:a16="http://schemas.microsoft.com/office/drawing/2014/main" id="{6C83124C-FC11-438C-9823-7629BE338872}"/>
              </a:ext>
            </a:extLst>
          </p:cNvPr>
          <p:cNvSpPr/>
          <p:nvPr/>
        </p:nvSpPr>
        <p:spPr>
          <a:xfrm>
            <a:off x="20968751" y="33509722"/>
            <a:ext cx="930279" cy="310019"/>
          </a:xfrm>
          <a:prstGeom prst="roundRect">
            <a:avLst/>
          </a:prstGeom>
          <a:noFill/>
          <a:ln>
            <a:solidFill>
              <a:srgbClr val="008A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42" name="Rectangle à coins arrondis 70">
            <a:extLst>
              <a:ext uri="{FF2B5EF4-FFF2-40B4-BE49-F238E27FC236}">
                <a16:creationId xmlns:a16="http://schemas.microsoft.com/office/drawing/2014/main" id="{EFEAA757-0320-4E4F-8789-A763012D52F4}"/>
              </a:ext>
            </a:extLst>
          </p:cNvPr>
          <p:cNvSpPr/>
          <p:nvPr/>
        </p:nvSpPr>
        <p:spPr>
          <a:xfrm>
            <a:off x="18765478" y="34730011"/>
            <a:ext cx="976283" cy="310019"/>
          </a:xfrm>
          <a:prstGeom prst="roundRect">
            <a:avLst/>
          </a:prstGeom>
          <a:noFill/>
          <a:ln>
            <a:solidFill>
              <a:srgbClr val="008A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43" name="Rectangle à coins arrondis 71">
            <a:extLst>
              <a:ext uri="{FF2B5EF4-FFF2-40B4-BE49-F238E27FC236}">
                <a16:creationId xmlns:a16="http://schemas.microsoft.com/office/drawing/2014/main" id="{D22D700B-5A7E-4EF7-B0E0-C6D6A14F422D}"/>
              </a:ext>
            </a:extLst>
          </p:cNvPr>
          <p:cNvSpPr/>
          <p:nvPr/>
        </p:nvSpPr>
        <p:spPr>
          <a:xfrm>
            <a:off x="19850469" y="34702790"/>
            <a:ext cx="969927" cy="310019"/>
          </a:xfrm>
          <a:prstGeom prst="roundRect">
            <a:avLst/>
          </a:prstGeom>
          <a:noFill/>
          <a:ln>
            <a:solidFill>
              <a:srgbClr val="008A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44" name="Rectangle à coins arrondis 72">
            <a:extLst>
              <a:ext uri="{FF2B5EF4-FFF2-40B4-BE49-F238E27FC236}">
                <a16:creationId xmlns:a16="http://schemas.microsoft.com/office/drawing/2014/main" id="{E6D78928-468C-4AF6-BE9E-98E2D84F7C66}"/>
              </a:ext>
            </a:extLst>
          </p:cNvPr>
          <p:cNvSpPr/>
          <p:nvPr/>
        </p:nvSpPr>
        <p:spPr>
          <a:xfrm>
            <a:off x="20925884" y="34715348"/>
            <a:ext cx="973146" cy="310019"/>
          </a:xfrm>
          <a:prstGeom prst="roundRect">
            <a:avLst/>
          </a:prstGeom>
          <a:noFill/>
          <a:ln>
            <a:solidFill>
              <a:srgbClr val="008A3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350"/>
          </a:p>
        </p:txBody>
      </p:sp>
      <p:sp>
        <p:nvSpPr>
          <p:cNvPr id="345" name="Rectangle à coins arrondis 73">
            <a:extLst>
              <a:ext uri="{FF2B5EF4-FFF2-40B4-BE49-F238E27FC236}">
                <a16:creationId xmlns:a16="http://schemas.microsoft.com/office/drawing/2014/main" id="{49DFF1C4-4E2C-4C3C-B89E-BE31B93CA13E}"/>
              </a:ext>
            </a:extLst>
          </p:cNvPr>
          <p:cNvSpPr/>
          <p:nvPr/>
        </p:nvSpPr>
        <p:spPr>
          <a:xfrm>
            <a:off x="16525410" y="32768381"/>
            <a:ext cx="1019152" cy="261332"/>
          </a:xfrm>
          <a:prstGeom prst="round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Day 0</a:t>
            </a:r>
            <a:endParaRPr lang="fr-BE" sz="1200" b="1" dirty="0">
              <a:solidFill>
                <a:schemeClr val="tx1"/>
              </a:solidFill>
            </a:endParaRPr>
          </a:p>
        </p:txBody>
      </p:sp>
      <p:sp>
        <p:nvSpPr>
          <p:cNvPr id="346" name="Rectangle à coins arrondis 74">
            <a:extLst>
              <a:ext uri="{FF2B5EF4-FFF2-40B4-BE49-F238E27FC236}">
                <a16:creationId xmlns:a16="http://schemas.microsoft.com/office/drawing/2014/main" id="{C9A892A4-0AB8-4A9C-811D-919B42169EF6}"/>
              </a:ext>
            </a:extLst>
          </p:cNvPr>
          <p:cNvSpPr/>
          <p:nvPr/>
        </p:nvSpPr>
        <p:spPr>
          <a:xfrm>
            <a:off x="17637352" y="32768381"/>
            <a:ext cx="1025774" cy="261332"/>
          </a:xfrm>
          <a:prstGeom prst="round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Day 1</a:t>
            </a:r>
            <a:endParaRPr lang="fr-BE" sz="1200" b="1" dirty="0">
              <a:solidFill>
                <a:schemeClr val="tx1"/>
              </a:solidFill>
            </a:endParaRPr>
          </a:p>
        </p:txBody>
      </p:sp>
      <p:sp>
        <p:nvSpPr>
          <p:cNvPr id="347" name="Rectangle à coins arrondis 75">
            <a:extLst>
              <a:ext uri="{FF2B5EF4-FFF2-40B4-BE49-F238E27FC236}">
                <a16:creationId xmlns:a16="http://schemas.microsoft.com/office/drawing/2014/main" id="{5C20B895-6E7A-4948-9A5A-7F3F4A9CA8EF}"/>
              </a:ext>
            </a:extLst>
          </p:cNvPr>
          <p:cNvSpPr/>
          <p:nvPr/>
        </p:nvSpPr>
        <p:spPr>
          <a:xfrm>
            <a:off x="18728684" y="32768381"/>
            <a:ext cx="1013076" cy="261332"/>
          </a:xfrm>
          <a:prstGeom prst="round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Day 9</a:t>
            </a:r>
            <a:endParaRPr lang="fr-BE" sz="1200" b="1" dirty="0">
              <a:solidFill>
                <a:schemeClr val="tx1"/>
              </a:solidFill>
            </a:endParaRPr>
          </a:p>
        </p:txBody>
      </p:sp>
      <p:sp>
        <p:nvSpPr>
          <p:cNvPr id="348" name="Rectangle à coins arrondis 76">
            <a:extLst>
              <a:ext uri="{FF2B5EF4-FFF2-40B4-BE49-F238E27FC236}">
                <a16:creationId xmlns:a16="http://schemas.microsoft.com/office/drawing/2014/main" id="{705D94A0-6772-4EB4-A57F-DA471FDC5BBE}"/>
              </a:ext>
            </a:extLst>
          </p:cNvPr>
          <p:cNvSpPr/>
          <p:nvPr/>
        </p:nvSpPr>
        <p:spPr>
          <a:xfrm>
            <a:off x="19807320" y="32768381"/>
            <a:ext cx="1013077" cy="261332"/>
          </a:xfrm>
          <a:prstGeom prst="round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Day 10</a:t>
            </a:r>
            <a:endParaRPr lang="fr-BE" sz="1200" b="1" dirty="0">
              <a:solidFill>
                <a:schemeClr val="tx1"/>
              </a:solidFill>
            </a:endParaRPr>
          </a:p>
        </p:txBody>
      </p:sp>
      <p:sp>
        <p:nvSpPr>
          <p:cNvPr id="349" name="Rectangle à coins arrondis 77">
            <a:extLst>
              <a:ext uri="{FF2B5EF4-FFF2-40B4-BE49-F238E27FC236}">
                <a16:creationId xmlns:a16="http://schemas.microsoft.com/office/drawing/2014/main" id="{443F789E-4760-400C-ADDD-246899522997}"/>
              </a:ext>
            </a:extLst>
          </p:cNvPr>
          <p:cNvSpPr/>
          <p:nvPr/>
        </p:nvSpPr>
        <p:spPr>
          <a:xfrm>
            <a:off x="20885955" y="32768381"/>
            <a:ext cx="1013077" cy="261332"/>
          </a:xfrm>
          <a:prstGeom prst="roundRect">
            <a:avLst/>
          </a:prstGeom>
          <a:solidFill>
            <a:srgbClr val="FFC0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Day 15</a:t>
            </a:r>
            <a:endParaRPr lang="fr-BE" sz="1200" b="1" dirty="0">
              <a:solidFill>
                <a:schemeClr val="tx1"/>
              </a:solidFill>
            </a:endParaRPr>
          </a:p>
        </p:txBody>
      </p:sp>
      <p:sp>
        <p:nvSpPr>
          <p:cNvPr id="350" name="Rectangle 349">
            <a:extLst>
              <a:ext uri="{FF2B5EF4-FFF2-40B4-BE49-F238E27FC236}">
                <a16:creationId xmlns:a16="http://schemas.microsoft.com/office/drawing/2014/main" id="{B5ECB100-30BB-4831-AF36-1EE66E9CC150}"/>
              </a:ext>
            </a:extLst>
          </p:cNvPr>
          <p:cNvSpPr/>
          <p:nvPr/>
        </p:nvSpPr>
        <p:spPr>
          <a:xfrm>
            <a:off x="23043222" y="34597310"/>
            <a:ext cx="6844641" cy="830997"/>
          </a:xfrm>
          <a:prstGeom prst="rect">
            <a:avLst/>
          </a:prstGeom>
          <a:noFill/>
        </p:spPr>
        <p:txBody>
          <a:bodyPr wrap="square">
            <a:spAutoFit/>
          </a:bodyPr>
          <a:lstStyle/>
          <a:p>
            <a:pPr algn="just"/>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Phenol</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red</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and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methyl</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orange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changed</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in the </a:t>
            </a:r>
            <a:r>
              <a:rPr lang="fr-FR" sz="2400" b="1" dirty="0" err="1">
                <a:solidFill>
                  <a:srgbClr val="198DB1"/>
                </a:solidFill>
                <a:latin typeface="Verdana" panose="020B0604030504040204" pitchFamily="34" charset="0"/>
                <a:ea typeface="Verdana" panose="020B0604030504040204" pitchFamily="34" charset="0"/>
                <a:cs typeface="Verdana" panose="020B0604030504040204" pitchFamily="34" charset="0"/>
              </a:rPr>
              <a:t>presence</a:t>
            </a:r>
            <a:r>
              <a:rPr lang="fr-FR" sz="2400" b="1" dirty="0">
                <a:solidFill>
                  <a:srgbClr val="198DB1"/>
                </a:solidFill>
                <a:latin typeface="Verdana" panose="020B0604030504040204" pitchFamily="34" charset="0"/>
                <a:ea typeface="Verdana" panose="020B0604030504040204" pitchFamily="34" charset="0"/>
                <a:cs typeface="Verdana" panose="020B0604030504040204" pitchFamily="34" charset="0"/>
              </a:rPr>
              <a:t> of laccase</a:t>
            </a:r>
          </a:p>
        </p:txBody>
      </p:sp>
      <p:sp>
        <p:nvSpPr>
          <p:cNvPr id="351" name="Text Box 11">
            <a:extLst>
              <a:ext uri="{FF2B5EF4-FFF2-40B4-BE49-F238E27FC236}">
                <a16:creationId xmlns:a16="http://schemas.microsoft.com/office/drawing/2014/main" id="{38672E00-8468-4DF1-B12F-B19EBF35E204}"/>
              </a:ext>
            </a:extLst>
          </p:cNvPr>
          <p:cNvSpPr txBox="1">
            <a:spLocks noChangeArrowheads="1"/>
          </p:cNvSpPr>
          <p:nvPr/>
        </p:nvSpPr>
        <p:spPr bwMode="auto">
          <a:xfrm>
            <a:off x="420175" y="11563553"/>
            <a:ext cx="5105428" cy="7504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fr-FR" sz="3200" b="0" i="0" u="none" strike="noStrike" cap="small" normalizeH="0" dirty="0">
                <a:ln>
                  <a:noFill/>
                </a:ln>
                <a:solidFill>
                  <a:srgbClr val="198DB1"/>
                </a:solidFill>
                <a:effectLst/>
                <a:latin typeface="Verdana" panose="020B0604030504040204" pitchFamily="34" charset="0"/>
              </a:rPr>
              <a:t>BIODEC project financed</a:t>
            </a:r>
          </a:p>
          <a:p>
            <a:pPr marL="0" marR="0" lvl="0" indent="0" algn="just" defTabSz="914400" rtl="0" eaLnBrk="0" fontAlgn="base" latinLnBrk="0" hangingPunct="0">
              <a:lnSpc>
                <a:spcPct val="100000"/>
              </a:lnSpc>
              <a:spcBef>
                <a:spcPct val="0"/>
              </a:spcBef>
              <a:spcAft>
                <a:spcPct val="0"/>
              </a:spcAft>
              <a:buClrTx/>
              <a:buSzTx/>
              <a:buFontTx/>
              <a:buNone/>
              <a:tabLst/>
            </a:pPr>
            <a:r>
              <a:rPr lang="en-GB" altLang="fr-FR" sz="3200" cap="small" dirty="0">
                <a:solidFill>
                  <a:srgbClr val="198DB1"/>
                </a:solidFill>
                <a:latin typeface="Verdana" panose="020B0604030504040204" pitchFamily="34" charset="0"/>
              </a:rPr>
              <a:t>Through the </a:t>
            </a:r>
            <a:r>
              <a:rPr lang="en-GB" altLang="fr-FR" sz="3200" cap="small" dirty="0" err="1">
                <a:solidFill>
                  <a:srgbClr val="198DB1"/>
                </a:solidFill>
                <a:latin typeface="Verdana" panose="020B0604030504040204" pitchFamily="34" charset="0"/>
              </a:rPr>
              <a:t>feder</a:t>
            </a:r>
            <a:r>
              <a:rPr lang="en-GB" altLang="fr-FR" sz="3200" cap="small" dirty="0">
                <a:solidFill>
                  <a:srgbClr val="198DB1"/>
                </a:solidFill>
                <a:latin typeface="Verdana" panose="020B0604030504040204" pitchFamily="34" charset="0"/>
              </a:rPr>
              <a:t>-FMF program</a:t>
            </a:r>
            <a:endParaRPr kumimoji="0" lang="fr-FR" altLang="fr-FR" sz="1800" b="0" i="0" u="none" strike="noStrike" cap="small" normalizeH="0" dirty="0">
              <a:ln>
                <a:noFill/>
              </a:ln>
              <a:solidFill>
                <a:schemeClr val="tx1"/>
              </a:solidFill>
              <a:effectLst/>
              <a:latin typeface="Arial" panose="020B0604020202020204" pitchFamily="34" charset="0"/>
            </a:endParaRPr>
          </a:p>
        </p:txBody>
      </p:sp>
      <p:pic>
        <p:nvPicPr>
          <p:cNvPr id="1026" name="Picture 2" descr="http://webapps.fundp.ac.be/acin2018/assets/images/logo.png">
            <a:extLst>
              <a:ext uri="{FF2B5EF4-FFF2-40B4-BE49-F238E27FC236}">
                <a16:creationId xmlns:a16="http://schemas.microsoft.com/office/drawing/2014/main" id="{14EFB622-7B8F-4F5E-8499-2691377D5688}"/>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08100" y="40405971"/>
            <a:ext cx="5648728" cy="185204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D37AEBD-808B-436F-BA0E-EAC2D5CDA510}"/>
              </a:ext>
            </a:extLst>
          </p:cNvPr>
          <p:cNvSpPr/>
          <p:nvPr/>
        </p:nvSpPr>
        <p:spPr>
          <a:xfrm>
            <a:off x="6236803" y="40208131"/>
            <a:ext cx="10055858" cy="2308324"/>
          </a:xfrm>
          <a:prstGeom prst="rect">
            <a:avLst/>
          </a:prstGeom>
        </p:spPr>
        <p:txBody>
          <a:bodyPr wrap="square">
            <a:spAutoFit/>
          </a:bodyPr>
          <a:lstStyle/>
          <a:p>
            <a:pPr algn="ctr"/>
            <a:r>
              <a:rPr lang="en-US" sz="3600" dirty="0">
                <a:solidFill>
                  <a:schemeClr val="bg1"/>
                </a:solidFill>
                <a:latin typeface="Open sans"/>
              </a:rPr>
              <a:t>Fourth International Conference on Advanced Complex Inorganic Nanomaterials</a:t>
            </a:r>
          </a:p>
          <a:p>
            <a:pPr algn="ctr"/>
            <a:endParaRPr lang="en-US" sz="3600" b="0" i="0" dirty="0">
              <a:solidFill>
                <a:schemeClr val="bg1"/>
              </a:solidFill>
              <a:effectLst/>
              <a:latin typeface="Open sans"/>
            </a:endParaRPr>
          </a:p>
          <a:p>
            <a:pPr algn="ctr"/>
            <a:r>
              <a:rPr lang="en-US" sz="3600" b="0" i="0" dirty="0">
                <a:solidFill>
                  <a:schemeClr val="bg1"/>
                </a:solidFill>
                <a:effectLst/>
                <a:latin typeface="Open sans"/>
              </a:rPr>
              <a:t>Workshop VOC</a:t>
            </a:r>
          </a:p>
        </p:txBody>
      </p:sp>
      <p:pic>
        <p:nvPicPr>
          <p:cNvPr id="352" name="Image 351">
            <a:extLst>
              <a:ext uri="{FF2B5EF4-FFF2-40B4-BE49-F238E27FC236}">
                <a16:creationId xmlns:a16="http://schemas.microsoft.com/office/drawing/2014/main" id="{E78B1DCD-A5AC-4525-B62E-1E6BC2CE7ABB}"/>
              </a:ext>
            </a:extLst>
          </p:cNvPr>
          <p:cNvPicPr>
            <a:picLocks noChangeAspect="1"/>
          </p:cNvPicPr>
          <p:nvPr/>
        </p:nvPicPr>
        <p:blipFill>
          <a:blip r:embed="rId36"/>
          <a:stretch>
            <a:fillRect/>
          </a:stretch>
        </p:blipFill>
        <p:spPr>
          <a:xfrm>
            <a:off x="25009805" y="118856"/>
            <a:ext cx="5087332" cy="1788218"/>
          </a:xfrm>
          <a:prstGeom prst="rect">
            <a:avLst/>
          </a:prstGeom>
        </p:spPr>
      </p:pic>
      <p:pic>
        <p:nvPicPr>
          <p:cNvPr id="353" name="Image 352">
            <a:extLst>
              <a:ext uri="{FF2B5EF4-FFF2-40B4-BE49-F238E27FC236}">
                <a16:creationId xmlns:a16="http://schemas.microsoft.com/office/drawing/2014/main" id="{2D38CDB2-4D54-4E0B-9D05-FAA429A5207A}"/>
              </a:ext>
            </a:extLst>
          </p:cNvPr>
          <p:cNvPicPr/>
          <p:nvPr/>
        </p:nvPicPr>
        <p:blipFill rotWithShape="1">
          <a:blip r:embed="rId37"/>
          <a:srcRect l="6350" r="23443"/>
          <a:stretch/>
        </p:blipFill>
        <p:spPr>
          <a:xfrm>
            <a:off x="126394" y="8111512"/>
            <a:ext cx="5850066" cy="2457738"/>
          </a:xfrm>
          <a:prstGeom prst="rect">
            <a:avLst/>
          </a:prstGeom>
        </p:spPr>
      </p:pic>
      <p:pic>
        <p:nvPicPr>
          <p:cNvPr id="2" name="Picture 2" descr="image003">
            <a:extLst>
              <a:ext uri="{FF2B5EF4-FFF2-40B4-BE49-F238E27FC236}">
                <a16:creationId xmlns:a16="http://schemas.microsoft.com/office/drawing/2014/main" id="{F216EA50-BF2C-4F0A-8B9E-4BA7BDC8D310}"/>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3665544" y="29620"/>
            <a:ext cx="3247982" cy="190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52900" rtl="0" eaLnBrk="1" fontAlgn="base" latinLnBrk="0" hangingPunct="1">
          <a:lnSpc>
            <a:spcPct val="100000"/>
          </a:lnSpc>
          <a:spcBef>
            <a:spcPct val="0"/>
          </a:spcBef>
          <a:spcAft>
            <a:spcPct val="0"/>
          </a:spcAft>
          <a:buClrTx/>
          <a:buSzTx/>
          <a:buFontTx/>
          <a:buNone/>
          <a:tabLst/>
          <a:defRPr kumimoji="0" lang="fr-FR" sz="8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152900" rtl="0" eaLnBrk="1" fontAlgn="base" latinLnBrk="0" hangingPunct="1">
          <a:lnSpc>
            <a:spcPct val="100000"/>
          </a:lnSpc>
          <a:spcBef>
            <a:spcPct val="0"/>
          </a:spcBef>
          <a:spcAft>
            <a:spcPct val="0"/>
          </a:spcAft>
          <a:buClrTx/>
          <a:buSzTx/>
          <a:buFontTx/>
          <a:buNone/>
          <a:tabLst/>
          <a:defRPr kumimoji="0" lang="fr-FR" sz="82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40347</TotalTime>
  <Words>700</Words>
  <Application>Microsoft Office PowerPoint</Application>
  <PresentationFormat>Personnalisé</PresentationFormat>
  <Paragraphs>133</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Calibri</vt:lpstr>
      <vt:lpstr>DINPro-Medium</vt:lpstr>
      <vt:lpstr>Open sans</vt:lpstr>
      <vt:lpstr>Verdana</vt:lpstr>
      <vt:lpstr>Wingdings</vt:lpstr>
      <vt:lpstr>Modèle par défaut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lienardl</dc:creator>
  <cp:lastModifiedBy>Tangi Senechal</cp:lastModifiedBy>
  <cp:revision>438</cp:revision>
  <cp:lastPrinted>2018-07-17T08:18:52Z</cp:lastPrinted>
  <dcterms:created xsi:type="dcterms:W3CDTF">2005-08-03T20:09:14Z</dcterms:created>
  <dcterms:modified xsi:type="dcterms:W3CDTF">2018-07-20T07:18:44Z</dcterms:modified>
</cp:coreProperties>
</file>