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30240288" cy="42840275"/>
  <p:notesSz cx="6877050" cy="9653588"/>
  <p:defaultTextStyle>
    <a:defPPr>
      <a:defRPr lang="fr-FR"/>
    </a:defPPr>
    <a:lvl1pPr marL="0" algn="l" defTabSz="3507821" rtl="0" eaLnBrk="1" latinLnBrk="0" hangingPunct="1">
      <a:defRPr sz="6905" kern="1200">
        <a:solidFill>
          <a:schemeClr val="tx1"/>
        </a:solidFill>
        <a:latin typeface="+mn-lt"/>
        <a:ea typeface="+mn-ea"/>
        <a:cs typeface="+mn-cs"/>
      </a:defRPr>
    </a:lvl1pPr>
    <a:lvl2pPr marL="1753911" algn="l" defTabSz="3507821" rtl="0" eaLnBrk="1" latinLnBrk="0" hangingPunct="1">
      <a:defRPr sz="6905" kern="1200">
        <a:solidFill>
          <a:schemeClr val="tx1"/>
        </a:solidFill>
        <a:latin typeface="+mn-lt"/>
        <a:ea typeface="+mn-ea"/>
        <a:cs typeface="+mn-cs"/>
      </a:defRPr>
    </a:lvl2pPr>
    <a:lvl3pPr marL="3507821" algn="l" defTabSz="3507821" rtl="0" eaLnBrk="1" latinLnBrk="0" hangingPunct="1">
      <a:defRPr sz="6905" kern="1200">
        <a:solidFill>
          <a:schemeClr val="tx1"/>
        </a:solidFill>
        <a:latin typeface="+mn-lt"/>
        <a:ea typeface="+mn-ea"/>
        <a:cs typeface="+mn-cs"/>
      </a:defRPr>
    </a:lvl3pPr>
    <a:lvl4pPr marL="5261732" algn="l" defTabSz="3507821" rtl="0" eaLnBrk="1" latinLnBrk="0" hangingPunct="1">
      <a:defRPr sz="6905" kern="1200">
        <a:solidFill>
          <a:schemeClr val="tx1"/>
        </a:solidFill>
        <a:latin typeface="+mn-lt"/>
        <a:ea typeface="+mn-ea"/>
        <a:cs typeface="+mn-cs"/>
      </a:defRPr>
    </a:lvl4pPr>
    <a:lvl5pPr marL="7015643" algn="l" defTabSz="3507821" rtl="0" eaLnBrk="1" latinLnBrk="0" hangingPunct="1">
      <a:defRPr sz="6905" kern="1200">
        <a:solidFill>
          <a:schemeClr val="tx1"/>
        </a:solidFill>
        <a:latin typeface="+mn-lt"/>
        <a:ea typeface="+mn-ea"/>
        <a:cs typeface="+mn-cs"/>
      </a:defRPr>
    </a:lvl5pPr>
    <a:lvl6pPr marL="8769553" algn="l" defTabSz="3507821" rtl="0" eaLnBrk="1" latinLnBrk="0" hangingPunct="1">
      <a:defRPr sz="6905" kern="1200">
        <a:solidFill>
          <a:schemeClr val="tx1"/>
        </a:solidFill>
        <a:latin typeface="+mn-lt"/>
        <a:ea typeface="+mn-ea"/>
        <a:cs typeface="+mn-cs"/>
      </a:defRPr>
    </a:lvl6pPr>
    <a:lvl7pPr marL="10523464" algn="l" defTabSz="3507821" rtl="0" eaLnBrk="1" latinLnBrk="0" hangingPunct="1">
      <a:defRPr sz="6905" kern="1200">
        <a:solidFill>
          <a:schemeClr val="tx1"/>
        </a:solidFill>
        <a:latin typeface="+mn-lt"/>
        <a:ea typeface="+mn-ea"/>
        <a:cs typeface="+mn-cs"/>
      </a:defRPr>
    </a:lvl7pPr>
    <a:lvl8pPr marL="12277374" algn="l" defTabSz="3507821" rtl="0" eaLnBrk="1" latinLnBrk="0" hangingPunct="1">
      <a:defRPr sz="6905" kern="1200">
        <a:solidFill>
          <a:schemeClr val="tx1"/>
        </a:solidFill>
        <a:latin typeface="+mn-lt"/>
        <a:ea typeface="+mn-ea"/>
        <a:cs typeface="+mn-cs"/>
      </a:defRPr>
    </a:lvl8pPr>
    <a:lvl9pPr marL="14031285" algn="l" defTabSz="3507821" rtl="0" eaLnBrk="1" latinLnBrk="0"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15:guide id="1" pos="679" userDrawn="1">
          <p15:clr>
            <a:srgbClr val="A4A3A4"/>
          </p15:clr>
        </p15:guide>
        <p15:guide id="2" pos="18370" userDrawn="1">
          <p15:clr>
            <a:srgbClr val="A4A3A4"/>
          </p15:clr>
        </p15:guide>
        <p15:guide id="3" pos="9524" userDrawn="1">
          <p15:clr>
            <a:srgbClr val="A4A3A4"/>
          </p15:clr>
        </p15:guide>
        <p15:guide id="4" orient="horz" pos="264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ent Lefebvre" initials="LL" lastIdx="14" clrIdx="0"/>
  <p:cmAuthor id="2" name="Isabelle SIMOES LOUREIRO" initials="ISL" lastIdx="23" clrIdx="1"/>
  <p:cmAuthor id="3" name="Microsoft Office User" initials="Office" lastIdx="2" clrIdx="2"/>
  <p:cmAuthor id="4" name="Sandrine Basaglia-Pappas" initials="SBP"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AE37"/>
    <a:srgbClr val="989797"/>
    <a:srgbClr val="00AB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2838BEF-8BB2-4498-84A7-C5851F593DF1}" styleName="Style moyen 4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799B23B-EC83-4686-B30A-512413B5E67A}" styleName="Style léger 3 - Accentuation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50000" autoAdjust="0"/>
  </p:normalViewPr>
  <p:slideViewPr>
    <p:cSldViewPr snapToGrid="0" showGuides="1">
      <p:cViewPr varScale="1">
        <p:scale>
          <a:sx n="19" d="100"/>
          <a:sy n="19" d="100"/>
        </p:scale>
        <p:origin x="3642" y="60"/>
      </p:cViewPr>
      <p:guideLst>
        <p:guide pos="679"/>
        <p:guide pos="18370"/>
        <p:guide pos="9524"/>
        <p:guide orient="horz" pos="264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diagrams/_rels/data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image" Target="../media/image2.jpeg"/></Relationships>
</file>

<file path=ppt/diagrams/_rels/drawing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image" Target="../media/image2.jpe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007F2C-39B2-47EF-ABD7-7F5223042E24}" type="doc">
      <dgm:prSet loTypeId="urn:microsoft.com/office/officeart/2005/8/layout/hList2#1" loCatId="list" qsTypeId="urn:microsoft.com/office/officeart/2005/8/quickstyle/simple1" qsCatId="simple" csTypeId="urn:microsoft.com/office/officeart/2005/8/colors/colorful2" csCatId="colorful" phldr="1"/>
      <dgm:spPr/>
      <dgm:t>
        <a:bodyPr/>
        <a:lstStyle/>
        <a:p>
          <a:endParaRPr lang="fr-BE"/>
        </a:p>
      </dgm:t>
    </dgm:pt>
    <dgm:pt modelId="{D3866660-3AB3-4B22-ADD8-3E50EF42E2BE}">
      <dgm:prSet phldrT="[Texte]" custT="1"/>
      <dgm:spPr/>
      <dgm:t>
        <a:bodyPr/>
        <a:lstStyle/>
        <a:p>
          <a:r>
            <a:rPr lang="fr-FR" sz="2400" dirty="0"/>
            <a:t>Conversational speech</a:t>
          </a:r>
          <a:endParaRPr lang="fr-BE" sz="2400" dirty="0"/>
        </a:p>
      </dgm:t>
    </dgm:pt>
    <dgm:pt modelId="{6B8E5F35-715B-4489-B227-62408626B96A}" type="parTrans" cxnId="{0DA57946-F3BF-4FEF-B354-98035C673D72}">
      <dgm:prSet/>
      <dgm:spPr/>
      <dgm:t>
        <a:bodyPr/>
        <a:lstStyle/>
        <a:p>
          <a:endParaRPr lang="fr-BE"/>
        </a:p>
      </dgm:t>
    </dgm:pt>
    <dgm:pt modelId="{32EC205E-58E0-406E-825A-DB52434A9FBB}" type="sibTrans" cxnId="{0DA57946-F3BF-4FEF-B354-98035C673D72}">
      <dgm:prSet/>
      <dgm:spPr/>
      <dgm:t>
        <a:bodyPr/>
        <a:lstStyle/>
        <a:p>
          <a:endParaRPr lang="fr-BE"/>
        </a:p>
      </dgm:t>
    </dgm:pt>
    <dgm:pt modelId="{0CEC052B-FA9B-42A8-831B-5711177A9170}">
      <dgm:prSet phldrT="[Texte]" custT="1"/>
      <dgm:spPr/>
      <dgm:t>
        <a:bodyPr/>
        <a:lstStyle/>
        <a:p>
          <a:r>
            <a:rPr lang="fr-FR" sz="2400" dirty="0"/>
            <a:t>Repetition</a:t>
          </a:r>
          <a:endParaRPr lang="fr-BE" sz="2400" dirty="0"/>
        </a:p>
      </dgm:t>
    </dgm:pt>
    <dgm:pt modelId="{F9A5C15C-076D-4550-8BF6-8B13BB9E4AC7}" type="parTrans" cxnId="{3648DB11-62FD-4487-9C7F-906A34069A28}">
      <dgm:prSet/>
      <dgm:spPr/>
      <dgm:t>
        <a:bodyPr/>
        <a:lstStyle/>
        <a:p>
          <a:endParaRPr lang="fr-BE"/>
        </a:p>
      </dgm:t>
    </dgm:pt>
    <dgm:pt modelId="{81D46EAB-E1DF-4E54-A75A-7AFB6829A955}" type="sibTrans" cxnId="{3648DB11-62FD-4487-9C7F-906A34069A28}">
      <dgm:prSet/>
      <dgm:spPr/>
      <dgm:t>
        <a:bodyPr/>
        <a:lstStyle/>
        <a:p>
          <a:endParaRPr lang="fr-BE"/>
        </a:p>
      </dgm:t>
    </dgm:pt>
    <dgm:pt modelId="{648FEBDF-9EF7-4051-8F55-8681D590CAA6}">
      <dgm:prSet phldrT="[Texte]" custT="1"/>
      <dgm:spPr/>
      <dgm:t>
        <a:bodyPr/>
        <a:lstStyle/>
        <a:p>
          <a:pPr algn="l"/>
          <a:r>
            <a:rPr lang="fr-FR" sz="2000" dirty="0"/>
            <a:t>Short </a:t>
          </a:r>
          <a:r>
            <a:rPr lang="fr-FR" sz="2000" dirty="0" err="1"/>
            <a:t>term</a:t>
          </a:r>
          <a:r>
            <a:rPr lang="fr-FR" sz="2000" dirty="0"/>
            <a:t> and working memory</a:t>
          </a:r>
          <a:endParaRPr lang="fr-BE" sz="2000" dirty="0"/>
        </a:p>
      </dgm:t>
    </dgm:pt>
    <dgm:pt modelId="{C937F4D6-DA94-4465-88D3-E0DACBD0B75A}" type="parTrans" cxnId="{2A4D8B35-6A68-4FA3-822B-4CEFD5D9940D}">
      <dgm:prSet/>
      <dgm:spPr/>
      <dgm:t>
        <a:bodyPr/>
        <a:lstStyle/>
        <a:p>
          <a:endParaRPr lang="fr-BE"/>
        </a:p>
      </dgm:t>
    </dgm:pt>
    <dgm:pt modelId="{9906D277-C548-4A02-BB27-7A4F08B82BF9}" type="sibTrans" cxnId="{2A4D8B35-6A68-4FA3-822B-4CEFD5D9940D}">
      <dgm:prSet/>
      <dgm:spPr/>
      <dgm:t>
        <a:bodyPr/>
        <a:lstStyle/>
        <a:p>
          <a:endParaRPr lang="fr-BE"/>
        </a:p>
      </dgm:t>
    </dgm:pt>
    <dgm:pt modelId="{CBC69AEA-59DC-4CB0-92BD-87D46DC73FFD}">
      <dgm:prSet custT="1"/>
      <dgm:spPr/>
      <dgm:t>
        <a:bodyPr/>
        <a:lstStyle/>
        <a:p>
          <a:r>
            <a:rPr lang="fr-BE" sz="2400" dirty="0"/>
            <a:t>Verbal fluency</a:t>
          </a:r>
        </a:p>
      </dgm:t>
    </dgm:pt>
    <dgm:pt modelId="{64F46000-6343-4346-8633-5A57C361C3C6}" type="parTrans" cxnId="{229120CA-A8BC-4E55-A33E-E59C1D11047B}">
      <dgm:prSet/>
      <dgm:spPr/>
      <dgm:t>
        <a:bodyPr/>
        <a:lstStyle/>
        <a:p>
          <a:endParaRPr lang="fr-BE"/>
        </a:p>
      </dgm:t>
    </dgm:pt>
    <dgm:pt modelId="{7DE670BA-8A83-4FF8-A10B-9B1D95FB1A36}" type="sibTrans" cxnId="{229120CA-A8BC-4E55-A33E-E59C1D11047B}">
      <dgm:prSet/>
      <dgm:spPr/>
      <dgm:t>
        <a:bodyPr/>
        <a:lstStyle/>
        <a:p>
          <a:endParaRPr lang="fr-BE"/>
        </a:p>
      </dgm:t>
    </dgm:pt>
    <dgm:pt modelId="{C9A32DE3-78D7-4E98-BBDA-FE2DED11BFE5}">
      <dgm:prSet custT="1"/>
      <dgm:spPr/>
      <dgm:t>
        <a:bodyPr/>
        <a:lstStyle/>
        <a:p>
          <a:r>
            <a:rPr lang="fr-FR" sz="2400" dirty="0"/>
            <a:t>Confrontation naming</a:t>
          </a:r>
          <a:endParaRPr lang="fr-BE" sz="2400" dirty="0"/>
        </a:p>
      </dgm:t>
    </dgm:pt>
    <dgm:pt modelId="{47414511-04F6-4A98-BB16-9B19A42B6ACD}" type="parTrans" cxnId="{9531639F-9328-4A2A-8F38-46E462037A54}">
      <dgm:prSet/>
      <dgm:spPr/>
      <dgm:t>
        <a:bodyPr/>
        <a:lstStyle/>
        <a:p>
          <a:endParaRPr lang="fr-BE"/>
        </a:p>
      </dgm:t>
    </dgm:pt>
    <dgm:pt modelId="{3BC4D453-F345-4FA9-9312-2116F5306EED}" type="sibTrans" cxnId="{9531639F-9328-4A2A-8F38-46E462037A54}">
      <dgm:prSet/>
      <dgm:spPr/>
      <dgm:t>
        <a:bodyPr/>
        <a:lstStyle/>
        <a:p>
          <a:endParaRPr lang="fr-BE"/>
        </a:p>
      </dgm:t>
    </dgm:pt>
    <dgm:pt modelId="{26CF94EF-CC49-4A2F-87A4-8D69CD8680C9}">
      <dgm:prSet custT="1"/>
      <dgm:spPr/>
      <dgm:t>
        <a:bodyPr/>
        <a:lstStyle/>
        <a:p>
          <a:r>
            <a:rPr lang="fr-FR" sz="2400" dirty="0"/>
            <a:t>Sentence elaboration</a:t>
          </a:r>
          <a:endParaRPr lang="fr-BE" sz="2400" dirty="0"/>
        </a:p>
      </dgm:t>
    </dgm:pt>
    <dgm:pt modelId="{C647445F-1005-4B58-970C-7688B2D35B2C}" type="parTrans" cxnId="{6429C1BD-CFFA-4289-95F8-93301D02A6E0}">
      <dgm:prSet/>
      <dgm:spPr/>
      <dgm:t>
        <a:bodyPr/>
        <a:lstStyle/>
        <a:p>
          <a:endParaRPr lang="fr-BE"/>
        </a:p>
      </dgm:t>
    </dgm:pt>
    <dgm:pt modelId="{DBD1BEC8-BC7C-4870-AC54-5BB35DBEB68E}" type="sibTrans" cxnId="{6429C1BD-CFFA-4289-95F8-93301D02A6E0}">
      <dgm:prSet/>
      <dgm:spPr/>
      <dgm:t>
        <a:bodyPr/>
        <a:lstStyle/>
        <a:p>
          <a:endParaRPr lang="fr-BE"/>
        </a:p>
      </dgm:t>
    </dgm:pt>
    <dgm:pt modelId="{75A1BA38-C074-4466-9D24-9BCE2E358645}">
      <dgm:prSet custT="1"/>
      <dgm:spPr/>
      <dgm:t>
        <a:bodyPr/>
        <a:lstStyle/>
        <a:p>
          <a:pPr algn="l"/>
          <a:r>
            <a:rPr lang="fr-FR" sz="2000" dirty="0"/>
            <a:t>Design fluency </a:t>
          </a:r>
          <a:r>
            <a:rPr lang="fr-FR" sz="2000" dirty="0" err="1"/>
            <a:t>task</a:t>
          </a:r>
          <a:r>
            <a:rPr lang="fr-FR" sz="2000" dirty="0"/>
            <a:t>  (RFFT)</a:t>
          </a:r>
          <a:endParaRPr lang="fr-BE" sz="2000" dirty="0"/>
        </a:p>
      </dgm:t>
    </dgm:pt>
    <dgm:pt modelId="{B1DF4BF9-4131-4250-BB64-2F35AEEED13D}" type="parTrans" cxnId="{8E3BC419-0DC8-406B-835A-B34482C18F91}">
      <dgm:prSet/>
      <dgm:spPr/>
      <dgm:t>
        <a:bodyPr/>
        <a:lstStyle/>
        <a:p>
          <a:endParaRPr lang="fr-BE"/>
        </a:p>
      </dgm:t>
    </dgm:pt>
    <dgm:pt modelId="{7A7D9853-BF24-4C2F-9D71-6D9F93777926}" type="sibTrans" cxnId="{8E3BC419-0DC8-406B-835A-B34482C18F91}">
      <dgm:prSet/>
      <dgm:spPr/>
      <dgm:t>
        <a:bodyPr/>
        <a:lstStyle/>
        <a:p>
          <a:endParaRPr lang="fr-BE"/>
        </a:p>
      </dgm:t>
    </dgm:pt>
    <dgm:pt modelId="{546E0E29-F4E0-E54B-8F6B-7F2EBEE2D122}">
      <dgm:prSet custT="1"/>
      <dgm:spPr/>
      <dgm:t>
        <a:bodyPr/>
        <a:lstStyle/>
        <a:p>
          <a:r>
            <a:rPr lang="fr-BE" sz="2400" dirty="0"/>
            <a:t>Narrative speech</a:t>
          </a:r>
        </a:p>
      </dgm:t>
    </dgm:pt>
    <dgm:pt modelId="{E469AF08-5B9F-D447-AE4B-17E454EE662F}" type="parTrans" cxnId="{C9B4837B-68E9-8145-AC15-928A6B9A2653}">
      <dgm:prSet/>
      <dgm:spPr/>
      <dgm:t>
        <a:bodyPr/>
        <a:lstStyle/>
        <a:p>
          <a:endParaRPr lang="fr-FR"/>
        </a:p>
      </dgm:t>
    </dgm:pt>
    <dgm:pt modelId="{46834267-AFD0-F944-B5DD-48B93B8CEC21}" type="sibTrans" cxnId="{C9B4837B-68E9-8145-AC15-928A6B9A2653}">
      <dgm:prSet/>
      <dgm:spPr/>
      <dgm:t>
        <a:bodyPr/>
        <a:lstStyle/>
        <a:p>
          <a:endParaRPr lang="fr-FR"/>
        </a:p>
      </dgm:t>
    </dgm:pt>
    <dgm:pt modelId="{B2BA4D0C-1FBF-734C-A503-CBF11353F845}">
      <dgm:prSet phldrT="[Texte]" custT="1"/>
      <dgm:spPr/>
      <dgm:t>
        <a:bodyPr/>
        <a:lstStyle/>
        <a:p>
          <a:pPr algn="l"/>
          <a:r>
            <a:rPr lang="fr-FR" sz="2000" dirty="0"/>
            <a:t>Trail </a:t>
          </a:r>
          <a:r>
            <a:rPr lang="fr-FR" sz="2000" dirty="0" err="1"/>
            <a:t>Maiking</a:t>
          </a:r>
          <a:r>
            <a:rPr lang="fr-FR" sz="2000" dirty="0"/>
            <a:t> Test (TMTA, TMTB)</a:t>
          </a:r>
          <a:endParaRPr lang="fr-BE" sz="2000" dirty="0"/>
        </a:p>
      </dgm:t>
    </dgm:pt>
    <dgm:pt modelId="{0F354FF5-6896-DF49-BB81-1CDEFB2F3872}" type="sibTrans" cxnId="{D0351BC2-3584-2F46-91C8-79DE81507F01}">
      <dgm:prSet/>
      <dgm:spPr/>
      <dgm:t>
        <a:bodyPr/>
        <a:lstStyle/>
        <a:p>
          <a:endParaRPr lang="fr-FR"/>
        </a:p>
      </dgm:t>
    </dgm:pt>
    <dgm:pt modelId="{C468F83E-F659-4F44-90AF-3FAF069E2603}" type="parTrans" cxnId="{D0351BC2-3584-2F46-91C8-79DE81507F01}">
      <dgm:prSet/>
      <dgm:spPr/>
      <dgm:t>
        <a:bodyPr/>
        <a:lstStyle/>
        <a:p>
          <a:endParaRPr lang="fr-FR"/>
        </a:p>
      </dgm:t>
    </dgm:pt>
    <dgm:pt modelId="{643C16EA-2FDB-1943-8DF5-E7183DF91DBC}">
      <dgm:prSet phldrT="[Texte]" custT="1"/>
      <dgm:spPr/>
      <dgm:t>
        <a:bodyPr/>
        <a:lstStyle/>
        <a:p>
          <a:pPr algn="l"/>
          <a:r>
            <a:rPr lang="fr-FR" sz="2000" dirty="0"/>
            <a:t>STROOP test</a:t>
          </a:r>
          <a:endParaRPr lang="fr-BE" sz="2000" dirty="0"/>
        </a:p>
      </dgm:t>
    </dgm:pt>
    <dgm:pt modelId="{A3401984-E2E8-244F-8371-C9B80B432DCC}" type="parTrans" cxnId="{AAD921A0-07C0-1E49-A61F-24903245A119}">
      <dgm:prSet/>
      <dgm:spPr/>
      <dgm:t>
        <a:bodyPr/>
        <a:lstStyle/>
        <a:p>
          <a:endParaRPr lang="fr-FR"/>
        </a:p>
      </dgm:t>
    </dgm:pt>
    <dgm:pt modelId="{5DB782EF-D7F9-9F4C-A0F4-7FD7AF4F8DEA}" type="sibTrans" cxnId="{AAD921A0-07C0-1E49-A61F-24903245A119}">
      <dgm:prSet/>
      <dgm:spPr/>
      <dgm:t>
        <a:bodyPr/>
        <a:lstStyle/>
        <a:p>
          <a:endParaRPr lang="fr-FR"/>
        </a:p>
      </dgm:t>
    </dgm:pt>
    <dgm:pt modelId="{5E362307-DB48-B545-9202-F7550624DF10}">
      <dgm:prSet custT="1"/>
      <dgm:spPr/>
      <dgm:t>
        <a:bodyPr/>
        <a:lstStyle/>
        <a:p>
          <a:pPr algn="l"/>
          <a:r>
            <a:rPr lang="fr-FR" sz="2000" dirty="0"/>
            <a:t>Tower of London </a:t>
          </a:r>
          <a:r>
            <a:rPr lang="fr-FR" sz="2000" dirty="0" err="1"/>
            <a:t>task</a:t>
          </a:r>
          <a:r>
            <a:rPr lang="fr-FR" sz="2000" dirty="0"/>
            <a:t> (TL)</a:t>
          </a:r>
          <a:endParaRPr lang="fr-BE" sz="2000" dirty="0"/>
        </a:p>
      </dgm:t>
    </dgm:pt>
    <dgm:pt modelId="{EA24A031-35E8-0840-A648-5724DEF1EE15}" type="parTrans" cxnId="{76C2D6D9-113E-584A-9C6D-BACA3034F065}">
      <dgm:prSet/>
      <dgm:spPr/>
      <dgm:t>
        <a:bodyPr/>
        <a:lstStyle/>
        <a:p>
          <a:endParaRPr lang="fr-FR"/>
        </a:p>
      </dgm:t>
    </dgm:pt>
    <dgm:pt modelId="{72201057-BDB1-9D4E-8E97-44BB975A5C29}" type="sibTrans" cxnId="{76C2D6D9-113E-584A-9C6D-BACA3034F065}">
      <dgm:prSet/>
      <dgm:spPr/>
      <dgm:t>
        <a:bodyPr/>
        <a:lstStyle/>
        <a:p>
          <a:endParaRPr lang="fr-FR"/>
        </a:p>
      </dgm:t>
    </dgm:pt>
    <dgm:pt modelId="{45791DA2-FE94-6F46-A886-13227B8610D5}">
      <dgm:prSet phldrT="[Texte]" custT="1"/>
      <dgm:spPr/>
      <dgm:t>
        <a:bodyPr/>
        <a:lstStyle/>
        <a:p>
          <a:pPr algn="l"/>
          <a:r>
            <a:rPr lang="fr-BE" sz="1800" dirty="0"/>
            <a:t>Spatial </a:t>
          </a:r>
          <a:r>
            <a:rPr lang="fr-BE" sz="1800" dirty="0" err="1"/>
            <a:t>forward</a:t>
          </a:r>
          <a:r>
            <a:rPr lang="fr-BE" sz="1800" dirty="0"/>
            <a:t> digit </a:t>
          </a:r>
          <a:r>
            <a:rPr lang="fr-BE" sz="1800" dirty="0" err="1"/>
            <a:t>span</a:t>
          </a:r>
          <a:r>
            <a:rPr lang="fr-BE" sz="1800" dirty="0"/>
            <a:t> (</a:t>
          </a:r>
          <a:r>
            <a:rPr lang="fr-BE" sz="1800" dirty="0" err="1"/>
            <a:t>SFDspan</a:t>
          </a:r>
          <a:r>
            <a:rPr lang="fr-BE" sz="1800" dirty="0"/>
            <a:t>)/Spatial </a:t>
          </a:r>
          <a:r>
            <a:rPr lang="fr-BE" sz="1800" dirty="0" err="1"/>
            <a:t>backward</a:t>
          </a:r>
          <a:r>
            <a:rPr lang="fr-BE" sz="1800" dirty="0"/>
            <a:t> digit </a:t>
          </a:r>
          <a:r>
            <a:rPr lang="fr-BE" sz="1800" dirty="0" err="1"/>
            <a:t>span</a:t>
          </a:r>
          <a:r>
            <a:rPr lang="fr-BE" sz="1800" dirty="0"/>
            <a:t> (</a:t>
          </a:r>
          <a:r>
            <a:rPr lang="fr-BE" sz="1800" dirty="0" err="1"/>
            <a:t>SBDspan</a:t>
          </a:r>
          <a:r>
            <a:rPr lang="fr-BE" sz="1800" dirty="0"/>
            <a:t>)</a:t>
          </a:r>
        </a:p>
      </dgm:t>
    </dgm:pt>
    <dgm:pt modelId="{0D0BFBE6-3584-6247-9B94-B7C3E152CEAA}" type="parTrans" cxnId="{FDBFB2D6-25EC-ED40-89E6-7DB9D6F6625D}">
      <dgm:prSet/>
      <dgm:spPr/>
      <dgm:t>
        <a:bodyPr/>
        <a:lstStyle/>
        <a:p>
          <a:endParaRPr lang="fr-FR"/>
        </a:p>
      </dgm:t>
    </dgm:pt>
    <dgm:pt modelId="{F380BEB8-5EEE-8C4A-BA57-3F6D4EEAF3EB}" type="sibTrans" cxnId="{FDBFB2D6-25EC-ED40-89E6-7DB9D6F6625D}">
      <dgm:prSet/>
      <dgm:spPr/>
      <dgm:t>
        <a:bodyPr/>
        <a:lstStyle/>
        <a:p>
          <a:endParaRPr lang="fr-FR"/>
        </a:p>
      </dgm:t>
    </dgm:pt>
    <dgm:pt modelId="{3279E4B9-5FAE-394F-8E9C-740886819237}">
      <dgm:prSet phldrT="[Texte]" custT="1"/>
      <dgm:spPr/>
      <dgm:t>
        <a:bodyPr/>
        <a:lstStyle/>
        <a:p>
          <a:pPr algn="l"/>
          <a:r>
            <a:rPr lang="fr-FR" sz="1800" dirty="0"/>
            <a:t>Verbal </a:t>
          </a:r>
          <a:r>
            <a:rPr lang="fr-FR" sz="1800" dirty="0" err="1"/>
            <a:t>forward</a:t>
          </a:r>
          <a:r>
            <a:rPr lang="fr-FR" sz="1800" dirty="0"/>
            <a:t> digit span (</a:t>
          </a:r>
          <a:r>
            <a:rPr lang="fr-FR" sz="1800" dirty="0" err="1"/>
            <a:t>VFDspan</a:t>
          </a:r>
          <a:r>
            <a:rPr lang="fr-FR" sz="1800" dirty="0"/>
            <a:t>)/Verbal </a:t>
          </a:r>
          <a:r>
            <a:rPr lang="fr-FR" sz="1800" dirty="0" err="1"/>
            <a:t>backward</a:t>
          </a:r>
          <a:r>
            <a:rPr lang="fr-FR" sz="1800" dirty="0"/>
            <a:t> digit span (</a:t>
          </a:r>
          <a:r>
            <a:rPr lang="fr-FR" sz="1800" dirty="0" err="1"/>
            <a:t>VBDspan</a:t>
          </a:r>
          <a:r>
            <a:rPr lang="fr-FR" sz="1800" dirty="0"/>
            <a:t>)</a:t>
          </a:r>
          <a:endParaRPr lang="fr-BE" sz="1800" dirty="0"/>
        </a:p>
      </dgm:t>
    </dgm:pt>
    <dgm:pt modelId="{23947974-C6F5-2247-96FE-9E47A7F95AA4}" type="parTrans" cxnId="{E41A50B2-A5EC-2945-A447-3EC31F1AEDF0}">
      <dgm:prSet/>
      <dgm:spPr/>
      <dgm:t>
        <a:bodyPr/>
        <a:lstStyle/>
        <a:p>
          <a:endParaRPr lang="fr-FR"/>
        </a:p>
      </dgm:t>
    </dgm:pt>
    <dgm:pt modelId="{AF40AE0B-6AE7-754C-9133-AF8C924BC3C3}" type="sibTrans" cxnId="{E41A50B2-A5EC-2945-A447-3EC31F1AEDF0}">
      <dgm:prSet/>
      <dgm:spPr/>
      <dgm:t>
        <a:bodyPr/>
        <a:lstStyle/>
        <a:p>
          <a:endParaRPr lang="fr-FR"/>
        </a:p>
      </dgm:t>
    </dgm:pt>
    <dgm:pt modelId="{9AB8C989-4C1E-4DEE-83F5-E0258506ED3B}">
      <dgm:prSet phldrT="[Texte]" custT="1"/>
      <dgm:spPr/>
      <dgm:t>
        <a:bodyPr/>
        <a:lstStyle/>
        <a:p>
          <a:r>
            <a:rPr lang="fr-BE" sz="2800" dirty="0"/>
            <a:t>Executive functions</a:t>
          </a:r>
        </a:p>
      </dgm:t>
    </dgm:pt>
    <dgm:pt modelId="{453AA47B-6F0E-4D65-862D-9FADDDE6D84E}" type="sibTrans" cxnId="{9E3EC6BD-C823-4038-8879-D9BC7620D5D3}">
      <dgm:prSet/>
      <dgm:spPr/>
      <dgm:t>
        <a:bodyPr/>
        <a:lstStyle/>
        <a:p>
          <a:endParaRPr lang="fr-BE"/>
        </a:p>
      </dgm:t>
    </dgm:pt>
    <dgm:pt modelId="{0F05C566-DC88-4E0A-9472-A6BF0C93F324}" type="parTrans" cxnId="{9E3EC6BD-C823-4038-8879-D9BC7620D5D3}">
      <dgm:prSet/>
      <dgm:spPr/>
      <dgm:t>
        <a:bodyPr/>
        <a:lstStyle/>
        <a:p>
          <a:endParaRPr lang="fr-BE"/>
        </a:p>
      </dgm:t>
    </dgm:pt>
    <dgm:pt modelId="{C9A4BF48-321B-404E-B7E7-43020DD9AE41}">
      <dgm:prSet phldrT="[Texte]" custT="1"/>
      <dgm:spPr/>
      <dgm:t>
        <a:bodyPr/>
        <a:lstStyle/>
        <a:p>
          <a:r>
            <a:rPr lang="fr-BE" sz="2800" dirty="0"/>
            <a:t>Oral langage </a:t>
          </a:r>
          <a:r>
            <a:rPr lang="fr-BE" sz="2000" dirty="0"/>
            <a:t>(GREMOTs)</a:t>
          </a:r>
        </a:p>
      </dgm:t>
    </dgm:pt>
    <dgm:pt modelId="{55397F09-D6FD-4D72-AE9A-45AAC54DD3CA}" type="sibTrans" cxnId="{5CF06FB1-6910-4ACA-8963-1941C30EA769}">
      <dgm:prSet/>
      <dgm:spPr/>
      <dgm:t>
        <a:bodyPr/>
        <a:lstStyle/>
        <a:p>
          <a:endParaRPr lang="fr-BE"/>
        </a:p>
      </dgm:t>
    </dgm:pt>
    <dgm:pt modelId="{68E44B56-CF91-48FF-B20C-01F1E4CFEA72}" type="parTrans" cxnId="{5CF06FB1-6910-4ACA-8963-1941C30EA769}">
      <dgm:prSet/>
      <dgm:spPr/>
      <dgm:t>
        <a:bodyPr/>
        <a:lstStyle/>
        <a:p>
          <a:endParaRPr lang="fr-BE"/>
        </a:p>
      </dgm:t>
    </dgm:pt>
    <dgm:pt modelId="{1118A761-AD2F-1C47-A957-9609C03361FA}" type="pres">
      <dgm:prSet presAssocID="{1E007F2C-39B2-47EF-ABD7-7F5223042E24}" presName="linearFlow" presStyleCnt="0">
        <dgm:presLayoutVars>
          <dgm:dir/>
          <dgm:animLvl val="lvl"/>
          <dgm:resizeHandles/>
        </dgm:presLayoutVars>
      </dgm:prSet>
      <dgm:spPr/>
      <dgm:t>
        <a:bodyPr/>
        <a:lstStyle/>
        <a:p>
          <a:endParaRPr lang="fr-FR"/>
        </a:p>
      </dgm:t>
    </dgm:pt>
    <dgm:pt modelId="{666A2D18-FF31-7141-979F-0E3918F9975E}" type="pres">
      <dgm:prSet presAssocID="{C9A4BF48-321B-404E-B7E7-43020DD9AE41}" presName="compositeNode" presStyleCnt="0">
        <dgm:presLayoutVars>
          <dgm:bulletEnabled val="1"/>
        </dgm:presLayoutVars>
      </dgm:prSet>
      <dgm:spPr/>
    </dgm:pt>
    <dgm:pt modelId="{D597B8CB-6294-8147-8FBB-FE9D9649146C}" type="pres">
      <dgm:prSet presAssocID="{C9A4BF48-321B-404E-B7E7-43020DD9AE41}" presName="image" presStyleLbl="fgImgPlace1" presStyleIdx="0" presStyleCnt="2" custLinFactX="300000" custLinFactY="76494" custLinFactNeighborX="313913" custLinFactNeighborY="100000"/>
      <dgm:spPr>
        <a:blipFill>
          <a:blip xmlns:r="http://schemas.openxmlformats.org/officeDocument/2006/relationships" r:embed="rId1">
            <a:extLst>
              <a:ext uri="{28A0092B-C50C-407E-A947-70E740481C1C}">
                <a14:useLocalDpi xmlns:a14="http://schemas.microsoft.com/office/drawing/2010/main" val="0"/>
              </a:ext>
            </a:extLst>
          </a:blip>
          <a:srcRect/>
          <a:stretch>
            <a:fillRect l="-16000" r="-16000"/>
          </a:stretch>
        </a:blipFill>
      </dgm:spPr>
    </dgm:pt>
    <dgm:pt modelId="{7EE4192C-30E1-C44E-97EB-34165134B3C5}" type="pres">
      <dgm:prSet presAssocID="{C9A4BF48-321B-404E-B7E7-43020DD9AE41}" presName="childNode" presStyleLbl="node1" presStyleIdx="0" presStyleCnt="2" custScaleY="128205" custLinFactNeighborX="10084" custLinFactNeighborY="-2273">
        <dgm:presLayoutVars>
          <dgm:bulletEnabled val="1"/>
        </dgm:presLayoutVars>
      </dgm:prSet>
      <dgm:spPr/>
      <dgm:t>
        <a:bodyPr/>
        <a:lstStyle/>
        <a:p>
          <a:endParaRPr lang="fr-FR"/>
        </a:p>
      </dgm:t>
    </dgm:pt>
    <dgm:pt modelId="{997D80FC-28EF-A446-B192-A4DFA352A35D}" type="pres">
      <dgm:prSet presAssocID="{C9A4BF48-321B-404E-B7E7-43020DD9AE41}" presName="parentNode" presStyleLbl="revTx" presStyleIdx="0" presStyleCnt="2" custLinFactNeighborX="81856" custLinFactNeighborY="-1082">
        <dgm:presLayoutVars>
          <dgm:chMax val="0"/>
          <dgm:bulletEnabled val="1"/>
        </dgm:presLayoutVars>
      </dgm:prSet>
      <dgm:spPr/>
      <dgm:t>
        <a:bodyPr/>
        <a:lstStyle/>
        <a:p>
          <a:endParaRPr lang="fr-FR"/>
        </a:p>
      </dgm:t>
    </dgm:pt>
    <dgm:pt modelId="{AC853C5D-A0FD-3F47-9403-D9FFF86EFC8C}" type="pres">
      <dgm:prSet presAssocID="{55397F09-D6FD-4D72-AE9A-45AAC54DD3CA}" presName="sibTrans" presStyleCnt="0"/>
      <dgm:spPr/>
    </dgm:pt>
    <dgm:pt modelId="{AA148CBE-8BFD-194C-8398-50A865DC3F24}" type="pres">
      <dgm:prSet presAssocID="{9AB8C989-4C1E-4DEE-83F5-E0258506ED3B}" presName="compositeNode" presStyleCnt="0">
        <dgm:presLayoutVars>
          <dgm:bulletEnabled val="1"/>
        </dgm:presLayoutVars>
      </dgm:prSet>
      <dgm:spPr/>
    </dgm:pt>
    <dgm:pt modelId="{8EBC68C8-1DD2-8640-85F6-FDEBD1DEC3A6}" type="pres">
      <dgm:prSet presAssocID="{9AB8C989-4C1E-4DEE-83F5-E0258506ED3B}" presName="image" presStyleLbl="fgImgPlace1" presStyleIdx="1" presStyleCnt="2" custLinFactX="300000" custLinFactY="99516" custLinFactNeighborX="321587" custLinFactNeighborY="100000"/>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t="-10000" b="-10000"/>
          </a:stretch>
        </a:blipFill>
      </dgm:spPr>
    </dgm:pt>
    <dgm:pt modelId="{B52E4F05-5AB9-6348-AA43-5E7277D2C7B5}" type="pres">
      <dgm:prSet presAssocID="{9AB8C989-4C1E-4DEE-83F5-E0258506ED3B}" presName="childNode" presStyleLbl="node1" presStyleIdx="1" presStyleCnt="2" custScaleY="128205" custLinFactNeighborX="10084" custLinFactNeighborY="-1136">
        <dgm:presLayoutVars>
          <dgm:bulletEnabled val="1"/>
        </dgm:presLayoutVars>
      </dgm:prSet>
      <dgm:spPr/>
      <dgm:t>
        <a:bodyPr/>
        <a:lstStyle/>
        <a:p>
          <a:endParaRPr lang="fr-FR"/>
        </a:p>
      </dgm:t>
    </dgm:pt>
    <dgm:pt modelId="{80652216-8416-5E4D-9827-BC43F7E223A3}" type="pres">
      <dgm:prSet presAssocID="{9AB8C989-4C1E-4DEE-83F5-E0258506ED3B}" presName="parentNode" presStyleLbl="revTx" presStyleIdx="1" presStyleCnt="2" custLinFactNeighborX="97203">
        <dgm:presLayoutVars>
          <dgm:chMax val="0"/>
          <dgm:bulletEnabled val="1"/>
        </dgm:presLayoutVars>
      </dgm:prSet>
      <dgm:spPr/>
      <dgm:t>
        <a:bodyPr/>
        <a:lstStyle/>
        <a:p>
          <a:endParaRPr lang="fr-FR"/>
        </a:p>
      </dgm:t>
    </dgm:pt>
  </dgm:ptLst>
  <dgm:cxnLst>
    <dgm:cxn modelId="{622B428E-F9CA-F542-AA2A-9EB8100440CD}" type="presOf" srcId="{CBC69AEA-59DC-4CB0-92BD-87D46DC73FFD}" destId="{7EE4192C-30E1-C44E-97EB-34165134B3C5}" srcOrd="0" destOrd="3" presId="urn:microsoft.com/office/officeart/2005/8/layout/hList2#1"/>
    <dgm:cxn modelId="{2A4D8B35-6A68-4FA3-822B-4CEFD5D9940D}" srcId="{9AB8C989-4C1E-4DEE-83F5-E0258506ED3B}" destId="{648FEBDF-9EF7-4051-8F55-8681D590CAA6}" srcOrd="0" destOrd="0" parTransId="{C937F4D6-DA94-4465-88D3-E0DACBD0B75A}" sibTransId="{9906D277-C548-4A02-BB27-7A4F08B82BF9}"/>
    <dgm:cxn modelId="{C9B4837B-68E9-8145-AC15-928A6B9A2653}" srcId="{C9A4BF48-321B-404E-B7E7-43020DD9AE41}" destId="{546E0E29-F4E0-E54B-8F6B-7F2EBEE2D122}" srcOrd="5" destOrd="0" parTransId="{E469AF08-5B9F-D447-AE4B-17E454EE662F}" sibTransId="{46834267-AFD0-F944-B5DD-48B93B8CEC21}"/>
    <dgm:cxn modelId="{5CF06FB1-6910-4ACA-8963-1941C30EA769}" srcId="{1E007F2C-39B2-47EF-ABD7-7F5223042E24}" destId="{C9A4BF48-321B-404E-B7E7-43020DD9AE41}" srcOrd="0" destOrd="0" parTransId="{68E44B56-CF91-48FF-B20C-01F1E4CFEA72}" sibTransId="{55397F09-D6FD-4D72-AE9A-45AAC54DD3CA}"/>
    <dgm:cxn modelId="{F057D36E-393C-864D-A28C-0C08736E882A}" type="presOf" srcId="{75A1BA38-C074-4466-9D24-9BCE2E358645}" destId="{B52E4F05-5AB9-6348-AA43-5E7277D2C7B5}" srcOrd="0" destOrd="5" presId="urn:microsoft.com/office/officeart/2005/8/layout/hList2#1"/>
    <dgm:cxn modelId="{76C2D6D9-113E-584A-9C6D-BACA3034F065}" srcId="{9AB8C989-4C1E-4DEE-83F5-E0258506ED3B}" destId="{5E362307-DB48-B545-9202-F7550624DF10}" srcOrd="4" destOrd="0" parTransId="{EA24A031-35E8-0840-A648-5724DEF1EE15}" sibTransId="{72201057-BDB1-9D4E-8E97-44BB975A5C29}"/>
    <dgm:cxn modelId="{CE1D53CA-0EB5-3047-A972-6D0370979BF7}" type="presOf" srcId="{C9A32DE3-78D7-4E98-BBDA-FE2DED11BFE5}" destId="{7EE4192C-30E1-C44E-97EB-34165134B3C5}" srcOrd="0" destOrd="2" presId="urn:microsoft.com/office/officeart/2005/8/layout/hList2#1"/>
    <dgm:cxn modelId="{24236F25-AAA1-2243-A470-2B027309C6B8}" type="presOf" srcId="{C9A4BF48-321B-404E-B7E7-43020DD9AE41}" destId="{997D80FC-28EF-A446-B192-A4DFA352A35D}" srcOrd="0" destOrd="0" presId="urn:microsoft.com/office/officeart/2005/8/layout/hList2#1"/>
    <dgm:cxn modelId="{B6A8849C-C2A1-B846-8FDA-CB7D200BA0A6}" type="presOf" srcId="{3279E4B9-5FAE-394F-8E9C-740886819237}" destId="{B52E4F05-5AB9-6348-AA43-5E7277D2C7B5}" srcOrd="0" destOrd="1" presId="urn:microsoft.com/office/officeart/2005/8/layout/hList2#1"/>
    <dgm:cxn modelId="{C5F3647F-AC12-A046-9D5D-680302355A84}" type="presOf" srcId="{1E007F2C-39B2-47EF-ABD7-7F5223042E24}" destId="{1118A761-AD2F-1C47-A957-9609C03361FA}" srcOrd="0" destOrd="0" presId="urn:microsoft.com/office/officeart/2005/8/layout/hList2#1"/>
    <dgm:cxn modelId="{0CE4C7C5-51F5-D04B-ADEA-09A84DAFCA02}" type="presOf" srcId="{D3866660-3AB3-4B22-ADD8-3E50EF42E2BE}" destId="{7EE4192C-30E1-C44E-97EB-34165134B3C5}" srcOrd="0" destOrd="0" presId="urn:microsoft.com/office/officeart/2005/8/layout/hList2#1"/>
    <dgm:cxn modelId="{2232FCA2-E733-B940-BA97-CD7C0922F43D}" type="presOf" srcId="{648FEBDF-9EF7-4051-8F55-8681D590CAA6}" destId="{B52E4F05-5AB9-6348-AA43-5E7277D2C7B5}" srcOrd="0" destOrd="0" presId="urn:microsoft.com/office/officeart/2005/8/layout/hList2#1"/>
    <dgm:cxn modelId="{229120CA-A8BC-4E55-A33E-E59C1D11047B}" srcId="{C9A4BF48-321B-404E-B7E7-43020DD9AE41}" destId="{CBC69AEA-59DC-4CB0-92BD-87D46DC73FFD}" srcOrd="3" destOrd="0" parTransId="{64F46000-6343-4346-8633-5A57C361C3C6}" sibTransId="{7DE670BA-8A83-4FF8-A10B-9B1D95FB1A36}"/>
    <dgm:cxn modelId="{D83A2B08-5ECD-7F44-AFA8-ECA1B8047E01}" type="presOf" srcId="{5E362307-DB48-B545-9202-F7550624DF10}" destId="{B52E4F05-5AB9-6348-AA43-5E7277D2C7B5}" srcOrd="0" destOrd="6" presId="urn:microsoft.com/office/officeart/2005/8/layout/hList2#1"/>
    <dgm:cxn modelId="{5754D7F8-364A-4548-A18E-58E073761354}" type="presOf" srcId="{643C16EA-2FDB-1943-8DF5-E7183DF91DBC}" destId="{B52E4F05-5AB9-6348-AA43-5E7277D2C7B5}" srcOrd="0" destOrd="3" presId="urn:microsoft.com/office/officeart/2005/8/layout/hList2#1"/>
    <dgm:cxn modelId="{FDBFB2D6-25EC-ED40-89E6-7DB9D6F6625D}" srcId="{648FEBDF-9EF7-4051-8F55-8681D590CAA6}" destId="{45791DA2-FE94-6F46-A886-13227B8610D5}" srcOrd="1" destOrd="0" parTransId="{0D0BFBE6-3584-6247-9B94-B7C3E152CEAA}" sibTransId="{F380BEB8-5EEE-8C4A-BA57-3F6D4EEAF3EB}"/>
    <dgm:cxn modelId="{E41A50B2-A5EC-2945-A447-3EC31F1AEDF0}" srcId="{648FEBDF-9EF7-4051-8F55-8681D590CAA6}" destId="{3279E4B9-5FAE-394F-8E9C-740886819237}" srcOrd="0" destOrd="0" parTransId="{23947974-C6F5-2247-96FE-9E47A7F95AA4}" sibTransId="{AF40AE0B-6AE7-754C-9133-AF8C924BC3C3}"/>
    <dgm:cxn modelId="{F813D4C8-4502-FE4C-A8C2-395B04AB7AA5}" type="presOf" srcId="{45791DA2-FE94-6F46-A886-13227B8610D5}" destId="{B52E4F05-5AB9-6348-AA43-5E7277D2C7B5}" srcOrd="0" destOrd="2" presId="urn:microsoft.com/office/officeart/2005/8/layout/hList2#1"/>
    <dgm:cxn modelId="{D0351BC2-3584-2F46-91C8-79DE81507F01}" srcId="{9AB8C989-4C1E-4DEE-83F5-E0258506ED3B}" destId="{B2BA4D0C-1FBF-734C-A503-CBF11353F845}" srcOrd="2" destOrd="0" parTransId="{C468F83E-F659-4F44-90AF-3FAF069E2603}" sibTransId="{0F354FF5-6896-DF49-BB81-1CDEFB2F3872}"/>
    <dgm:cxn modelId="{3EDA027C-56BF-584E-A591-793A2E7654BB}" type="presOf" srcId="{B2BA4D0C-1FBF-734C-A503-CBF11353F845}" destId="{B52E4F05-5AB9-6348-AA43-5E7277D2C7B5}" srcOrd="0" destOrd="4" presId="urn:microsoft.com/office/officeart/2005/8/layout/hList2#1"/>
    <dgm:cxn modelId="{8E3BC419-0DC8-406B-835A-B34482C18F91}" srcId="{9AB8C989-4C1E-4DEE-83F5-E0258506ED3B}" destId="{75A1BA38-C074-4466-9D24-9BCE2E358645}" srcOrd="3" destOrd="0" parTransId="{B1DF4BF9-4131-4250-BB64-2F35AEEED13D}" sibTransId="{7A7D9853-BF24-4C2F-9D71-6D9F93777926}"/>
    <dgm:cxn modelId="{9E3EC6BD-C823-4038-8879-D9BC7620D5D3}" srcId="{1E007F2C-39B2-47EF-ABD7-7F5223042E24}" destId="{9AB8C989-4C1E-4DEE-83F5-E0258506ED3B}" srcOrd="1" destOrd="0" parTransId="{0F05C566-DC88-4E0A-9472-A6BF0C93F324}" sibTransId="{453AA47B-6F0E-4D65-862D-9FADDDE6D84E}"/>
    <dgm:cxn modelId="{9DD36148-BC3D-704D-A977-0EFA210D18E3}" type="presOf" srcId="{0CEC052B-FA9B-42A8-831B-5711177A9170}" destId="{7EE4192C-30E1-C44E-97EB-34165134B3C5}" srcOrd="0" destOrd="1" presId="urn:microsoft.com/office/officeart/2005/8/layout/hList2#1"/>
    <dgm:cxn modelId="{6429C1BD-CFFA-4289-95F8-93301D02A6E0}" srcId="{C9A4BF48-321B-404E-B7E7-43020DD9AE41}" destId="{26CF94EF-CC49-4A2F-87A4-8D69CD8680C9}" srcOrd="4" destOrd="0" parTransId="{C647445F-1005-4B58-970C-7688B2D35B2C}" sibTransId="{DBD1BEC8-BC7C-4870-AC54-5BB35DBEB68E}"/>
    <dgm:cxn modelId="{8180FA68-CA60-7540-9340-C18DE22C7FCE}" type="presOf" srcId="{546E0E29-F4E0-E54B-8F6B-7F2EBEE2D122}" destId="{7EE4192C-30E1-C44E-97EB-34165134B3C5}" srcOrd="0" destOrd="5" presId="urn:microsoft.com/office/officeart/2005/8/layout/hList2#1"/>
    <dgm:cxn modelId="{936275BC-B79D-8E47-85BA-41AB6C408944}" type="presOf" srcId="{26CF94EF-CC49-4A2F-87A4-8D69CD8680C9}" destId="{7EE4192C-30E1-C44E-97EB-34165134B3C5}" srcOrd="0" destOrd="4" presId="urn:microsoft.com/office/officeart/2005/8/layout/hList2#1"/>
    <dgm:cxn modelId="{AAD921A0-07C0-1E49-A61F-24903245A119}" srcId="{9AB8C989-4C1E-4DEE-83F5-E0258506ED3B}" destId="{643C16EA-2FDB-1943-8DF5-E7183DF91DBC}" srcOrd="1" destOrd="0" parTransId="{A3401984-E2E8-244F-8371-C9B80B432DCC}" sibTransId="{5DB782EF-D7F9-9F4C-A0F4-7FD7AF4F8DEA}"/>
    <dgm:cxn modelId="{3648DB11-62FD-4487-9C7F-906A34069A28}" srcId="{C9A4BF48-321B-404E-B7E7-43020DD9AE41}" destId="{0CEC052B-FA9B-42A8-831B-5711177A9170}" srcOrd="1" destOrd="0" parTransId="{F9A5C15C-076D-4550-8BF6-8B13BB9E4AC7}" sibTransId="{81D46EAB-E1DF-4E54-A75A-7AFB6829A955}"/>
    <dgm:cxn modelId="{4F7D3DCD-C4BB-C144-BFD0-F9E07667FC1C}" type="presOf" srcId="{9AB8C989-4C1E-4DEE-83F5-E0258506ED3B}" destId="{80652216-8416-5E4D-9827-BC43F7E223A3}" srcOrd="0" destOrd="0" presId="urn:microsoft.com/office/officeart/2005/8/layout/hList2#1"/>
    <dgm:cxn modelId="{9531639F-9328-4A2A-8F38-46E462037A54}" srcId="{C9A4BF48-321B-404E-B7E7-43020DD9AE41}" destId="{C9A32DE3-78D7-4E98-BBDA-FE2DED11BFE5}" srcOrd="2" destOrd="0" parTransId="{47414511-04F6-4A98-BB16-9B19A42B6ACD}" sibTransId="{3BC4D453-F345-4FA9-9312-2116F5306EED}"/>
    <dgm:cxn modelId="{0DA57946-F3BF-4FEF-B354-98035C673D72}" srcId="{C9A4BF48-321B-404E-B7E7-43020DD9AE41}" destId="{D3866660-3AB3-4B22-ADD8-3E50EF42E2BE}" srcOrd="0" destOrd="0" parTransId="{6B8E5F35-715B-4489-B227-62408626B96A}" sibTransId="{32EC205E-58E0-406E-825A-DB52434A9FBB}"/>
    <dgm:cxn modelId="{1D537AB7-CC55-D246-A228-FFA3148B781E}" type="presParOf" srcId="{1118A761-AD2F-1C47-A957-9609C03361FA}" destId="{666A2D18-FF31-7141-979F-0E3918F9975E}" srcOrd="0" destOrd="0" presId="urn:microsoft.com/office/officeart/2005/8/layout/hList2#1"/>
    <dgm:cxn modelId="{47616D77-C526-C94E-89AB-072294296BAC}" type="presParOf" srcId="{666A2D18-FF31-7141-979F-0E3918F9975E}" destId="{D597B8CB-6294-8147-8FBB-FE9D9649146C}" srcOrd="0" destOrd="0" presId="urn:microsoft.com/office/officeart/2005/8/layout/hList2#1"/>
    <dgm:cxn modelId="{F68973E6-4302-0441-8EA6-EE9D13A847B2}" type="presParOf" srcId="{666A2D18-FF31-7141-979F-0E3918F9975E}" destId="{7EE4192C-30E1-C44E-97EB-34165134B3C5}" srcOrd="1" destOrd="0" presId="urn:microsoft.com/office/officeart/2005/8/layout/hList2#1"/>
    <dgm:cxn modelId="{4F8421F0-ABA6-4C4F-9B93-71FC158D50F9}" type="presParOf" srcId="{666A2D18-FF31-7141-979F-0E3918F9975E}" destId="{997D80FC-28EF-A446-B192-A4DFA352A35D}" srcOrd="2" destOrd="0" presId="urn:microsoft.com/office/officeart/2005/8/layout/hList2#1"/>
    <dgm:cxn modelId="{103E2BB6-924B-3A4E-9AF8-DE15A5504F51}" type="presParOf" srcId="{1118A761-AD2F-1C47-A957-9609C03361FA}" destId="{AC853C5D-A0FD-3F47-9403-D9FFF86EFC8C}" srcOrd="1" destOrd="0" presId="urn:microsoft.com/office/officeart/2005/8/layout/hList2#1"/>
    <dgm:cxn modelId="{C2EFFA01-C483-E147-BDE0-4349492B020E}" type="presParOf" srcId="{1118A761-AD2F-1C47-A957-9609C03361FA}" destId="{AA148CBE-8BFD-194C-8398-50A865DC3F24}" srcOrd="2" destOrd="0" presId="urn:microsoft.com/office/officeart/2005/8/layout/hList2#1"/>
    <dgm:cxn modelId="{C9A3ECD2-5308-774C-8BED-1571621C8DFB}" type="presParOf" srcId="{AA148CBE-8BFD-194C-8398-50A865DC3F24}" destId="{8EBC68C8-1DD2-8640-85F6-FDEBD1DEC3A6}" srcOrd="0" destOrd="0" presId="urn:microsoft.com/office/officeart/2005/8/layout/hList2#1"/>
    <dgm:cxn modelId="{921608B9-F171-784A-BE3E-A0EDBC85404D}" type="presParOf" srcId="{AA148CBE-8BFD-194C-8398-50A865DC3F24}" destId="{B52E4F05-5AB9-6348-AA43-5E7277D2C7B5}" srcOrd="1" destOrd="0" presId="urn:microsoft.com/office/officeart/2005/8/layout/hList2#1"/>
    <dgm:cxn modelId="{915585E2-BBA6-0E49-8F9E-731661CAA15A}" type="presParOf" srcId="{AA148CBE-8BFD-194C-8398-50A865DC3F24}" destId="{80652216-8416-5E4D-9827-BC43F7E223A3}" srcOrd="2" destOrd="0" presId="urn:microsoft.com/office/officeart/2005/8/layout/hList2#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7D80FC-28EF-A446-B192-A4DFA352A35D}">
      <dsp:nvSpPr>
        <dsp:cNvPr id="0" name=""/>
        <dsp:cNvSpPr/>
      </dsp:nvSpPr>
      <dsp:spPr>
        <a:xfrm rot="16200000">
          <a:off x="216240" y="1547846"/>
          <a:ext cx="2607825" cy="551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86529" bIns="0" numCol="1" spcCol="1270" anchor="t" anchorCtr="0">
          <a:noAutofit/>
        </a:bodyPr>
        <a:lstStyle/>
        <a:p>
          <a:pPr lvl="0" algn="r" defTabSz="1244600">
            <a:lnSpc>
              <a:spcPct val="90000"/>
            </a:lnSpc>
            <a:spcBef>
              <a:spcPct val="0"/>
            </a:spcBef>
            <a:spcAft>
              <a:spcPct val="35000"/>
            </a:spcAft>
          </a:pPr>
          <a:r>
            <a:rPr lang="fr-BE" sz="2800" kern="1200" dirty="0"/>
            <a:t>Oral langage </a:t>
          </a:r>
          <a:r>
            <a:rPr lang="fr-BE" sz="2000" kern="1200" dirty="0"/>
            <a:t>(GREMOTs)</a:t>
          </a:r>
        </a:p>
      </dsp:txBody>
      <dsp:txXfrm>
        <a:off x="216240" y="1547846"/>
        <a:ext cx="2607825" cy="551655"/>
      </dsp:txXfrm>
    </dsp:sp>
    <dsp:sp modelId="{7EE4192C-30E1-C44E-97EB-34165134B3C5}">
      <dsp:nvSpPr>
        <dsp:cNvPr id="0" name=""/>
        <dsp:cNvSpPr/>
      </dsp:nvSpPr>
      <dsp:spPr>
        <a:xfrm>
          <a:off x="2106093" y="120934"/>
          <a:ext cx="7553304" cy="334336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486529" rIns="170688" bIns="170688" numCol="1" spcCol="1270" anchor="t" anchorCtr="0">
          <a:noAutofit/>
        </a:bodyPr>
        <a:lstStyle/>
        <a:p>
          <a:pPr marL="228600" lvl="1" indent="-228600" algn="l" defTabSz="1066800">
            <a:lnSpc>
              <a:spcPct val="90000"/>
            </a:lnSpc>
            <a:spcBef>
              <a:spcPct val="0"/>
            </a:spcBef>
            <a:spcAft>
              <a:spcPct val="15000"/>
            </a:spcAft>
            <a:buChar char="••"/>
          </a:pPr>
          <a:r>
            <a:rPr lang="fr-FR" sz="2400" kern="1200" dirty="0"/>
            <a:t>Conversational speech</a:t>
          </a:r>
          <a:endParaRPr lang="fr-BE" sz="2400" kern="1200" dirty="0"/>
        </a:p>
        <a:p>
          <a:pPr marL="228600" lvl="1" indent="-228600" algn="l" defTabSz="1066800">
            <a:lnSpc>
              <a:spcPct val="90000"/>
            </a:lnSpc>
            <a:spcBef>
              <a:spcPct val="0"/>
            </a:spcBef>
            <a:spcAft>
              <a:spcPct val="15000"/>
            </a:spcAft>
            <a:buChar char="••"/>
          </a:pPr>
          <a:r>
            <a:rPr lang="fr-FR" sz="2400" kern="1200" dirty="0"/>
            <a:t>Repetition</a:t>
          </a:r>
          <a:endParaRPr lang="fr-BE" sz="2400" kern="1200" dirty="0"/>
        </a:p>
        <a:p>
          <a:pPr marL="228600" lvl="1" indent="-228600" algn="l" defTabSz="1066800">
            <a:lnSpc>
              <a:spcPct val="90000"/>
            </a:lnSpc>
            <a:spcBef>
              <a:spcPct val="0"/>
            </a:spcBef>
            <a:spcAft>
              <a:spcPct val="15000"/>
            </a:spcAft>
            <a:buChar char="••"/>
          </a:pPr>
          <a:r>
            <a:rPr lang="fr-FR" sz="2400" kern="1200" dirty="0"/>
            <a:t>Confrontation naming</a:t>
          </a:r>
          <a:endParaRPr lang="fr-BE" sz="2400" kern="1200" dirty="0"/>
        </a:p>
        <a:p>
          <a:pPr marL="228600" lvl="1" indent="-228600" algn="l" defTabSz="1066800">
            <a:lnSpc>
              <a:spcPct val="90000"/>
            </a:lnSpc>
            <a:spcBef>
              <a:spcPct val="0"/>
            </a:spcBef>
            <a:spcAft>
              <a:spcPct val="15000"/>
            </a:spcAft>
            <a:buChar char="••"/>
          </a:pPr>
          <a:r>
            <a:rPr lang="fr-BE" sz="2400" kern="1200" dirty="0"/>
            <a:t>Verbal fluency</a:t>
          </a:r>
        </a:p>
        <a:p>
          <a:pPr marL="228600" lvl="1" indent="-228600" algn="l" defTabSz="1066800">
            <a:lnSpc>
              <a:spcPct val="90000"/>
            </a:lnSpc>
            <a:spcBef>
              <a:spcPct val="0"/>
            </a:spcBef>
            <a:spcAft>
              <a:spcPct val="15000"/>
            </a:spcAft>
            <a:buChar char="••"/>
          </a:pPr>
          <a:r>
            <a:rPr lang="fr-FR" sz="2400" kern="1200" dirty="0"/>
            <a:t>Sentence elaboration</a:t>
          </a:r>
          <a:endParaRPr lang="fr-BE" sz="2400" kern="1200" dirty="0"/>
        </a:p>
        <a:p>
          <a:pPr marL="228600" lvl="1" indent="-228600" algn="l" defTabSz="1066800">
            <a:lnSpc>
              <a:spcPct val="90000"/>
            </a:lnSpc>
            <a:spcBef>
              <a:spcPct val="0"/>
            </a:spcBef>
            <a:spcAft>
              <a:spcPct val="15000"/>
            </a:spcAft>
            <a:buChar char="••"/>
          </a:pPr>
          <a:r>
            <a:rPr lang="fr-BE" sz="2400" kern="1200" dirty="0"/>
            <a:t>Narrative speech</a:t>
          </a:r>
        </a:p>
      </dsp:txBody>
      <dsp:txXfrm>
        <a:off x="2106093" y="120934"/>
        <a:ext cx="7553304" cy="3343362"/>
      </dsp:txXfrm>
    </dsp:sp>
    <dsp:sp modelId="{D597B8CB-6294-8147-8FBB-FE9D9649146C}">
      <dsp:nvSpPr>
        <dsp:cNvPr id="0" name=""/>
        <dsp:cNvSpPr/>
      </dsp:nvSpPr>
      <dsp:spPr>
        <a:xfrm>
          <a:off x="7566131" y="1767070"/>
          <a:ext cx="1103310" cy="1103310"/>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16000" r="-16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0652216-8416-5E4D-9827-BC43F7E223A3}">
      <dsp:nvSpPr>
        <dsp:cNvPr id="0" name=""/>
        <dsp:cNvSpPr/>
      </dsp:nvSpPr>
      <dsp:spPr>
        <a:xfrm rot="16200000">
          <a:off x="10430448" y="1576063"/>
          <a:ext cx="2607825" cy="551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486529" bIns="0" numCol="1" spcCol="1270" anchor="t" anchorCtr="0">
          <a:noAutofit/>
        </a:bodyPr>
        <a:lstStyle/>
        <a:p>
          <a:pPr lvl="0" algn="r" defTabSz="1244600">
            <a:lnSpc>
              <a:spcPct val="90000"/>
            </a:lnSpc>
            <a:spcBef>
              <a:spcPct val="0"/>
            </a:spcBef>
            <a:spcAft>
              <a:spcPct val="35000"/>
            </a:spcAft>
          </a:pPr>
          <a:r>
            <a:rPr lang="fr-BE" sz="2800" kern="1200" dirty="0"/>
            <a:t>Executive functions</a:t>
          </a:r>
        </a:p>
      </dsp:txBody>
      <dsp:txXfrm>
        <a:off x="10430448" y="1576063"/>
        <a:ext cx="2607825" cy="551655"/>
      </dsp:txXfrm>
    </dsp:sp>
    <dsp:sp modelId="{B52E4F05-5AB9-6348-AA43-5E7277D2C7B5}">
      <dsp:nvSpPr>
        <dsp:cNvPr id="0" name=""/>
        <dsp:cNvSpPr/>
      </dsp:nvSpPr>
      <dsp:spPr>
        <a:xfrm>
          <a:off x="12235638" y="150585"/>
          <a:ext cx="7553304" cy="3343362"/>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486529" rIns="142240" bIns="142240" numCol="1" spcCol="1270" anchor="t" anchorCtr="0">
          <a:noAutofit/>
        </a:bodyPr>
        <a:lstStyle/>
        <a:p>
          <a:pPr marL="228600" lvl="1" indent="-228600" algn="l" defTabSz="889000">
            <a:lnSpc>
              <a:spcPct val="90000"/>
            </a:lnSpc>
            <a:spcBef>
              <a:spcPct val="0"/>
            </a:spcBef>
            <a:spcAft>
              <a:spcPct val="15000"/>
            </a:spcAft>
            <a:buChar char="••"/>
          </a:pPr>
          <a:r>
            <a:rPr lang="fr-FR" sz="2000" kern="1200" dirty="0"/>
            <a:t>Short </a:t>
          </a:r>
          <a:r>
            <a:rPr lang="fr-FR" sz="2000" kern="1200" dirty="0" err="1"/>
            <a:t>term</a:t>
          </a:r>
          <a:r>
            <a:rPr lang="fr-FR" sz="2000" kern="1200" dirty="0"/>
            <a:t> and working memory</a:t>
          </a:r>
          <a:endParaRPr lang="fr-BE" sz="2000" kern="1200" dirty="0"/>
        </a:p>
        <a:p>
          <a:pPr marL="342900" lvl="2" indent="-171450" algn="l" defTabSz="800100">
            <a:lnSpc>
              <a:spcPct val="90000"/>
            </a:lnSpc>
            <a:spcBef>
              <a:spcPct val="0"/>
            </a:spcBef>
            <a:spcAft>
              <a:spcPct val="15000"/>
            </a:spcAft>
            <a:buChar char="••"/>
          </a:pPr>
          <a:r>
            <a:rPr lang="fr-FR" sz="1800" kern="1200" dirty="0"/>
            <a:t>Verbal </a:t>
          </a:r>
          <a:r>
            <a:rPr lang="fr-FR" sz="1800" kern="1200" dirty="0" err="1"/>
            <a:t>forward</a:t>
          </a:r>
          <a:r>
            <a:rPr lang="fr-FR" sz="1800" kern="1200" dirty="0"/>
            <a:t> digit span (</a:t>
          </a:r>
          <a:r>
            <a:rPr lang="fr-FR" sz="1800" kern="1200" dirty="0" err="1"/>
            <a:t>VFDspan</a:t>
          </a:r>
          <a:r>
            <a:rPr lang="fr-FR" sz="1800" kern="1200" dirty="0"/>
            <a:t>)/Verbal </a:t>
          </a:r>
          <a:r>
            <a:rPr lang="fr-FR" sz="1800" kern="1200" dirty="0" err="1"/>
            <a:t>backward</a:t>
          </a:r>
          <a:r>
            <a:rPr lang="fr-FR" sz="1800" kern="1200" dirty="0"/>
            <a:t> digit span (</a:t>
          </a:r>
          <a:r>
            <a:rPr lang="fr-FR" sz="1800" kern="1200" dirty="0" err="1"/>
            <a:t>VBDspan</a:t>
          </a:r>
          <a:r>
            <a:rPr lang="fr-FR" sz="1800" kern="1200" dirty="0"/>
            <a:t>)</a:t>
          </a:r>
          <a:endParaRPr lang="fr-BE" sz="1800" kern="1200" dirty="0"/>
        </a:p>
        <a:p>
          <a:pPr marL="342900" lvl="2" indent="-171450" algn="l" defTabSz="800100">
            <a:lnSpc>
              <a:spcPct val="90000"/>
            </a:lnSpc>
            <a:spcBef>
              <a:spcPct val="0"/>
            </a:spcBef>
            <a:spcAft>
              <a:spcPct val="15000"/>
            </a:spcAft>
            <a:buChar char="••"/>
          </a:pPr>
          <a:r>
            <a:rPr lang="fr-BE" sz="1800" kern="1200" dirty="0"/>
            <a:t>Spatial </a:t>
          </a:r>
          <a:r>
            <a:rPr lang="fr-BE" sz="1800" kern="1200" dirty="0" err="1"/>
            <a:t>forward</a:t>
          </a:r>
          <a:r>
            <a:rPr lang="fr-BE" sz="1800" kern="1200" dirty="0"/>
            <a:t> digit </a:t>
          </a:r>
          <a:r>
            <a:rPr lang="fr-BE" sz="1800" kern="1200" dirty="0" err="1"/>
            <a:t>span</a:t>
          </a:r>
          <a:r>
            <a:rPr lang="fr-BE" sz="1800" kern="1200" dirty="0"/>
            <a:t> (</a:t>
          </a:r>
          <a:r>
            <a:rPr lang="fr-BE" sz="1800" kern="1200" dirty="0" err="1"/>
            <a:t>SFDspan</a:t>
          </a:r>
          <a:r>
            <a:rPr lang="fr-BE" sz="1800" kern="1200" dirty="0"/>
            <a:t>)/Spatial </a:t>
          </a:r>
          <a:r>
            <a:rPr lang="fr-BE" sz="1800" kern="1200" dirty="0" err="1"/>
            <a:t>backward</a:t>
          </a:r>
          <a:r>
            <a:rPr lang="fr-BE" sz="1800" kern="1200" dirty="0"/>
            <a:t> digit </a:t>
          </a:r>
          <a:r>
            <a:rPr lang="fr-BE" sz="1800" kern="1200" dirty="0" err="1"/>
            <a:t>span</a:t>
          </a:r>
          <a:r>
            <a:rPr lang="fr-BE" sz="1800" kern="1200" dirty="0"/>
            <a:t> (</a:t>
          </a:r>
          <a:r>
            <a:rPr lang="fr-BE" sz="1800" kern="1200" dirty="0" err="1"/>
            <a:t>SBDspan</a:t>
          </a:r>
          <a:r>
            <a:rPr lang="fr-BE" sz="1800" kern="1200" dirty="0"/>
            <a:t>)</a:t>
          </a:r>
        </a:p>
        <a:p>
          <a:pPr marL="228600" lvl="1" indent="-228600" algn="l" defTabSz="889000">
            <a:lnSpc>
              <a:spcPct val="90000"/>
            </a:lnSpc>
            <a:spcBef>
              <a:spcPct val="0"/>
            </a:spcBef>
            <a:spcAft>
              <a:spcPct val="15000"/>
            </a:spcAft>
            <a:buChar char="••"/>
          </a:pPr>
          <a:r>
            <a:rPr lang="fr-FR" sz="2000" kern="1200" dirty="0"/>
            <a:t>STROOP test</a:t>
          </a:r>
          <a:endParaRPr lang="fr-BE" sz="2000" kern="1200" dirty="0"/>
        </a:p>
        <a:p>
          <a:pPr marL="228600" lvl="1" indent="-228600" algn="l" defTabSz="889000">
            <a:lnSpc>
              <a:spcPct val="90000"/>
            </a:lnSpc>
            <a:spcBef>
              <a:spcPct val="0"/>
            </a:spcBef>
            <a:spcAft>
              <a:spcPct val="15000"/>
            </a:spcAft>
            <a:buChar char="••"/>
          </a:pPr>
          <a:r>
            <a:rPr lang="fr-FR" sz="2000" kern="1200" dirty="0"/>
            <a:t>Trail </a:t>
          </a:r>
          <a:r>
            <a:rPr lang="fr-FR" sz="2000" kern="1200" dirty="0" err="1"/>
            <a:t>Maiking</a:t>
          </a:r>
          <a:r>
            <a:rPr lang="fr-FR" sz="2000" kern="1200" dirty="0"/>
            <a:t> Test (TMTA, TMTB)</a:t>
          </a:r>
          <a:endParaRPr lang="fr-BE" sz="2000" kern="1200" dirty="0"/>
        </a:p>
        <a:p>
          <a:pPr marL="228600" lvl="1" indent="-228600" algn="l" defTabSz="889000">
            <a:lnSpc>
              <a:spcPct val="90000"/>
            </a:lnSpc>
            <a:spcBef>
              <a:spcPct val="0"/>
            </a:spcBef>
            <a:spcAft>
              <a:spcPct val="15000"/>
            </a:spcAft>
            <a:buChar char="••"/>
          </a:pPr>
          <a:r>
            <a:rPr lang="fr-FR" sz="2000" kern="1200" dirty="0"/>
            <a:t>Design fluency </a:t>
          </a:r>
          <a:r>
            <a:rPr lang="fr-FR" sz="2000" kern="1200" dirty="0" err="1"/>
            <a:t>task</a:t>
          </a:r>
          <a:r>
            <a:rPr lang="fr-FR" sz="2000" kern="1200" dirty="0"/>
            <a:t>  (RFFT)</a:t>
          </a:r>
          <a:endParaRPr lang="fr-BE" sz="2000" kern="1200" dirty="0"/>
        </a:p>
        <a:p>
          <a:pPr marL="228600" lvl="1" indent="-228600" algn="l" defTabSz="889000">
            <a:lnSpc>
              <a:spcPct val="90000"/>
            </a:lnSpc>
            <a:spcBef>
              <a:spcPct val="0"/>
            </a:spcBef>
            <a:spcAft>
              <a:spcPct val="15000"/>
            </a:spcAft>
            <a:buChar char="••"/>
          </a:pPr>
          <a:r>
            <a:rPr lang="fr-FR" sz="2000" kern="1200" dirty="0"/>
            <a:t>Tower of London </a:t>
          </a:r>
          <a:r>
            <a:rPr lang="fr-FR" sz="2000" kern="1200" dirty="0" err="1"/>
            <a:t>task</a:t>
          </a:r>
          <a:r>
            <a:rPr lang="fr-FR" sz="2000" kern="1200" dirty="0"/>
            <a:t> (TL)</a:t>
          </a:r>
          <a:endParaRPr lang="fr-BE" sz="2000" kern="1200" dirty="0"/>
        </a:p>
      </dsp:txBody>
      <dsp:txXfrm>
        <a:off x="12235638" y="150585"/>
        <a:ext cx="7553304" cy="3343362"/>
      </dsp:txXfrm>
    </dsp:sp>
    <dsp:sp modelId="{8EBC68C8-1DD2-8640-85F6-FDEBD1DEC3A6}">
      <dsp:nvSpPr>
        <dsp:cNvPr id="0" name=""/>
        <dsp:cNvSpPr/>
      </dsp:nvSpPr>
      <dsp:spPr>
        <a:xfrm>
          <a:off x="17780344" y="2021074"/>
          <a:ext cx="1103310" cy="1103310"/>
        </a:xfrm>
        <a:prstGeom prst="rect">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t="-10000" b="-10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2#1">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268022" y="7011132"/>
            <a:ext cx="25704245" cy="14914762"/>
          </a:xfrm>
        </p:spPr>
        <p:txBody>
          <a:bodyPr anchor="b"/>
          <a:lstStyle>
            <a:lvl1pPr algn="ctr">
              <a:defRPr sz="19843"/>
            </a:lvl1pPr>
          </a:lstStyle>
          <a:p>
            <a:r>
              <a:rPr lang="fr-FR"/>
              <a:t>Modifiez le style du titre</a:t>
            </a:r>
            <a:endParaRPr lang="en-US" dirty="0"/>
          </a:p>
        </p:txBody>
      </p:sp>
      <p:sp>
        <p:nvSpPr>
          <p:cNvPr id="3" name="Subtitle 2"/>
          <p:cNvSpPr>
            <a:spLocks noGrp="1"/>
          </p:cNvSpPr>
          <p:nvPr>
            <p:ph type="subTitle" idx="1"/>
          </p:nvPr>
        </p:nvSpPr>
        <p:spPr>
          <a:xfrm>
            <a:off x="3780036" y="22501064"/>
            <a:ext cx="22680216" cy="10343147"/>
          </a:xfrm>
        </p:spPr>
        <p:txBody>
          <a:bodyPr/>
          <a:lstStyle>
            <a:lvl1pPr marL="0" indent="0" algn="ctr">
              <a:buNone/>
              <a:defRPr sz="7937"/>
            </a:lvl1pPr>
            <a:lvl2pPr marL="1512006" indent="0" algn="ctr">
              <a:buNone/>
              <a:defRPr sz="6614"/>
            </a:lvl2pPr>
            <a:lvl3pPr marL="3024012" indent="0" algn="ctr">
              <a:buNone/>
              <a:defRPr sz="5953"/>
            </a:lvl3pPr>
            <a:lvl4pPr marL="4536018" indent="0" algn="ctr">
              <a:buNone/>
              <a:defRPr sz="5291"/>
            </a:lvl4pPr>
            <a:lvl5pPr marL="6048024" indent="0" algn="ctr">
              <a:buNone/>
              <a:defRPr sz="5291"/>
            </a:lvl5pPr>
            <a:lvl6pPr marL="7560031" indent="0" algn="ctr">
              <a:buNone/>
              <a:defRPr sz="5291"/>
            </a:lvl6pPr>
            <a:lvl7pPr marL="9072037" indent="0" algn="ctr">
              <a:buNone/>
              <a:defRPr sz="5291"/>
            </a:lvl7pPr>
            <a:lvl8pPr marL="10584043" indent="0" algn="ctr">
              <a:buNone/>
              <a:defRPr sz="5291"/>
            </a:lvl8pPr>
            <a:lvl9pPr marL="12096049" indent="0" algn="ctr">
              <a:buNone/>
              <a:defRPr sz="5291"/>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92A848C-122A-4D92-81B2-766E96C14553}" type="datetimeFigureOut">
              <a:rPr lang="fr-BE" smtClean="0"/>
              <a:pPr/>
              <a:t>30-09-19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10E11F81-B8AF-4DFC-9EB9-2BC404797729}" type="slidenum">
              <a:rPr lang="fr-BE" smtClean="0"/>
              <a:pPr/>
              <a:t>‹N°›</a:t>
            </a:fld>
            <a:endParaRPr lang="fr-BE"/>
          </a:p>
        </p:txBody>
      </p:sp>
    </p:spTree>
    <p:extLst>
      <p:ext uri="{BB962C8B-B14F-4D97-AF65-F5344CB8AC3E}">
        <p14:creationId xmlns:p14="http://schemas.microsoft.com/office/powerpoint/2010/main" val="3667646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92A848C-122A-4D92-81B2-766E96C14553}" type="datetimeFigureOut">
              <a:rPr lang="fr-BE" smtClean="0"/>
              <a:pPr/>
              <a:t>30-09-19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10E11F81-B8AF-4DFC-9EB9-2BC404797729}" type="slidenum">
              <a:rPr lang="fr-BE" smtClean="0"/>
              <a:pPr/>
              <a:t>‹N°›</a:t>
            </a:fld>
            <a:endParaRPr lang="fr-BE"/>
          </a:p>
        </p:txBody>
      </p:sp>
    </p:spTree>
    <p:extLst>
      <p:ext uri="{BB962C8B-B14F-4D97-AF65-F5344CB8AC3E}">
        <p14:creationId xmlns:p14="http://schemas.microsoft.com/office/powerpoint/2010/main" val="953977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40708" y="2280848"/>
            <a:ext cx="6520562" cy="36305153"/>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2079021" y="2280848"/>
            <a:ext cx="19183683" cy="36305153"/>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92A848C-122A-4D92-81B2-766E96C14553}" type="datetimeFigureOut">
              <a:rPr lang="fr-BE" smtClean="0"/>
              <a:pPr/>
              <a:t>30-09-19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10E11F81-B8AF-4DFC-9EB9-2BC404797729}" type="slidenum">
              <a:rPr lang="fr-BE" smtClean="0"/>
              <a:pPr/>
              <a:t>‹N°›</a:t>
            </a:fld>
            <a:endParaRPr lang="fr-BE"/>
          </a:p>
        </p:txBody>
      </p:sp>
    </p:spTree>
    <p:extLst>
      <p:ext uri="{BB962C8B-B14F-4D97-AF65-F5344CB8AC3E}">
        <p14:creationId xmlns:p14="http://schemas.microsoft.com/office/powerpoint/2010/main" val="1736625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92A848C-122A-4D92-81B2-766E96C14553}" type="datetimeFigureOut">
              <a:rPr lang="fr-BE" smtClean="0"/>
              <a:pPr/>
              <a:t>30-09-19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10E11F81-B8AF-4DFC-9EB9-2BC404797729}" type="slidenum">
              <a:rPr lang="fr-BE" smtClean="0"/>
              <a:pPr/>
              <a:t>‹N°›</a:t>
            </a:fld>
            <a:endParaRPr lang="fr-BE"/>
          </a:p>
        </p:txBody>
      </p:sp>
    </p:spTree>
    <p:extLst>
      <p:ext uri="{BB962C8B-B14F-4D97-AF65-F5344CB8AC3E}">
        <p14:creationId xmlns:p14="http://schemas.microsoft.com/office/powerpoint/2010/main" val="4149222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063272" y="10680331"/>
            <a:ext cx="26082248" cy="17820361"/>
          </a:xfrm>
        </p:spPr>
        <p:txBody>
          <a:bodyPr anchor="b"/>
          <a:lstStyle>
            <a:lvl1pPr>
              <a:defRPr sz="19843"/>
            </a:lvl1pPr>
          </a:lstStyle>
          <a:p>
            <a:r>
              <a:rPr lang="fr-FR"/>
              <a:t>Modifiez le style du titre</a:t>
            </a:r>
            <a:endParaRPr lang="en-US" dirty="0"/>
          </a:p>
        </p:txBody>
      </p:sp>
      <p:sp>
        <p:nvSpPr>
          <p:cNvPr id="3" name="Text Placeholder 2"/>
          <p:cNvSpPr>
            <a:spLocks noGrp="1"/>
          </p:cNvSpPr>
          <p:nvPr>
            <p:ph type="body" idx="1"/>
          </p:nvPr>
        </p:nvSpPr>
        <p:spPr>
          <a:xfrm>
            <a:off x="2063272" y="28669280"/>
            <a:ext cx="26082248" cy="9371307"/>
          </a:xfrm>
        </p:spPr>
        <p:txBody>
          <a:bodyPr/>
          <a:lstStyle>
            <a:lvl1pPr marL="0" indent="0">
              <a:buNone/>
              <a:defRPr sz="7937">
                <a:solidFill>
                  <a:schemeClr val="tx1"/>
                </a:solidFill>
              </a:defRPr>
            </a:lvl1pPr>
            <a:lvl2pPr marL="1512006" indent="0">
              <a:buNone/>
              <a:defRPr sz="6614">
                <a:solidFill>
                  <a:schemeClr val="tx1">
                    <a:tint val="75000"/>
                  </a:schemeClr>
                </a:solidFill>
              </a:defRPr>
            </a:lvl2pPr>
            <a:lvl3pPr marL="3024012" indent="0">
              <a:buNone/>
              <a:defRPr sz="5953">
                <a:solidFill>
                  <a:schemeClr val="tx1">
                    <a:tint val="75000"/>
                  </a:schemeClr>
                </a:solidFill>
              </a:defRPr>
            </a:lvl3pPr>
            <a:lvl4pPr marL="4536018" indent="0">
              <a:buNone/>
              <a:defRPr sz="5291">
                <a:solidFill>
                  <a:schemeClr val="tx1">
                    <a:tint val="75000"/>
                  </a:schemeClr>
                </a:solidFill>
              </a:defRPr>
            </a:lvl4pPr>
            <a:lvl5pPr marL="6048024" indent="0">
              <a:buNone/>
              <a:defRPr sz="5291">
                <a:solidFill>
                  <a:schemeClr val="tx1">
                    <a:tint val="75000"/>
                  </a:schemeClr>
                </a:solidFill>
              </a:defRPr>
            </a:lvl5pPr>
            <a:lvl6pPr marL="7560031" indent="0">
              <a:buNone/>
              <a:defRPr sz="5291">
                <a:solidFill>
                  <a:schemeClr val="tx1">
                    <a:tint val="75000"/>
                  </a:schemeClr>
                </a:solidFill>
              </a:defRPr>
            </a:lvl6pPr>
            <a:lvl7pPr marL="9072037" indent="0">
              <a:buNone/>
              <a:defRPr sz="5291">
                <a:solidFill>
                  <a:schemeClr val="tx1">
                    <a:tint val="75000"/>
                  </a:schemeClr>
                </a:solidFill>
              </a:defRPr>
            </a:lvl7pPr>
            <a:lvl8pPr marL="10584043" indent="0">
              <a:buNone/>
              <a:defRPr sz="5291">
                <a:solidFill>
                  <a:schemeClr val="tx1">
                    <a:tint val="75000"/>
                  </a:schemeClr>
                </a:solidFill>
              </a:defRPr>
            </a:lvl8pPr>
            <a:lvl9pPr marL="12096049" indent="0">
              <a:buNone/>
              <a:defRPr sz="5291">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492A848C-122A-4D92-81B2-766E96C14553}" type="datetimeFigureOut">
              <a:rPr lang="fr-BE" smtClean="0"/>
              <a:pPr/>
              <a:t>30-09-19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10E11F81-B8AF-4DFC-9EB9-2BC404797729}" type="slidenum">
              <a:rPr lang="fr-BE" smtClean="0"/>
              <a:pPr/>
              <a:t>‹N°›</a:t>
            </a:fld>
            <a:endParaRPr lang="fr-BE"/>
          </a:p>
        </p:txBody>
      </p:sp>
    </p:spTree>
    <p:extLst>
      <p:ext uri="{BB962C8B-B14F-4D97-AF65-F5344CB8AC3E}">
        <p14:creationId xmlns:p14="http://schemas.microsoft.com/office/powerpoint/2010/main" val="2482849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079020" y="11404240"/>
            <a:ext cx="12852122" cy="27181761"/>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15309146" y="11404240"/>
            <a:ext cx="12852122" cy="27181761"/>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92A848C-122A-4D92-81B2-766E96C14553}" type="datetimeFigureOut">
              <a:rPr lang="fr-BE" smtClean="0"/>
              <a:pPr/>
              <a:t>30-09-19</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10E11F81-B8AF-4DFC-9EB9-2BC404797729}" type="slidenum">
              <a:rPr lang="fr-BE" smtClean="0"/>
              <a:pPr/>
              <a:t>‹N°›</a:t>
            </a:fld>
            <a:endParaRPr lang="fr-BE"/>
          </a:p>
        </p:txBody>
      </p:sp>
    </p:spTree>
    <p:extLst>
      <p:ext uri="{BB962C8B-B14F-4D97-AF65-F5344CB8AC3E}">
        <p14:creationId xmlns:p14="http://schemas.microsoft.com/office/powerpoint/2010/main" val="4259459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2082959" y="2280857"/>
            <a:ext cx="26082248" cy="8280473"/>
          </a:xfrm>
        </p:spPr>
        <p:txBody>
          <a:bodyPr/>
          <a:lstStyle/>
          <a:p>
            <a:r>
              <a:rPr lang="fr-FR"/>
              <a:t>Modifiez le style du titre</a:t>
            </a:r>
            <a:endParaRPr lang="en-US" dirty="0"/>
          </a:p>
        </p:txBody>
      </p:sp>
      <p:sp>
        <p:nvSpPr>
          <p:cNvPr id="3" name="Text Placeholder 2"/>
          <p:cNvSpPr>
            <a:spLocks noGrp="1"/>
          </p:cNvSpPr>
          <p:nvPr>
            <p:ph type="body" idx="1"/>
          </p:nvPr>
        </p:nvSpPr>
        <p:spPr>
          <a:xfrm>
            <a:off x="2082962" y="10501820"/>
            <a:ext cx="12793057" cy="5146780"/>
          </a:xfrm>
        </p:spPr>
        <p:txBody>
          <a:bodyPr anchor="b"/>
          <a:lstStyle>
            <a:lvl1pPr marL="0" indent="0">
              <a:buNone/>
              <a:defRPr sz="7937" b="1"/>
            </a:lvl1pPr>
            <a:lvl2pPr marL="1512006" indent="0">
              <a:buNone/>
              <a:defRPr sz="6614" b="1"/>
            </a:lvl2pPr>
            <a:lvl3pPr marL="3024012" indent="0">
              <a:buNone/>
              <a:defRPr sz="5953" b="1"/>
            </a:lvl3pPr>
            <a:lvl4pPr marL="4536018" indent="0">
              <a:buNone/>
              <a:defRPr sz="5291" b="1"/>
            </a:lvl4pPr>
            <a:lvl5pPr marL="6048024" indent="0">
              <a:buNone/>
              <a:defRPr sz="5291" b="1"/>
            </a:lvl5pPr>
            <a:lvl6pPr marL="7560031" indent="0">
              <a:buNone/>
              <a:defRPr sz="5291" b="1"/>
            </a:lvl6pPr>
            <a:lvl7pPr marL="9072037" indent="0">
              <a:buNone/>
              <a:defRPr sz="5291" b="1"/>
            </a:lvl7pPr>
            <a:lvl8pPr marL="10584043" indent="0">
              <a:buNone/>
              <a:defRPr sz="5291" b="1"/>
            </a:lvl8pPr>
            <a:lvl9pPr marL="12096049" indent="0">
              <a:buNone/>
              <a:defRPr sz="5291" b="1"/>
            </a:lvl9pPr>
          </a:lstStyle>
          <a:p>
            <a:pPr lvl="0"/>
            <a:r>
              <a:rPr lang="fr-FR"/>
              <a:t>Modifiez les styles du texte du masque</a:t>
            </a:r>
          </a:p>
        </p:txBody>
      </p:sp>
      <p:sp>
        <p:nvSpPr>
          <p:cNvPr id="4" name="Content Placeholder 3"/>
          <p:cNvSpPr>
            <a:spLocks noGrp="1"/>
          </p:cNvSpPr>
          <p:nvPr>
            <p:ph sz="half" idx="2"/>
          </p:nvPr>
        </p:nvSpPr>
        <p:spPr>
          <a:xfrm>
            <a:off x="2082962" y="15648601"/>
            <a:ext cx="12793057" cy="23016734"/>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15309148" y="10501820"/>
            <a:ext cx="12856061" cy="5146780"/>
          </a:xfrm>
        </p:spPr>
        <p:txBody>
          <a:bodyPr anchor="b"/>
          <a:lstStyle>
            <a:lvl1pPr marL="0" indent="0">
              <a:buNone/>
              <a:defRPr sz="7937" b="1"/>
            </a:lvl1pPr>
            <a:lvl2pPr marL="1512006" indent="0">
              <a:buNone/>
              <a:defRPr sz="6614" b="1"/>
            </a:lvl2pPr>
            <a:lvl3pPr marL="3024012" indent="0">
              <a:buNone/>
              <a:defRPr sz="5953" b="1"/>
            </a:lvl3pPr>
            <a:lvl4pPr marL="4536018" indent="0">
              <a:buNone/>
              <a:defRPr sz="5291" b="1"/>
            </a:lvl4pPr>
            <a:lvl5pPr marL="6048024" indent="0">
              <a:buNone/>
              <a:defRPr sz="5291" b="1"/>
            </a:lvl5pPr>
            <a:lvl6pPr marL="7560031" indent="0">
              <a:buNone/>
              <a:defRPr sz="5291" b="1"/>
            </a:lvl6pPr>
            <a:lvl7pPr marL="9072037" indent="0">
              <a:buNone/>
              <a:defRPr sz="5291" b="1"/>
            </a:lvl7pPr>
            <a:lvl8pPr marL="10584043" indent="0">
              <a:buNone/>
              <a:defRPr sz="5291" b="1"/>
            </a:lvl8pPr>
            <a:lvl9pPr marL="12096049" indent="0">
              <a:buNone/>
              <a:defRPr sz="5291" b="1"/>
            </a:lvl9pPr>
          </a:lstStyle>
          <a:p>
            <a:pPr lvl="0"/>
            <a:r>
              <a:rPr lang="fr-FR"/>
              <a:t>Modifiez les styles du texte du masque</a:t>
            </a:r>
          </a:p>
        </p:txBody>
      </p:sp>
      <p:sp>
        <p:nvSpPr>
          <p:cNvPr id="6" name="Content Placeholder 5"/>
          <p:cNvSpPr>
            <a:spLocks noGrp="1"/>
          </p:cNvSpPr>
          <p:nvPr>
            <p:ph sz="quarter" idx="4"/>
          </p:nvPr>
        </p:nvSpPr>
        <p:spPr>
          <a:xfrm>
            <a:off x="15309148" y="15648601"/>
            <a:ext cx="12856061" cy="23016734"/>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92A848C-122A-4D92-81B2-766E96C14553}" type="datetimeFigureOut">
              <a:rPr lang="fr-BE" smtClean="0"/>
              <a:pPr/>
              <a:t>30-09-19</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10E11F81-B8AF-4DFC-9EB9-2BC404797729}" type="slidenum">
              <a:rPr lang="fr-BE" smtClean="0"/>
              <a:pPr/>
              <a:t>‹N°›</a:t>
            </a:fld>
            <a:endParaRPr lang="fr-BE"/>
          </a:p>
        </p:txBody>
      </p:sp>
    </p:spTree>
    <p:extLst>
      <p:ext uri="{BB962C8B-B14F-4D97-AF65-F5344CB8AC3E}">
        <p14:creationId xmlns:p14="http://schemas.microsoft.com/office/powerpoint/2010/main" val="123655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92A848C-122A-4D92-81B2-766E96C14553}" type="datetimeFigureOut">
              <a:rPr lang="fr-BE" smtClean="0"/>
              <a:pPr/>
              <a:t>30-09-19</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10E11F81-B8AF-4DFC-9EB9-2BC404797729}" type="slidenum">
              <a:rPr lang="fr-BE" smtClean="0"/>
              <a:pPr/>
              <a:t>‹N°›</a:t>
            </a:fld>
            <a:endParaRPr lang="fr-BE"/>
          </a:p>
        </p:txBody>
      </p:sp>
    </p:spTree>
    <p:extLst>
      <p:ext uri="{BB962C8B-B14F-4D97-AF65-F5344CB8AC3E}">
        <p14:creationId xmlns:p14="http://schemas.microsoft.com/office/powerpoint/2010/main" val="86916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2A848C-122A-4D92-81B2-766E96C14553}" type="datetimeFigureOut">
              <a:rPr lang="fr-BE" smtClean="0"/>
              <a:pPr/>
              <a:t>30-09-19</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10E11F81-B8AF-4DFC-9EB9-2BC404797729}" type="slidenum">
              <a:rPr lang="fr-BE" smtClean="0"/>
              <a:pPr/>
              <a:t>‹N°›</a:t>
            </a:fld>
            <a:endParaRPr lang="fr-BE"/>
          </a:p>
        </p:txBody>
      </p:sp>
    </p:spTree>
    <p:extLst>
      <p:ext uri="{BB962C8B-B14F-4D97-AF65-F5344CB8AC3E}">
        <p14:creationId xmlns:p14="http://schemas.microsoft.com/office/powerpoint/2010/main" val="1183570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082959" y="2856018"/>
            <a:ext cx="9753280" cy="9996064"/>
          </a:xfrm>
        </p:spPr>
        <p:txBody>
          <a:bodyPr anchor="b"/>
          <a:lstStyle>
            <a:lvl1pPr>
              <a:defRPr sz="10583"/>
            </a:lvl1pPr>
          </a:lstStyle>
          <a:p>
            <a:r>
              <a:rPr lang="fr-FR"/>
              <a:t>Modifiez le style du titre</a:t>
            </a:r>
            <a:endParaRPr lang="en-US" dirty="0"/>
          </a:p>
        </p:txBody>
      </p:sp>
      <p:sp>
        <p:nvSpPr>
          <p:cNvPr id="3" name="Content Placeholder 2"/>
          <p:cNvSpPr>
            <a:spLocks noGrp="1"/>
          </p:cNvSpPr>
          <p:nvPr>
            <p:ph idx="1"/>
          </p:nvPr>
        </p:nvSpPr>
        <p:spPr>
          <a:xfrm>
            <a:off x="12856061" y="6168216"/>
            <a:ext cx="15309146" cy="30444362"/>
          </a:xfrm>
        </p:spPr>
        <p:txBody>
          <a:bodyPr/>
          <a:lstStyle>
            <a:lvl1pPr>
              <a:defRPr sz="10583"/>
            </a:lvl1pPr>
            <a:lvl2pPr>
              <a:defRPr sz="9260"/>
            </a:lvl2pPr>
            <a:lvl3pPr>
              <a:defRPr sz="7937"/>
            </a:lvl3pPr>
            <a:lvl4pPr>
              <a:defRPr sz="6614"/>
            </a:lvl4pPr>
            <a:lvl5pPr>
              <a:defRPr sz="6614"/>
            </a:lvl5pPr>
            <a:lvl6pPr>
              <a:defRPr sz="6614"/>
            </a:lvl6pPr>
            <a:lvl7pPr>
              <a:defRPr sz="6614"/>
            </a:lvl7pPr>
            <a:lvl8pPr>
              <a:defRPr sz="6614"/>
            </a:lvl8pPr>
            <a:lvl9pPr>
              <a:defRPr sz="6614"/>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082959" y="12852082"/>
            <a:ext cx="9753280" cy="23810073"/>
          </a:xfrm>
        </p:spPr>
        <p:txBody>
          <a:bodyPr/>
          <a:lstStyle>
            <a:lvl1pPr marL="0" indent="0">
              <a:buNone/>
              <a:defRPr sz="5291"/>
            </a:lvl1pPr>
            <a:lvl2pPr marL="1512006" indent="0">
              <a:buNone/>
              <a:defRPr sz="4630"/>
            </a:lvl2pPr>
            <a:lvl3pPr marL="3024012" indent="0">
              <a:buNone/>
              <a:defRPr sz="3969"/>
            </a:lvl3pPr>
            <a:lvl4pPr marL="4536018" indent="0">
              <a:buNone/>
              <a:defRPr sz="3307"/>
            </a:lvl4pPr>
            <a:lvl5pPr marL="6048024" indent="0">
              <a:buNone/>
              <a:defRPr sz="3307"/>
            </a:lvl5pPr>
            <a:lvl6pPr marL="7560031" indent="0">
              <a:buNone/>
              <a:defRPr sz="3307"/>
            </a:lvl6pPr>
            <a:lvl7pPr marL="9072037" indent="0">
              <a:buNone/>
              <a:defRPr sz="3307"/>
            </a:lvl7pPr>
            <a:lvl8pPr marL="10584043" indent="0">
              <a:buNone/>
              <a:defRPr sz="3307"/>
            </a:lvl8pPr>
            <a:lvl9pPr marL="12096049" indent="0">
              <a:buNone/>
              <a:defRPr sz="3307"/>
            </a:lvl9pPr>
          </a:lstStyle>
          <a:p>
            <a:pPr lvl="0"/>
            <a:r>
              <a:rPr lang="fr-FR"/>
              <a:t>Modifiez les styles du texte du masque</a:t>
            </a:r>
          </a:p>
        </p:txBody>
      </p:sp>
      <p:sp>
        <p:nvSpPr>
          <p:cNvPr id="5" name="Date Placeholder 4"/>
          <p:cNvSpPr>
            <a:spLocks noGrp="1"/>
          </p:cNvSpPr>
          <p:nvPr>
            <p:ph type="dt" sz="half" idx="10"/>
          </p:nvPr>
        </p:nvSpPr>
        <p:spPr/>
        <p:txBody>
          <a:bodyPr/>
          <a:lstStyle/>
          <a:p>
            <a:fld id="{492A848C-122A-4D92-81B2-766E96C14553}" type="datetimeFigureOut">
              <a:rPr lang="fr-BE" smtClean="0"/>
              <a:pPr/>
              <a:t>30-09-19</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10E11F81-B8AF-4DFC-9EB9-2BC404797729}" type="slidenum">
              <a:rPr lang="fr-BE" smtClean="0"/>
              <a:pPr/>
              <a:t>‹N°›</a:t>
            </a:fld>
            <a:endParaRPr lang="fr-BE"/>
          </a:p>
        </p:txBody>
      </p:sp>
    </p:spTree>
    <p:extLst>
      <p:ext uri="{BB962C8B-B14F-4D97-AF65-F5344CB8AC3E}">
        <p14:creationId xmlns:p14="http://schemas.microsoft.com/office/powerpoint/2010/main" val="741803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082959" y="2856018"/>
            <a:ext cx="9753280" cy="9996064"/>
          </a:xfrm>
        </p:spPr>
        <p:txBody>
          <a:bodyPr anchor="b"/>
          <a:lstStyle>
            <a:lvl1pPr>
              <a:defRPr sz="10583"/>
            </a:lvl1pPr>
          </a:lstStyle>
          <a:p>
            <a:r>
              <a:rPr lang="fr-FR"/>
              <a:t>Modifiez le style du titre</a:t>
            </a:r>
            <a:endParaRPr lang="en-US" dirty="0"/>
          </a:p>
        </p:txBody>
      </p:sp>
      <p:sp>
        <p:nvSpPr>
          <p:cNvPr id="3" name="Picture Placeholder 2"/>
          <p:cNvSpPr>
            <a:spLocks noGrp="1" noChangeAspect="1"/>
          </p:cNvSpPr>
          <p:nvPr>
            <p:ph type="pic" idx="1"/>
          </p:nvPr>
        </p:nvSpPr>
        <p:spPr>
          <a:xfrm>
            <a:off x="12856061" y="6168216"/>
            <a:ext cx="15309146" cy="30444362"/>
          </a:xfrm>
        </p:spPr>
        <p:txBody>
          <a:bodyPr anchor="t"/>
          <a:lstStyle>
            <a:lvl1pPr marL="0" indent="0">
              <a:buNone/>
              <a:defRPr sz="10583"/>
            </a:lvl1pPr>
            <a:lvl2pPr marL="1512006" indent="0">
              <a:buNone/>
              <a:defRPr sz="9260"/>
            </a:lvl2pPr>
            <a:lvl3pPr marL="3024012" indent="0">
              <a:buNone/>
              <a:defRPr sz="7937"/>
            </a:lvl3pPr>
            <a:lvl4pPr marL="4536018" indent="0">
              <a:buNone/>
              <a:defRPr sz="6614"/>
            </a:lvl4pPr>
            <a:lvl5pPr marL="6048024" indent="0">
              <a:buNone/>
              <a:defRPr sz="6614"/>
            </a:lvl5pPr>
            <a:lvl6pPr marL="7560031" indent="0">
              <a:buNone/>
              <a:defRPr sz="6614"/>
            </a:lvl6pPr>
            <a:lvl7pPr marL="9072037" indent="0">
              <a:buNone/>
              <a:defRPr sz="6614"/>
            </a:lvl7pPr>
            <a:lvl8pPr marL="10584043" indent="0">
              <a:buNone/>
              <a:defRPr sz="6614"/>
            </a:lvl8pPr>
            <a:lvl9pPr marL="12096049" indent="0">
              <a:buNone/>
              <a:defRPr sz="6614"/>
            </a:lvl9pPr>
          </a:lstStyle>
          <a:p>
            <a:r>
              <a:rPr lang="fr-FR"/>
              <a:t>Cliquez sur l'icône pour ajouter une image</a:t>
            </a:r>
            <a:endParaRPr lang="en-US" dirty="0"/>
          </a:p>
        </p:txBody>
      </p:sp>
      <p:sp>
        <p:nvSpPr>
          <p:cNvPr id="4" name="Text Placeholder 3"/>
          <p:cNvSpPr>
            <a:spLocks noGrp="1"/>
          </p:cNvSpPr>
          <p:nvPr>
            <p:ph type="body" sz="half" idx="2"/>
          </p:nvPr>
        </p:nvSpPr>
        <p:spPr>
          <a:xfrm>
            <a:off x="2082959" y="12852082"/>
            <a:ext cx="9753280" cy="23810073"/>
          </a:xfrm>
        </p:spPr>
        <p:txBody>
          <a:bodyPr/>
          <a:lstStyle>
            <a:lvl1pPr marL="0" indent="0">
              <a:buNone/>
              <a:defRPr sz="5291"/>
            </a:lvl1pPr>
            <a:lvl2pPr marL="1512006" indent="0">
              <a:buNone/>
              <a:defRPr sz="4630"/>
            </a:lvl2pPr>
            <a:lvl3pPr marL="3024012" indent="0">
              <a:buNone/>
              <a:defRPr sz="3969"/>
            </a:lvl3pPr>
            <a:lvl4pPr marL="4536018" indent="0">
              <a:buNone/>
              <a:defRPr sz="3307"/>
            </a:lvl4pPr>
            <a:lvl5pPr marL="6048024" indent="0">
              <a:buNone/>
              <a:defRPr sz="3307"/>
            </a:lvl5pPr>
            <a:lvl6pPr marL="7560031" indent="0">
              <a:buNone/>
              <a:defRPr sz="3307"/>
            </a:lvl6pPr>
            <a:lvl7pPr marL="9072037" indent="0">
              <a:buNone/>
              <a:defRPr sz="3307"/>
            </a:lvl7pPr>
            <a:lvl8pPr marL="10584043" indent="0">
              <a:buNone/>
              <a:defRPr sz="3307"/>
            </a:lvl8pPr>
            <a:lvl9pPr marL="12096049" indent="0">
              <a:buNone/>
              <a:defRPr sz="3307"/>
            </a:lvl9pPr>
          </a:lstStyle>
          <a:p>
            <a:pPr lvl="0"/>
            <a:r>
              <a:rPr lang="fr-FR"/>
              <a:t>Modifiez les styles du texte du masque</a:t>
            </a:r>
          </a:p>
        </p:txBody>
      </p:sp>
      <p:sp>
        <p:nvSpPr>
          <p:cNvPr id="5" name="Date Placeholder 4"/>
          <p:cNvSpPr>
            <a:spLocks noGrp="1"/>
          </p:cNvSpPr>
          <p:nvPr>
            <p:ph type="dt" sz="half" idx="10"/>
          </p:nvPr>
        </p:nvSpPr>
        <p:spPr/>
        <p:txBody>
          <a:bodyPr/>
          <a:lstStyle/>
          <a:p>
            <a:fld id="{492A848C-122A-4D92-81B2-766E96C14553}" type="datetimeFigureOut">
              <a:rPr lang="fr-BE" smtClean="0"/>
              <a:pPr/>
              <a:t>30-09-19</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10E11F81-B8AF-4DFC-9EB9-2BC404797729}" type="slidenum">
              <a:rPr lang="fr-BE" smtClean="0"/>
              <a:pPr/>
              <a:t>‹N°›</a:t>
            </a:fld>
            <a:endParaRPr lang="fr-BE"/>
          </a:p>
        </p:txBody>
      </p:sp>
    </p:spTree>
    <p:extLst>
      <p:ext uri="{BB962C8B-B14F-4D97-AF65-F5344CB8AC3E}">
        <p14:creationId xmlns:p14="http://schemas.microsoft.com/office/powerpoint/2010/main" val="771852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79020" y="2280857"/>
            <a:ext cx="26082248" cy="828047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2079020" y="11404240"/>
            <a:ext cx="26082248" cy="2718176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2079020" y="39706598"/>
            <a:ext cx="6804065" cy="2280848"/>
          </a:xfrm>
          <a:prstGeom prst="rect">
            <a:avLst/>
          </a:prstGeom>
        </p:spPr>
        <p:txBody>
          <a:bodyPr vert="horz" lIns="91440" tIns="45720" rIns="91440" bIns="45720" rtlCol="0" anchor="ctr"/>
          <a:lstStyle>
            <a:lvl1pPr algn="l">
              <a:defRPr sz="3969">
                <a:solidFill>
                  <a:schemeClr val="tx1">
                    <a:tint val="75000"/>
                  </a:schemeClr>
                </a:solidFill>
              </a:defRPr>
            </a:lvl1pPr>
          </a:lstStyle>
          <a:p>
            <a:fld id="{492A848C-122A-4D92-81B2-766E96C14553}" type="datetimeFigureOut">
              <a:rPr lang="fr-BE" smtClean="0"/>
              <a:pPr/>
              <a:t>30-09-19</a:t>
            </a:fld>
            <a:endParaRPr lang="fr-BE"/>
          </a:p>
        </p:txBody>
      </p:sp>
      <p:sp>
        <p:nvSpPr>
          <p:cNvPr id="5" name="Footer Placeholder 4"/>
          <p:cNvSpPr>
            <a:spLocks noGrp="1"/>
          </p:cNvSpPr>
          <p:nvPr>
            <p:ph type="ftr" sz="quarter" idx="3"/>
          </p:nvPr>
        </p:nvSpPr>
        <p:spPr>
          <a:xfrm>
            <a:off x="10017096" y="39706598"/>
            <a:ext cx="10206097" cy="2280848"/>
          </a:xfrm>
          <a:prstGeom prst="rect">
            <a:avLst/>
          </a:prstGeom>
        </p:spPr>
        <p:txBody>
          <a:bodyPr vert="horz" lIns="91440" tIns="45720" rIns="91440" bIns="45720" rtlCol="0" anchor="ctr"/>
          <a:lstStyle>
            <a:lvl1pPr algn="ctr">
              <a:defRPr sz="3969">
                <a:solidFill>
                  <a:schemeClr val="tx1">
                    <a:tint val="75000"/>
                  </a:schemeClr>
                </a:solidFill>
              </a:defRPr>
            </a:lvl1pPr>
          </a:lstStyle>
          <a:p>
            <a:endParaRPr lang="fr-BE"/>
          </a:p>
        </p:txBody>
      </p:sp>
      <p:sp>
        <p:nvSpPr>
          <p:cNvPr id="6" name="Slide Number Placeholder 5"/>
          <p:cNvSpPr>
            <a:spLocks noGrp="1"/>
          </p:cNvSpPr>
          <p:nvPr>
            <p:ph type="sldNum" sz="quarter" idx="4"/>
          </p:nvPr>
        </p:nvSpPr>
        <p:spPr>
          <a:xfrm>
            <a:off x="21357203" y="39706598"/>
            <a:ext cx="6804065" cy="2280848"/>
          </a:xfrm>
          <a:prstGeom prst="rect">
            <a:avLst/>
          </a:prstGeom>
        </p:spPr>
        <p:txBody>
          <a:bodyPr vert="horz" lIns="91440" tIns="45720" rIns="91440" bIns="45720" rtlCol="0" anchor="ctr"/>
          <a:lstStyle>
            <a:lvl1pPr algn="r">
              <a:defRPr sz="3969">
                <a:solidFill>
                  <a:schemeClr val="tx1">
                    <a:tint val="75000"/>
                  </a:schemeClr>
                </a:solidFill>
              </a:defRPr>
            </a:lvl1pPr>
          </a:lstStyle>
          <a:p>
            <a:fld id="{10E11F81-B8AF-4DFC-9EB9-2BC404797729}" type="slidenum">
              <a:rPr lang="fr-BE" smtClean="0"/>
              <a:pPr/>
              <a:t>‹N°›</a:t>
            </a:fld>
            <a:endParaRPr lang="fr-BE"/>
          </a:p>
        </p:txBody>
      </p:sp>
    </p:spTree>
    <p:extLst>
      <p:ext uri="{BB962C8B-B14F-4D97-AF65-F5344CB8AC3E}">
        <p14:creationId xmlns:p14="http://schemas.microsoft.com/office/powerpoint/2010/main" val="4954024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4012" rtl="0" eaLnBrk="1" latinLnBrk="0" hangingPunct="1">
        <a:lnSpc>
          <a:spcPct val="90000"/>
        </a:lnSpc>
        <a:spcBef>
          <a:spcPct val="0"/>
        </a:spcBef>
        <a:buNone/>
        <a:defRPr sz="14551" kern="1200">
          <a:solidFill>
            <a:schemeClr val="tx1"/>
          </a:solidFill>
          <a:latin typeface="+mj-lt"/>
          <a:ea typeface="+mj-ea"/>
          <a:cs typeface="+mj-cs"/>
        </a:defRPr>
      </a:lvl1pPr>
    </p:titleStyle>
    <p:bodyStyle>
      <a:lvl1pPr marL="756003" indent="-756003" algn="l" defTabSz="3024012" rtl="0" eaLnBrk="1" latinLnBrk="0" hangingPunct="1">
        <a:lnSpc>
          <a:spcPct val="90000"/>
        </a:lnSpc>
        <a:spcBef>
          <a:spcPts val="3307"/>
        </a:spcBef>
        <a:buFont typeface="Arial" panose="020B0604020202020204" pitchFamily="34" charset="0"/>
        <a:buChar char="•"/>
        <a:defRPr sz="9260" kern="1200">
          <a:solidFill>
            <a:schemeClr val="tx1"/>
          </a:solidFill>
          <a:latin typeface="+mn-lt"/>
          <a:ea typeface="+mn-ea"/>
          <a:cs typeface="+mn-cs"/>
        </a:defRPr>
      </a:lvl1pPr>
      <a:lvl2pPr marL="2268009" indent="-756003" algn="l" defTabSz="3024012" rtl="0" eaLnBrk="1" latinLnBrk="0" hangingPunct="1">
        <a:lnSpc>
          <a:spcPct val="90000"/>
        </a:lnSpc>
        <a:spcBef>
          <a:spcPts val="1654"/>
        </a:spcBef>
        <a:buFont typeface="Arial" panose="020B0604020202020204" pitchFamily="34" charset="0"/>
        <a:buChar char="•"/>
        <a:defRPr sz="7937" kern="1200">
          <a:solidFill>
            <a:schemeClr val="tx1"/>
          </a:solidFill>
          <a:latin typeface="+mn-lt"/>
          <a:ea typeface="+mn-ea"/>
          <a:cs typeface="+mn-cs"/>
        </a:defRPr>
      </a:lvl2pPr>
      <a:lvl3pPr marL="3780015" indent="-756003" algn="l" defTabSz="3024012" rtl="0" eaLnBrk="1" latinLnBrk="0" hangingPunct="1">
        <a:lnSpc>
          <a:spcPct val="90000"/>
        </a:lnSpc>
        <a:spcBef>
          <a:spcPts val="1654"/>
        </a:spcBef>
        <a:buFont typeface="Arial" panose="020B0604020202020204" pitchFamily="34" charset="0"/>
        <a:buChar char="•"/>
        <a:defRPr sz="6614" kern="1200">
          <a:solidFill>
            <a:schemeClr val="tx1"/>
          </a:solidFill>
          <a:latin typeface="+mn-lt"/>
          <a:ea typeface="+mn-ea"/>
          <a:cs typeface="+mn-cs"/>
        </a:defRPr>
      </a:lvl3pPr>
      <a:lvl4pPr marL="5292021"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4pPr>
      <a:lvl5pPr marL="6804028"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5pPr>
      <a:lvl6pPr marL="8316034"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6pPr>
      <a:lvl7pPr marL="9828040"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7pPr>
      <a:lvl8pPr marL="11340046"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8pPr>
      <a:lvl9pPr marL="12852052"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9pPr>
    </p:bodyStyle>
    <p:otherStyle>
      <a:defPPr>
        <a:defRPr lang="en-US"/>
      </a:defPPr>
      <a:lvl1pPr marL="0" algn="l" defTabSz="3024012" rtl="0" eaLnBrk="1" latinLnBrk="0" hangingPunct="1">
        <a:defRPr sz="5953" kern="1200">
          <a:solidFill>
            <a:schemeClr val="tx1"/>
          </a:solidFill>
          <a:latin typeface="+mn-lt"/>
          <a:ea typeface="+mn-ea"/>
          <a:cs typeface="+mn-cs"/>
        </a:defRPr>
      </a:lvl1pPr>
      <a:lvl2pPr marL="1512006" algn="l" defTabSz="3024012" rtl="0" eaLnBrk="1" latinLnBrk="0" hangingPunct="1">
        <a:defRPr sz="5953" kern="1200">
          <a:solidFill>
            <a:schemeClr val="tx1"/>
          </a:solidFill>
          <a:latin typeface="+mn-lt"/>
          <a:ea typeface="+mn-ea"/>
          <a:cs typeface="+mn-cs"/>
        </a:defRPr>
      </a:lvl2pPr>
      <a:lvl3pPr marL="3024012" algn="l" defTabSz="3024012" rtl="0" eaLnBrk="1" latinLnBrk="0" hangingPunct="1">
        <a:defRPr sz="5953" kern="1200">
          <a:solidFill>
            <a:schemeClr val="tx1"/>
          </a:solidFill>
          <a:latin typeface="+mn-lt"/>
          <a:ea typeface="+mn-ea"/>
          <a:cs typeface="+mn-cs"/>
        </a:defRPr>
      </a:lvl3pPr>
      <a:lvl4pPr marL="4536018" algn="l" defTabSz="3024012" rtl="0" eaLnBrk="1" latinLnBrk="0" hangingPunct="1">
        <a:defRPr sz="5953" kern="1200">
          <a:solidFill>
            <a:schemeClr val="tx1"/>
          </a:solidFill>
          <a:latin typeface="+mn-lt"/>
          <a:ea typeface="+mn-ea"/>
          <a:cs typeface="+mn-cs"/>
        </a:defRPr>
      </a:lvl4pPr>
      <a:lvl5pPr marL="6048024" algn="l" defTabSz="3024012" rtl="0" eaLnBrk="1" latinLnBrk="0" hangingPunct="1">
        <a:defRPr sz="5953" kern="1200">
          <a:solidFill>
            <a:schemeClr val="tx1"/>
          </a:solidFill>
          <a:latin typeface="+mn-lt"/>
          <a:ea typeface="+mn-ea"/>
          <a:cs typeface="+mn-cs"/>
        </a:defRPr>
      </a:lvl5pPr>
      <a:lvl6pPr marL="7560031" algn="l" defTabSz="3024012" rtl="0" eaLnBrk="1" latinLnBrk="0" hangingPunct="1">
        <a:defRPr sz="5953" kern="1200">
          <a:solidFill>
            <a:schemeClr val="tx1"/>
          </a:solidFill>
          <a:latin typeface="+mn-lt"/>
          <a:ea typeface="+mn-ea"/>
          <a:cs typeface="+mn-cs"/>
        </a:defRPr>
      </a:lvl6pPr>
      <a:lvl7pPr marL="9072037" algn="l" defTabSz="3024012" rtl="0" eaLnBrk="1" latinLnBrk="0" hangingPunct="1">
        <a:defRPr sz="5953" kern="1200">
          <a:solidFill>
            <a:schemeClr val="tx1"/>
          </a:solidFill>
          <a:latin typeface="+mn-lt"/>
          <a:ea typeface="+mn-ea"/>
          <a:cs typeface="+mn-cs"/>
        </a:defRPr>
      </a:lvl7pPr>
      <a:lvl8pPr marL="10584043" algn="l" defTabSz="3024012" rtl="0" eaLnBrk="1" latinLnBrk="0" hangingPunct="1">
        <a:defRPr sz="5953" kern="1200">
          <a:solidFill>
            <a:schemeClr val="tx1"/>
          </a:solidFill>
          <a:latin typeface="+mn-lt"/>
          <a:ea typeface="+mn-ea"/>
          <a:cs typeface="+mn-cs"/>
        </a:defRPr>
      </a:lvl8pPr>
      <a:lvl9pPr marL="12096049" algn="l" defTabSz="3024012" rtl="0" eaLnBrk="1" latinLnBrk="0" hangingPunct="1">
        <a:defRPr sz="595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image" Target="../media/image6.png"/><Relationship Id="rId4" Type="http://schemas.openxmlformats.org/officeDocument/2006/relationships/diagramLayout" Target="../diagrams/layout1.xm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30240288" cy="4140416"/>
          </a:xfrm>
          <a:prstGeom prst="rect">
            <a:avLst/>
          </a:prstGeom>
        </p:spPr>
      </p:pic>
      <p:sp>
        <p:nvSpPr>
          <p:cNvPr id="8" name="ZoneTexte 10"/>
          <p:cNvSpPr txBox="1"/>
          <p:nvPr/>
        </p:nvSpPr>
        <p:spPr>
          <a:xfrm>
            <a:off x="1077913" y="4524036"/>
            <a:ext cx="28084463" cy="6232475"/>
          </a:xfrm>
          <a:prstGeom prst="rect">
            <a:avLst/>
          </a:prstGeom>
          <a:noFill/>
        </p:spPr>
        <p:txBody>
          <a:bodyPr wrap="square" rtlCol="0">
            <a:spAutoFit/>
          </a:bodyPr>
          <a:lstStyle>
            <a:defPPr>
              <a:defRPr lang="en-US"/>
            </a:defPPr>
            <a:lvl1pPr algn="l" rtl="0" fontAlgn="base">
              <a:spcBef>
                <a:spcPct val="0"/>
              </a:spcBef>
              <a:spcAft>
                <a:spcPct val="0"/>
              </a:spcAft>
              <a:defRPr sz="9100" kern="1200">
                <a:solidFill>
                  <a:schemeClr val="tx1"/>
                </a:solidFill>
                <a:latin typeface="Arial" charset="0"/>
                <a:ea typeface="+mn-ea"/>
                <a:cs typeface="Arial" charset="0"/>
              </a:defRPr>
            </a:lvl1pPr>
            <a:lvl2pPr marL="2077928" algn="l" rtl="0" fontAlgn="base">
              <a:spcBef>
                <a:spcPct val="0"/>
              </a:spcBef>
              <a:spcAft>
                <a:spcPct val="0"/>
              </a:spcAft>
              <a:defRPr sz="9100" kern="1200">
                <a:solidFill>
                  <a:schemeClr val="tx1"/>
                </a:solidFill>
                <a:latin typeface="Arial" charset="0"/>
                <a:ea typeface="+mn-ea"/>
                <a:cs typeface="Arial" charset="0"/>
              </a:defRPr>
            </a:lvl2pPr>
            <a:lvl3pPr marL="4155857" algn="l" rtl="0" fontAlgn="base">
              <a:spcBef>
                <a:spcPct val="0"/>
              </a:spcBef>
              <a:spcAft>
                <a:spcPct val="0"/>
              </a:spcAft>
              <a:defRPr sz="9100" kern="1200">
                <a:solidFill>
                  <a:schemeClr val="tx1"/>
                </a:solidFill>
                <a:latin typeface="Arial" charset="0"/>
                <a:ea typeface="+mn-ea"/>
                <a:cs typeface="Arial" charset="0"/>
              </a:defRPr>
            </a:lvl3pPr>
            <a:lvl4pPr marL="6233785" algn="l" rtl="0" fontAlgn="base">
              <a:spcBef>
                <a:spcPct val="0"/>
              </a:spcBef>
              <a:spcAft>
                <a:spcPct val="0"/>
              </a:spcAft>
              <a:defRPr sz="9100" kern="1200">
                <a:solidFill>
                  <a:schemeClr val="tx1"/>
                </a:solidFill>
                <a:latin typeface="Arial" charset="0"/>
                <a:ea typeface="+mn-ea"/>
                <a:cs typeface="Arial" charset="0"/>
              </a:defRPr>
            </a:lvl4pPr>
            <a:lvl5pPr marL="8311713" algn="l" rtl="0" fontAlgn="base">
              <a:spcBef>
                <a:spcPct val="0"/>
              </a:spcBef>
              <a:spcAft>
                <a:spcPct val="0"/>
              </a:spcAft>
              <a:defRPr sz="9100" kern="1200">
                <a:solidFill>
                  <a:schemeClr val="tx1"/>
                </a:solidFill>
                <a:latin typeface="Arial" charset="0"/>
                <a:ea typeface="+mn-ea"/>
                <a:cs typeface="Arial" charset="0"/>
              </a:defRPr>
            </a:lvl5pPr>
            <a:lvl6pPr marL="10389641" algn="l" defTabSz="4155857" rtl="0" eaLnBrk="1" latinLnBrk="0" hangingPunct="1">
              <a:defRPr sz="9100" kern="1200">
                <a:solidFill>
                  <a:schemeClr val="tx1"/>
                </a:solidFill>
                <a:latin typeface="Arial" charset="0"/>
                <a:ea typeface="+mn-ea"/>
                <a:cs typeface="Arial" charset="0"/>
              </a:defRPr>
            </a:lvl6pPr>
            <a:lvl7pPr marL="12467570" algn="l" defTabSz="4155857" rtl="0" eaLnBrk="1" latinLnBrk="0" hangingPunct="1">
              <a:defRPr sz="9100" kern="1200">
                <a:solidFill>
                  <a:schemeClr val="tx1"/>
                </a:solidFill>
                <a:latin typeface="Arial" charset="0"/>
                <a:ea typeface="+mn-ea"/>
                <a:cs typeface="Arial" charset="0"/>
              </a:defRPr>
            </a:lvl7pPr>
            <a:lvl8pPr marL="14545498" algn="l" defTabSz="4155857" rtl="0" eaLnBrk="1" latinLnBrk="0" hangingPunct="1">
              <a:defRPr sz="9100" kern="1200">
                <a:solidFill>
                  <a:schemeClr val="tx1"/>
                </a:solidFill>
                <a:latin typeface="Arial" charset="0"/>
                <a:ea typeface="+mn-ea"/>
                <a:cs typeface="Arial" charset="0"/>
              </a:defRPr>
            </a:lvl8pPr>
            <a:lvl9pPr marL="16623426" algn="l" defTabSz="4155857" rtl="0" eaLnBrk="1" latinLnBrk="0" hangingPunct="1">
              <a:defRPr sz="9100" kern="1200">
                <a:solidFill>
                  <a:schemeClr val="tx1"/>
                </a:solidFill>
                <a:latin typeface="Arial" charset="0"/>
                <a:ea typeface="+mn-ea"/>
                <a:cs typeface="Arial" charset="0"/>
              </a:defRPr>
            </a:lvl9pPr>
          </a:lstStyle>
          <a:p>
            <a:pPr algn="ctr"/>
            <a:r>
              <a:rPr lang="en-US" sz="2800" dirty="0">
                <a:latin typeface="Arial" panose="020B0604020202020204" pitchFamily="34" charset="0"/>
                <a:cs typeface="Arial" panose="020B0604020202020204" pitchFamily="34" charset="0"/>
              </a:rPr>
              <a:t>Laurent Lefebvre</a:t>
            </a:r>
            <a:r>
              <a:rPr lang="en-US" sz="2800" baseline="30000" dirty="0">
                <a:latin typeface="Arial" panose="020B0604020202020204" pitchFamily="34" charset="0"/>
                <a:cs typeface="Arial" panose="020B0604020202020204" pitchFamily="34" charset="0"/>
              </a:rPr>
              <a:t>1</a:t>
            </a:r>
            <a:r>
              <a:rPr lang="en-US" sz="2800" dirty="0">
                <a:latin typeface="Arial" panose="020B0604020202020204" pitchFamily="34" charset="0"/>
                <a:cs typeface="Arial" panose="020B0604020202020204" pitchFamily="34" charset="0"/>
              </a:rPr>
              <a:t>, Sandrine Basaglia-Pappas</a:t>
            </a:r>
            <a:r>
              <a:rPr lang="en-US" sz="2800" baseline="30000" dirty="0">
                <a:latin typeface="Arial" panose="020B0604020202020204" pitchFamily="34" charset="0"/>
                <a:cs typeface="Arial" panose="020B0604020202020204" pitchFamily="34" charset="0"/>
              </a:rPr>
              <a:t>1,2</a:t>
            </a:r>
            <a:r>
              <a:rPr lang="en-US" sz="2800" dirty="0">
                <a:latin typeface="Arial" panose="020B0604020202020204" pitchFamily="34" charset="0"/>
                <a:cs typeface="Arial" panose="020B0604020202020204" pitchFamily="34" charset="0"/>
              </a:rPr>
              <a:t>,</a:t>
            </a:r>
            <a:r>
              <a:rPr lang="en-US" sz="2800" b="1"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Kendra Kandana Arachchige</a:t>
            </a:r>
            <a:r>
              <a:rPr lang="en-US" sz="2800" baseline="30000" dirty="0">
                <a:latin typeface="Arial" panose="020B0604020202020204" pitchFamily="34" charset="0"/>
                <a:cs typeface="Arial" panose="020B0604020202020204" pitchFamily="34" charset="0"/>
              </a:rPr>
              <a:t>1</a:t>
            </a:r>
            <a:r>
              <a:rPr lang="en-US" sz="2800" b="1"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Bernard Laurent</a:t>
            </a:r>
            <a:r>
              <a:rPr lang="en-US" sz="2800" baseline="30000" dirty="0">
                <a:latin typeface="Arial" panose="020B0604020202020204" pitchFamily="34" charset="0"/>
                <a:cs typeface="Arial" panose="020B0604020202020204" pitchFamily="34" charset="0"/>
              </a:rPr>
              <a:t>2</a:t>
            </a:r>
            <a:r>
              <a:rPr lang="en-US" sz="2800" dirty="0">
                <a:latin typeface="Arial" panose="020B0604020202020204" pitchFamily="34" charset="0"/>
                <a:cs typeface="Arial" panose="020B0604020202020204" pitchFamily="34" charset="0"/>
              </a:rPr>
              <a:t>, Mandy Rossignol</a:t>
            </a:r>
            <a:r>
              <a:rPr lang="en-US" sz="2800" baseline="30000" dirty="0">
                <a:latin typeface="Arial" panose="020B0604020202020204" pitchFamily="34" charset="0"/>
                <a:cs typeface="Arial" panose="020B0604020202020204" pitchFamily="34" charset="0"/>
              </a:rPr>
              <a:t>1</a:t>
            </a:r>
            <a:r>
              <a:rPr lang="en-US" sz="2800" dirty="0">
                <a:latin typeface="Arial" panose="020B0604020202020204" pitchFamily="34" charset="0"/>
                <a:cs typeface="Arial" panose="020B0604020202020204" pitchFamily="34" charset="0"/>
              </a:rPr>
              <a:t>, Isabelle Simoes Loureiro</a:t>
            </a:r>
            <a:r>
              <a:rPr lang="en-US" sz="2800" baseline="30000" dirty="0">
                <a:latin typeface="Arial" panose="020B0604020202020204" pitchFamily="34" charset="0"/>
                <a:cs typeface="Arial" panose="020B0604020202020204" pitchFamily="34" charset="0"/>
              </a:rPr>
              <a:t>1</a:t>
            </a:r>
            <a:r>
              <a:rPr lang="en-US" sz="2800" dirty="0">
                <a:latin typeface="Arial" panose="020B0604020202020204" pitchFamily="34" charset="0"/>
                <a:cs typeface="Arial" panose="020B0604020202020204" pitchFamily="34" charset="0"/>
              </a:rPr>
              <a:t>  </a:t>
            </a:r>
            <a:endParaRPr lang="fr-FR" sz="2800" dirty="0">
              <a:latin typeface="Arial" panose="020B0604020202020204" pitchFamily="34" charset="0"/>
              <a:cs typeface="Arial" panose="020B0604020202020204" pitchFamily="34" charset="0"/>
            </a:endParaRPr>
          </a:p>
          <a:p>
            <a:pPr algn="ctr"/>
            <a:r>
              <a:rPr lang="en-US" sz="2000" baseline="30000" dirty="0">
                <a:latin typeface="Arial" panose="020B0604020202020204" pitchFamily="34" charset="0"/>
                <a:cs typeface="Arial" panose="020B0604020202020204" pitchFamily="34" charset="0"/>
              </a:rPr>
              <a:t>1</a:t>
            </a:r>
            <a:r>
              <a:rPr lang="en-GB" sz="2000" dirty="0">
                <a:latin typeface="Arial" panose="020B0604020202020204" pitchFamily="34" charset="0"/>
                <a:cs typeface="Arial" panose="020B0604020202020204" pitchFamily="34" charset="0"/>
              </a:rPr>
              <a:t>University of Mons, Cognitive Psychology and Neuropsychology department, Health Institute, Belgium</a:t>
            </a:r>
            <a:endParaRPr lang="fr-FR" sz="2000" dirty="0">
              <a:latin typeface="Arial" panose="020B0604020202020204" pitchFamily="34" charset="0"/>
              <a:cs typeface="Arial" panose="020B0604020202020204" pitchFamily="34" charset="0"/>
            </a:endParaRPr>
          </a:p>
          <a:p>
            <a:pPr algn="ctr"/>
            <a:r>
              <a:rPr lang="fr-FR" sz="2000" baseline="30000" dirty="0">
                <a:latin typeface="Arial" panose="020B0604020202020204" pitchFamily="34" charset="0"/>
                <a:cs typeface="Arial" panose="020B0604020202020204" pitchFamily="34" charset="0"/>
              </a:rPr>
              <a:t>2</a:t>
            </a:r>
            <a:r>
              <a:rPr lang="fr-FR" sz="2000" dirty="0">
                <a:latin typeface="Arial" panose="020B0604020202020204" pitchFamily="34" charset="0"/>
                <a:cs typeface="Arial" panose="020B0604020202020204" pitchFamily="34" charset="0"/>
              </a:rPr>
              <a:t>CHU Nord, CMRR, Neuropsychology </a:t>
            </a:r>
            <a:r>
              <a:rPr lang="fr-FR" sz="2000" dirty="0" err="1">
                <a:latin typeface="Arial" panose="020B0604020202020204" pitchFamily="34" charset="0"/>
                <a:cs typeface="Arial" panose="020B0604020202020204" pitchFamily="34" charset="0"/>
              </a:rPr>
              <a:t>department</a:t>
            </a:r>
            <a:r>
              <a:rPr lang="fr-FR" sz="2000" dirty="0">
                <a:latin typeface="Arial" panose="020B0604020202020204" pitchFamily="34" charset="0"/>
                <a:cs typeface="Arial" panose="020B0604020202020204" pitchFamily="34" charset="0"/>
              </a:rPr>
              <a:t>, Saint-Etienne, France</a:t>
            </a:r>
          </a:p>
          <a:p>
            <a:pPr algn="ctr"/>
            <a:endParaRPr lang="fr-FR" sz="2000" dirty="0">
              <a:latin typeface="Arial" panose="020B0604020202020204" pitchFamily="34" charset="0"/>
              <a:cs typeface="Arial" panose="020B0604020202020204" pitchFamily="34" charset="0"/>
            </a:endParaRPr>
          </a:p>
          <a:p>
            <a:pPr algn="ctr"/>
            <a:r>
              <a:rPr lang="fr-FR" sz="5000" b="1" dirty="0">
                <a:latin typeface="Arial" panose="020B0604020202020204" pitchFamily="34" charset="0"/>
                <a:cs typeface="Arial" panose="020B0604020202020204" pitchFamily="34" charset="0"/>
              </a:rPr>
              <a:t>      </a:t>
            </a:r>
            <a:r>
              <a:rPr lang="fr-FR" sz="6000" b="1" dirty="0" err="1">
                <a:latin typeface="Arial" panose="020B0604020202020204" pitchFamily="34" charset="0"/>
                <a:cs typeface="Arial" panose="020B0604020202020204" pitchFamily="34" charset="0"/>
              </a:rPr>
              <a:t>Language</a:t>
            </a:r>
            <a:r>
              <a:rPr lang="fr-FR" sz="6000" b="1" dirty="0">
                <a:latin typeface="Arial" panose="020B0604020202020204" pitchFamily="34" charset="0"/>
                <a:cs typeface="Arial" panose="020B0604020202020204" pitchFamily="34" charset="0"/>
              </a:rPr>
              <a:t> and </a:t>
            </a:r>
            <a:r>
              <a:rPr lang="fr-FR" sz="6000" b="1" dirty="0" err="1">
                <a:latin typeface="Arial" panose="020B0604020202020204" pitchFamily="34" charset="0"/>
                <a:cs typeface="Arial" panose="020B0604020202020204" pitchFamily="34" charset="0"/>
              </a:rPr>
              <a:t>executive</a:t>
            </a:r>
            <a:r>
              <a:rPr lang="fr-FR" sz="6000" b="1" dirty="0">
                <a:latin typeface="Arial" panose="020B0604020202020204" pitchFamily="34" charset="0"/>
                <a:cs typeface="Arial" panose="020B0604020202020204" pitchFamily="34" charset="0"/>
              </a:rPr>
              <a:t> </a:t>
            </a:r>
            <a:r>
              <a:rPr lang="fr-FR" sz="6000" b="1">
                <a:latin typeface="Arial" panose="020B0604020202020204" pitchFamily="34" charset="0"/>
                <a:cs typeface="Arial" panose="020B0604020202020204" pitchFamily="34" charset="0"/>
              </a:rPr>
              <a:t>functions </a:t>
            </a:r>
            <a:endParaRPr lang="fr-FR" sz="6000" b="1" dirty="0">
              <a:latin typeface="Arial" panose="020B0604020202020204" pitchFamily="34" charset="0"/>
              <a:cs typeface="Arial" panose="020B0604020202020204" pitchFamily="34" charset="0"/>
            </a:endParaRPr>
          </a:p>
          <a:p>
            <a:pPr algn="ctr"/>
            <a:r>
              <a:rPr lang="fr-FR" sz="6000" b="1" dirty="0">
                <a:latin typeface="Arial" panose="020B0604020202020204" pitchFamily="34" charset="0"/>
                <a:cs typeface="Arial" panose="020B0604020202020204" pitchFamily="34" charset="0"/>
              </a:rPr>
              <a:t>      </a:t>
            </a:r>
            <a:r>
              <a:rPr lang="en-US" sz="6000" b="1" dirty="0">
                <a:latin typeface="Arial" panose="020B0604020202020204" pitchFamily="34" charset="0"/>
                <a:cs typeface="Arial" panose="020B0604020202020204" pitchFamily="34" charset="0"/>
              </a:rPr>
              <a:t>in primary progressive aphasia</a:t>
            </a:r>
          </a:p>
          <a:p>
            <a:pPr algn="ctr"/>
            <a:r>
              <a:rPr lang="en-US" sz="2500" dirty="0">
                <a:latin typeface="Arial" panose="020B0604020202020204" pitchFamily="34" charset="0"/>
                <a:cs typeface="Arial" panose="020B0604020202020204" pitchFamily="34" charset="0"/>
              </a:rPr>
              <a:t>Laurent.Lefebvre@umons.ac.be</a:t>
            </a:r>
          </a:p>
          <a:p>
            <a:pPr algn="ctr"/>
            <a:endParaRPr lang="fr-FR" sz="7200" b="1" dirty="0">
              <a:latin typeface="Arial" panose="020B0604020202020204" pitchFamily="34" charset="0"/>
              <a:cs typeface="Arial" panose="020B0604020202020204" pitchFamily="34" charset="0"/>
            </a:endParaRPr>
          </a:p>
          <a:p>
            <a:pPr algn="ctr"/>
            <a:endParaRPr lang="en-GB" sz="6600" b="1" dirty="0">
              <a:latin typeface="Arial" panose="020B0604020202020204" pitchFamily="34" charset="0"/>
              <a:cs typeface="Arial" panose="020B0604020202020204" pitchFamily="34" charset="0"/>
            </a:endParaRPr>
          </a:p>
          <a:p>
            <a:pPr algn="ctr"/>
            <a:endParaRPr lang="fr-BE" sz="2800" b="1" dirty="0">
              <a:latin typeface="Arial" panose="020B0604020202020204" pitchFamily="34" charset="0"/>
              <a:cs typeface="Arial" panose="020B0604020202020204" pitchFamily="34" charset="0"/>
            </a:endParaRPr>
          </a:p>
        </p:txBody>
      </p:sp>
      <p:cxnSp>
        <p:nvCxnSpPr>
          <p:cNvPr id="10" name="Connecteur droit 9"/>
          <p:cNvCxnSpPr/>
          <p:nvPr/>
        </p:nvCxnSpPr>
        <p:spPr>
          <a:xfrm>
            <a:off x="1077913" y="8267700"/>
            <a:ext cx="28084462" cy="0"/>
          </a:xfrm>
          <a:prstGeom prst="line">
            <a:avLst/>
          </a:prstGeom>
          <a:ln w="44450">
            <a:solidFill>
              <a:srgbClr val="00ABCD"/>
            </a:solidFill>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1077913" y="39223950"/>
            <a:ext cx="28084462" cy="0"/>
          </a:xfrm>
          <a:prstGeom prst="line">
            <a:avLst/>
          </a:prstGeom>
          <a:ln w="44450">
            <a:solidFill>
              <a:srgbClr val="00ABCD"/>
            </a:solidFill>
          </a:ln>
        </p:spPr>
        <p:style>
          <a:lnRef idx="1">
            <a:schemeClr val="accent1"/>
          </a:lnRef>
          <a:fillRef idx="0">
            <a:schemeClr val="accent1"/>
          </a:fillRef>
          <a:effectRef idx="0">
            <a:schemeClr val="accent1"/>
          </a:effectRef>
          <a:fontRef idx="minor">
            <a:schemeClr val="tx1"/>
          </a:fontRef>
        </p:style>
      </p:cxnSp>
      <p:sp>
        <p:nvSpPr>
          <p:cNvPr id="13" name="ZoneTexte 12"/>
          <p:cNvSpPr txBox="1"/>
          <p:nvPr/>
        </p:nvSpPr>
        <p:spPr>
          <a:xfrm>
            <a:off x="1004195" y="39371295"/>
            <a:ext cx="28058379" cy="1754326"/>
          </a:xfrm>
          <a:prstGeom prst="rect">
            <a:avLst/>
          </a:prstGeom>
          <a:noFill/>
        </p:spPr>
        <p:txBody>
          <a:bodyPr wrap="square" rtlCol="0">
            <a:spAutoFit/>
          </a:bodyPr>
          <a:lstStyle/>
          <a:p>
            <a:pPr algn="just"/>
            <a:r>
              <a:rPr lang="fr-BE" sz="3600" dirty="0">
                <a:solidFill>
                  <a:schemeClr val="tx2">
                    <a:lumMod val="75000"/>
                  </a:schemeClr>
                </a:solidFill>
              </a:rPr>
              <a:t> </a:t>
            </a:r>
            <a:r>
              <a:rPr lang="fr-BE" sz="3200" dirty="0">
                <a:solidFill>
                  <a:schemeClr val="tx2">
                    <a:lumMod val="75000"/>
                  </a:schemeClr>
                </a:solidFill>
                <a:latin typeface="Arial" panose="020B0604020202020204" pitchFamily="34" charset="0"/>
                <a:cs typeface="Arial" panose="020B0604020202020204" pitchFamily="34" charset="0"/>
              </a:rPr>
              <a:t>References</a:t>
            </a:r>
            <a:endParaRPr lang="fr-BE" sz="3600" dirty="0">
              <a:solidFill>
                <a:schemeClr val="tx2">
                  <a:lumMod val="75000"/>
                </a:schemeClr>
              </a:solidFill>
              <a:latin typeface="Arial" panose="020B0604020202020204" pitchFamily="34" charset="0"/>
              <a:cs typeface="Arial" panose="020B0604020202020204" pitchFamily="34" charset="0"/>
            </a:endParaRPr>
          </a:p>
          <a:p>
            <a:pPr algn="just"/>
            <a:r>
              <a:rPr lang="fr-FR" sz="2000" baseline="30000" dirty="0">
                <a:latin typeface="Arial" panose="020B0604020202020204" pitchFamily="34" charset="0"/>
                <a:cs typeface="Arial" panose="020B0604020202020204" pitchFamily="34" charset="0"/>
              </a:rPr>
              <a:t>[1]</a:t>
            </a:r>
            <a:r>
              <a:rPr lang="fr-FR" sz="2000" dirty="0">
                <a:latin typeface="Arial" panose="020B0604020202020204" pitchFamily="34" charset="0"/>
                <a:cs typeface="Arial" panose="020B0604020202020204" pitchFamily="34" charset="0"/>
              </a:rPr>
              <a:t> Gorno-Tempini, M.L., Hillis, A.E., </a:t>
            </a:r>
            <a:r>
              <a:rPr lang="fr-FR" sz="2000" dirty="0" err="1">
                <a:latin typeface="Arial" panose="020B0604020202020204" pitchFamily="34" charset="0"/>
                <a:cs typeface="Arial" panose="020B0604020202020204" pitchFamily="34" charset="0"/>
              </a:rPr>
              <a:t>Weintraub</a:t>
            </a:r>
            <a:r>
              <a:rPr lang="fr-FR" sz="2000" dirty="0">
                <a:latin typeface="Arial" panose="020B0604020202020204" pitchFamily="34" charset="0"/>
                <a:cs typeface="Arial" panose="020B0604020202020204" pitchFamily="34" charset="0"/>
              </a:rPr>
              <a:t>, S., Kertesz, A., </a:t>
            </a:r>
            <a:r>
              <a:rPr lang="fr-FR" sz="2000" dirty="0" err="1">
                <a:latin typeface="Arial" panose="020B0604020202020204" pitchFamily="34" charset="0"/>
                <a:cs typeface="Arial" panose="020B0604020202020204" pitchFamily="34" charset="0"/>
              </a:rPr>
              <a:t>Mendez</a:t>
            </a:r>
            <a:r>
              <a:rPr lang="fr-FR" sz="2000" dirty="0">
                <a:latin typeface="Arial" panose="020B0604020202020204" pitchFamily="34" charset="0"/>
                <a:cs typeface="Arial" panose="020B0604020202020204" pitchFamily="34" charset="0"/>
              </a:rPr>
              <a:t>, M., Cappa, S.F., Ogar, J.M., </a:t>
            </a:r>
            <a:r>
              <a:rPr lang="fr-FR" sz="2000" dirty="0" err="1">
                <a:latin typeface="Arial" panose="020B0604020202020204" pitchFamily="34" charset="0"/>
                <a:cs typeface="Arial" panose="020B0604020202020204" pitchFamily="34" charset="0"/>
              </a:rPr>
              <a:t>Rohrer</a:t>
            </a:r>
            <a:r>
              <a:rPr lang="fr-FR" sz="2000" dirty="0">
                <a:latin typeface="Arial" panose="020B0604020202020204" pitchFamily="34" charset="0"/>
                <a:cs typeface="Arial" panose="020B0604020202020204" pitchFamily="34" charset="0"/>
              </a:rPr>
              <a:t>, J.D., Black, S., </a:t>
            </a:r>
            <a:r>
              <a:rPr lang="fr-FR" sz="2000" dirty="0" err="1">
                <a:latin typeface="Arial" panose="020B0604020202020204" pitchFamily="34" charset="0"/>
                <a:cs typeface="Arial" panose="020B0604020202020204" pitchFamily="34" charset="0"/>
              </a:rPr>
              <a:t>Boeve</a:t>
            </a:r>
            <a:r>
              <a:rPr lang="fr-FR" sz="2000" dirty="0">
                <a:latin typeface="Arial" panose="020B0604020202020204" pitchFamily="34" charset="0"/>
                <a:cs typeface="Arial" panose="020B0604020202020204" pitchFamily="34" charset="0"/>
              </a:rPr>
              <a:t>, B.F., </a:t>
            </a:r>
            <a:r>
              <a:rPr lang="fr-FR" sz="2000" dirty="0" err="1">
                <a:latin typeface="Arial" panose="020B0604020202020204" pitchFamily="34" charset="0"/>
                <a:cs typeface="Arial" panose="020B0604020202020204" pitchFamily="34" charset="0"/>
              </a:rPr>
              <a:t>Manes</a:t>
            </a:r>
            <a:r>
              <a:rPr lang="fr-FR" sz="2000" dirty="0">
                <a:latin typeface="Arial" panose="020B0604020202020204" pitchFamily="34" charset="0"/>
                <a:cs typeface="Arial" panose="020B0604020202020204" pitchFamily="34" charset="0"/>
              </a:rPr>
              <a:t>, F., </a:t>
            </a:r>
            <a:r>
              <a:rPr lang="fr-FR" sz="2000" dirty="0" err="1">
                <a:latin typeface="Arial" panose="020B0604020202020204" pitchFamily="34" charset="0"/>
                <a:cs typeface="Arial" panose="020B0604020202020204" pitchFamily="34" charset="0"/>
              </a:rPr>
              <a:t>Dronkers</a:t>
            </a:r>
            <a:r>
              <a:rPr lang="fr-FR" sz="2000" dirty="0">
                <a:latin typeface="Arial" panose="020B0604020202020204" pitchFamily="34" charset="0"/>
                <a:cs typeface="Arial" panose="020B0604020202020204" pitchFamily="34" charset="0"/>
              </a:rPr>
              <a:t>, N.F., Vandenberghe, R., </a:t>
            </a:r>
            <a:r>
              <a:rPr lang="fr-FR" sz="2000" dirty="0" err="1">
                <a:latin typeface="Arial" panose="020B0604020202020204" pitchFamily="34" charset="0"/>
                <a:cs typeface="Arial" panose="020B0604020202020204" pitchFamily="34" charset="0"/>
              </a:rPr>
              <a:t>Rascovski</a:t>
            </a:r>
            <a:r>
              <a:rPr lang="fr-FR" sz="2000" dirty="0">
                <a:latin typeface="Arial" panose="020B0604020202020204" pitchFamily="34" charset="0"/>
                <a:cs typeface="Arial" panose="020B0604020202020204" pitchFamily="34" charset="0"/>
              </a:rPr>
              <a:t>, K., Patterson, K., Miller, B.L., </a:t>
            </a:r>
            <a:r>
              <a:rPr lang="fr-FR" sz="2000" dirty="0" err="1">
                <a:latin typeface="Arial" panose="020B0604020202020204" pitchFamily="34" charset="0"/>
                <a:cs typeface="Arial" panose="020B0604020202020204" pitchFamily="34" charset="0"/>
              </a:rPr>
              <a:t>Knopman</a:t>
            </a:r>
            <a:r>
              <a:rPr lang="fr-FR" sz="2000" dirty="0">
                <a:latin typeface="Arial" panose="020B0604020202020204" pitchFamily="34" charset="0"/>
                <a:cs typeface="Arial" panose="020B0604020202020204" pitchFamily="34" charset="0"/>
              </a:rPr>
              <a:t>, D.S., </a:t>
            </a:r>
            <a:r>
              <a:rPr lang="fr-FR" sz="2000" dirty="0" err="1">
                <a:latin typeface="Arial" panose="020B0604020202020204" pitchFamily="34" charset="0"/>
                <a:cs typeface="Arial" panose="020B0604020202020204" pitchFamily="34" charset="0"/>
              </a:rPr>
              <a:t>Hodges</a:t>
            </a:r>
            <a:r>
              <a:rPr lang="fr-FR" sz="2000" dirty="0">
                <a:latin typeface="Arial" panose="020B0604020202020204" pitchFamily="34" charset="0"/>
                <a:cs typeface="Arial" panose="020B0604020202020204" pitchFamily="34" charset="0"/>
              </a:rPr>
              <a:t>, J.R., Mesulam, M.M., </a:t>
            </a:r>
            <a:r>
              <a:rPr lang="fr-FR" sz="2000" dirty="0" err="1">
                <a:latin typeface="Arial" panose="020B0604020202020204" pitchFamily="34" charset="0"/>
                <a:cs typeface="Arial" panose="020B0604020202020204" pitchFamily="34" charset="0"/>
              </a:rPr>
              <a:t>Grossman</a:t>
            </a:r>
            <a:r>
              <a:rPr lang="fr-FR" sz="2000" dirty="0">
                <a:latin typeface="Arial" panose="020B0604020202020204" pitchFamily="34" charset="0"/>
                <a:cs typeface="Arial" panose="020B0604020202020204" pitchFamily="34" charset="0"/>
              </a:rPr>
              <a:t>, M. (2011). </a:t>
            </a:r>
            <a:r>
              <a:rPr lang="en-US" sz="2000" dirty="0">
                <a:latin typeface="Arial" panose="020B0604020202020204" pitchFamily="34" charset="0"/>
                <a:cs typeface="Arial" panose="020B0604020202020204" pitchFamily="34" charset="0"/>
              </a:rPr>
              <a:t>Classification of primary progressive aphasia and its variants. </a:t>
            </a:r>
            <a:r>
              <a:rPr lang="en-US" sz="2000" i="1" dirty="0">
                <a:latin typeface="Arial" panose="020B0604020202020204" pitchFamily="34" charset="0"/>
                <a:cs typeface="Arial" panose="020B0604020202020204" pitchFamily="34" charset="0"/>
              </a:rPr>
              <a:t>Neurology</a:t>
            </a:r>
            <a:r>
              <a:rPr lang="en-US" sz="2000" dirty="0">
                <a:latin typeface="Arial" panose="020B0604020202020204" pitchFamily="34" charset="0"/>
                <a:cs typeface="Arial" panose="020B0604020202020204" pitchFamily="34" charset="0"/>
              </a:rPr>
              <a:t>, 76(11), 1006-1014.</a:t>
            </a:r>
            <a:endParaRPr lang="fr-FR" sz="2000" dirty="0">
              <a:latin typeface="Arial" panose="020B0604020202020204" pitchFamily="34" charset="0"/>
              <a:cs typeface="Arial" panose="020B0604020202020204" pitchFamily="34" charset="0"/>
            </a:endParaRPr>
          </a:p>
          <a:p>
            <a:pPr algn="just"/>
            <a:endParaRPr lang="fr-FR" sz="3200" dirty="0">
              <a:solidFill>
                <a:schemeClr val="tx2">
                  <a:lumMod val="75000"/>
                </a:schemeClr>
              </a:solidFill>
            </a:endParaRPr>
          </a:p>
        </p:txBody>
      </p:sp>
      <p:sp>
        <p:nvSpPr>
          <p:cNvPr id="2" name="Rectangle 1"/>
          <p:cNvSpPr/>
          <p:nvPr/>
        </p:nvSpPr>
        <p:spPr>
          <a:xfrm>
            <a:off x="46454" y="41941750"/>
            <a:ext cx="30240288" cy="898525"/>
          </a:xfrm>
          <a:prstGeom prst="rect">
            <a:avLst/>
          </a:prstGeom>
          <a:solidFill>
            <a:srgbClr val="00AB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3" name="Rectangle 2"/>
          <p:cNvSpPr/>
          <p:nvPr/>
        </p:nvSpPr>
        <p:spPr>
          <a:xfrm>
            <a:off x="0" y="41941750"/>
            <a:ext cx="30240288" cy="144000"/>
          </a:xfrm>
          <a:prstGeom prst="rect">
            <a:avLst/>
          </a:prstGeom>
          <a:solidFill>
            <a:srgbClr val="9897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4" name="ZoneTexte 3"/>
          <p:cNvSpPr txBox="1"/>
          <p:nvPr/>
        </p:nvSpPr>
        <p:spPr>
          <a:xfrm>
            <a:off x="882868" y="8242334"/>
            <a:ext cx="28346400" cy="25607010"/>
          </a:xfrm>
          <a:prstGeom prst="rect">
            <a:avLst/>
          </a:prstGeom>
          <a:noFill/>
        </p:spPr>
        <p:txBody>
          <a:bodyPr wrap="square" rtlCol="0">
            <a:spAutoFit/>
          </a:bodyPr>
          <a:lstStyle/>
          <a:p>
            <a:r>
              <a:rPr lang="fr-FR" sz="5000" b="1" dirty="0">
                <a:latin typeface="Arial" panose="020B0604020202020204" pitchFamily="34" charset="0"/>
                <a:cs typeface="Arial" panose="020B0604020202020204" pitchFamily="34" charset="0"/>
              </a:rPr>
              <a:t>Objectives</a:t>
            </a:r>
          </a:p>
          <a:p>
            <a:pPr algn="just"/>
            <a:r>
              <a:rPr lang="en-US" sz="3600" dirty="0">
                <a:latin typeface="Arial" panose="020B0604020202020204" pitchFamily="34" charset="0"/>
                <a:cs typeface="Arial" panose="020B0604020202020204" pitchFamily="34" charset="0"/>
              </a:rPr>
              <a:t>The goal of our research was to describe the language and executive profiles of the three variants of primary progressive aphasia (PPA) and to clarify the complex relationship between these cognitive processes. We also compared the PPA profiles to an Alzheimer’s disease (AD) patients group as well as to a healthy matched group. </a:t>
            </a:r>
          </a:p>
          <a:p>
            <a:pPr algn="just"/>
            <a:endParaRPr lang="en-US" sz="2000" dirty="0">
              <a:latin typeface="Arial" panose="020B0604020202020204" pitchFamily="34" charset="0"/>
              <a:cs typeface="Arial" panose="020B0604020202020204" pitchFamily="34" charset="0"/>
            </a:endParaRPr>
          </a:p>
          <a:p>
            <a:pPr algn="just"/>
            <a:r>
              <a:rPr lang="fr-FR" sz="5000" b="1" dirty="0">
                <a:latin typeface="Arial" panose="020B0604020202020204" pitchFamily="34" charset="0"/>
                <a:cs typeface="Arial" panose="020B0604020202020204" pitchFamily="34" charset="0"/>
              </a:rPr>
              <a:t>Method</a:t>
            </a:r>
          </a:p>
          <a:p>
            <a:pPr algn="just"/>
            <a:endParaRPr lang="en-US" sz="1000" dirty="0">
              <a:latin typeface="Arial" panose="020B0604020202020204" pitchFamily="34" charset="0"/>
              <a:cs typeface="Arial" panose="020B0604020202020204" pitchFamily="34" charset="0"/>
            </a:endParaRPr>
          </a:p>
          <a:p>
            <a:pPr algn="just"/>
            <a:r>
              <a:rPr lang="en-US" sz="3600" b="1" u="sng" dirty="0">
                <a:latin typeface="Arial" panose="020B0604020202020204" pitchFamily="34" charset="0"/>
                <a:cs typeface="Arial" panose="020B0604020202020204" pitchFamily="34" charset="0"/>
              </a:rPr>
              <a:t>Population</a:t>
            </a:r>
            <a:r>
              <a:rPr lang="en-US" sz="3600" b="1" dirty="0">
                <a:latin typeface="Arial" panose="020B0604020202020204" pitchFamily="34" charset="0"/>
                <a:cs typeface="Arial" panose="020B0604020202020204" pitchFamily="34" charset="0"/>
              </a:rPr>
              <a:t> : </a:t>
            </a:r>
            <a:r>
              <a:rPr lang="en-US" sz="3600" dirty="0">
                <a:latin typeface="Arial" panose="020B0604020202020204" pitchFamily="34" charset="0"/>
                <a:cs typeface="Arial" panose="020B0604020202020204" pitchFamily="34" charset="0"/>
              </a:rPr>
              <a:t>70 PPA (22 non-fluent/agrammatic (nfvPPA), 26 semantic (svPPA), 22 logopenic (lvPPA)), 32 AD and 41 matched healthy controls</a:t>
            </a:r>
            <a:r>
              <a:rPr lang="fr-FR" sz="3600" dirty="0">
                <a:latin typeface="Arial" panose="020B0604020202020204" pitchFamily="34" charset="0"/>
                <a:cs typeface="Arial" panose="020B0604020202020204" pitchFamily="34" charset="0"/>
              </a:rPr>
              <a:t>.</a:t>
            </a:r>
          </a:p>
          <a:p>
            <a:pPr algn="just"/>
            <a:endParaRPr lang="fr-FR" sz="3600" dirty="0">
              <a:latin typeface="Arial" panose="020B0604020202020204" pitchFamily="34" charset="0"/>
              <a:cs typeface="Arial" panose="020B0604020202020204" pitchFamily="34" charset="0"/>
            </a:endParaRPr>
          </a:p>
          <a:p>
            <a:pPr algn="just"/>
            <a:r>
              <a:rPr lang="fr-FR" sz="3600" b="1" u="sng" dirty="0" err="1">
                <a:latin typeface="Arial" panose="020B0604020202020204" pitchFamily="34" charset="0"/>
                <a:cs typeface="Arial" panose="020B0604020202020204" pitchFamily="34" charset="0"/>
              </a:rPr>
              <a:t>Material</a:t>
            </a:r>
            <a:r>
              <a:rPr lang="fr-FR" sz="3600" b="1" dirty="0">
                <a:latin typeface="Arial" panose="020B0604020202020204" pitchFamily="34" charset="0"/>
                <a:cs typeface="Arial" panose="020B0604020202020204" pitchFamily="34" charset="0"/>
              </a:rPr>
              <a:t> :</a:t>
            </a:r>
          </a:p>
          <a:p>
            <a:pPr algn="just"/>
            <a:r>
              <a:rPr lang="en-US" sz="3600" dirty="0">
                <a:latin typeface="Arial" panose="020B0604020202020204" pitchFamily="34" charset="0"/>
                <a:cs typeface="Arial" panose="020B0604020202020204" pitchFamily="34" charset="0"/>
              </a:rPr>
              <a:t>Participants underwent an oral language (OL) </a:t>
            </a:r>
          </a:p>
          <a:p>
            <a:pPr algn="just"/>
            <a:r>
              <a:rPr lang="en-US" sz="3600" dirty="0">
                <a:latin typeface="Arial" panose="020B0604020202020204" pitchFamily="34" charset="0"/>
                <a:cs typeface="Arial" panose="020B0604020202020204" pitchFamily="34" charset="0"/>
              </a:rPr>
              <a:t>and executive functions (EF) assessment.</a:t>
            </a:r>
            <a:endParaRPr lang="fr-FR" sz="3600" b="1" dirty="0">
              <a:latin typeface="Arial" panose="020B0604020202020204" pitchFamily="34" charset="0"/>
              <a:cs typeface="Arial" panose="020B0604020202020204" pitchFamily="34" charset="0"/>
            </a:endParaRPr>
          </a:p>
          <a:p>
            <a:pPr algn="just"/>
            <a:endParaRPr lang="fr-FR" sz="5400" b="1" dirty="0">
              <a:latin typeface="Arial" panose="020B0604020202020204" pitchFamily="34" charset="0"/>
              <a:cs typeface="Arial" panose="020B0604020202020204" pitchFamily="34" charset="0"/>
            </a:endParaRPr>
          </a:p>
          <a:p>
            <a:pPr algn="just"/>
            <a:r>
              <a:rPr lang="fr-FR" sz="5000" b="1" dirty="0" err="1">
                <a:latin typeface="Arial" panose="020B0604020202020204" pitchFamily="34" charset="0"/>
                <a:cs typeface="Arial" panose="020B0604020202020204" pitchFamily="34" charset="0"/>
              </a:rPr>
              <a:t>Results</a:t>
            </a:r>
            <a:endParaRPr lang="fr-FR" sz="5000" b="1" dirty="0">
              <a:latin typeface="Arial" panose="020B0604020202020204" pitchFamily="34" charset="0"/>
              <a:cs typeface="Arial" panose="020B0604020202020204" pitchFamily="34" charset="0"/>
            </a:endParaRPr>
          </a:p>
          <a:p>
            <a:pPr algn="just"/>
            <a:r>
              <a:rPr lang="en-US" sz="3600" dirty="0">
                <a:latin typeface="Arial" panose="020B0604020202020204" pitchFamily="34" charset="0"/>
                <a:cs typeface="Arial" panose="020B0604020202020204" pitchFamily="34" charset="0"/>
              </a:rPr>
              <a:t>Scores on most of the measures differed significantly in PPA and AD groups relative to healthy controls (p&gt;.05). A principal component analysis (PCA) regrouped all language and executive tests onto one factor for controls, but not for PPA and AD groups. Regression analysis highlighted relationships between language and EF in all groups.</a:t>
            </a:r>
            <a:r>
              <a:rPr lang="fr-FR" sz="3600" dirty="0">
                <a:latin typeface="Arial" panose="020B0604020202020204" pitchFamily="34" charset="0"/>
                <a:cs typeface="Arial" panose="020B0604020202020204" pitchFamily="34" charset="0"/>
              </a:rPr>
              <a:t> </a:t>
            </a:r>
          </a:p>
          <a:p>
            <a:pPr algn="just"/>
            <a:endParaRPr lang="fr-FR" sz="5400" b="1" dirty="0">
              <a:latin typeface="Arial" panose="020B0604020202020204" pitchFamily="34" charset="0"/>
              <a:cs typeface="Arial" panose="020B0604020202020204" pitchFamily="34" charset="0"/>
            </a:endParaRPr>
          </a:p>
          <a:p>
            <a:pPr algn="just"/>
            <a:endParaRPr lang="fr-FR" sz="5400" b="1" dirty="0"/>
          </a:p>
          <a:p>
            <a:pPr algn="just"/>
            <a:endParaRPr lang="fr-FR" sz="5400" b="1" dirty="0"/>
          </a:p>
          <a:p>
            <a:pPr algn="just"/>
            <a:endParaRPr lang="fr-FR" sz="5400" b="1" dirty="0"/>
          </a:p>
          <a:p>
            <a:pPr algn="just"/>
            <a:endParaRPr lang="fr-FR" sz="5400" b="1" dirty="0"/>
          </a:p>
          <a:p>
            <a:pPr algn="just"/>
            <a:endParaRPr lang="en-US" sz="5400" dirty="0"/>
          </a:p>
          <a:p>
            <a:pPr algn="just"/>
            <a:endParaRPr lang="en-US" sz="5400" dirty="0"/>
          </a:p>
          <a:p>
            <a:pPr algn="just"/>
            <a:endParaRPr lang="en-US" sz="5400" dirty="0"/>
          </a:p>
          <a:p>
            <a:pPr algn="just"/>
            <a:endParaRPr lang="en-US" sz="5400" dirty="0"/>
          </a:p>
          <a:p>
            <a:pPr algn="just"/>
            <a:endParaRPr lang="en-US" sz="5400" dirty="0"/>
          </a:p>
          <a:p>
            <a:pPr algn="just"/>
            <a:endParaRPr lang="en-US" sz="5400" dirty="0"/>
          </a:p>
          <a:p>
            <a:pPr algn="just"/>
            <a:endParaRPr lang="en-US" sz="5400" dirty="0"/>
          </a:p>
          <a:p>
            <a:pPr algn="just"/>
            <a:endParaRPr lang="en-US" sz="5400" dirty="0"/>
          </a:p>
          <a:p>
            <a:pPr algn="just"/>
            <a:endParaRPr lang="en-US" sz="5400" dirty="0"/>
          </a:p>
          <a:p>
            <a:pPr algn="just"/>
            <a:endParaRPr lang="en-US" sz="5400" dirty="0"/>
          </a:p>
          <a:p>
            <a:pPr algn="just"/>
            <a:endParaRPr lang="en-US" sz="5400" dirty="0"/>
          </a:p>
          <a:p>
            <a:pPr algn="just"/>
            <a:endParaRPr lang="en-US" sz="5400" dirty="0"/>
          </a:p>
          <a:p>
            <a:pPr algn="just"/>
            <a:endParaRPr lang="en-US" sz="5400" dirty="0"/>
          </a:p>
        </p:txBody>
      </p:sp>
      <p:sp>
        <p:nvSpPr>
          <p:cNvPr id="11" name="ZoneTexte 10"/>
          <p:cNvSpPr txBox="1"/>
          <p:nvPr/>
        </p:nvSpPr>
        <p:spPr>
          <a:xfrm>
            <a:off x="1004195" y="33546151"/>
            <a:ext cx="28241820" cy="5624617"/>
          </a:xfrm>
          <a:prstGeom prst="rect">
            <a:avLst/>
          </a:prstGeom>
          <a:noFill/>
        </p:spPr>
        <p:txBody>
          <a:bodyPr wrap="square" rtlCol="0">
            <a:spAutoFit/>
          </a:bodyPr>
          <a:lstStyle/>
          <a:p>
            <a:pPr lvl="0" algn="just" defTabSz="3024012">
              <a:lnSpc>
                <a:spcPct val="115000"/>
              </a:lnSpc>
              <a:defRPr/>
            </a:pPr>
            <a:r>
              <a:rPr lang="fr-FR" sz="5000" b="1" dirty="0">
                <a:latin typeface="Arial" panose="020B0604020202020204" pitchFamily="34" charset="0"/>
                <a:cs typeface="Arial" panose="020B0604020202020204" pitchFamily="34" charset="0"/>
              </a:rPr>
              <a:t>Discussion</a:t>
            </a:r>
          </a:p>
          <a:p>
            <a:pPr algn="just"/>
            <a:r>
              <a:rPr lang="en-US" sz="3600" dirty="0">
                <a:latin typeface="Arial" panose="020B0604020202020204" pitchFamily="34" charset="0"/>
                <a:cs typeface="Arial" panose="020B0604020202020204" pitchFamily="34" charset="0"/>
              </a:rPr>
              <a:t>Dysexecutive difficulties are observed at the onset of the disease in the three variants of PPA. This breakdown appears to be more important than what it was expected according to current diagnostic criteria of Gorno-Tempini et al. (2011)</a:t>
            </a:r>
            <a:r>
              <a:rPr lang="fr-FR" sz="3600" baseline="30000" dirty="0">
                <a:latin typeface="Arial" panose="020B0604020202020204" pitchFamily="34" charset="0"/>
                <a:cs typeface="Arial" panose="020B0604020202020204" pitchFamily="34" charset="0"/>
              </a:rPr>
              <a:t>[1]</a:t>
            </a:r>
            <a:r>
              <a:rPr lang="en-US"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SvPPA</a:t>
            </a:r>
            <a:r>
              <a:rPr lang="en-GB" sz="3600" dirty="0">
                <a:latin typeface="Arial" panose="020B0604020202020204" pitchFamily="34" charset="0"/>
                <a:cs typeface="Arial" panose="020B0604020202020204" pitchFamily="34" charset="0"/>
              </a:rPr>
              <a:t> is the less dysexecutive variant. </a:t>
            </a:r>
            <a:r>
              <a:rPr lang="en-US" sz="3600" dirty="0">
                <a:latin typeface="Arial" panose="020B0604020202020204" pitchFamily="34" charset="0"/>
                <a:cs typeface="Arial" panose="020B0604020202020204" pitchFamily="34" charset="0"/>
              </a:rPr>
              <a:t>The interrelationship between OL and EF is less important in patients than in controls.</a:t>
            </a:r>
          </a:p>
          <a:p>
            <a:r>
              <a:rPr lang="fr-FR" sz="5000" b="1" dirty="0">
                <a:latin typeface="Arial" panose="020B0604020202020204" pitchFamily="34" charset="0"/>
                <a:cs typeface="Arial" panose="020B0604020202020204" pitchFamily="34" charset="0"/>
              </a:rPr>
              <a:t>Conclusions</a:t>
            </a:r>
            <a:r>
              <a:rPr lang="fr-FR" sz="4800" b="1" dirty="0">
                <a:latin typeface="Arial" panose="020B0604020202020204" pitchFamily="34" charset="0"/>
                <a:cs typeface="Arial" panose="020B0604020202020204" pitchFamily="34" charset="0"/>
              </a:rPr>
              <a:t> </a:t>
            </a:r>
          </a:p>
          <a:p>
            <a:pPr algn="just"/>
            <a:r>
              <a:rPr lang="en-US" sz="3600" dirty="0">
                <a:latin typeface="Arial" panose="020B0604020202020204" pitchFamily="34" charset="0"/>
                <a:cs typeface="Arial" panose="020B0604020202020204" pitchFamily="34" charset="0"/>
              </a:rPr>
              <a:t>(i) Although language deficits remain the core symptoms, executive dysfunction is also observed at the early stages of PPAs, even though it has been described to remain relatively unaffected and is currently excluded from diagnostic criteria ; (ii) the relationship between language and EF seems to weaken with the disease. We then propose that high-level cognitive functions such as EF should contribute to classification of PPAs. </a:t>
            </a:r>
            <a:endParaRPr lang="fr-FR" sz="3600" dirty="0">
              <a:latin typeface="Arial" panose="020B0604020202020204" pitchFamily="34" charset="0"/>
              <a:cs typeface="Arial" panose="020B0604020202020204" pitchFamily="34" charset="0"/>
            </a:endParaRPr>
          </a:p>
        </p:txBody>
      </p:sp>
      <p:sp>
        <p:nvSpPr>
          <p:cNvPr id="20" name="ZoneTexte 19"/>
          <p:cNvSpPr txBox="1"/>
          <p:nvPr/>
        </p:nvSpPr>
        <p:spPr>
          <a:xfrm>
            <a:off x="21149186" y="27225523"/>
            <a:ext cx="530942" cy="461665"/>
          </a:xfrm>
          <a:prstGeom prst="rect">
            <a:avLst/>
          </a:prstGeom>
          <a:noFill/>
        </p:spPr>
        <p:txBody>
          <a:bodyPr wrap="square" rtlCol="0">
            <a:spAutoFit/>
          </a:bodyPr>
          <a:lstStyle/>
          <a:p>
            <a:endParaRPr lang="fr-FR" sz="2400" dirty="0"/>
          </a:p>
        </p:txBody>
      </p:sp>
      <p:sp>
        <p:nvSpPr>
          <p:cNvPr id="21" name="ZoneTexte 20"/>
          <p:cNvSpPr txBox="1"/>
          <p:nvPr/>
        </p:nvSpPr>
        <p:spPr>
          <a:xfrm>
            <a:off x="14878050" y="25827889"/>
            <a:ext cx="6311077" cy="307777"/>
          </a:xfrm>
          <a:prstGeom prst="rect">
            <a:avLst/>
          </a:prstGeom>
          <a:noFill/>
        </p:spPr>
        <p:txBody>
          <a:bodyPr wrap="square" rtlCol="0">
            <a:spAutoFit/>
          </a:bodyPr>
          <a:lstStyle/>
          <a:p>
            <a:pPr marL="571500" indent="-571500" algn="just"/>
            <a:r>
              <a:rPr lang="fr-FR" sz="1400" dirty="0"/>
              <a:t>              </a:t>
            </a:r>
            <a:endParaRPr lang="fr-FR" sz="1400" u="sng" dirty="0">
              <a:solidFill>
                <a:srgbClr val="FF0000"/>
              </a:solidFill>
            </a:endParaRPr>
          </a:p>
        </p:txBody>
      </p:sp>
      <p:sp>
        <p:nvSpPr>
          <p:cNvPr id="67" name="ZoneTexte 66">
            <a:extLst>
              <a:ext uri="{FF2B5EF4-FFF2-40B4-BE49-F238E27FC236}">
                <a16:creationId xmlns:a16="http://schemas.microsoft.com/office/drawing/2014/main" id="{E04F0534-7828-47B9-876C-8E38367E94D9}"/>
              </a:ext>
            </a:extLst>
          </p:cNvPr>
          <p:cNvSpPr txBox="1"/>
          <p:nvPr/>
        </p:nvSpPr>
        <p:spPr>
          <a:xfrm>
            <a:off x="9139696" y="23773532"/>
            <a:ext cx="184731" cy="276999"/>
          </a:xfrm>
          <a:prstGeom prst="rect">
            <a:avLst/>
          </a:prstGeom>
          <a:noFill/>
        </p:spPr>
        <p:txBody>
          <a:bodyPr wrap="none" rtlCol="0">
            <a:spAutoFit/>
          </a:bodyPr>
          <a:lstStyle/>
          <a:p>
            <a:endParaRPr lang="fr-FR" sz="1200" dirty="0"/>
          </a:p>
        </p:txBody>
      </p:sp>
      <p:graphicFrame>
        <p:nvGraphicFramePr>
          <p:cNvPr id="14" name="Diagramme 13">
            <a:extLst>
              <a:ext uri="{FF2B5EF4-FFF2-40B4-BE49-F238E27FC236}">
                <a16:creationId xmlns:a16="http://schemas.microsoft.com/office/drawing/2014/main" id="{F07523D0-88FE-4DB2-B230-AF070E4FC5FC}"/>
              </a:ext>
            </a:extLst>
          </p:cNvPr>
          <p:cNvGraphicFramePr/>
          <p:nvPr>
            <p:extLst>
              <p:ext uri="{D42A27DB-BD31-4B8C-83A1-F6EECF244321}">
                <p14:modId xmlns:p14="http://schemas.microsoft.com/office/powerpoint/2010/main" val="1197105742"/>
              </p:ext>
            </p:extLst>
          </p:nvPr>
        </p:nvGraphicFramePr>
        <p:xfrm>
          <a:off x="9465215" y="12879249"/>
          <a:ext cx="19820031" cy="33433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3" name="ZoneTexte 22"/>
          <p:cNvSpPr txBox="1"/>
          <p:nvPr/>
        </p:nvSpPr>
        <p:spPr>
          <a:xfrm>
            <a:off x="20239145" y="23478926"/>
            <a:ext cx="8982301" cy="2677656"/>
          </a:xfrm>
          <a:prstGeom prst="rect">
            <a:avLst/>
          </a:prstGeom>
          <a:noFill/>
        </p:spPr>
        <p:txBody>
          <a:bodyPr wrap="square" rtlCol="0">
            <a:spAutoFit/>
          </a:bodyPr>
          <a:lstStyle/>
          <a:p>
            <a:pPr algn="just"/>
            <a:r>
              <a:rPr lang="fr-FR" sz="2400" dirty="0">
                <a:latin typeface="Arial" panose="020B0604020202020204" pitchFamily="34" charset="0"/>
                <a:cs typeface="Arial" panose="020B0604020202020204" pitchFamily="34" charset="0"/>
              </a:rPr>
              <a:t>The PCA </a:t>
            </a:r>
            <a:r>
              <a:rPr lang="fr-FR" sz="2400" dirty="0" err="1">
                <a:latin typeface="Arial" panose="020B0604020202020204" pitchFamily="34" charset="0"/>
                <a:cs typeface="Arial" panose="020B0604020202020204" pitchFamily="34" charset="0"/>
              </a:rPr>
              <a:t>yielded</a:t>
            </a:r>
            <a:r>
              <a:rPr lang="fr-FR" sz="2400" dirty="0">
                <a:latin typeface="Arial" panose="020B0604020202020204" pitchFamily="34" charset="0"/>
                <a:cs typeface="Arial" panose="020B0604020202020204" pitchFamily="34" charset="0"/>
              </a:rPr>
              <a:t> a 2-factor solution, </a:t>
            </a:r>
            <a:r>
              <a:rPr lang="fr-FR" sz="2400" dirty="0" err="1">
                <a:latin typeface="Arial" panose="020B0604020202020204" pitchFamily="34" charset="0"/>
                <a:cs typeface="Arial" panose="020B0604020202020204" pitchFamily="34" charset="0"/>
              </a:rPr>
              <a:t>which</a:t>
            </a:r>
            <a:r>
              <a:rPr lang="fr-FR" sz="2400" dirty="0">
                <a:latin typeface="Arial" panose="020B0604020202020204" pitchFamily="34" charset="0"/>
                <a:cs typeface="Arial" panose="020B0604020202020204" pitchFamily="34" charset="0"/>
              </a:rPr>
              <a:t> </a:t>
            </a:r>
            <a:r>
              <a:rPr lang="fr-FR" sz="2400" dirty="0" err="1">
                <a:latin typeface="Arial" panose="020B0604020202020204" pitchFamily="34" charset="0"/>
                <a:cs typeface="Arial" panose="020B0604020202020204" pitchFamily="34" charset="0"/>
              </a:rPr>
              <a:t>accounted</a:t>
            </a:r>
            <a:r>
              <a:rPr lang="fr-FR" sz="2400" dirty="0">
                <a:latin typeface="Arial" panose="020B0604020202020204" pitchFamily="34" charset="0"/>
                <a:cs typeface="Arial" panose="020B0604020202020204" pitchFamily="34" charset="0"/>
              </a:rPr>
              <a:t> for 51,933% of the variance in performance (F1=42,266% ; F2=9,667%).</a:t>
            </a:r>
          </a:p>
          <a:p>
            <a:pPr algn="just"/>
            <a:r>
              <a:rPr lang="fr-FR" sz="2400" u="sng" dirty="0">
                <a:latin typeface="Arial" panose="020B0604020202020204" pitchFamily="34" charset="0"/>
                <a:cs typeface="Arial" panose="020B0604020202020204" pitchFamily="34" charset="0"/>
              </a:rPr>
              <a:t>Factor 1</a:t>
            </a:r>
            <a:r>
              <a:rPr lang="fr-FR" sz="2400" dirty="0">
                <a:latin typeface="Arial" panose="020B0604020202020204" pitchFamily="34" charset="0"/>
                <a:cs typeface="Arial" panose="020B0604020202020204" pitchFamily="34" charset="0"/>
              </a:rPr>
              <a:t> : conversational and narrative speech, sentence elaboration, </a:t>
            </a:r>
            <a:r>
              <a:rPr lang="fr-FR" sz="2400" dirty="0" err="1">
                <a:latin typeface="Arial" panose="020B0604020202020204" pitchFamily="34" charset="0"/>
                <a:cs typeface="Arial" panose="020B0604020202020204" pitchFamily="34" charset="0"/>
              </a:rPr>
              <a:t>flexibility</a:t>
            </a:r>
            <a:r>
              <a:rPr lang="fr-FR" sz="2400" dirty="0">
                <a:latin typeface="Arial" panose="020B0604020202020204" pitchFamily="34" charset="0"/>
                <a:cs typeface="Arial" panose="020B0604020202020204" pitchFamily="34" charset="0"/>
              </a:rPr>
              <a:t>, inhibition, planification</a:t>
            </a:r>
          </a:p>
          <a:p>
            <a:pPr algn="just"/>
            <a:r>
              <a:rPr lang="fr-FR" sz="2400" u="sng" dirty="0">
                <a:latin typeface="Arial" panose="020B0604020202020204" pitchFamily="34" charset="0"/>
                <a:cs typeface="Arial" panose="020B0604020202020204" pitchFamily="34" charset="0"/>
              </a:rPr>
              <a:t>Factor 2</a:t>
            </a:r>
            <a:r>
              <a:rPr lang="fr-FR" sz="2400" dirty="0">
                <a:latin typeface="Arial" panose="020B0604020202020204" pitchFamily="34" charset="0"/>
                <a:cs typeface="Arial" panose="020B0604020202020204" pitchFamily="34" charset="0"/>
              </a:rPr>
              <a:t> : confrontation naming, verbal and spatial </a:t>
            </a:r>
            <a:r>
              <a:rPr lang="fr-FR" sz="2400" dirty="0" err="1">
                <a:latin typeface="Arial" panose="020B0604020202020204" pitchFamily="34" charset="0"/>
                <a:cs typeface="Arial" panose="020B0604020202020204" pitchFamily="34" charset="0"/>
              </a:rPr>
              <a:t>span</a:t>
            </a:r>
            <a:endParaRPr lang="fr-FR" sz="2400" dirty="0">
              <a:latin typeface="Arial" panose="020B0604020202020204" pitchFamily="34" charset="0"/>
              <a:cs typeface="Arial" panose="020B0604020202020204" pitchFamily="34" charset="0"/>
            </a:endParaRPr>
          </a:p>
          <a:p>
            <a:pPr algn="just"/>
            <a:r>
              <a:rPr lang="en-US" sz="2400" dirty="0">
                <a:latin typeface="Arial" panose="020B0604020202020204" pitchFamily="34" charset="0"/>
                <a:cs typeface="Arial" panose="020B0604020202020204" pitchFamily="34" charset="0"/>
              </a:rPr>
              <a:t>=&gt; Most of the 24 original variables loaded highly on Factor 1.</a:t>
            </a:r>
            <a:endParaRPr lang="fr-FR" sz="2000" dirty="0">
              <a:latin typeface="Arial" panose="020B0604020202020204" pitchFamily="34" charset="0"/>
              <a:cs typeface="Arial" panose="020B0604020202020204" pitchFamily="34" charset="0"/>
            </a:endParaRPr>
          </a:p>
        </p:txBody>
      </p:sp>
      <p:sp>
        <p:nvSpPr>
          <p:cNvPr id="5" name="ZoneTexte 4"/>
          <p:cNvSpPr txBox="1"/>
          <p:nvPr/>
        </p:nvSpPr>
        <p:spPr>
          <a:xfrm>
            <a:off x="10472587" y="23157680"/>
            <a:ext cx="9114848" cy="3170099"/>
          </a:xfrm>
          <a:prstGeom prst="rect">
            <a:avLst/>
          </a:prstGeom>
          <a:noFill/>
        </p:spPr>
        <p:txBody>
          <a:bodyPr wrap="square" rtlCol="0">
            <a:spAutoFit/>
          </a:bodyPr>
          <a:lstStyle/>
          <a:p>
            <a:pPr algn="just"/>
            <a:r>
              <a:rPr lang="fr-FR" sz="2000" dirty="0">
                <a:solidFill>
                  <a:srgbClr val="000000"/>
                </a:solidFill>
                <a:latin typeface="Arial"/>
                <a:cs typeface="Arial"/>
              </a:rPr>
              <a:t>Relative to </a:t>
            </a:r>
            <a:r>
              <a:rPr lang="fr-FR" sz="2000" dirty="0" err="1">
                <a:solidFill>
                  <a:srgbClr val="000000"/>
                </a:solidFill>
                <a:latin typeface="Arial"/>
                <a:cs typeface="Arial"/>
              </a:rPr>
              <a:t>healthy</a:t>
            </a:r>
            <a:r>
              <a:rPr lang="fr-FR" sz="2000" dirty="0">
                <a:solidFill>
                  <a:srgbClr val="000000"/>
                </a:solidFill>
                <a:latin typeface="Arial"/>
                <a:cs typeface="Arial"/>
              </a:rPr>
              <a:t> </a:t>
            </a:r>
            <a:r>
              <a:rPr lang="fr-FR" sz="2000" dirty="0" err="1">
                <a:solidFill>
                  <a:srgbClr val="000000"/>
                </a:solidFill>
                <a:latin typeface="Arial"/>
                <a:cs typeface="Arial"/>
              </a:rPr>
              <a:t>controls</a:t>
            </a:r>
            <a:r>
              <a:rPr lang="fr-FR" sz="2000" dirty="0">
                <a:solidFill>
                  <a:srgbClr val="000000"/>
                </a:solidFill>
                <a:latin typeface="Arial"/>
                <a:cs typeface="Arial"/>
              </a:rPr>
              <a:t> :</a:t>
            </a:r>
          </a:p>
          <a:p>
            <a:pPr algn="just"/>
            <a:r>
              <a:rPr lang="fr-FR" sz="2000" u="sng" dirty="0">
                <a:solidFill>
                  <a:srgbClr val="000000"/>
                </a:solidFill>
                <a:latin typeface="Arial"/>
                <a:cs typeface="Arial"/>
              </a:rPr>
              <a:t>nfvPPA</a:t>
            </a:r>
            <a:r>
              <a:rPr lang="fr-FR" sz="2000" dirty="0">
                <a:solidFill>
                  <a:srgbClr val="000000"/>
                </a:solidFill>
                <a:latin typeface="Arial"/>
                <a:cs typeface="Arial"/>
              </a:rPr>
              <a:t> : scores are </a:t>
            </a:r>
            <a:r>
              <a:rPr lang="fr-FR" sz="2000" dirty="0" err="1">
                <a:solidFill>
                  <a:srgbClr val="000000"/>
                </a:solidFill>
                <a:latin typeface="Arial"/>
                <a:cs typeface="Arial"/>
              </a:rPr>
              <a:t>significantly</a:t>
            </a:r>
            <a:r>
              <a:rPr lang="fr-FR" sz="2000" dirty="0">
                <a:solidFill>
                  <a:srgbClr val="000000"/>
                </a:solidFill>
                <a:latin typeface="Arial"/>
                <a:cs typeface="Arial"/>
              </a:rPr>
              <a:t> </a:t>
            </a:r>
            <a:r>
              <a:rPr lang="fr-FR" sz="2000" dirty="0" err="1">
                <a:solidFill>
                  <a:srgbClr val="000000"/>
                </a:solidFill>
                <a:latin typeface="Arial"/>
                <a:cs typeface="Arial"/>
              </a:rPr>
              <a:t>decreased</a:t>
            </a:r>
            <a:r>
              <a:rPr lang="fr-FR" sz="2000" dirty="0">
                <a:solidFill>
                  <a:srgbClr val="000000"/>
                </a:solidFill>
                <a:latin typeface="Arial"/>
                <a:cs typeface="Arial"/>
              </a:rPr>
              <a:t> (p&lt;.001), </a:t>
            </a:r>
            <a:r>
              <a:rPr lang="fr-FR" sz="2000" dirty="0" err="1">
                <a:solidFill>
                  <a:srgbClr val="000000"/>
                </a:solidFill>
                <a:latin typeface="Arial"/>
                <a:cs typeface="Arial"/>
              </a:rPr>
              <a:t>except</a:t>
            </a:r>
            <a:r>
              <a:rPr lang="fr-FR" sz="2000" dirty="0">
                <a:solidFill>
                  <a:srgbClr val="000000"/>
                </a:solidFill>
                <a:latin typeface="Arial"/>
                <a:cs typeface="Arial"/>
              </a:rPr>
              <a:t> TL5N (</a:t>
            </a:r>
            <a:r>
              <a:rPr lang="fr-FR" sz="2000" i="1" dirty="0">
                <a:solidFill>
                  <a:srgbClr val="000000"/>
                </a:solidFill>
                <a:latin typeface="Arial"/>
                <a:cs typeface="Arial"/>
              </a:rPr>
              <a:t>U</a:t>
            </a:r>
            <a:r>
              <a:rPr lang="fr-FR" sz="2000" dirty="0">
                <a:solidFill>
                  <a:srgbClr val="000000"/>
                </a:solidFill>
                <a:latin typeface="Arial"/>
                <a:cs typeface="Arial"/>
              </a:rPr>
              <a:t>=56.000 ; </a:t>
            </a:r>
            <a:r>
              <a:rPr lang="fr-FR" sz="2000" i="1" dirty="0">
                <a:solidFill>
                  <a:srgbClr val="000000"/>
                </a:solidFill>
                <a:latin typeface="Arial"/>
                <a:cs typeface="Arial"/>
              </a:rPr>
              <a:t>z</a:t>
            </a:r>
            <a:r>
              <a:rPr lang="fr-FR" sz="2000" dirty="0">
                <a:solidFill>
                  <a:srgbClr val="000000"/>
                </a:solidFill>
                <a:latin typeface="Arial"/>
                <a:cs typeface="Arial"/>
              </a:rPr>
              <a:t>=-1.772 ; </a:t>
            </a:r>
            <a:r>
              <a:rPr lang="fr-FR" sz="2000" i="1" dirty="0">
                <a:solidFill>
                  <a:srgbClr val="000000"/>
                </a:solidFill>
                <a:latin typeface="Arial"/>
                <a:cs typeface="Arial"/>
              </a:rPr>
              <a:t>p</a:t>
            </a:r>
            <a:r>
              <a:rPr lang="fr-FR" sz="2000" dirty="0">
                <a:solidFill>
                  <a:srgbClr val="000000"/>
                </a:solidFill>
                <a:latin typeface="Arial"/>
                <a:cs typeface="Arial"/>
              </a:rPr>
              <a:t>=.076). </a:t>
            </a:r>
          </a:p>
          <a:p>
            <a:pPr algn="just"/>
            <a:r>
              <a:rPr lang="fr-FR" sz="2000" u="sng" dirty="0" err="1">
                <a:solidFill>
                  <a:srgbClr val="000000"/>
                </a:solidFill>
                <a:latin typeface="Arial"/>
                <a:cs typeface="Arial"/>
              </a:rPr>
              <a:t>svAPP</a:t>
            </a:r>
            <a:r>
              <a:rPr lang="fr-FR" sz="2000" dirty="0">
                <a:solidFill>
                  <a:srgbClr val="000000"/>
                </a:solidFill>
                <a:latin typeface="Arial"/>
                <a:cs typeface="Arial"/>
              </a:rPr>
              <a:t> : </a:t>
            </a:r>
            <a:r>
              <a:rPr lang="fr-FR" sz="2000" dirty="0" err="1">
                <a:solidFill>
                  <a:srgbClr val="000000"/>
                </a:solidFill>
                <a:latin typeface="Arial"/>
                <a:cs typeface="Arial"/>
              </a:rPr>
              <a:t>only</a:t>
            </a:r>
            <a:r>
              <a:rPr lang="fr-FR" sz="2000" dirty="0">
                <a:solidFill>
                  <a:srgbClr val="000000"/>
                </a:solidFill>
                <a:latin typeface="Arial"/>
                <a:cs typeface="Arial"/>
              </a:rPr>
              <a:t> TMTA (</a:t>
            </a:r>
            <a:r>
              <a:rPr lang="fr-FR" sz="2000" i="1" dirty="0">
                <a:solidFill>
                  <a:srgbClr val="000000"/>
                </a:solidFill>
                <a:latin typeface="Arial"/>
                <a:cs typeface="Arial"/>
              </a:rPr>
              <a:t>U</a:t>
            </a:r>
            <a:r>
              <a:rPr lang="fr-FR" sz="2000" dirty="0">
                <a:solidFill>
                  <a:srgbClr val="000000"/>
                </a:solidFill>
                <a:latin typeface="Arial"/>
                <a:cs typeface="Arial"/>
              </a:rPr>
              <a:t>=253.500 ; </a:t>
            </a:r>
            <a:r>
              <a:rPr lang="fr-FR" sz="2000" i="1" dirty="0">
                <a:solidFill>
                  <a:srgbClr val="000000"/>
                </a:solidFill>
                <a:latin typeface="Arial"/>
                <a:cs typeface="Arial"/>
              </a:rPr>
              <a:t>z</a:t>
            </a:r>
            <a:r>
              <a:rPr lang="fr-FR" sz="2000" dirty="0">
                <a:solidFill>
                  <a:srgbClr val="000000"/>
                </a:solidFill>
                <a:latin typeface="Arial"/>
                <a:cs typeface="Arial"/>
              </a:rPr>
              <a:t>=-3.052 ; </a:t>
            </a:r>
            <a:r>
              <a:rPr lang="fr-FR" sz="2000" i="1" dirty="0">
                <a:solidFill>
                  <a:srgbClr val="000000"/>
                </a:solidFill>
                <a:latin typeface="Arial"/>
                <a:cs typeface="Arial"/>
              </a:rPr>
              <a:t>p</a:t>
            </a:r>
            <a:r>
              <a:rPr lang="fr-FR" sz="2000" dirty="0">
                <a:solidFill>
                  <a:srgbClr val="000000"/>
                </a:solidFill>
                <a:latin typeface="Arial"/>
                <a:cs typeface="Arial"/>
              </a:rPr>
              <a:t>.002) </a:t>
            </a:r>
            <a:r>
              <a:rPr lang="fr-FR" sz="2000" dirty="0" err="1">
                <a:solidFill>
                  <a:srgbClr val="000000"/>
                </a:solidFill>
                <a:latin typeface="Arial"/>
                <a:cs typeface="Arial"/>
              </a:rPr>
              <a:t>is</a:t>
            </a:r>
            <a:r>
              <a:rPr lang="fr-FR" sz="2000" dirty="0">
                <a:solidFill>
                  <a:srgbClr val="000000"/>
                </a:solidFill>
                <a:latin typeface="Arial"/>
                <a:cs typeface="Arial"/>
              </a:rPr>
              <a:t> </a:t>
            </a:r>
            <a:r>
              <a:rPr lang="fr-FR" sz="2000" dirty="0" err="1">
                <a:solidFill>
                  <a:srgbClr val="000000"/>
                </a:solidFill>
                <a:latin typeface="Arial"/>
                <a:cs typeface="Arial"/>
              </a:rPr>
              <a:t>significantly</a:t>
            </a:r>
            <a:r>
              <a:rPr lang="fr-FR" sz="2000" dirty="0">
                <a:solidFill>
                  <a:srgbClr val="000000"/>
                </a:solidFill>
                <a:latin typeface="Arial"/>
                <a:cs typeface="Arial"/>
              </a:rPr>
              <a:t> </a:t>
            </a:r>
            <a:r>
              <a:rPr lang="fr-FR" sz="2000" dirty="0" err="1">
                <a:solidFill>
                  <a:srgbClr val="000000"/>
                </a:solidFill>
                <a:latin typeface="Arial"/>
                <a:cs typeface="Arial"/>
              </a:rPr>
              <a:t>decreased</a:t>
            </a:r>
            <a:r>
              <a:rPr lang="fr-FR" sz="2000" dirty="0">
                <a:solidFill>
                  <a:srgbClr val="000000"/>
                </a:solidFill>
                <a:latin typeface="Arial"/>
                <a:cs typeface="Arial"/>
              </a:rPr>
              <a:t>. </a:t>
            </a:r>
            <a:endParaRPr lang="fr-FR" sz="2000" u="sng" dirty="0">
              <a:solidFill>
                <a:srgbClr val="000000"/>
              </a:solidFill>
              <a:latin typeface="Arial"/>
              <a:cs typeface="Arial"/>
            </a:endParaRPr>
          </a:p>
          <a:p>
            <a:pPr algn="just"/>
            <a:r>
              <a:rPr lang="fr-FR" sz="2000" u="sng" dirty="0">
                <a:solidFill>
                  <a:srgbClr val="000000"/>
                </a:solidFill>
                <a:latin typeface="Arial"/>
                <a:cs typeface="Arial"/>
              </a:rPr>
              <a:t>lvPPA</a:t>
            </a:r>
            <a:r>
              <a:rPr lang="fr-FR" sz="2000" dirty="0">
                <a:solidFill>
                  <a:srgbClr val="000000"/>
                </a:solidFill>
                <a:latin typeface="Arial"/>
                <a:cs typeface="Arial"/>
              </a:rPr>
              <a:t> : scores are </a:t>
            </a:r>
            <a:r>
              <a:rPr lang="fr-FR" sz="2000" dirty="0" err="1">
                <a:solidFill>
                  <a:srgbClr val="000000"/>
                </a:solidFill>
                <a:latin typeface="Arial"/>
                <a:cs typeface="Arial"/>
              </a:rPr>
              <a:t>significantly</a:t>
            </a:r>
            <a:r>
              <a:rPr lang="fr-FR" sz="2000" dirty="0">
                <a:solidFill>
                  <a:srgbClr val="000000"/>
                </a:solidFill>
                <a:latin typeface="Arial"/>
                <a:cs typeface="Arial"/>
              </a:rPr>
              <a:t> decreased (p&lt;.05), </a:t>
            </a:r>
            <a:r>
              <a:rPr lang="fr-FR" sz="2000" dirty="0" err="1">
                <a:solidFill>
                  <a:srgbClr val="000000"/>
                </a:solidFill>
                <a:latin typeface="Arial"/>
                <a:cs typeface="Arial"/>
              </a:rPr>
              <a:t>except</a:t>
            </a:r>
            <a:r>
              <a:rPr lang="fr-FR" sz="2000" dirty="0">
                <a:solidFill>
                  <a:srgbClr val="000000"/>
                </a:solidFill>
                <a:latin typeface="Arial"/>
                <a:cs typeface="Arial"/>
              </a:rPr>
              <a:t> spatial </a:t>
            </a:r>
            <a:r>
              <a:rPr lang="fr-FR" sz="2000" dirty="0" err="1">
                <a:solidFill>
                  <a:srgbClr val="000000"/>
                </a:solidFill>
                <a:latin typeface="Arial"/>
                <a:cs typeface="Arial"/>
              </a:rPr>
              <a:t>forward</a:t>
            </a:r>
            <a:r>
              <a:rPr lang="fr-FR" sz="2000" dirty="0">
                <a:solidFill>
                  <a:srgbClr val="000000"/>
                </a:solidFill>
                <a:latin typeface="Arial"/>
                <a:cs typeface="Arial"/>
              </a:rPr>
              <a:t> digit span spatial (</a:t>
            </a:r>
            <a:r>
              <a:rPr lang="fr-FR" sz="2000" i="1" dirty="0">
                <a:solidFill>
                  <a:srgbClr val="000000"/>
                </a:solidFill>
                <a:latin typeface="Arial"/>
                <a:cs typeface="Arial"/>
              </a:rPr>
              <a:t>U</a:t>
            </a:r>
            <a:r>
              <a:rPr lang="fr-FR" sz="2000" dirty="0">
                <a:solidFill>
                  <a:srgbClr val="000000"/>
                </a:solidFill>
                <a:latin typeface="Arial"/>
                <a:cs typeface="Arial"/>
              </a:rPr>
              <a:t>=219.500 ; </a:t>
            </a:r>
            <a:r>
              <a:rPr lang="fr-FR" sz="2000" i="1" dirty="0">
                <a:solidFill>
                  <a:srgbClr val="000000"/>
                </a:solidFill>
                <a:latin typeface="Arial"/>
                <a:cs typeface="Arial"/>
              </a:rPr>
              <a:t>z</a:t>
            </a:r>
            <a:r>
              <a:rPr lang="fr-FR" sz="2000" dirty="0">
                <a:solidFill>
                  <a:srgbClr val="000000"/>
                </a:solidFill>
                <a:latin typeface="Arial"/>
                <a:cs typeface="Arial"/>
              </a:rPr>
              <a:t>=-1.410 ; </a:t>
            </a:r>
            <a:r>
              <a:rPr lang="fr-FR" sz="2000" i="1" dirty="0">
                <a:solidFill>
                  <a:srgbClr val="000000"/>
                </a:solidFill>
                <a:latin typeface="Arial"/>
                <a:cs typeface="Arial"/>
              </a:rPr>
              <a:t>p</a:t>
            </a:r>
            <a:r>
              <a:rPr lang="fr-FR" sz="2000" dirty="0">
                <a:solidFill>
                  <a:srgbClr val="000000"/>
                </a:solidFill>
                <a:latin typeface="Arial"/>
                <a:cs typeface="Arial"/>
              </a:rPr>
              <a:t>=.159), spatial </a:t>
            </a:r>
            <a:r>
              <a:rPr lang="fr-FR" sz="2000" dirty="0" err="1">
                <a:solidFill>
                  <a:srgbClr val="000000"/>
                </a:solidFill>
                <a:latin typeface="Arial"/>
                <a:cs typeface="Arial"/>
              </a:rPr>
              <a:t>backward</a:t>
            </a:r>
            <a:r>
              <a:rPr lang="fr-FR" sz="2000" dirty="0">
                <a:solidFill>
                  <a:srgbClr val="000000"/>
                </a:solidFill>
                <a:latin typeface="Arial"/>
                <a:cs typeface="Arial"/>
              </a:rPr>
              <a:t> digit span (</a:t>
            </a:r>
            <a:r>
              <a:rPr lang="fr-FR" sz="2000" i="1" dirty="0">
                <a:solidFill>
                  <a:srgbClr val="000000"/>
                </a:solidFill>
                <a:latin typeface="Arial"/>
                <a:cs typeface="Arial"/>
              </a:rPr>
              <a:t>U</a:t>
            </a:r>
            <a:r>
              <a:rPr lang="fr-FR" sz="2000" dirty="0">
                <a:solidFill>
                  <a:srgbClr val="000000"/>
                </a:solidFill>
                <a:latin typeface="Arial"/>
                <a:cs typeface="Arial"/>
              </a:rPr>
              <a:t>=218.000 ; </a:t>
            </a:r>
            <a:r>
              <a:rPr lang="fr-FR" sz="2000" i="1" dirty="0">
                <a:solidFill>
                  <a:srgbClr val="000000"/>
                </a:solidFill>
                <a:latin typeface="Arial"/>
                <a:cs typeface="Arial"/>
              </a:rPr>
              <a:t>z</a:t>
            </a:r>
            <a:r>
              <a:rPr lang="fr-FR" sz="2000" dirty="0">
                <a:solidFill>
                  <a:srgbClr val="000000"/>
                </a:solidFill>
                <a:latin typeface="Arial"/>
                <a:cs typeface="Arial"/>
              </a:rPr>
              <a:t>=-1.417 ; </a:t>
            </a:r>
            <a:r>
              <a:rPr lang="fr-FR" sz="2000" i="1" dirty="0">
                <a:solidFill>
                  <a:srgbClr val="000000"/>
                </a:solidFill>
                <a:latin typeface="Arial"/>
                <a:cs typeface="Arial"/>
              </a:rPr>
              <a:t>p</a:t>
            </a:r>
            <a:r>
              <a:rPr lang="fr-FR" sz="2000" dirty="0">
                <a:solidFill>
                  <a:srgbClr val="000000"/>
                </a:solidFill>
                <a:latin typeface="Arial"/>
                <a:cs typeface="Arial"/>
              </a:rPr>
              <a:t>=.157), STROOP </a:t>
            </a:r>
            <a:r>
              <a:rPr lang="fr-FR" sz="2000" dirty="0" err="1">
                <a:solidFill>
                  <a:srgbClr val="000000"/>
                </a:solidFill>
                <a:latin typeface="Arial"/>
                <a:cs typeface="Arial"/>
              </a:rPr>
              <a:t>interference</a:t>
            </a:r>
            <a:r>
              <a:rPr lang="fr-FR" sz="2000" dirty="0">
                <a:solidFill>
                  <a:srgbClr val="000000"/>
                </a:solidFill>
                <a:latin typeface="Arial"/>
                <a:cs typeface="Arial"/>
              </a:rPr>
              <a:t>  (</a:t>
            </a:r>
            <a:r>
              <a:rPr lang="fr-FR" sz="2000" i="1" dirty="0">
                <a:solidFill>
                  <a:srgbClr val="000000"/>
                </a:solidFill>
                <a:latin typeface="Arial"/>
                <a:cs typeface="Arial"/>
              </a:rPr>
              <a:t>U</a:t>
            </a:r>
            <a:r>
              <a:rPr lang="fr-FR" sz="2000" dirty="0">
                <a:solidFill>
                  <a:srgbClr val="000000"/>
                </a:solidFill>
                <a:latin typeface="Arial"/>
                <a:cs typeface="Arial"/>
              </a:rPr>
              <a:t>=156.500 ; </a:t>
            </a:r>
            <a:r>
              <a:rPr lang="fr-FR" sz="2000" i="1" dirty="0">
                <a:solidFill>
                  <a:srgbClr val="000000"/>
                </a:solidFill>
                <a:latin typeface="Arial"/>
                <a:cs typeface="Arial"/>
              </a:rPr>
              <a:t>z</a:t>
            </a:r>
            <a:r>
              <a:rPr lang="fr-FR" sz="2000" dirty="0">
                <a:solidFill>
                  <a:srgbClr val="000000"/>
                </a:solidFill>
                <a:latin typeface="Arial"/>
                <a:cs typeface="Arial"/>
              </a:rPr>
              <a:t>=-1.903 ; </a:t>
            </a:r>
            <a:r>
              <a:rPr lang="fr-FR" sz="2000" i="1" dirty="0">
                <a:solidFill>
                  <a:srgbClr val="000000"/>
                </a:solidFill>
                <a:latin typeface="Arial"/>
                <a:cs typeface="Arial"/>
              </a:rPr>
              <a:t>p</a:t>
            </a:r>
            <a:r>
              <a:rPr lang="fr-FR" sz="2000" dirty="0">
                <a:solidFill>
                  <a:srgbClr val="000000"/>
                </a:solidFill>
                <a:latin typeface="Arial"/>
                <a:cs typeface="Arial"/>
              </a:rPr>
              <a:t>=.057), TL3N (</a:t>
            </a:r>
            <a:r>
              <a:rPr lang="fr-FR" sz="2000" i="1" dirty="0">
                <a:solidFill>
                  <a:srgbClr val="000000"/>
                </a:solidFill>
                <a:latin typeface="Arial"/>
                <a:cs typeface="Arial"/>
              </a:rPr>
              <a:t>U</a:t>
            </a:r>
            <a:r>
              <a:rPr lang="fr-FR" sz="2000" dirty="0">
                <a:solidFill>
                  <a:srgbClr val="000000"/>
                </a:solidFill>
                <a:latin typeface="Arial"/>
                <a:cs typeface="Arial"/>
              </a:rPr>
              <a:t>=137.000 ; </a:t>
            </a:r>
            <a:r>
              <a:rPr lang="fr-FR" sz="2000" i="1" dirty="0">
                <a:solidFill>
                  <a:srgbClr val="000000"/>
                </a:solidFill>
                <a:latin typeface="Arial"/>
                <a:cs typeface="Arial"/>
              </a:rPr>
              <a:t>z</a:t>
            </a:r>
            <a:r>
              <a:rPr lang="fr-FR" sz="2000" dirty="0">
                <a:solidFill>
                  <a:srgbClr val="000000"/>
                </a:solidFill>
                <a:latin typeface="Arial"/>
                <a:cs typeface="Arial"/>
              </a:rPr>
              <a:t>=-.310 ; </a:t>
            </a:r>
            <a:r>
              <a:rPr lang="fr-FR" sz="2000" i="1" dirty="0">
                <a:solidFill>
                  <a:srgbClr val="000000"/>
                </a:solidFill>
                <a:latin typeface="Arial"/>
                <a:cs typeface="Arial"/>
              </a:rPr>
              <a:t>p</a:t>
            </a:r>
            <a:r>
              <a:rPr lang="fr-FR" sz="2000" dirty="0">
                <a:solidFill>
                  <a:srgbClr val="000000"/>
                </a:solidFill>
                <a:latin typeface="Arial"/>
                <a:cs typeface="Arial"/>
              </a:rPr>
              <a:t>=.757) and TL5i+ (</a:t>
            </a:r>
            <a:r>
              <a:rPr lang="fr-FR" sz="2000" i="1" dirty="0">
                <a:solidFill>
                  <a:srgbClr val="000000"/>
                </a:solidFill>
                <a:latin typeface="Arial"/>
                <a:cs typeface="Arial"/>
              </a:rPr>
              <a:t>U</a:t>
            </a:r>
            <a:r>
              <a:rPr lang="fr-FR" sz="2000" dirty="0">
                <a:solidFill>
                  <a:srgbClr val="000000"/>
                </a:solidFill>
                <a:latin typeface="Arial"/>
                <a:cs typeface="Arial"/>
              </a:rPr>
              <a:t>=123.000 ; </a:t>
            </a:r>
            <a:r>
              <a:rPr lang="fr-FR" sz="2000" i="1" dirty="0">
                <a:solidFill>
                  <a:srgbClr val="000000"/>
                </a:solidFill>
                <a:latin typeface="Arial"/>
                <a:cs typeface="Arial"/>
              </a:rPr>
              <a:t>z</a:t>
            </a:r>
            <a:r>
              <a:rPr lang="fr-FR" sz="2000" dirty="0">
                <a:solidFill>
                  <a:srgbClr val="000000"/>
                </a:solidFill>
                <a:latin typeface="Arial"/>
                <a:cs typeface="Arial"/>
              </a:rPr>
              <a:t>=-.746 ; </a:t>
            </a:r>
            <a:r>
              <a:rPr lang="fr-FR" sz="2000" i="1" dirty="0">
                <a:solidFill>
                  <a:srgbClr val="000000"/>
                </a:solidFill>
                <a:latin typeface="Arial"/>
                <a:cs typeface="Arial"/>
              </a:rPr>
              <a:t>p</a:t>
            </a:r>
            <a:r>
              <a:rPr lang="fr-FR" sz="2000" dirty="0">
                <a:solidFill>
                  <a:srgbClr val="000000"/>
                </a:solidFill>
                <a:latin typeface="Arial"/>
                <a:cs typeface="Arial"/>
              </a:rPr>
              <a:t>=.456). </a:t>
            </a:r>
            <a:endParaRPr lang="fr-FR" sz="2000" u="sng" dirty="0">
              <a:solidFill>
                <a:srgbClr val="000000"/>
              </a:solidFill>
              <a:latin typeface="Arial"/>
              <a:cs typeface="Arial"/>
            </a:endParaRPr>
          </a:p>
          <a:p>
            <a:pPr algn="just"/>
            <a:r>
              <a:rPr lang="fr-FR" sz="2000" u="sng" dirty="0">
                <a:solidFill>
                  <a:srgbClr val="000000"/>
                </a:solidFill>
                <a:latin typeface="Arial"/>
                <a:cs typeface="Arial"/>
              </a:rPr>
              <a:t>AD</a:t>
            </a:r>
            <a:r>
              <a:rPr lang="fr-FR" sz="2000" dirty="0">
                <a:solidFill>
                  <a:srgbClr val="000000"/>
                </a:solidFill>
                <a:latin typeface="Arial"/>
                <a:cs typeface="Arial"/>
              </a:rPr>
              <a:t> : scores on all the measures are </a:t>
            </a:r>
            <a:r>
              <a:rPr lang="fr-FR" sz="2000" dirty="0" err="1">
                <a:solidFill>
                  <a:srgbClr val="000000"/>
                </a:solidFill>
                <a:latin typeface="Arial"/>
                <a:cs typeface="Arial"/>
              </a:rPr>
              <a:t>significantly</a:t>
            </a:r>
            <a:r>
              <a:rPr lang="fr-FR" sz="2000" dirty="0">
                <a:solidFill>
                  <a:srgbClr val="000000"/>
                </a:solidFill>
                <a:latin typeface="Arial"/>
                <a:cs typeface="Arial"/>
              </a:rPr>
              <a:t> </a:t>
            </a:r>
            <a:r>
              <a:rPr lang="fr-FR" sz="2000" dirty="0" err="1">
                <a:solidFill>
                  <a:srgbClr val="000000"/>
                </a:solidFill>
                <a:latin typeface="Arial"/>
                <a:cs typeface="Arial"/>
              </a:rPr>
              <a:t>decreased</a:t>
            </a:r>
            <a:r>
              <a:rPr lang="fr-FR" sz="2000" dirty="0">
                <a:solidFill>
                  <a:srgbClr val="000000"/>
                </a:solidFill>
                <a:latin typeface="Arial"/>
                <a:cs typeface="Arial"/>
              </a:rPr>
              <a:t> </a:t>
            </a:r>
            <a:r>
              <a:rPr lang="fr-FR" sz="2000" dirty="0">
                <a:latin typeface="Arial"/>
                <a:cs typeface="Arial"/>
              </a:rPr>
              <a:t>(p&lt;.001). </a:t>
            </a:r>
          </a:p>
        </p:txBody>
      </p:sp>
      <p:sp>
        <p:nvSpPr>
          <p:cNvPr id="15" name="ZoneTexte 14"/>
          <p:cNvSpPr txBox="1"/>
          <p:nvPr/>
        </p:nvSpPr>
        <p:spPr>
          <a:xfrm>
            <a:off x="838155" y="23417024"/>
            <a:ext cx="9147348" cy="2308324"/>
          </a:xfrm>
          <a:prstGeom prst="rect">
            <a:avLst/>
          </a:prstGeom>
          <a:noFill/>
        </p:spPr>
        <p:txBody>
          <a:bodyPr wrap="square" rtlCol="0">
            <a:spAutoFit/>
          </a:bodyPr>
          <a:lstStyle/>
          <a:p>
            <a:pPr algn="just"/>
            <a:r>
              <a:rPr lang="fr-FR" sz="2400" dirty="0">
                <a:solidFill>
                  <a:srgbClr val="000000"/>
                </a:solidFill>
                <a:latin typeface="Arial"/>
                <a:cs typeface="Arial"/>
              </a:rPr>
              <a:t>Relative to </a:t>
            </a:r>
            <a:r>
              <a:rPr lang="fr-FR" sz="2400" dirty="0" err="1">
                <a:solidFill>
                  <a:srgbClr val="000000"/>
                </a:solidFill>
                <a:latin typeface="Arial"/>
                <a:cs typeface="Arial"/>
              </a:rPr>
              <a:t>healthy</a:t>
            </a:r>
            <a:r>
              <a:rPr lang="fr-FR" sz="2400" dirty="0">
                <a:solidFill>
                  <a:srgbClr val="000000"/>
                </a:solidFill>
                <a:latin typeface="Arial"/>
                <a:cs typeface="Arial"/>
              </a:rPr>
              <a:t> </a:t>
            </a:r>
            <a:r>
              <a:rPr lang="fr-FR" sz="2400" dirty="0" err="1">
                <a:solidFill>
                  <a:srgbClr val="000000"/>
                </a:solidFill>
                <a:latin typeface="Arial"/>
                <a:cs typeface="Arial"/>
              </a:rPr>
              <a:t>controls</a:t>
            </a:r>
            <a:r>
              <a:rPr lang="fr-FR" sz="2400" dirty="0">
                <a:solidFill>
                  <a:srgbClr val="000000"/>
                </a:solidFill>
                <a:latin typeface="Arial"/>
                <a:cs typeface="Arial"/>
              </a:rPr>
              <a:t> :</a:t>
            </a:r>
          </a:p>
          <a:p>
            <a:pPr algn="just"/>
            <a:r>
              <a:rPr lang="fr-FR" sz="2400" u="sng" dirty="0">
                <a:solidFill>
                  <a:srgbClr val="000000"/>
                </a:solidFill>
                <a:latin typeface="Arial"/>
                <a:cs typeface="Arial"/>
              </a:rPr>
              <a:t>nfvPPA</a:t>
            </a:r>
            <a:r>
              <a:rPr lang="fr-FR" sz="2400" dirty="0">
                <a:solidFill>
                  <a:srgbClr val="000000"/>
                </a:solidFill>
                <a:latin typeface="Arial"/>
                <a:cs typeface="Arial"/>
              </a:rPr>
              <a:t>, </a:t>
            </a:r>
            <a:r>
              <a:rPr lang="fr-FR" sz="2400" u="sng" dirty="0">
                <a:solidFill>
                  <a:srgbClr val="000000"/>
                </a:solidFill>
                <a:latin typeface="Arial"/>
                <a:cs typeface="Arial"/>
              </a:rPr>
              <a:t>lvPPA</a:t>
            </a:r>
            <a:r>
              <a:rPr lang="fr-FR" sz="2400" dirty="0">
                <a:solidFill>
                  <a:srgbClr val="000000"/>
                </a:solidFill>
                <a:latin typeface="Arial"/>
                <a:cs typeface="Arial"/>
              </a:rPr>
              <a:t> and </a:t>
            </a:r>
            <a:r>
              <a:rPr lang="fr-FR" sz="2400" u="sng" dirty="0">
                <a:solidFill>
                  <a:srgbClr val="000000"/>
                </a:solidFill>
                <a:latin typeface="Arial"/>
                <a:cs typeface="Arial"/>
              </a:rPr>
              <a:t>AD</a:t>
            </a:r>
            <a:r>
              <a:rPr lang="fr-FR" sz="2400" dirty="0">
                <a:solidFill>
                  <a:srgbClr val="000000"/>
                </a:solidFill>
                <a:latin typeface="Arial"/>
                <a:cs typeface="Arial"/>
              </a:rPr>
              <a:t> groups : scores on all the measures  are </a:t>
            </a:r>
            <a:r>
              <a:rPr lang="fr-FR" sz="2400" dirty="0" err="1">
                <a:solidFill>
                  <a:srgbClr val="000000"/>
                </a:solidFill>
                <a:latin typeface="Arial"/>
                <a:cs typeface="Arial"/>
              </a:rPr>
              <a:t>significantly</a:t>
            </a:r>
            <a:r>
              <a:rPr lang="fr-FR" sz="2400" dirty="0">
                <a:solidFill>
                  <a:srgbClr val="000000"/>
                </a:solidFill>
                <a:latin typeface="Arial"/>
                <a:cs typeface="Arial"/>
              </a:rPr>
              <a:t> decreased (p&lt;.001).</a:t>
            </a:r>
          </a:p>
          <a:p>
            <a:pPr algn="just"/>
            <a:r>
              <a:rPr lang="fr-FR" sz="2400" u="sng" dirty="0">
                <a:solidFill>
                  <a:srgbClr val="000000"/>
                </a:solidFill>
                <a:latin typeface="Arial"/>
                <a:cs typeface="Arial"/>
              </a:rPr>
              <a:t>svPPA</a:t>
            </a:r>
            <a:r>
              <a:rPr lang="fr-FR" sz="2400" dirty="0">
                <a:solidFill>
                  <a:srgbClr val="000000"/>
                </a:solidFill>
                <a:latin typeface="Arial"/>
                <a:cs typeface="Arial"/>
              </a:rPr>
              <a:t> : </a:t>
            </a:r>
            <a:r>
              <a:rPr lang="fr-FR" sz="2400" dirty="0">
                <a:latin typeface="Arial"/>
                <a:cs typeface="Arial"/>
              </a:rPr>
              <a:t>scores </a:t>
            </a:r>
            <a:r>
              <a:rPr lang="fr-FR" sz="2400" dirty="0" err="1">
                <a:latin typeface="Arial"/>
                <a:cs typeface="Arial"/>
              </a:rPr>
              <a:t>differed</a:t>
            </a:r>
            <a:r>
              <a:rPr lang="fr-FR" sz="2400" dirty="0">
                <a:latin typeface="Arial"/>
                <a:cs typeface="Arial"/>
              </a:rPr>
              <a:t> </a:t>
            </a:r>
            <a:r>
              <a:rPr lang="fr-FR" sz="2400" dirty="0" err="1">
                <a:latin typeface="Arial"/>
                <a:cs typeface="Arial"/>
              </a:rPr>
              <a:t>significantly</a:t>
            </a:r>
            <a:r>
              <a:rPr lang="fr-FR" sz="2400" dirty="0">
                <a:latin typeface="Arial"/>
                <a:cs typeface="Arial"/>
              </a:rPr>
              <a:t> (p&lt;.001), </a:t>
            </a:r>
            <a:r>
              <a:rPr lang="fr-FR" sz="2400" dirty="0" err="1">
                <a:latin typeface="Arial"/>
                <a:cs typeface="Arial"/>
              </a:rPr>
              <a:t>except</a:t>
            </a:r>
            <a:r>
              <a:rPr lang="fr-FR" sz="2400" dirty="0">
                <a:latin typeface="Arial"/>
                <a:cs typeface="Arial"/>
              </a:rPr>
              <a:t> for </a:t>
            </a:r>
            <a:r>
              <a:rPr lang="fr-FR" sz="2400" dirty="0" err="1">
                <a:latin typeface="Arial"/>
                <a:cs typeface="Arial"/>
              </a:rPr>
              <a:t>words</a:t>
            </a:r>
            <a:r>
              <a:rPr lang="fr-FR" sz="2400" dirty="0">
                <a:latin typeface="Arial"/>
                <a:cs typeface="Arial"/>
              </a:rPr>
              <a:t> repetition (</a:t>
            </a:r>
            <a:r>
              <a:rPr lang="fr-FR" sz="2400" i="1" dirty="0">
                <a:latin typeface="Arial"/>
                <a:cs typeface="Arial"/>
              </a:rPr>
              <a:t>U</a:t>
            </a:r>
            <a:r>
              <a:rPr lang="fr-FR" sz="2400" dirty="0">
                <a:latin typeface="Arial"/>
                <a:cs typeface="Arial"/>
              </a:rPr>
              <a:t>=455.500 ; z=-1.284 ; p=.199) and  </a:t>
            </a:r>
            <a:r>
              <a:rPr lang="fr-FR" sz="2400" u="dotDash" dirty="0">
                <a:latin typeface="Arial"/>
                <a:cs typeface="Arial"/>
              </a:rPr>
              <a:t>non-</a:t>
            </a:r>
            <a:r>
              <a:rPr lang="fr-FR" sz="2400" u="dotDash" dirty="0" err="1">
                <a:latin typeface="Arial"/>
                <a:cs typeface="Arial"/>
              </a:rPr>
              <a:t>words</a:t>
            </a:r>
            <a:r>
              <a:rPr lang="fr-FR" sz="2400" u="dotDash" dirty="0">
                <a:latin typeface="Arial"/>
                <a:cs typeface="Arial"/>
              </a:rPr>
              <a:t> repetition </a:t>
            </a:r>
            <a:r>
              <a:rPr lang="fr-FR" sz="2400" dirty="0">
                <a:latin typeface="Arial"/>
                <a:cs typeface="Arial"/>
              </a:rPr>
              <a:t>(</a:t>
            </a:r>
            <a:r>
              <a:rPr lang="fr-FR" sz="2400" i="1" dirty="0">
                <a:latin typeface="Arial"/>
                <a:cs typeface="Arial"/>
              </a:rPr>
              <a:t>U</a:t>
            </a:r>
            <a:r>
              <a:rPr lang="fr-FR" sz="2400" dirty="0">
                <a:latin typeface="Arial"/>
                <a:cs typeface="Arial"/>
              </a:rPr>
              <a:t>=477.500 ; z=-.859 ; p=.390). </a:t>
            </a:r>
          </a:p>
        </p:txBody>
      </p:sp>
      <p:sp>
        <p:nvSpPr>
          <p:cNvPr id="16" name="ZoneTexte 15">
            <a:extLst>
              <a:ext uri="{FF2B5EF4-FFF2-40B4-BE49-F238E27FC236}">
                <a16:creationId xmlns:a16="http://schemas.microsoft.com/office/drawing/2014/main" id="{F7122B85-E753-9D49-9340-CCB4B9AD8809}"/>
              </a:ext>
            </a:extLst>
          </p:cNvPr>
          <p:cNvSpPr txBox="1"/>
          <p:nvPr/>
        </p:nvSpPr>
        <p:spPr>
          <a:xfrm>
            <a:off x="799671" y="26516523"/>
            <a:ext cx="23284029" cy="461665"/>
          </a:xfrm>
          <a:prstGeom prst="rect">
            <a:avLst/>
          </a:prstGeom>
          <a:noFill/>
        </p:spPr>
        <p:txBody>
          <a:bodyPr wrap="square" rtlCol="0">
            <a:spAutoFit/>
          </a:bodyPr>
          <a:lstStyle/>
          <a:p>
            <a:r>
              <a:rPr lang="fr-FR" sz="2400" dirty="0">
                <a:latin typeface="Arial" panose="020B0604020202020204" pitchFamily="34" charset="0"/>
                <a:cs typeface="Arial" panose="020B0604020202020204" pitchFamily="34" charset="0"/>
              </a:rPr>
              <a:t>Main </a:t>
            </a:r>
            <a:r>
              <a:rPr lang="fr-FR" sz="2400" dirty="0" err="1">
                <a:latin typeface="Arial" panose="020B0604020202020204" pitchFamily="34" charset="0"/>
                <a:cs typeface="Arial" panose="020B0604020202020204" pitchFamily="34" charset="0"/>
              </a:rPr>
              <a:t>results</a:t>
            </a:r>
            <a:r>
              <a:rPr lang="fr-FR" sz="2400" dirty="0">
                <a:latin typeface="Arial" panose="020B0604020202020204" pitchFamily="34" charset="0"/>
                <a:cs typeface="Arial" panose="020B0604020202020204" pitchFamily="34" charset="0"/>
              </a:rPr>
              <a:t> for simple </a:t>
            </a:r>
            <a:r>
              <a:rPr lang="fr-FR" sz="2400" dirty="0" err="1">
                <a:latin typeface="Arial" panose="020B0604020202020204" pitchFamily="34" charset="0"/>
                <a:cs typeface="Arial" panose="020B0604020202020204" pitchFamily="34" charset="0"/>
              </a:rPr>
              <a:t>linear</a:t>
            </a:r>
            <a:r>
              <a:rPr lang="fr-FR" sz="2400" dirty="0">
                <a:latin typeface="Arial" panose="020B0604020202020204" pitchFamily="34" charset="0"/>
                <a:cs typeface="Arial" panose="020B0604020202020204" pitchFamily="34" charset="0"/>
              </a:rPr>
              <a:t> </a:t>
            </a:r>
            <a:r>
              <a:rPr lang="fr-FR" sz="2400" dirty="0" err="1">
                <a:latin typeface="Arial" panose="020B0604020202020204" pitchFamily="34" charset="0"/>
                <a:cs typeface="Arial" panose="020B0604020202020204" pitchFamily="34" charset="0"/>
              </a:rPr>
              <a:t>regression</a:t>
            </a:r>
            <a:r>
              <a:rPr lang="fr-FR" sz="2400" dirty="0">
                <a:latin typeface="Arial" panose="020B0604020202020204" pitchFamily="34" charset="0"/>
                <a:cs typeface="Arial" panose="020B0604020202020204" pitchFamily="34" charset="0"/>
              </a:rPr>
              <a:t> </a:t>
            </a:r>
            <a:r>
              <a:rPr lang="fr-FR" sz="2400" dirty="0" err="1">
                <a:latin typeface="Arial" panose="020B0604020202020204" pitchFamily="34" charset="0"/>
                <a:cs typeface="Arial" panose="020B0604020202020204" pitchFamily="34" charset="0"/>
              </a:rPr>
              <a:t>analysis</a:t>
            </a:r>
            <a:r>
              <a:rPr lang="fr-FR" sz="2400" dirty="0">
                <a:latin typeface="Arial" panose="020B0604020202020204" pitchFamily="34" charset="0"/>
                <a:cs typeface="Arial" panose="020B0604020202020204" pitchFamily="34" charset="0"/>
              </a:rPr>
              <a:t> in connexion </a:t>
            </a:r>
            <a:r>
              <a:rPr lang="fr-FR" sz="2400" dirty="0" err="1">
                <a:latin typeface="Arial" panose="020B0604020202020204" pitchFamily="34" charset="0"/>
                <a:cs typeface="Arial" panose="020B0604020202020204" pitchFamily="34" charset="0"/>
              </a:rPr>
              <a:t>with</a:t>
            </a:r>
            <a:r>
              <a:rPr lang="fr-FR" sz="2400" dirty="0">
                <a:latin typeface="Arial" panose="020B0604020202020204" pitchFamily="34" charset="0"/>
                <a:cs typeface="Arial" panose="020B0604020202020204" pitchFamily="34" charset="0"/>
              </a:rPr>
              <a:t> </a:t>
            </a:r>
            <a:r>
              <a:rPr lang="fr-FR" sz="2400" dirty="0" err="1">
                <a:latin typeface="Arial" panose="020B0604020202020204" pitchFamily="34" charset="0"/>
                <a:cs typeface="Arial" panose="020B0604020202020204" pitchFamily="34" charset="0"/>
              </a:rPr>
              <a:t>our</a:t>
            </a:r>
            <a:r>
              <a:rPr lang="fr-FR" sz="2400" dirty="0">
                <a:latin typeface="Arial" panose="020B0604020202020204" pitchFamily="34" charset="0"/>
                <a:cs typeface="Arial" panose="020B0604020202020204" pitchFamily="34" charset="0"/>
              </a:rPr>
              <a:t> </a:t>
            </a:r>
            <a:r>
              <a:rPr lang="fr-FR" sz="2400" dirty="0" err="1">
                <a:latin typeface="Arial" panose="020B0604020202020204" pitchFamily="34" charset="0"/>
                <a:cs typeface="Arial" panose="020B0604020202020204" pitchFamily="34" charset="0"/>
              </a:rPr>
              <a:t>hypotheses</a:t>
            </a:r>
            <a:r>
              <a:rPr lang="fr-FR" sz="2400" dirty="0">
                <a:latin typeface="Arial" panose="020B0604020202020204" pitchFamily="34" charset="0"/>
                <a:cs typeface="Arial" panose="020B0604020202020204" pitchFamily="34" charset="0"/>
              </a:rPr>
              <a:t> :</a:t>
            </a:r>
          </a:p>
        </p:txBody>
      </p:sp>
      <p:graphicFrame>
        <p:nvGraphicFramePr>
          <p:cNvPr id="17" name="Tableau 16">
            <a:extLst>
              <a:ext uri="{FF2B5EF4-FFF2-40B4-BE49-F238E27FC236}">
                <a16:creationId xmlns:a16="http://schemas.microsoft.com/office/drawing/2014/main" id="{838D5DD0-28FC-A442-B153-A9612F47EDB4}"/>
              </a:ext>
            </a:extLst>
          </p:cNvPr>
          <p:cNvGraphicFramePr>
            <a:graphicFrameLocks noGrp="1"/>
          </p:cNvGraphicFramePr>
          <p:nvPr>
            <p:extLst>
              <p:ext uri="{D42A27DB-BD31-4B8C-83A1-F6EECF244321}">
                <p14:modId xmlns:p14="http://schemas.microsoft.com/office/powerpoint/2010/main" val="1578814429"/>
              </p:ext>
            </p:extLst>
          </p:nvPr>
        </p:nvGraphicFramePr>
        <p:xfrm>
          <a:off x="940783" y="27212325"/>
          <a:ext cx="28198810" cy="6292810"/>
        </p:xfrm>
        <a:graphic>
          <a:graphicData uri="http://schemas.openxmlformats.org/drawingml/2006/table">
            <a:tbl>
              <a:tblPr firstRow="1" bandRow="1">
                <a:tableStyleId>{8799B23B-EC83-4686-B30A-512413B5E67A}</a:tableStyleId>
              </a:tblPr>
              <a:tblGrid>
                <a:gridCol w="4764971">
                  <a:extLst>
                    <a:ext uri="{9D8B030D-6E8A-4147-A177-3AD203B41FA5}">
                      <a16:colId xmlns:a16="http://schemas.microsoft.com/office/drawing/2014/main" val="607122857"/>
                    </a:ext>
                  </a:extLst>
                </a:gridCol>
                <a:gridCol w="4651361">
                  <a:extLst>
                    <a:ext uri="{9D8B030D-6E8A-4147-A177-3AD203B41FA5}">
                      <a16:colId xmlns:a16="http://schemas.microsoft.com/office/drawing/2014/main" val="20001"/>
                    </a:ext>
                  </a:extLst>
                </a:gridCol>
                <a:gridCol w="4860668">
                  <a:extLst>
                    <a:ext uri="{9D8B030D-6E8A-4147-A177-3AD203B41FA5}">
                      <a16:colId xmlns:a16="http://schemas.microsoft.com/office/drawing/2014/main" val="1485324893"/>
                    </a:ext>
                  </a:extLst>
                </a:gridCol>
                <a:gridCol w="4860668">
                  <a:extLst>
                    <a:ext uri="{9D8B030D-6E8A-4147-A177-3AD203B41FA5}">
                      <a16:colId xmlns:a16="http://schemas.microsoft.com/office/drawing/2014/main" val="20003"/>
                    </a:ext>
                  </a:extLst>
                </a:gridCol>
                <a:gridCol w="4530571">
                  <a:extLst>
                    <a:ext uri="{9D8B030D-6E8A-4147-A177-3AD203B41FA5}">
                      <a16:colId xmlns:a16="http://schemas.microsoft.com/office/drawing/2014/main" val="4207764794"/>
                    </a:ext>
                  </a:extLst>
                </a:gridCol>
                <a:gridCol w="4530571">
                  <a:extLst>
                    <a:ext uri="{9D8B030D-6E8A-4147-A177-3AD203B41FA5}">
                      <a16:colId xmlns:a16="http://schemas.microsoft.com/office/drawing/2014/main" val="20005"/>
                    </a:ext>
                  </a:extLst>
                </a:gridCol>
              </a:tblGrid>
              <a:tr h="540365">
                <a:tc gridSpan="2">
                  <a:txBody>
                    <a:bodyPr/>
                    <a:lstStyle/>
                    <a:p>
                      <a:pPr algn="ctr"/>
                      <a:r>
                        <a:rPr lang="fr-FR" sz="2400" dirty="0">
                          <a:solidFill>
                            <a:schemeClr val="tx1"/>
                          </a:solidFill>
                          <a:latin typeface="Arial"/>
                          <a:cs typeface="Arial"/>
                        </a:rPr>
                        <a:t>nfvPPA</a:t>
                      </a:r>
                    </a:p>
                  </a:txBody>
                  <a:tcPr>
                    <a:lnL w="38100" cap="flat" cmpd="sng" algn="ctr">
                      <a:solidFill>
                        <a:scrgbClr r="0" g="0" b="0"/>
                      </a:solidFill>
                      <a:prstDash val="solid"/>
                      <a:round/>
                      <a:headEnd type="none" w="med" len="med"/>
                      <a:tailEnd type="none" w="med" len="med"/>
                    </a:lnL>
                    <a:lnR w="38100" cap="flat" cmpd="sng" algn="ctr">
                      <a:solidFill>
                        <a:scrgbClr r="0" g="0" b="0"/>
                      </a:solidFill>
                      <a:prstDash val="solid"/>
                      <a:round/>
                      <a:headEnd type="none" w="med" len="med"/>
                      <a:tailEnd type="none" w="med" len="med"/>
                    </a:lnR>
                    <a:lnT w="38100" cap="flat" cmpd="sng" algn="ctr">
                      <a:solidFill>
                        <a:scrgbClr r="0" g="0" b="0"/>
                      </a:solidFill>
                      <a:prstDash val="solid"/>
                      <a:round/>
                      <a:headEnd type="none" w="med" len="med"/>
                      <a:tailEnd type="none" w="med" len="med"/>
                    </a:lnT>
                    <a:lnB w="38100" cap="flat" cmpd="sng" algn="ctr">
                      <a:solidFill>
                        <a:scrgbClr r="0" g="0" b="0"/>
                      </a:solidFill>
                      <a:prstDash val="solid"/>
                      <a:round/>
                      <a:headEnd type="none" w="med" len="med"/>
                      <a:tailEnd type="none" w="med" len="med"/>
                    </a:lnB>
                  </a:tcPr>
                </a:tc>
                <a:tc hMerge="1">
                  <a:txBody>
                    <a:bodyPr/>
                    <a:lstStyle/>
                    <a:p>
                      <a:endParaRPr lang="fr-FR" dirty="0"/>
                    </a:p>
                  </a:txBody>
                  <a:tcPr/>
                </a:tc>
                <a:tc gridSpan="2">
                  <a:txBody>
                    <a:bodyPr/>
                    <a:lstStyle/>
                    <a:p>
                      <a:pPr marL="0" marR="0" lvl="0" indent="0" algn="ctr" defTabSz="3024012" rtl="0" eaLnBrk="1" fontAlgn="auto" latinLnBrk="0" hangingPunct="1">
                        <a:lnSpc>
                          <a:spcPct val="100000"/>
                        </a:lnSpc>
                        <a:spcBef>
                          <a:spcPts val="0"/>
                        </a:spcBef>
                        <a:spcAft>
                          <a:spcPts val="0"/>
                        </a:spcAft>
                        <a:buClrTx/>
                        <a:buSzTx/>
                        <a:buFontTx/>
                        <a:buNone/>
                        <a:tabLst/>
                        <a:defRPr/>
                      </a:pPr>
                      <a:r>
                        <a:rPr lang="fr-FR" sz="2400" dirty="0" err="1">
                          <a:solidFill>
                            <a:schemeClr val="tx1"/>
                          </a:solidFill>
                          <a:latin typeface="Arial"/>
                          <a:cs typeface="Arial"/>
                        </a:rPr>
                        <a:t>svPPA</a:t>
                      </a:r>
                      <a:endParaRPr lang="fr-FR" sz="2400" dirty="0">
                        <a:solidFill>
                          <a:schemeClr val="tx1"/>
                        </a:solidFill>
                        <a:latin typeface="Arial"/>
                        <a:cs typeface="Arial"/>
                      </a:endParaRPr>
                    </a:p>
                  </a:txBody>
                  <a:tcPr>
                    <a:lnL w="38100" cap="flat" cmpd="sng" algn="ctr">
                      <a:solidFill>
                        <a:scrgbClr r="0" g="0" b="0"/>
                      </a:solidFill>
                      <a:prstDash val="solid"/>
                      <a:round/>
                      <a:headEnd type="none" w="med" len="med"/>
                      <a:tailEnd type="none" w="med" len="med"/>
                    </a:lnL>
                    <a:lnR w="38100" cap="flat" cmpd="sng" algn="ctr">
                      <a:solidFill>
                        <a:scrgbClr r="0" g="0" b="0"/>
                      </a:solidFill>
                      <a:prstDash val="solid"/>
                      <a:round/>
                      <a:headEnd type="none" w="med" len="med"/>
                      <a:tailEnd type="none" w="med" len="med"/>
                    </a:lnR>
                    <a:lnT w="38100" cap="flat" cmpd="sng" algn="ctr">
                      <a:solidFill>
                        <a:scrgbClr r="0" g="0" b="0"/>
                      </a:solidFill>
                      <a:prstDash val="solid"/>
                      <a:round/>
                      <a:headEnd type="none" w="med" len="med"/>
                      <a:tailEnd type="none" w="med" len="med"/>
                    </a:lnT>
                    <a:lnB w="38100" cap="flat" cmpd="sng" algn="ctr">
                      <a:solidFill>
                        <a:scrgbClr r="0" g="0" b="0"/>
                      </a:solidFill>
                      <a:prstDash val="solid"/>
                      <a:round/>
                      <a:headEnd type="none" w="med" len="med"/>
                      <a:tailEnd type="none" w="med" len="med"/>
                    </a:lnB>
                  </a:tcPr>
                </a:tc>
                <a:tc hMerge="1">
                  <a:txBody>
                    <a:bodyPr/>
                    <a:lstStyle/>
                    <a:p>
                      <a:endParaRPr lang="fr-FR"/>
                    </a:p>
                  </a:txBody>
                  <a:tcPr/>
                </a:tc>
                <a:tc gridSpan="2">
                  <a:txBody>
                    <a:bodyPr/>
                    <a:lstStyle/>
                    <a:p>
                      <a:pPr marL="0" marR="0" lvl="0" indent="0" algn="ctr" defTabSz="3024012" rtl="0" eaLnBrk="1" fontAlgn="auto" latinLnBrk="0" hangingPunct="1">
                        <a:lnSpc>
                          <a:spcPct val="100000"/>
                        </a:lnSpc>
                        <a:spcBef>
                          <a:spcPts val="0"/>
                        </a:spcBef>
                        <a:spcAft>
                          <a:spcPts val="0"/>
                        </a:spcAft>
                        <a:buClrTx/>
                        <a:buSzTx/>
                        <a:buFontTx/>
                        <a:buNone/>
                        <a:tabLst/>
                        <a:defRPr/>
                      </a:pPr>
                      <a:r>
                        <a:rPr lang="fr-FR" sz="2400" dirty="0">
                          <a:solidFill>
                            <a:schemeClr val="tx1"/>
                          </a:solidFill>
                          <a:latin typeface="Arial"/>
                          <a:cs typeface="Arial"/>
                        </a:rPr>
                        <a:t>lvPPA</a:t>
                      </a:r>
                    </a:p>
                  </a:txBody>
                  <a:tcPr>
                    <a:lnL w="38100" cap="flat" cmpd="sng" algn="ctr">
                      <a:solidFill>
                        <a:scrgbClr r="0" g="0" b="0"/>
                      </a:solidFill>
                      <a:prstDash val="solid"/>
                      <a:round/>
                      <a:headEnd type="none" w="med" len="med"/>
                      <a:tailEnd type="none" w="med" len="med"/>
                    </a:lnL>
                    <a:lnR w="38100" cap="flat" cmpd="sng" algn="ctr">
                      <a:solidFill>
                        <a:scrgbClr r="0" g="0" b="0"/>
                      </a:solidFill>
                      <a:prstDash val="solid"/>
                      <a:round/>
                      <a:headEnd type="none" w="med" len="med"/>
                      <a:tailEnd type="none" w="med" len="med"/>
                    </a:lnR>
                    <a:lnT w="38100" cap="flat" cmpd="sng" algn="ctr">
                      <a:solidFill>
                        <a:scrgbClr r="0" g="0" b="0"/>
                      </a:solidFill>
                      <a:prstDash val="solid"/>
                      <a:round/>
                      <a:headEnd type="none" w="med" len="med"/>
                      <a:tailEnd type="none" w="med" len="med"/>
                    </a:lnT>
                    <a:lnB w="38100" cap="flat" cmpd="sng" algn="ctr">
                      <a:solidFill>
                        <a:scrgbClr r="0" g="0" b="0"/>
                      </a:solidFill>
                      <a:prstDash val="solid"/>
                      <a:round/>
                      <a:headEnd type="none" w="med" len="med"/>
                      <a:tailEnd type="none" w="med" len="med"/>
                    </a:lnB>
                  </a:tcPr>
                </a:tc>
                <a:tc hMerge="1">
                  <a:txBody>
                    <a:bodyPr/>
                    <a:lstStyle/>
                    <a:p>
                      <a:endParaRPr lang="fr-FR"/>
                    </a:p>
                  </a:txBody>
                  <a:tcPr/>
                </a:tc>
                <a:extLst>
                  <a:ext uri="{0D108BD9-81ED-4DB2-BD59-A6C34878D82A}">
                    <a16:rowId xmlns:a16="http://schemas.microsoft.com/office/drawing/2014/main" val="1158411860"/>
                  </a:ext>
                </a:extLst>
              </a:tr>
              <a:tr h="540365">
                <a:tc>
                  <a:txBody>
                    <a:bodyPr/>
                    <a:lstStyle/>
                    <a:p>
                      <a:pPr algn="l"/>
                      <a:r>
                        <a:rPr lang="fr-FR" sz="1800" dirty="0">
                          <a:latin typeface="Arial" panose="020B0604020202020204" pitchFamily="34" charset="0"/>
                          <a:cs typeface="Arial" panose="020B0604020202020204" pitchFamily="34" charset="0"/>
                        </a:rPr>
                        <a:t>Predictive variable (</a:t>
                      </a:r>
                      <a:r>
                        <a:rPr lang="fr-FR" sz="1800" dirty="0" err="1">
                          <a:latin typeface="Arial" panose="020B0604020202020204" pitchFamily="34" charset="0"/>
                          <a:cs typeface="Arial" panose="020B0604020202020204" pitchFamily="34" charset="0"/>
                        </a:rPr>
                        <a:t>executive</a:t>
                      </a:r>
                      <a:r>
                        <a:rPr lang="fr-FR" sz="1800" baseline="0" dirty="0">
                          <a:latin typeface="Arial" panose="020B0604020202020204" pitchFamily="34" charset="0"/>
                          <a:cs typeface="Arial" panose="020B0604020202020204" pitchFamily="34" charset="0"/>
                        </a:rPr>
                        <a:t> </a:t>
                      </a:r>
                      <a:r>
                        <a:rPr lang="fr-FR" sz="1800" baseline="0" dirty="0" err="1">
                          <a:latin typeface="Arial" panose="020B0604020202020204" pitchFamily="34" charset="0"/>
                          <a:cs typeface="Arial" panose="020B0604020202020204" pitchFamily="34" charset="0"/>
                        </a:rPr>
                        <a:t>testing</a:t>
                      </a:r>
                      <a:r>
                        <a:rPr lang="fr-FR" sz="1800" dirty="0">
                          <a:latin typeface="Arial" panose="020B0604020202020204" pitchFamily="34" charset="0"/>
                          <a:cs typeface="Arial" panose="020B0604020202020204" pitchFamily="34" charset="0"/>
                        </a:rPr>
                        <a:t>)</a:t>
                      </a:r>
                      <a:endParaRPr lang="fr-FR" sz="1800" dirty="0">
                        <a:solidFill>
                          <a:schemeClr val="tx1"/>
                        </a:solidFill>
                        <a:latin typeface="Arial" panose="020B0604020202020204" pitchFamily="34" charset="0"/>
                        <a:cs typeface="Arial" panose="020B0604020202020204" pitchFamily="34" charset="0"/>
                      </a:endParaRPr>
                    </a:p>
                  </a:txBody>
                  <a:tcPr>
                    <a:lnL w="38100" cap="flat" cmpd="sng" algn="ctr">
                      <a:solidFill>
                        <a:scrgbClr r="0" g="0" b="0"/>
                      </a:solidFill>
                      <a:prstDash val="solid"/>
                      <a:round/>
                      <a:headEnd type="none" w="med" len="med"/>
                      <a:tailEnd type="none" w="med" len="med"/>
                    </a:lnL>
                    <a:lnR w="12700" cap="flat" cmpd="sng" algn="ctr">
                      <a:solidFill>
                        <a:scrgbClr r="0" g="0" b="0"/>
                      </a:solidFill>
                      <a:prstDash val="sysDot"/>
                      <a:round/>
                      <a:headEnd type="none" w="med" len="med"/>
                      <a:tailEnd type="none" w="med" len="med"/>
                    </a:lnR>
                    <a:lnT w="38100" cap="flat" cmpd="sng" algn="ctr">
                      <a:solidFill>
                        <a:scrgbClr r="0" g="0" b="0"/>
                      </a:solidFill>
                      <a:prstDash val="solid"/>
                      <a:round/>
                      <a:headEnd type="none" w="med" len="med"/>
                      <a:tailEnd type="none" w="med" len="med"/>
                    </a:lnT>
                    <a:lnB w="38100" cap="flat" cmpd="sng" algn="ctr">
                      <a:solidFill>
                        <a:scrgbClr r="0" g="0" b="0"/>
                      </a:solidFill>
                      <a:prstDash val="solid"/>
                      <a:round/>
                      <a:headEnd type="none" w="med" len="med"/>
                      <a:tailEnd type="none" w="med" len="med"/>
                    </a:lnB>
                  </a:tcPr>
                </a:tc>
                <a:tc>
                  <a:txBody>
                    <a:bodyPr/>
                    <a:lstStyle/>
                    <a:p>
                      <a:pPr algn="l"/>
                      <a:r>
                        <a:rPr lang="fr-FR" sz="1800" dirty="0">
                          <a:latin typeface="Arial" panose="020B0604020202020204" pitchFamily="34" charset="0"/>
                          <a:cs typeface="Arial" panose="020B0604020202020204" pitchFamily="34" charset="0"/>
                        </a:rPr>
                        <a:t>Dependant variable (</a:t>
                      </a:r>
                      <a:r>
                        <a:rPr lang="fr-FR" sz="1800" dirty="0" err="1">
                          <a:latin typeface="Arial" panose="020B0604020202020204" pitchFamily="34" charset="0"/>
                          <a:cs typeface="Arial" panose="020B0604020202020204" pitchFamily="34" charset="0"/>
                        </a:rPr>
                        <a:t>language</a:t>
                      </a:r>
                      <a:r>
                        <a:rPr lang="fr-FR" sz="1800" dirty="0">
                          <a:latin typeface="Arial" panose="020B0604020202020204" pitchFamily="34" charset="0"/>
                          <a:cs typeface="Arial" panose="020B0604020202020204" pitchFamily="34" charset="0"/>
                        </a:rPr>
                        <a:t> </a:t>
                      </a:r>
                      <a:r>
                        <a:rPr lang="fr-FR" sz="1800" dirty="0" err="1">
                          <a:latin typeface="Arial" panose="020B0604020202020204" pitchFamily="34" charset="0"/>
                          <a:cs typeface="Arial" panose="020B0604020202020204" pitchFamily="34" charset="0"/>
                        </a:rPr>
                        <a:t>testing</a:t>
                      </a:r>
                      <a:r>
                        <a:rPr lang="fr-FR" sz="1800" dirty="0">
                          <a:latin typeface="Arial" panose="020B0604020202020204" pitchFamily="34" charset="0"/>
                          <a:cs typeface="Arial" panose="020B0604020202020204" pitchFamily="34" charset="0"/>
                        </a:rPr>
                        <a:t>)</a:t>
                      </a:r>
                      <a:endParaRPr lang="fr-FR" sz="1800" dirty="0">
                        <a:solidFill>
                          <a:schemeClr val="tx1"/>
                        </a:solidFill>
                        <a:latin typeface="Arial" panose="020B0604020202020204" pitchFamily="34" charset="0"/>
                        <a:cs typeface="Arial" panose="020B0604020202020204" pitchFamily="34" charset="0"/>
                      </a:endParaRPr>
                    </a:p>
                  </a:txBody>
                  <a:tcPr>
                    <a:lnL w="12700" cap="flat" cmpd="sng" algn="ctr">
                      <a:solidFill>
                        <a:scrgbClr r="0" g="0" b="0"/>
                      </a:solidFill>
                      <a:prstDash val="sysDot"/>
                      <a:round/>
                      <a:headEnd type="none" w="med" len="med"/>
                      <a:tailEnd type="none" w="med" len="med"/>
                    </a:lnL>
                    <a:lnR w="38100" cap="flat" cmpd="sng" algn="ctr">
                      <a:solidFill>
                        <a:scrgbClr r="0" g="0" b="0"/>
                      </a:solidFill>
                      <a:prstDash val="solid"/>
                      <a:round/>
                      <a:headEnd type="none" w="med" len="med"/>
                      <a:tailEnd type="none" w="med" len="med"/>
                    </a:lnR>
                    <a:lnT w="38100" cap="flat" cmpd="sng" algn="ctr">
                      <a:solidFill>
                        <a:scrgbClr r="0" g="0" b="0"/>
                      </a:solidFill>
                      <a:prstDash val="solid"/>
                      <a:round/>
                      <a:headEnd type="none" w="med" len="med"/>
                      <a:tailEnd type="none" w="med" len="med"/>
                    </a:lnT>
                    <a:lnB w="38100" cap="flat" cmpd="sng" algn="ctr">
                      <a:solidFill>
                        <a:scrgbClr r="0" g="0" b="0"/>
                      </a:solidFill>
                      <a:prstDash val="solid"/>
                      <a:round/>
                      <a:headEnd type="none" w="med" len="med"/>
                      <a:tailEnd type="none" w="med" len="med"/>
                    </a:lnB>
                  </a:tcPr>
                </a:tc>
                <a:tc>
                  <a:txBody>
                    <a:bodyPr/>
                    <a:lstStyle/>
                    <a:p>
                      <a:r>
                        <a:rPr lang="fr-FR" sz="1800" dirty="0">
                          <a:latin typeface="Arial" panose="020B0604020202020204" pitchFamily="34" charset="0"/>
                          <a:cs typeface="Arial" panose="020B0604020202020204" pitchFamily="34" charset="0"/>
                        </a:rPr>
                        <a:t>Predictive variable (</a:t>
                      </a:r>
                      <a:r>
                        <a:rPr lang="fr-FR" sz="1800" dirty="0" err="1">
                          <a:latin typeface="Arial" panose="020B0604020202020204" pitchFamily="34" charset="0"/>
                          <a:cs typeface="Arial" panose="020B0604020202020204" pitchFamily="34" charset="0"/>
                        </a:rPr>
                        <a:t>executive</a:t>
                      </a:r>
                      <a:r>
                        <a:rPr lang="fr-FR" sz="1800" dirty="0">
                          <a:latin typeface="Arial" panose="020B0604020202020204" pitchFamily="34" charset="0"/>
                          <a:cs typeface="Arial" panose="020B0604020202020204" pitchFamily="34" charset="0"/>
                        </a:rPr>
                        <a:t> </a:t>
                      </a:r>
                      <a:r>
                        <a:rPr lang="fr-FR" sz="1800" dirty="0" err="1">
                          <a:latin typeface="Arial" panose="020B0604020202020204" pitchFamily="34" charset="0"/>
                          <a:cs typeface="Arial" panose="020B0604020202020204" pitchFamily="34" charset="0"/>
                        </a:rPr>
                        <a:t>testing</a:t>
                      </a:r>
                      <a:r>
                        <a:rPr lang="fr-FR" sz="1800" dirty="0">
                          <a:latin typeface="Arial" panose="020B0604020202020204" pitchFamily="34" charset="0"/>
                          <a:cs typeface="Arial" panose="020B0604020202020204" pitchFamily="34" charset="0"/>
                        </a:rPr>
                        <a:t>)</a:t>
                      </a:r>
                      <a:endParaRPr lang="fr-FR" sz="1800" dirty="0">
                        <a:solidFill>
                          <a:schemeClr val="tx1"/>
                        </a:solidFill>
                        <a:latin typeface="Arial" panose="020B0604020202020204" pitchFamily="34" charset="0"/>
                        <a:cs typeface="Arial" panose="020B0604020202020204" pitchFamily="34" charset="0"/>
                      </a:endParaRPr>
                    </a:p>
                  </a:txBody>
                  <a:tcPr>
                    <a:lnL w="38100" cap="flat" cmpd="sng" algn="ctr">
                      <a:solidFill>
                        <a:scrgbClr r="0" g="0" b="0"/>
                      </a:solidFill>
                      <a:prstDash val="solid"/>
                      <a:round/>
                      <a:headEnd type="none" w="med" len="med"/>
                      <a:tailEnd type="none" w="med" len="med"/>
                    </a:lnL>
                    <a:lnR w="12700" cap="flat" cmpd="sng" algn="ctr">
                      <a:solidFill>
                        <a:scrgbClr r="0" g="0" b="0"/>
                      </a:solidFill>
                      <a:prstDash val="sysDot"/>
                      <a:round/>
                      <a:headEnd type="none" w="med" len="med"/>
                      <a:tailEnd type="none" w="med" len="med"/>
                    </a:lnR>
                    <a:lnT w="38100" cap="flat" cmpd="sng" algn="ctr">
                      <a:solidFill>
                        <a:scrgbClr r="0" g="0" b="0"/>
                      </a:solidFill>
                      <a:prstDash val="solid"/>
                      <a:round/>
                      <a:headEnd type="none" w="med" len="med"/>
                      <a:tailEnd type="none" w="med" len="med"/>
                    </a:lnT>
                    <a:lnB w="38100" cap="flat" cmpd="sng" algn="ctr">
                      <a:solidFill>
                        <a:scrgbClr r="0" g="0" b="0"/>
                      </a:solidFill>
                      <a:prstDash val="solid"/>
                      <a:round/>
                      <a:headEnd type="none" w="med" len="med"/>
                      <a:tailEnd type="none" w="med" len="med"/>
                    </a:lnB>
                  </a:tcPr>
                </a:tc>
                <a:tc>
                  <a:txBody>
                    <a:bodyPr/>
                    <a:lstStyle/>
                    <a:p>
                      <a:r>
                        <a:rPr lang="fr-FR" sz="1800" dirty="0">
                          <a:latin typeface="Arial" panose="020B0604020202020204" pitchFamily="34" charset="0"/>
                          <a:cs typeface="Arial" panose="020B0604020202020204" pitchFamily="34" charset="0"/>
                        </a:rPr>
                        <a:t>Dependant variable (</a:t>
                      </a:r>
                      <a:r>
                        <a:rPr lang="fr-FR" sz="1800" dirty="0" err="1">
                          <a:latin typeface="Arial" panose="020B0604020202020204" pitchFamily="34" charset="0"/>
                          <a:cs typeface="Arial" panose="020B0604020202020204" pitchFamily="34" charset="0"/>
                        </a:rPr>
                        <a:t>language</a:t>
                      </a:r>
                      <a:r>
                        <a:rPr lang="fr-FR" sz="1800" dirty="0">
                          <a:latin typeface="Arial" panose="020B0604020202020204" pitchFamily="34" charset="0"/>
                          <a:cs typeface="Arial" panose="020B0604020202020204" pitchFamily="34" charset="0"/>
                        </a:rPr>
                        <a:t> </a:t>
                      </a:r>
                      <a:r>
                        <a:rPr lang="fr-FR" sz="1800" dirty="0" err="1">
                          <a:latin typeface="Arial" panose="020B0604020202020204" pitchFamily="34" charset="0"/>
                          <a:cs typeface="Arial" panose="020B0604020202020204" pitchFamily="34" charset="0"/>
                        </a:rPr>
                        <a:t>testing</a:t>
                      </a:r>
                      <a:r>
                        <a:rPr lang="fr-FR" sz="1800" dirty="0">
                          <a:latin typeface="Arial" panose="020B0604020202020204" pitchFamily="34" charset="0"/>
                          <a:cs typeface="Arial" panose="020B0604020202020204" pitchFamily="34" charset="0"/>
                        </a:rPr>
                        <a:t>)</a:t>
                      </a:r>
                      <a:endParaRPr lang="fr-FR" sz="1800" dirty="0">
                        <a:solidFill>
                          <a:schemeClr val="tx1"/>
                        </a:solidFill>
                        <a:latin typeface="Arial" panose="020B0604020202020204" pitchFamily="34" charset="0"/>
                        <a:cs typeface="Arial" panose="020B0604020202020204" pitchFamily="34" charset="0"/>
                      </a:endParaRPr>
                    </a:p>
                  </a:txBody>
                  <a:tcPr>
                    <a:lnL w="12700" cap="flat" cmpd="sng" algn="ctr">
                      <a:solidFill>
                        <a:scrgbClr r="0" g="0" b="0"/>
                      </a:solidFill>
                      <a:prstDash val="sysDot"/>
                      <a:round/>
                      <a:headEnd type="none" w="med" len="med"/>
                      <a:tailEnd type="none" w="med" len="med"/>
                    </a:lnL>
                    <a:lnR w="38100" cap="flat" cmpd="sng" algn="ctr">
                      <a:solidFill>
                        <a:scrgbClr r="0" g="0" b="0"/>
                      </a:solidFill>
                      <a:prstDash val="solid"/>
                      <a:round/>
                      <a:headEnd type="none" w="med" len="med"/>
                      <a:tailEnd type="none" w="med" len="med"/>
                    </a:lnR>
                    <a:lnT w="38100" cap="flat" cmpd="sng" algn="ctr">
                      <a:solidFill>
                        <a:scrgbClr r="0" g="0" b="0"/>
                      </a:solidFill>
                      <a:prstDash val="solid"/>
                      <a:round/>
                      <a:headEnd type="none" w="med" len="med"/>
                      <a:tailEnd type="none" w="med" len="med"/>
                    </a:lnT>
                    <a:lnB w="38100" cap="flat" cmpd="sng" algn="ctr">
                      <a:solidFill>
                        <a:scrgbClr r="0" g="0" b="0"/>
                      </a:solidFill>
                      <a:prstDash val="solid"/>
                      <a:round/>
                      <a:headEnd type="none" w="med" len="med"/>
                      <a:tailEnd type="none" w="med" len="med"/>
                    </a:lnB>
                  </a:tcPr>
                </a:tc>
                <a:tc>
                  <a:txBody>
                    <a:bodyPr/>
                    <a:lstStyle/>
                    <a:p>
                      <a:r>
                        <a:rPr lang="fr-FR" sz="1800" dirty="0">
                          <a:latin typeface="Arial" panose="020B0604020202020204" pitchFamily="34" charset="0"/>
                          <a:cs typeface="Arial" panose="020B0604020202020204" pitchFamily="34" charset="0"/>
                        </a:rPr>
                        <a:t>Predictive variable (</a:t>
                      </a:r>
                      <a:r>
                        <a:rPr lang="fr-FR" sz="1800" dirty="0" err="1">
                          <a:latin typeface="Arial" panose="020B0604020202020204" pitchFamily="34" charset="0"/>
                          <a:cs typeface="Arial" panose="020B0604020202020204" pitchFamily="34" charset="0"/>
                        </a:rPr>
                        <a:t>executive</a:t>
                      </a:r>
                      <a:r>
                        <a:rPr lang="fr-FR" sz="1800" dirty="0">
                          <a:latin typeface="Arial" panose="020B0604020202020204" pitchFamily="34" charset="0"/>
                          <a:cs typeface="Arial" panose="020B0604020202020204" pitchFamily="34" charset="0"/>
                        </a:rPr>
                        <a:t> </a:t>
                      </a:r>
                      <a:r>
                        <a:rPr lang="fr-FR" sz="1800" dirty="0" err="1">
                          <a:latin typeface="Arial" panose="020B0604020202020204" pitchFamily="34" charset="0"/>
                          <a:cs typeface="Arial" panose="020B0604020202020204" pitchFamily="34" charset="0"/>
                        </a:rPr>
                        <a:t>testing</a:t>
                      </a:r>
                      <a:r>
                        <a:rPr lang="fr-FR" sz="1800" dirty="0">
                          <a:latin typeface="Arial" panose="020B0604020202020204" pitchFamily="34" charset="0"/>
                          <a:cs typeface="Arial" panose="020B0604020202020204" pitchFamily="34" charset="0"/>
                        </a:rPr>
                        <a:t>)</a:t>
                      </a:r>
                      <a:endParaRPr lang="fr-FR" sz="1800" dirty="0">
                        <a:solidFill>
                          <a:schemeClr val="tx1"/>
                        </a:solidFill>
                        <a:latin typeface="Arial" panose="020B0604020202020204" pitchFamily="34" charset="0"/>
                        <a:cs typeface="Arial" panose="020B0604020202020204" pitchFamily="34" charset="0"/>
                      </a:endParaRPr>
                    </a:p>
                  </a:txBody>
                  <a:tcPr>
                    <a:lnL w="38100" cap="flat" cmpd="sng" algn="ctr">
                      <a:solidFill>
                        <a:scrgbClr r="0" g="0" b="0"/>
                      </a:solidFill>
                      <a:prstDash val="solid"/>
                      <a:round/>
                      <a:headEnd type="none" w="med" len="med"/>
                      <a:tailEnd type="none" w="med" len="med"/>
                    </a:lnL>
                    <a:lnR w="12700" cap="flat" cmpd="sng" algn="ctr">
                      <a:solidFill>
                        <a:scrgbClr r="0" g="0" b="0"/>
                      </a:solidFill>
                      <a:prstDash val="sysDot"/>
                      <a:round/>
                      <a:headEnd type="none" w="med" len="med"/>
                      <a:tailEnd type="none" w="med" len="med"/>
                    </a:lnR>
                    <a:lnT w="38100" cap="flat" cmpd="sng" algn="ctr">
                      <a:solidFill>
                        <a:scrgbClr r="0" g="0" b="0"/>
                      </a:solidFill>
                      <a:prstDash val="solid"/>
                      <a:round/>
                      <a:headEnd type="none" w="med" len="med"/>
                      <a:tailEnd type="none" w="med" len="med"/>
                    </a:lnT>
                    <a:lnB w="38100" cap="flat" cmpd="sng" algn="ctr">
                      <a:solidFill>
                        <a:scrgbClr r="0" g="0" b="0"/>
                      </a:solidFill>
                      <a:prstDash val="solid"/>
                      <a:round/>
                      <a:headEnd type="none" w="med" len="med"/>
                      <a:tailEnd type="none" w="med" len="med"/>
                    </a:lnB>
                  </a:tcPr>
                </a:tc>
                <a:tc>
                  <a:txBody>
                    <a:bodyPr/>
                    <a:lstStyle/>
                    <a:p>
                      <a:r>
                        <a:rPr lang="fr-FR" sz="1800" dirty="0">
                          <a:latin typeface="Arial" panose="020B0604020202020204" pitchFamily="34" charset="0"/>
                          <a:cs typeface="Arial" panose="020B0604020202020204" pitchFamily="34" charset="0"/>
                        </a:rPr>
                        <a:t>Dependant variable (</a:t>
                      </a:r>
                      <a:r>
                        <a:rPr lang="fr-FR" sz="1800" dirty="0" err="1">
                          <a:latin typeface="Arial" panose="020B0604020202020204" pitchFamily="34" charset="0"/>
                          <a:cs typeface="Arial" panose="020B0604020202020204" pitchFamily="34" charset="0"/>
                        </a:rPr>
                        <a:t>language</a:t>
                      </a:r>
                      <a:r>
                        <a:rPr lang="fr-FR" sz="1800" baseline="0" dirty="0">
                          <a:latin typeface="Arial" panose="020B0604020202020204" pitchFamily="34" charset="0"/>
                          <a:cs typeface="Arial" panose="020B0604020202020204" pitchFamily="34" charset="0"/>
                        </a:rPr>
                        <a:t> </a:t>
                      </a:r>
                      <a:r>
                        <a:rPr lang="fr-FR" sz="1800" baseline="0" dirty="0" err="1">
                          <a:latin typeface="Arial" panose="020B0604020202020204" pitchFamily="34" charset="0"/>
                          <a:cs typeface="Arial" panose="020B0604020202020204" pitchFamily="34" charset="0"/>
                        </a:rPr>
                        <a:t>testing</a:t>
                      </a:r>
                      <a:r>
                        <a:rPr lang="fr-FR" sz="1800" baseline="0" dirty="0">
                          <a:latin typeface="Arial" panose="020B0604020202020204" pitchFamily="34" charset="0"/>
                          <a:cs typeface="Arial" panose="020B0604020202020204" pitchFamily="34" charset="0"/>
                        </a:rPr>
                        <a:t>)</a:t>
                      </a:r>
                      <a:endParaRPr lang="fr-FR" sz="1800" dirty="0">
                        <a:solidFill>
                          <a:schemeClr val="tx1"/>
                        </a:solidFill>
                        <a:latin typeface="Arial" panose="020B0604020202020204" pitchFamily="34" charset="0"/>
                        <a:cs typeface="Arial" panose="020B0604020202020204" pitchFamily="34" charset="0"/>
                      </a:endParaRPr>
                    </a:p>
                  </a:txBody>
                  <a:tcPr>
                    <a:lnL w="12700" cap="flat" cmpd="sng" algn="ctr">
                      <a:solidFill>
                        <a:scrgbClr r="0" g="0" b="0"/>
                      </a:solidFill>
                      <a:prstDash val="sysDot"/>
                      <a:round/>
                      <a:headEnd type="none" w="med" len="med"/>
                      <a:tailEnd type="none" w="med" len="med"/>
                    </a:lnL>
                    <a:lnR w="38100" cap="flat" cmpd="sng" algn="ctr">
                      <a:solidFill>
                        <a:scrgbClr r="0" g="0" b="0"/>
                      </a:solidFill>
                      <a:prstDash val="solid"/>
                      <a:round/>
                      <a:headEnd type="none" w="med" len="med"/>
                      <a:tailEnd type="none" w="med" len="med"/>
                    </a:lnR>
                    <a:lnT w="38100" cap="flat" cmpd="sng" algn="ctr">
                      <a:solidFill>
                        <a:scrgbClr r="0" g="0" b="0"/>
                      </a:solidFill>
                      <a:prstDash val="solid"/>
                      <a:round/>
                      <a:headEnd type="none" w="med" len="med"/>
                      <a:tailEnd type="none" w="med" len="med"/>
                    </a:lnT>
                    <a:lnB w="381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1"/>
                  </a:ext>
                </a:extLst>
              </a:tr>
              <a:tr h="3936024">
                <a:tc>
                  <a:txBody>
                    <a:bodyPr/>
                    <a:lstStyle/>
                    <a:p>
                      <a:pPr marL="0" marR="0" indent="0" algn="l" defTabSz="3024012" rtl="0" eaLnBrk="1" fontAlgn="auto" latinLnBrk="0" hangingPunct="1">
                        <a:lnSpc>
                          <a:spcPct val="100000"/>
                        </a:lnSpc>
                        <a:spcBef>
                          <a:spcPts val="0"/>
                        </a:spcBef>
                        <a:spcAft>
                          <a:spcPts val="0"/>
                        </a:spcAft>
                        <a:buClrTx/>
                        <a:buSzTx/>
                        <a:buFontTx/>
                        <a:buNone/>
                        <a:tabLst/>
                        <a:defRPr/>
                      </a:pPr>
                      <a:r>
                        <a:rPr lang="fr-FR" sz="2400" kern="1200" dirty="0">
                          <a:effectLst/>
                        </a:rPr>
                        <a:t>- Verbal short-</a:t>
                      </a:r>
                      <a:r>
                        <a:rPr lang="fr-FR" sz="2400" kern="1200" dirty="0" err="1">
                          <a:effectLst/>
                        </a:rPr>
                        <a:t>term</a:t>
                      </a:r>
                      <a:r>
                        <a:rPr lang="fr-FR" sz="2400" kern="1200" dirty="0">
                          <a:effectLst/>
                        </a:rPr>
                        <a:t> </a:t>
                      </a:r>
                      <a:r>
                        <a:rPr lang="fr-FR" sz="2400" kern="1200" dirty="0" err="1">
                          <a:effectLst/>
                        </a:rPr>
                        <a:t>memory</a:t>
                      </a:r>
                      <a:endParaRPr lang="fr-FR" sz="2400" kern="1200" dirty="0">
                        <a:effectLst/>
                      </a:endParaRPr>
                    </a:p>
                    <a:p>
                      <a:pPr marL="0" marR="0" indent="0" algn="l" defTabSz="3024012" rtl="0" eaLnBrk="1" fontAlgn="auto" latinLnBrk="0" hangingPunct="1">
                        <a:lnSpc>
                          <a:spcPct val="100000"/>
                        </a:lnSpc>
                        <a:spcBef>
                          <a:spcPts val="0"/>
                        </a:spcBef>
                        <a:spcAft>
                          <a:spcPts val="0"/>
                        </a:spcAft>
                        <a:buClrTx/>
                        <a:buSzTx/>
                        <a:buFontTx/>
                        <a:buNone/>
                        <a:tabLst/>
                        <a:defRPr/>
                      </a:pPr>
                      <a:endParaRPr lang="fr-FR" sz="2400" kern="1200" dirty="0">
                        <a:effectLst/>
                      </a:endParaRPr>
                    </a:p>
                    <a:p>
                      <a:pPr marL="0" marR="0" indent="0" algn="l" defTabSz="3024012" rtl="0" eaLnBrk="1" fontAlgn="auto" latinLnBrk="0" hangingPunct="1">
                        <a:lnSpc>
                          <a:spcPct val="100000"/>
                        </a:lnSpc>
                        <a:spcBef>
                          <a:spcPts val="0"/>
                        </a:spcBef>
                        <a:spcAft>
                          <a:spcPts val="0"/>
                        </a:spcAft>
                        <a:buClrTx/>
                        <a:buSzTx/>
                        <a:buFontTx/>
                        <a:buNone/>
                        <a:tabLst/>
                        <a:defRPr/>
                      </a:pPr>
                      <a:r>
                        <a:rPr lang="fr-FR" sz="2400" kern="1200" dirty="0">
                          <a:effectLst/>
                        </a:rPr>
                        <a:t>-</a:t>
                      </a:r>
                      <a:r>
                        <a:rPr lang="fr-FR" sz="2400" kern="1200" baseline="0" dirty="0">
                          <a:effectLst/>
                        </a:rPr>
                        <a:t> </a:t>
                      </a:r>
                      <a:r>
                        <a:rPr lang="fr-FR" sz="2400" kern="1200" dirty="0">
                          <a:effectLst/>
                        </a:rPr>
                        <a:t>Verbal </a:t>
                      </a:r>
                      <a:r>
                        <a:rPr lang="fr-FR" sz="2400" kern="1200" dirty="0" err="1">
                          <a:effectLst/>
                        </a:rPr>
                        <a:t>working</a:t>
                      </a:r>
                      <a:r>
                        <a:rPr lang="fr-FR" sz="2400" kern="1200" dirty="0">
                          <a:effectLst/>
                        </a:rPr>
                        <a:t> </a:t>
                      </a:r>
                      <a:r>
                        <a:rPr lang="fr-FR" sz="2400" kern="1200" dirty="0" err="1">
                          <a:effectLst/>
                        </a:rPr>
                        <a:t>memory</a:t>
                      </a:r>
                      <a:endParaRPr lang="fr-FR" sz="2400" kern="1200" dirty="0">
                        <a:effectLst/>
                      </a:endParaRPr>
                    </a:p>
                    <a:p>
                      <a:endParaRPr lang="fr-FR" sz="2400" kern="1200" dirty="0">
                        <a:effectLst/>
                      </a:endParaRPr>
                    </a:p>
                    <a:p>
                      <a:r>
                        <a:rPr lang="fr-FR" sz="2400" kern="1200" dirty="0">
                          <a:effectLst/>
                        </a:rPr>
                        <a:t>- </a:t>
                      </a:r>
                      <a:r>
                        <a:rPr lang="fr-FR" sz="2400" kern="1200" dirty="0" err="1">
                          <a:effectLst/>
                        </a:rPr>
                        <a:t>Visuo-spatial</a:t>
                      </a:r>
                      <a:r>
                        <a:rPr lang="fr-FR" sz="2400" kern="1200" dirty="0">
                          <a:effectLst/>
                        </a:rPr>
                        <a:t> </a:t>
                      </a:r>
                      <a:r>
                        <a:rPr lang="fr-FR" sz="2400" kern="1200" dirty="0" err="1">
                          <a:effectLst/>
                        </a:rPr>
                        <a:t>working</a:t>
                      </a:r>
                      <a:r>
                        <a:rPr lang="fr-FR" sz="2400" kern="1200" dirty="0">
                          <a:effectLst/>
                        </a:rPr>
                        <a:t> </a:t>
                      </a:r>
                      <a:r>
                        <a:rPr lang="fr-FR" sz="2400" kern="1200" dirty="0" err="1">
                          <a:effectLst/>
                        </a:rPr>
                        <a:t>memory</a:t>
                      </a:r>
                      <a:endParaRPr lang="fr-FR" sz="2400" kern="1200" dirty="0">
                        <a:effectLst/>
                      </a:endParaRPr>
                    </a:p>
                    <a:p>
                      <a:r>
                        <a:rPr lang="fr-FR" sz="2400" kern="1200" dirty="0">
                          <a:effectLst/>
                        </a:rPr>
                        <a:t>- </a:t>
                      </a:r>
                      <a:r>
                        <a:rPr lang="fr-FR" sz="2400" kern="1200" dirty="0" err="1">
                          <a:effectLst/>
                        </a:rPr>
                        <a:t>Processing</a:t>
                      </a:r>
                      <a:r>
                        <a:rPr lang="fr-FR" sz="2400" kern="1200" dirty="0">
                          <a:effectLst/>
                        </a:rPr>
                        <a:t> speed</a:t>
                      </a:r>
                    </a:p>
                    <a:p>
                      <a:endParaRPr lang="fr-FR" sz="2400" kern="1200" dirty="0">
                        <a:effectLst/>
                      </a:endParaRPr>
                    </a:p>
                    <a:p>
                      <a:r>
                        <a:rPr lang="fr-FR" sz="2400" kern="1200" dirty="0">
                          <a:effectLst/>
                        </a:rPr>
                        <a:t>- Cognitive </a:t>
                      </a:r>
                      <a:r>
                        <a:rPr lang="fr-FR" sz="2400" kern="1200" dirty="0" err="1">
                          <a:effectLst/>
                        </a:rPr>
                        <a:t>flexibility</a:t>
                      </a:r>
                      <a:endParaRPr lang="fr-FR" sz="2400" kern="1200" dirty="0">
                        <a:effectLst/>
                      </a:endParaRPr>
                    </a:p>
                    <a:p>
                      <a:endParaRPr lang="fr-FR" sz="2400" kern="1200" dirty="0">
                        <a:effectLst/>
                      </a:endParaRPr>
                    </a:p>
                    <a:p>
                      <a:r>
                        <a:rPr lang="fr-FR" sz="2400" kern="1200" dirty="0">
                          <a:effectLst/>
                        </a:rPr>
                        <a:t>- Cognitive</a:t>
                      </a:r>
                      <a:r>
                        <a:rPr lang="fr-FR" sz="2400" kern="1200" baseline="0" dirty="0">
                          <a:effectLst/>
                        </a:rPr>
                        <a:t> i</a:t>
                      </a:r>
                      <a:r>
                        <a:rPr lang="fr-FR" sz="2400" kern="1200" dirty="0">
                          <a:effectLst/>
                        </a:rPr>
                        <a:t>nhibition</a:t>
                      </a:r>
                    </a:p>
                    <a:p>
                      <a:r>
                        <a:rPr lang="fr-FR" sz="2400" kern="1200" dirty="0">
                          <a:effectLst/>
                        </a:rPr>
                        <a:t>- Planning</a:t>
                      </a:r>
                      <a:endParaRPr lang="fr-FR" sz="2400" kern="1200" dirty="0">
                        <a:solidFill>
                          <a:schemeClr val="dk1"/>
                        </a:solidFill>
                        <a:effectLst/>
                        <a:latin typeface="+mn-lt"/>
                        <a:ea typeface="+mn-ea"/>
                        <a:cs typeface="+mn-cs"/>
                      </a:endParaRPr>
                    </a:p>
                  </a:txBody>
                  <a:tcPr>
                    <a:lnL w="38100" cap="flat" cmpd="sng" algn="ctr">
                      <a:solidFill>
                        <a:scrgbClr r="0" g="0" b="0"/>
                      </a:solidFill>
                      <a:prstDash val="solid"/>
                      <a:round/>
                      <a:headEnd type="none" w="med" len="med"/>
                      <a:tailEnd type="none" w="med" len="med"/>
                    </a:lnL>
                    <a:lnR w="12700" cap="flat" cmpd="sng" algn="ctr">
                      <a:solidFill>
                        <a:scrgbClr r="0" g="0" b="0"/>
                      </a:solidFill>
                      <a:prstDash val="sysDot"/>
                      <a:round/>
                      <a:headEnd type="none" w="med" len="med"/>
                      <a:tailEnd type="none" w="med" len="med"/>
                    </a:lnR>
                    <a:lnT w="38100" cap="flat" cmpd="sng" algn="ctr">
                      <a:solidFill>
                        <a:scrgbClr r="0" g="0" b="0"/>
                      </a:solidFill>
                      <a:prstDash val="solid"/>
                      <a:round/>
                      <a:headEnd type="none" w="med" len="med"/>
                      <a:tailEnd type="none" w="med" len="med"/>
                    </a:lnT>
                    <a:lnB w="38100" cap="flat" cmpd="sng" algn="ctr">
                      <a:solidFill>
                        <a:scrgbClr r="0" g="0" b="0"/>
                      </a:solidFill>
                      <a:prstDash val="solid"/>
                      <a:round/>
                      <a:headEnd type="none" w="med" len="med"/>
                      <a:tailEnd type="none" w="med" len="med"/>
                    </a:lnB>
                  </a:tcPr>
                </a:tc>
                <a:tc>
                  <a:txBody>
                    <a:bodyPr/>
                    <a:lstStyle/>
                    <a:p>
                      <a:pPr marL="0" marR="0" indent="0" algn="l" defTabSz="3024012" rtl="0" eaLnBrk="1" fontAlgn="auto" latinLnBrk="0" hangingPunct="1">
                        <a:lnSpc>
                          <a:spcPct val="100000"/>
                        </a:lnSpc>
                        <a:spcBef>
                          <a:spcPts val="0"/>
                        </a:spcBef>
                        <a:spcAft>
                          <a:spcPts val="0"/>
                        </a:spcAft>
                        <a:buClrTx/>
                        <a:buSzTx/>
                        <a:buFontTx/>
                        <a:buNone/>
                        <a:tabLst/>
                        <a:defRPr/>
                      </a:pPr>
                      <a:r>
                        <a:rPr lang="fr-FR" sz="2400" kern="1200" dirty="0">
                          <a:effectLst/>
                        </a:rPr>
                        <a:t>- Sentence repetition,</a:t>
                      </a:r>
                      <a:r>
                        <a:rPr lang="fr-FR" sz="2400" kern="1200" baseline="0" dirty="0">
                          <a:effectLst/>
                        </a:rPr>
                        <a:t> </a:t>
                      </a:r>
                      <a:r>
                        <a:rPr lang="fr-FR" sz="2400" kern="1200" dirty="0">
                          <a:effectLst/>
                        </a:rPr>
                        <a:t> grammatical fluency,</a:t>
                      </a:r>
                      <a:r>
                        <a:rPr lang="fr-FR" sz="2400" kern="1200" baseline="0" dirty="0">
                          <a:effectLst/>
                        </a:rPr>
                        <a:t> </a:t>
                      </a:r>
                      <a:r>
                        <a:rPr lang="fr-FR" sz="2400" kern="1200" dirty="0">
                          <a:effectLst/>
                        </a:rPr>
                        <a:t>celebrity naming</a:t>
                      </a:r>
                    </a:p>
                    <a:p>
                      <a:r>
                        <a:rPr lang="fr-FR" sz="2400" kern="1200" dirty="0">
                          <a:effectLst/>
                        </a:rPr>
                        <a:t>- Conversational speech, </a:t>
                      </a:r>
                      <a:r>
                        <a:rPr lang="fr-FR" sz="2400" kern="1200" dirty="0" err="1">
                          <a:effectLst/>
                        </a:rPr>
                        <a:t>semantic</a:t>
                      </a:r>
                      <a:r>
                        <a:rPr lang="fr-FR" sz="2400" kern="1200" dirty="0">
                          <a:effectLst/>
                        </a:rPr>
                        <a:t> and alphabetic fluency</a:t>
                      </a:r>
                    </a:p>
                    <a:p>
                      <a:r>
                        <a:rPr lang="fr-FR" sz="2400" kern="1200" dirty="0">
                          <a:effectLst/>
                        </a:rPr>
                        <a:t>- Semantic fluency,</a:t>
                      </a:r>
                      <a:r>
                        <a:rPr lang="fr-FR" sz="2400" kern="1200" baseline="0" dirty="0">
                          <a:effectLst/>
                        </a:rPr>
                        <a:t> </a:t>
                      </a:r>
                      <a:r>
                        <a:rPr lang="fr-FR" sz="2400" kern="1200" dirty="0" err="1">
                          <a:effectLst/>
                        </a:rPr>
                        <a:t>noun</a:t>
                      </a:r>
                      <a:r>
                        <a:rPr lang="fr-FR" sz="2400" kern="1200" dirty="0">
                          <a:effectLst/>
                        </a:rPr>
                        <a:t> naming</a:t>
                      </a:r>
                    </a:p>
                    <a:p>
                      <a:pPr marL="0" marR="0" indent="0" algn="l" defTabSz="3024012" rtl="0" eaLnBrk="1" fontAlgn="auto" latinLnBrk="0" hangingPunct="1">
                        <a:lnSpc>
                          <a:spcPct val="100000"/>
                        </a:lnSpc>
                        <a:spcBef>
                          <a:spcPts val="0"/>
                        </a:spcBef>
                        <a:spcAft>
                          <a:spcPts val="0"/>
                        </a:spcAft>
                        <a:buClrTx/>
                        <a:buSzTx/>
                        <a:buFontTx/>
                        <a:buNone/>
                        <a:tabLst/>
                        <a:defRPr/>
                      </a:pPr>
                      <a:r>
                        <a:rPr lang="fr-FR" sz="2400" kern="1200" dirty="0">
                          <a:effectLst/>
                        </a:rPr>
                        <a:t>- Alphabetic fluency,</a:t>
                      </a:r>
                      <a:r>
                        <a:rPr lang="fr-FR" sz="2400" kern="1200" baseline="0" dirty="0">
                          <a:effectLst/>
                        </a:rPr>
                        <a:t> </a:t>
                      </a:r>
                      <a:r>
                        <a:rPr lang="fr-FR" sz="2400" kern="1200" dirty="0">
                          <a:effectLst/>
                        </a:rPr>
                        <a:t>sentence elaboration</a:t>
                      </a:r>
                    </a:p>
                    <a:p>
                      <a:r>
                        <a:rPr lang="fr-FR" sz="2400" kern="1200" dirty="0">
                          <a:effectLst/>
                        </a:rPr>
                        <a:t>- Alphabetic fluency,</a:t>
                      </a:r>
                      <a:r>
                        <a:rPr lang="fr-FR" sz="2400" kern="1200" baseline="0" dirty="0">
                          <a:effectLst/>
                        </a:rPr>
                        <a:t> </a:t>
                      </a:r>
                      <a:r>
                        <a:rPr lang="fr-FR" sz="2400" kern="1200" dirty="0">
                          <a:effectLst/>
                        </a:rPr>
                        <a:t>sentence elaboration</a:t>
                      </a:r>
                    </a:p>
                    <a:p>
                      <a:pPr marL="0" marR="0" indent="0" algn="l" defTabSz="3024012" rtl="0" eaLnBrk="1" fontAlgn="auto" latinLnBrk="0" hangingPunct="1">
                        <a:lnSpc>
                          <a:spcPct val="100000"/>
                        </a:lnSpc>
                        <a:spcBef>
                          <a:spcPts val="0"/>
                        </a:spcBef>
                        <a:spcAft>
                          <a:spcPts val="0"/>
                        </a:spcAft>
                        <a:buClrTx/>
                        <a:buSzTx/>
                        <a:buFontTx/>
                        <a:buNone/>
                        <a:tabLst/>
                        <a:defRPr/>
                      </a:pPr>
                      <a:r>
                        <a:rPr lang="fr-FR" sz="2400" kern="1200" dirty="0">
                          <a:effectLst/>
                        </a:rPr>
                        <a:t>- Grammatical fluency</a:t>
                      </a:r>
                    </a:p>
                    <a:p>
                      <a:pPr marL="0" marR="0" indent="0" algn="l" defTabSz="3024012" rtl="0" eaLnBrk="1" fontAlgn="auto" latinLnBrk="0" hangingPunct="1">
                        <a:lnSpc>
                          <a:spcPct val="100000"/>
                        </a:lnSpc>
                        <a:spcBef>
                          <a:spcPts val="0"/>
                        </a:spcBef>
                        <a:spcAft>
                          <a:spcPts val="0"/>
                        </a:spcAft>
                        <a:buClrTx/>
                        <a:buSzTx/>
                        <a:buFontTx/>
                        <a:buNone/>
                        <a:tabLst/>
                        <a:defRPr/>
                      </a:pPr>
                      <a:r>
                        <a:rPr lang="fr-FR" sz="2400" kern="1200" dirty="0">
                          <a:effectLst/>
                        </a:rPr>
                        <a:t>- Conversational and narrative speech, </a:t>
                      </a:r>
                      <a:r>
                        <a:rPr lang="fr-FR" sz="2400" kern="1200" dirty="0" err="1">
                          <a:effectLst/>
                        </a:rPr>
                        <a:t>semantic</a:t>
                      </a:r>
                      <a:r>
                        <a:rPr lang="fr-FR" sz="2400" kern="1200" dirty="0">
                          <a:effectLst/>
                        </a:rPr>
                        <a:t> fluency,</a:t>
                      </a:r>
                      <a:r>
                        <a:rPr lang="fr-FR" sz="2400" kern="1200" baseline="0" dirty="0">
                          <a:effectLst/>
                        </a:rPr>
                        <a:t> </a:t>
                      </a:r>
                      <a:r>
                        <a:rPr lang="fr-FR" sz="2400" kern="1200" dirty="0" err="1">
                          <a:effectLst/>
                        </a:rPr>
                        <a:t>noun</a:t>
                      </a:r>
                      <a:r>
                        <a:rPr lang="fr-FR" sz="2400" kern="1200" dirty="0">
                          <a:effectLst/>
                        </a:rPr>
                        <a:t> and </a:t>
                      </a:r>
                      <a:r>
                        <a:rPr lang="fr-FR" sz="2400" kern="1200" dirty="0" err="1">
                          <a:effectLst/>
                        </a:rPr>
                        <a:t>verb</a:t>
                      </a:r>
                      <a:r>
                        <a:rPr lang="fr-FR" sz="2400" kern="1200" dirty="0">
                          <a:effectLst/>
                        </a:rPr>
                        <a:t> naming, sentence elaboration</a:t>
                      </a:r>
                      <a:endParaRPr lang="fr-FR" sz="2400" kern="1200" dirty="0">
                        <a:solidFill>
                          <a:schemeClr val="dk1"/>
                        </a:solidFill>
                        <a:effectLst/>
                        <a:latin typeface="+mn-lt"/>
                        <a:ea typeface="+mn-ea"/>
                        <a:cs typeface="+mn-cs"/>
                      </a:endParaRPr>
                    </a:p>
                  </a:txBody>
                  <a:tcPr>
                    <a:lnL w="12700" cap="flat" cmpd="sng" algn="ctr">
                      <a:solidFill>
                        <a:scrgbClr r="0" g="0" b="0"/>
                      </a:solidFill>
                      <a:prstDash val="sysDot"/>
                      <a:round/>
                      <a:headEnd type="none" w="med" len="med"/>
                      <a:tailEnd type="none" w="med" len="med"/>
                    </a:lnL>
                    <a:lnR w="38100" cap="flat" cmpd="sng" algn="ctr">
                      <a:solidFill>
                        <a:scrgbClr r="0" g="0" b="0"/>
                      </a:solidFill>
                      <a:prstDash val="solid"/>
                      <a:round/>
                      <a:headEnd type="none" w="med" len="med"/>
                      <a:tailEnd type="none" w="med" len="med"/>
                    </a:lnR>
                    <a:lnT w="38100" cap="flat" cmpd="sng" algn="ctr">
                      <a:solidFill>
                        <a:scrgbClr r="0" g="0" b="0"/>
                      </a:solidFill>
                      <a:prstDash val="solid"/>
                      <a:round/>
                      <a:headEnd type="none" w="med" len="med"/>
                      <a:tailEnd type="none" w="med" len="med"/>
                    </a:lnT>
                    <a:lnB w="38100" cap="flat" cmpd="sng" algn="ctr">
                      <a:solidFill>
                        <a:scrgbClr r="0" g="0" b="0"/>
                      </a:solidFill>
                      <a:prstDash val="solid"/>
                      <a:round/>
                      <a:headEnd type="none" w="med" len="med"/>
                      <a:tailEnd type="none" w="med" len="med"/>
                    </a:lnB>
                  </a:tcPr>
                </a:tc>
                <a:tc>
                  <a:txBody>
                    <a:bodyPr/>
                    <a:lstStyle/>
                    <a:p>
                      <a:r>
                        <a:rPr lang="fr-FR" sz="2400" kern="1200" dirty="0">
                          <a:effectLst/>
                        </a:rPr>
                        <a:t>- Verbal short-</a:t>
                      </a:r>
                      <a:r>
                        <a:rPr lang="fr-FR" sz="2400" kern="1200" dirty="0" err="1">
                          <a:effectLst/>
                        </a:rPr>
                        <a:t>term</a:t>
                      </a:r>
                      <a:r>
                        <a:rPr lang="fr-FR" sz="2400" kern="1200" dirty="0">
                          <a:effectLst/>
                        </a:rPr>
                        <a:t> </a:t>
                      </a:r>
                      <a:r>
                        <a:rPr lang="fr-FR" sz="2400" kern="1200" dirty="0" err="1">
                          <a:effectLst/>
                        </a:rPr>
                        <a:t>memory</a:t>
                      </a:r>
                      <a:endParaRPr lang="fr-FR" sz="2400" kern="1200" dirty="0">
                        <a:effectLst/>
                      </a:endParaRPr>
                    </a:p>
                    <a:p>
                      <a:r>
                        <a:rPr lang="fr-FR" sz="2400" kern="1200" dirty="0">
                          <a:effectLst/>
                        </a:rPr>
                        <a:t>- Verbal </a:t>
                      </a:r>
                      <a:r>
                        <a:rPr lang="fr-FR" sz="2400" kern="1200" dirty="0" err="1">
                          <a:effectLst/>
                        </a:rPr>
                        <a:t>working</a:t>
                      </a:r>
                      <a:r>
                        <a:rPr lang="fr-FR" sz="2400" kern="1200" dirty="0">
                          <a:effectLst/>
                        </a:rPr>
                        <a:t> </a:t>
                      </a:r>
                      <a:r>
                        <a:rPr lang="fr-FR" sz="2400" kern="1200" dirty="0" err="1">
                          <a:effectLst/>
                        </a:rPr>
                        <a:t>memory</a:t>
                      </a:r>
                      <a:endParaRPr lang="fr-FR" sz="2400" kern="1200" dirty="0">
                        <a:effectLst/>
                      </a:endParaRPr>
                    </a:p>
                    <a:p>
                      <a:endParaRPr lang="fr-FR" sz="2400" kern="1200" dirty="0">
                        <a:effectLst/>
                      </a:endParaRPr>
                    </a:p>
                    <a:p>
                      <a:endParaRPr lang="fr-FR" sz="2400" kern="1200" dirty="0">
                        <a:effectLst/>
                      </a:endParaRPr>
                    </a:p>
                    <a:p>
                      <a:r>
                        <a:rPr lang="fr-FR" sz="2400" kern="1200" dirty="0">
                          <a:effectLst/>
                        </a:rPr>
                        <a:t>- </a:t>
                      </a:r>
                      <a:r>
                        <a:rPr lang="fr-FR" sz="2400" kern="1200" dirty="0" err="1">
                          <a:effectLst/>
                        </a:rPr>
                        <a:t>Visuo-spatial</a:t>
                      </a:r>
                      <a:r>
                        <a:rPr lang="fr-FR" sz="2400" kern="1200" dirty="0">
                          <a:effectLst/>
                        </a:rPr>
                        <a:t> </a:t>
                      </a:r>
                      <a:r>
                        <a:rPr lang="fr-FR" sz="2400" kern="1200" dirty="0" err="1">
                          <a:effectLst/>
                        </a:rPr>
                        <a:t>working</a:t>
                      </a:r>
                      <a:r>
                        <a:rPr lang="fr-FR" sz="2400" kern="1200" dirty="0">
                          <a:effectLst/>
                        </a:rPr>
                        <a:t> </a:t>
                      </a:r>
                      <a:r>
                        <a:rPr lang="fr-FR" sz="2400" kern="1200" dirty="0" err="1">
                          <a:effectLst/>
                        </a:rPr>
                        <a:t>memory</a:t>
                      </a:r>
                      <a:endParaRPr lang="fr-FR" sz="2400" kern="1200" dirty="0">
                        <a:effectLst/>
                      </a:endParaRPr>
                    </a:p>
                    <a:p>
                      <a:endParaRPr lang="fr-FR" sz="2400" kern="1200" dirty="0">
                        <a:effectLst/>
                      </a:endParaRPr>
                    </a:p>
                    <a:p>
                      <a:r>
                        <a:rPr lang="fr-FR" sz="2400" kern="1200" dirty="0">
                          <a:effectLst/>
                        </a:rPr>
                        <a:t>- </a:t>
                      </a:r>
                      <a:r>
                        <a:rPr lang="fr-FR" sz="2400" kern="1200" dirty="0" err="1">
                          <a:effectLst/>
                        </a:rPr>
                        <a:t>Processing</a:t>
                      </a:r>
                      <a:r>
                        <a:rPr lang="fr-FR" sz="2400" kern="1200" dirty="0">
                          <a:effectLst/>
                        </a:rPr>
                        <a:t> speed</a:t>
                      </a:r>
                    </a:p>
                    <a:p>
                      <a:endParaRPr lang="fr-FR" sz="2400" kern="1200" dirty="0">
                        <a:effectLst/>
                      </a:endParaRPr>
                    </a:p>
                    <a:p>
                      <a:endParaRPr lang="fr-FR" sz="2400" kern="1200" dirty="0">
                        <a:effectLst/>
                      </a:endParaRPr>
                    </a:p>
                    <a:p>
                      <a:endParaRPr lang="fr-FR" sz="2400" kern="1200" dirty="0">
                        <a:effectLst/>
                      </a:endParaRPr>
                    </a:p>
                    <a:p>
                      <a:r>
                        <a:rPr lang="fr-FR" sz="2400" kern="1200" dirty="0">
                          <a:effectLst/>
                        </a:rPr>
                        <a:t>- Cognitive inhibition</a:t>
                      </a:r>
                    </a:p>
                    <a:p>
                      <a:r>
                        <a:rPr lang="fr-FR" sz="2400" kern="1200" dirty="0">
                          <a:effectLst/>
                        </a:rPr>
                        <a:t>- Planning</a:t>
                      </a:r>
                      <a:endParaRPr lang="fr-FR" sz="1400" dirty="0">
                        <a:solidFill>
                          <a:schemeClr val="tx1"/>
                        </a:solidFill>
                        <a:latin typeface="Arial" panose="020B0604020202020204" pitchFamily="34" charset="0"/>
                        <a:cs typeface="Arial" panose="020B0604020202020204" pitchFamily="34" charset="0"/>
                      </a:endParaRPr>
                    </a:p>
                  </a:txBody>
                  <a:tcPr>
                    <a:lnL w="38100" cap="flat" cmpd="sng" algn="ctr">
                      <a:solidFill>
                        <a:scrgbClr r="0" g="0" b="0"/>
                      </a:solidFill>
                      <a:prstDash val="solid"/>
                      <a:round/>
                      <a:headEnd type="none" w="med" len="med"/>
                      <a:tailEnd type="none" w="med" len="med"/>
                    </a:lnL>
                    <a:lnR w="12700" cap="flat" cmpd="sng" algn="ctr">
                      <a:solidFill>
                        <a:scrgbClr r="0" g="0" b="0"/>
                      </a:solidFill>
                      <a:prstDash val="sysDot"/>
                      <a:round/>
                      <a:headEnd type="none" w="med" len="med"/>
                      <a:tailEnd type="none" w="med" len="med"/>
                    </a:lnR>
                    <a:lnT w="38100" cap="flat" cmpd="sng" algn="ctr">
                      <a:solidFill>
                        <a:scrgbClr r="0" g="0" b="0"/>
                      </a:solidFill>
                      <a:prstDash val="solid"/>
                      <a:round/>
                      <a:headEnd type="none" w="med" len="med"/>
                      <a:tailEnd type="none" w="med" len="med"/>
                    </a:lnT>
                    <a:lnB w="38100" cap="flat" cmpd="sng" algn="ctr">
                      <a:solidFill>
                        <a:scrgbClr r="0" g="0" b="0"/>
                      </a:solidFill>
                      <a:prstDash val="solid"/>
                      <a:round/>
                      <a:headEnd type="none" w="med" len="med"/>
                      <a:tailEnd type="none" w="med" len="med"/>
                    </a:lnB>
                  </a:tcPr>
                </a:tc>
                <a:tc>
                  <a:txBody>
                    <a:bodyPr/>
                    <a:lstStyle/>
                    <a:p>
                      <a:pPr marL="0" marR="0" lvl="0" indent="0" algn="l" defTabSz="3024012" rtl="0" eaLnBrk="1" fontAlgn="auto" latinLnBrk="0" hangingPunct="1">
                        <a:lnSpc>
                          <a:spcPct val="100000"/>
                        </a:lnSpc>
                        <a:spcBef>
                          <a:spcPts val="0"/>
                        </a:spcBef>
                        <a:spcAft>
                          <a:spcPts val="0"/>
                        </a:spcAft>
                        <a:buClrTx/>
                        <a:buSzTx/>
                        <a:buFontTx/>
                        <a:buNone/>
                        <a:tabLst/>
                        <a:defRPr/>
                      </a:pPr>
                      <a:r>
                        <a:rPr lang="fr-FR" sz="2400" kern="1200" dirty="0">
                          <a:effectLst/>
                        </a:rPr>
                        <a:t>- Sentence elaboration </a:t>
                      </a:r>
                    </a:p>
                    <a:p>
                      <a:pPr marL="0" marR="0" lvl="0" indent="0" algn="l" defTabSz="3024012" rtl="0" eaLnBrk="1" fontAlgn="auto" latinLnBrk="0" hangingPunct="1">
                        <a:lnSpc>
                          <a:spcPct val="100000"/>
                        </a:lnSpc>
                        <a:spcBef>
                          <a:spcPts val="0"/>
                        </a:spcBef>
                        <a:spcAft>
                          <a:spcPts val="0"/>
                        </a:spcAft>
                        <a:buClrTx/>
                        <a:buSzTx/>
                        <a:buFontTx/>
                        <a:buNone/>
                        <a:tabLst/>
                        <a:defRPr/>
                      </a:pPr>
                      <a:r>
                        <a:rPr lang="fr-FR" sz="2400" kern="1200" dirty="0">
                          <a:effectLst/>
                        </a:rPr>
                        <a:t>- Word repetition, grammatical and alphabetic fluency, </a:t>
                      </a:r>
                      <a:r>
                        <a:rPr lang="fr-FR" sz="2400" kern="1200" dirty="0" err="1">
                          <a:effectLst/>
                        </a:rPr>
                        <a:t>verb</a:t>
                      </a:r>
                      <a:r>
                        <a:rPr lang="fr-FR" sz="2400" kern="1200" dirty="0">
                          <a:effectLst/>
                        </a:rPr>
                        <a:t> naming, sentence elaboration </a:t>
                      </a:r>
                    </a:p>
                    <a:p>
                      <a:pPr marL="0" marR="0" lvl="0" indent="0" algn="l" defTabSz="3024012" rtl="0" eaLnBrk="1" fontAlgn="auto" latinLnBrk="0" hangingPunct="1">
                        <a:lnSpc>
                          <a:spcPct val="100000"/>
                        </a:lnSpc>
                        <a:spcBef>
                          <a:spcPts val="0"/>
                        </a:spcBef>
                        <a:spcAft>
                          <a:spcPts val="0"/>
                        </a:spcAft>
                        <a:buClrTx/>
                        <a:buSzTx/>
                        <a:buFontTx/>
                        <a:buNone/>
                        <a:tabLst/>
                        <a:defRPr/>
                      </a:pPr>
                      <a:r>
                        <a:rPr lang="fr-FR" sz="2400" kern="1200" dirty="0">
                          <a:effectLst/>
                        </a:rPr>
                        <a:t>- Word repetition, </a:t>
                      </a:r>
                      <a:r>
                        <a:rPr lang="fr-FR" sz="2400" kern="1200" dirty="0" err="1">
                          <a:effectLst/>
                        </a:rPr>
                        <a:t>noun</a:t>
                      </a:r>
                      <a:r>
                        <a:rPr lang="fr-FR" sz="2400" kern="1200" dirty="0">
                          <a:effectLst/>
                        </a:rPr>
                        <a:t> and celebrity naming, </a:t>
                      </a:r>
                      <a:r>
                        <a:rPr lang="fr-FR" sz="2400" kern="1200" dirty="0" err="1">
                          <a:effectLst/>
                        </a:rPr>
                        <a:t>semantic</a:t>
                      </a:r>
                      <a:r>
                        <a:rPr lang="fr-FR" sz="2400" kern="1200" dirty="0">
                          <a:effectLst/>
                        </a:rPr>
                        <a:t> fluency</a:t>
                      </a:r>
                    </a:p>
                    <a:p>
                      <a:pPr marL="0" marR="0" lvl="0" indent="0" algn="l" defTabSz="3024012" rtl="0" eaLnBrk="1" fontAlgn="auto" latinLnBrk="0" hangingPunct="1">
                        <a:lnSpc>
                          <a:spcPct val="100000"/>
                        </a:lnSpc>
                        <a:spcBef>
                          <a:spcPts val="0"/>
                        </a:spcBef>
                        <a:spcAft>
                          <a:spcPts val="0"/>
                        </a:spcAft>
                        <a:buClrTx/>
                        <a:buSzTx/>
                        <a:buFontTx/>
                        <a:buNone/>
                        <a:tabLst/>
                        <a:defRPr/>
                      </a:pPr>
                      <a:r>
                        <a:rPr lang="fr-FR" sz="2400" kern="1200" dirty="0">
                          <a:effectLst/>
                        </a:rPr>
                        <a:t>- Word, non-</a:t>
                      </a:r>
                      <a:r>
                        <a:rPr lang="fr-FR" sz="2400" kern="1200" dirty="0" err="1">
                          <a:effectLst/>
                        </a:rPr>
                        <a:t>word</a:t>
                      </a:r>
                      <a:r>
                        <a:rPr lang="fr-FR" sz="2400" kern="1200" dirty="0">
                          <a:effectLst/>
                        </a:rPr>
                        <a:t> and sentence repetition, grammatical, </a:t>
                      </a:r>
                      <a:r>
                        <a:rPr lang="fr-FR" sz="2400" kern="1200" dirty="0" err="1">
                          <a:effectLst/>
                        </a:rPr>
                        <a:t>semantic</a:t>
                      </a:r>
                      <a:r>
                        <a:rPr lang="fr-FR" sz="2400" kern="1200" dirty="0">
                          <a:effectLst/>
                        </a:rPr>
                        <a:t> and alphabetic fluency, </a:t>
                      </a:r>
                      <a:r>
                        <a:rPr lang="fr-FR" sz="2400" kern="1200" dirty="0" err="1">
                          <a:effectLst/>
                        </a:rPr>
                        <a:t>noun</a:t>
                      </a:r>
                      <a:r>
                        <a:rPr lang="fr-FR" sz="2400" kern="1200" dirty="0">
                          <a:effectLst/>
                        </a:rPr>
                        <a:t> and celebrity naming, narrative speech</a:t>
                      </a:r>
                    </a:p>
                    <a:p>
                      <a:pPr marL="0" marR="0" lvl="0" indent="0" algn="l" defTabSz="3024012" rtl="0" eaLnBrk="1" fontAlgn="auto" latinLnBrk="0" hangingPunct="1">
                        <a:lnSpc>
                          <a:spcPct val="100000"/>
                        </a:lnSpc>
                        <a:spcBef>
                          <a:spcPts val="0"/>
                        </a:spcBef>
                        <a:spcAft>
                          <a:spcPts val="0"/>
                        </a:spcAft>
                        <a:buClrTx/>
                        <a:buSzTx/>
                        <a:buFontTx/>
                        <a:buNone/>
                        <a:tabLst/>
                        <a:defRPr/>
                      </a:pPr>
                      <a:r>
                        <a:rPr lang="fr-FR" sz="2400" kern="1200" dirty="0">
                          <a:effectLst/>
                        </a:rPr>
                        <a:t>- Sentence repetition</a:t>
                      </a:r>
                    </a:p>
                    <a:p>
                      <a:pPr marL="0" marR="0" lvl="0" indent="0" algn="l" defTabSz="3024012" rtl="0" eaLnBrk="1" fontAlgn="auto" latinLnBrk="0" hangingPunct="1">
                        <a:lnSpc>
                          <a:spcPct val="100000"/>
                        </a:lnSpc>
                        <a:spcBef>
                          <a:spcPts val="0"/>
                        </a:spcBef>
                        <a:spcAft>
                          <a:spcPts val="0"/>
                        </a:spcAft>
                        <a:buClrTx/>
                        <a:buSzTx/>
                        <a:buFontTx/>
                        <a:buNone/>
                        <a:tabLst/>
                        <a:defRPr/>
                      </a:pPr>
                      <a:r>
                        <a:rPr lang="fr-FR" sz="2400" kern="1200" dirty="0">
                          <a:effectLst/>
                        </a:rPr>
                        <a:t>- Conversational speech</a:t>
                      </a:r>
                    </a:p>
                  </a:txBody>
                  <a:tcPr>
                    <a:lnL w="12700" cap="flat" cmpd="sng" algn="ctr">
                      <a:solidFill>
                        <a:scrgbClr r="0" g="0" b="0"/>
                      </a:solidFill>
                      <a:prstDash val="sysDot"/>
                      <a:round/>
                      <a:headEnd type="none" w="med" len="med"/>
                      <a:tailEnd type="none" w="med" len="med"/>
                    </a:lnL>
                    <a:lnR w="38100" cap="flat" cmpd="sng" algn="ctr">
                      <a:solidFill>
                        <a:scrgbClr r="0" g="0" b="0"/>
                      </a:solidFill>
                      <a:prstDash val="solid"/>
                      <a:round/>
                      <a:headEnd type="none" w="med" len="med"/>
                      <a:tailEnd type="none" w="med" len="med"/>
                    </a:lnR>
                    <a:lnT w="38100" cap="flat" cmpd="sng" algn="ctr">
                      <a:solidFill>
                        <a:scrgbClr r="0" g="0" b="0"/>
                      </a:solidFill>
                      <a:prstDash val="solid"/>
                      <a:round/>
                      <a:headEnd type="none" w="med" len="med"/>
                      <a:tailEnd type="none" w="med" len="med"/>
                    </a:lnT>
                    <a:lnB w="38100" cap="flat" cmpd="sng" algn="ctr">
                      <a:solidFill>
                        <a:scrgbClr r="0" g="0" b="0"/>
                      </a:solidFill>
                      <a:prstDash val="solid"/>
                      <a:round/>
                      <a:headEnd type="none" w="med" len="med"/>
                      <a:tailEnd type="none" w="med" len="med"/>
                    </a:lnB>
                  </a:tcPr>
                </a:tc>
                <a:tc>
                  <a:txBody>
                    <a:bodyPr/>
                    <a:lstStyle/>
                    <a:p>
                      <a:r>
                        <a:rPr lang="fr-FR" sz="2400" kern="1200" dirty="0">
                          <a:effectLst/>
                        </a:rPr>
                        <a:t>- Verbal short-</a:t>
                      </a:r>
                      <a:r>
                        <a:rPr lang="fr-FR" sz="2400" kern="1200" dirty="0" err="1">
                          <a:effectLst/>
                        </a:rPr>
                        <a:t>term</a:t>
                      </a:r>
                      <a:r>
                        <a:rPr lang="fr-FR" sz="2400" kern="1200" dirty="0">
                          <a:effectLst/>
                        </a:rPr>
                        <a:t> </a:t>
                      </a:r>
                      <a:r>
                        <a:rPr lang="fr-FR" sz="2400" kern="1200" dirty="0" err="1">
                          <a:effectLst/>
                        </a:rPr>
                        <a:t>memory</a:t>
                      </a:r>
                      <a:endParaRPr lang="fr-FR" sz="2400" kern="1200" dirty="0">
                        <a:effectLst/>
                      </a:endParaRPr>
                    </a:p>
                    <a:p>
                      <a:endParaRPr lang="fr-FR" sz="2400" kern="1200" dirty="0">
                        <a:effectLst/>
                      </a:endParaRPr>
                    </a:p>
                    <a:p>
                      <a:r>
                        <a:rPr lang="fr-FR" sz="2400" kern="1200" dirty="0">
                          <a:effectLst/>
                        </a:rPr>
                        <a:t>- Verbal </a:t>
                      </a:r>
                      <a:r>
                        <a:rPr lang="fr-FR" sz="2400" kern="1200" dirty="0" err="1">
                          <a:effectLst/>
                        </a:rPr>
                        <a:t>working</a:t>
                      </a:r>
                      <a:r>
                        <a:rPr lang="fr-FR" sz="2400" kern="1200" dirty="0">
                          <a:effectLst/>
                        </a:rPr>
                        <a:t> </a:t>
                      </a:r>
                      <a:r>
                        <a:rPr lang="fr-FR" sz="2400" kern="1200" dirty="0" err="1">
                          <a:effectLst/>
                        </a:rPr>
                        <a:t>memory</a:t>
                      </a:r>
                      <a:endParaRPr lang="fr-FR" sz="2400" kern="1200" dirty="0">
                        <a:effectLst/>
                      </a:endParaRPr>
                    </a:p>
                    <a:p>
                      <a:endParaRPr lang="fr-FR" sz="2400" kern="1200" dirty="0">
                        <a:effectLst/>
                      </a:endParaRPr>
                    </a:p>
                    <a:p>
                      <a:r>
                        <a:rPr lang="fr-FR" sz="2400" kern="1200" dirty="0">
                          <a:effectLst/>
                        </a:rPr>
                        <a:t>- Cognitive </a:t>
                      </a:r>
                      <a:r>
                        <a:rPr lang="fr-FR" sz="2400" kern="1200" dirty="0" err="1">
                          <a:effectLst/>
                        </a:rPr>
                        <a:t>flexibility</a:t>
                      </a:r>
                      <a:endParaRPr lang="fr-FR" sz="2400" kern="1200" dirty="0">
                        <a:effectLst/>
                      </a:endParaRPr>
                    </a:p>
                    <a:p>
                      <a:endParaRPr lang="fr-FR" sz="2400" kern="1200" dirty="0">
                        <a:effectLst/>
                      </a:endParaRPr>
                    </a:p>
                    <a:p>
                      <a:r>
                        <a:rPr lang="fr-FR" sz="2400" kern="1200" dirty="0">
                          <a:effectLst/>
                        </a:rPr>
                        <a:t>- Design fluency</a:t>
                      </a:r>
                      <a:endParaRPr lang="fr-FR" sz="1800" dirty="0"/>
                    </a:p>
                    <a:p>
                      <a:pPr marL="0" marR="0" lvl="0" indent="0" algn="l" defTabSz="3024012" rtl="0" eaLnBrk="1" fontAlgn="auto" latinLnBrk="0" hangingPunct="1">
                        <a:lnSpc>
                          <a:spcPct val="100000"/>
                        </a:lnSpc>
                        <a:spcBef>
                          <a:spcPts val="0"/>
                        </a:spcBef>
                        <a:spcAft>
                          <a:spcPts val="0"/>
                        </a:spcAft>
                        <a:buClrTx/>
                        <a:buSzTx/>
                        <a:buFontTx/>
                        <a:buNone/>
                        <a:tabLst/>
                        <a:defRPr/>
                      </a:pPr>
                      <a:endParaRPr lang="fr-FR" sz="1800" dirty="0">
                        <a:solidFill>
                          <a:schemeClr val="tx1"/>
                        </a:solidFill>
                        <a:latin typeface="Arial" panose="020B0604020202020204" pitchFamily="34" charset="0"/>
                        <a:cs typeface="Arial" panose="020B0604020202020204" pitchFamily="34" charset="0"/>
                      </a:endParaRPr>
                    </a:p>
                  </a:txBody>
                  <a:tcPr>
                    <a:lnL w="38100" cap="flat" cmpd="sng" algn="ctr">
                      <a:solidFill>
                        <a:scrgbClr r="0" g="0" b="0"/>
                      </a:solidFill>
                      <a:prstDash val="solid"/>
                      <a:round/>
                      <a:headEnd type="none" w="med" len="med"/>
                      <a:tailEnd type="none" w="med" len="med"/>
                    </a:lnL>
                    <a:lnR w="12700" cap="flat" cmpd="sng" algn="ctr">
                      <a:solidFill>
                        <a:scrgbClr r="0" g="0" b="0"/>
                      </a:solidFill>
                      <a:prstDash val="sysDot"/>
                      <a:round/>
                      <a:headEnd type="none" w="med" len="med"/>
                      <a:tailEnd type="none" w="med" len="med"/>
                    </a:lnR>
                    <a:lnT w="38100" cap="flat" cmpd="sng" algn="ctr">
                      <a:solidFill>
                        <a:scrgbClr r="0" g="0" b="0"/>
                      </a:solidFill>
                      <a:prstDash val="solid"/>
                      <a:round/>
                      <a:headEnd type="none" w="med" len="med"/>
                      <a:tailEnd type="none" w="med" len="med"/>
                    </a:lnT>
                    <a:lnB w="38100" cap="flat" cmpd="sng" algn="ctr">
                      <a:solidFill>
                        <a:scrgbClr r="0" g="0" b="0"/>
                      </a:solidFill>
                      <a:prstDash val="solid"/>
                      <a:round/>
                      <a:headEnd type="none" w="med" len="med"/>
                      <a:tailEnd type="none" w="med" len="med"/>
                    </a:lnB>
                  </a:tcPr>
                </a:tc>
                <a:tc>
                  <a:txBody>
                    <a:bodyPr/>
                    <a:lstStyle/>
                    <a:p>
                      <a:pPr marL="0" marR="0" lvl="0" indent="0" algn="l" defTabSz="3024012" rtl="0" eaLnBrk="1" fontAlgn="auto" latinLnBrk="0" hangingPunct="1">
                        <a:lnSpc>
                          <a:spcPct val="100000"/>
                        </a:lnSpc>
                        <a:spcBef>
                          <a:spcPts val="0"/>
                        </a:spcBef>
                        <a:spcAft>
                          <a:spcPts val="0"/>
                        </a:spcAft>
                        <a:buClrTx/>
                        <a:buSzTx/>
                        <a:buFontTx/>
                        <a:buNone/>
                        <a:tabLst/>
                        <a:defRPr/>
                      </a:pPr>
                      <a:r>
                        <a:rPr lang="fr-FR" sz="2400" kern="1200" dirty="0">
                          <a:effectLst/>
                        </a:rPr>
                        <a:t>- Narrative speech, grammatical fluency, sentence repetition</a:t>
                      </a:r>
                    </a:p>
                    <a:p>
                      <a:pPr marL="0" marR="0" lvl="0" indent="0" algn="l" defTabSz="3024012" rtl="0" eaLnBrk="1" fontAlgn="auto" latinLnBrk="0" hangingPunct="1">
                        <a:lnSpc>
                          <a:spcPct val="100000"/>
                        </a:lnSpc>
                        <a:spcBef>
                          <a:spcPts val="0"/>
                        </a:spcBef>
                        <a:spcAft>
                          <a:spcPts val="0"/>
                        </a:spcAft>
                        <a:buClrTx/>
                        <a:buSzTx/>
                        <a:buFontTx/>
                        <a:buNone/>
                        <a:tabLst/>
                        <a:defRPr/>
                      </a:pPr>
                      <a:r>
                        <a:rPr lang="fr-FR" sz="2400" kern="1200" baseline="0" dirty="0">
                          <a:effectLst/>
                        </a:rPr>
                        <a:t>- </a:t>
                      </a:r>
                      <a:r>
                        <a:rPr lang="fr-FR" sz="2400" kern="1200" dirty="0">
                          <a:effectLst/>
                        </a:rPr>
                        <a:t>Sentence repetition, narrative speech</a:t>
                      </a:r>
                    </a:p>
                    <a:p>
                      <a:pPr marL="0" marR="0" lvl="0" indent="0" algn="l" defTabSz="3024012" rtl="0" eaLnBrk="1" fontAlgn="auto" latinLnBrk="0" hangingPunct="1">
                        <a:lnSpc>
                          <a:spcPct val="100000"/>
                        </a:lnSpc>
                        <a:spcBef>
                          <a:spcPts val="0"/>
                        </a:spcBef>
                        <a:spcAft>
                          <a:spcPts val="0"/>
                        </a:spcAft>
                        <a:buClrTx/>
                        <a:buSzTx/>
                        <a:buFontTx/>
                        <a:buNone/>
                        <a:tabLst/>
                        <a:defRPr/>
                      </a:pPr>
                      <a:r>
                        <a:rPr lang="fr-FR" sz="2400" kern="1200" dirty="0">
                          <a:effectLst/>
                        </a:rPr>
                        <a:t>- Conversational speech, sentence repetition</a:t>
                      </a:r>
                    </a:p>
                    <a:p>
                      <a:pPr marL="0" marR="0" lvl="0" indent="0" algn="l" defTabSz="3024012" rtl="0" eaLnBrk="1" fontAlgn="auto" latinLnBrk="0" hangingPunct="1">
                        <a:lnSpc>
                          <a:spcPct val="100000"/>
                        </a:lnSpc>
                        <a:spcBef>
                          <a:spcPts val="0"/>
                        </a:spcBef>
                        <a:spcAft>
                          <a:spcPts val="0"/>
                        </a:spcAft>
                        <a:buClrTx/>
                        <a:buSzTx/>
                        <a:buFontTx/>
                        <a:buNone/>
                        <a:tabLst/>
                        <a:defRPr/>
                      </a:pPr>
                      <a:r>
                        <a:rPr lang="fr-FR" sz="2400" kern="1200" dirty="0">
                          <a:effectLst/>
                        </a:rPr>
                        <a:t>- Conversational speech, sentence repetition</a:t>
                      </a:r>
                    </a:p>
                    <a:p>
                      <a:pPr marL="0" marR="0" lvl="0" indent="0" algn="l" defTabSz="3024012" rtl="0" eaLnBrk="1" fontAlgn="auto" latinLnBrk="0" hangingPunct="1">
                        <a:lnSpc>
                          <a:spcPct val="100000"/>
                        </a:lnSpc>
                        <a:spcBef>
                          <a:spcPts val="0"/>
                        </a:spcBef>
                        <a:spcAft>
                          <a:spcPts val="0"/>
                        </a:spcAft>
                        <a:buClrTx/>
                        <a:buSzTx/>
                        <a:buFontTx/>
                        <a:buNone/>
                        <a:tabLst/>
                        <a:defRPr/>
                      </a:pPr>
                      <a:endParaRPr lang="fr-FR" sz="2400" dirty="0">
                        <a:solidFill>
                          <a:schemeClr val="tx1"/>
                        </a:solidFill>
                        <a:latin typeface="Arial" panose="020B0604020202020204" pitchFamily="34" charset="0"/>
                        <a:cs typeface="Arial" panose="020B0604020202020204" pitchFamily="34" charset="0"/>
                      </a:endParaRPr>
                    </a:p>
                  </a:txBody>
                  <a:tcPr>
                    <a:lnL w="12700" cap="flat" cmpd="sng" algn="ctr">
                      <a:solidFill>
                        <a:scrgbClr r="0" g="0" b="0"/>
                      </a:solidFill>
                      <a:prstDash val="sysDot"/>
                      <a:round/>
                      <a:headEnd type="none" w="med" len="med"/>
                      <a:tailEnd type="none" w="med" len="med"/>
                    </a:lnL>
                    <a:lnR w="38100" cap="flat" cmpd="sng" algn="ctr">
                      <a:solidFill>
                        <a:scrgbClr r="0" g="0" b="0"/>
                      </a:solidFill>
                      <a:prstDash val="solid"/>
                      <a:round/>
                      <a:headEnd type="none" w="med" len="med"/>
                      <a:tailEnd type="none" w="med" len="med"/>
                    </a:lnR>
                    <a:lnT w="38100" cap="flat" cmpd="sng" algn="ctr">
                      <a:solidFill>
                        <a:scrgbClr r="0" g="0" b="0"/>
                      </a:solidFill>
                      <a:prstDash val="solid"/>
                      <a:round/>
                      <a:headEnd type="none" w="med" len="med"/>
                      <a:tailEnd type="none" w="med" len="med"/>
                    </a:lnT>
                    <a:lnB w="381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47196143"/>
                  </a:ext>
                </a:extLst>
              </a:tr>
              <a:tr h="345181">
                <a:tc gridSpan="2">
                  <a:txBody>
                    <a:bodyPr/>
                    <a:lstStyle/>
                    <a:p>
                      <a:pPr marL="0" marR="0" indent="0" algn="l" defTabSz="3024012" rtl="0" eaLnBrk="1" fontAlgn="auto" latinLnBrk="0" hangingPunct="1">
                        <a:lnSpc>
                          <a:spcPct val="100000"/>
                        </a:lnSpc>
                        <a:spcBef>
                          <a:spcPts val="0"/>
                        </a:spcBef>
                        <a:spcAft>
                          <a:spcPts val="0"/>
                        </a:spcAft>
                        <a:buClrTx/>
                        <a:buSzTx/>
                        <a:buFontTx/>
                        <a:buNone/>
                        <a:tabLst/>
                        <a:defRPr/>
                      </a:pPr>
                      <a:endParaRPr lang="fr-FR" sz="1800" baseline="0" dirty="0">
                        <a:solidFill>
                          <a:schemeClr val="tx1"/>
                        </a:solidFill>
                        <a:latin typeface="Arial" panose="020B0604020202020204" pitchFamily="34" charset="0"/>
                        <a:cs typeface="Arial" panose="020B0604020202020204" pitchFamily="34" charset="0"/>
                      </a:endParaRPr>
                    </a:p>
                  </a:txBody>
                  <a:tcPr>
                    <a:lnT w="38100" cap="flat" cmpd="sng" algn="ctr">
                      <a:solidFill>
                        <a:scrgbClr r="0" g="0" b="0"/>
                      </a:solidFill>
                      <a:prstDash val="solid"/>
                      <a:round/>
                      <a:headEnd type="none" w="med" len="med"/>
                      <a:tailEnd type="none" w="med" len="med"/>
                    </a:lnT>
                  </a:tcPr>
                </a:tc>
                <a:tc hMerge="1">
                  <a:txBody>
                    <a:bodyPr/>
                    <a:lstStyle/>
                    <a:p>
                      <a:endParaRPr lang="fr-FR"/>
                    </a:p>
                  </a:txBody>
                  <a:tcPr/>
                </a:tc>
                <a:tc gridSpan="2">
                  <a:txBody>
                    <a:bodyPr/>
                    <a:lstStyle/>
                    <a:p>
                      <a:pPr marL="0" marR="0" lvl="0" indent="0" algn="l" defTabSz="3024012" rtl="0" eaLnBrk="1" fontAlgn="auto" latinLnBrk="0" hangingPunct="1">
                        <a:lnSpc>
                          <a:spcPct val="100000"/>
                        </a:lnSpc>
                        <a:spcBef>
                          <a:spcPts val="0"/>
                        </a:spcBef>
                        <a:spcAft>
                          <a:spcPts val="0"/>
                        </a:spcAft>
                        <a:buClrTx/>
                        <a:buSzTx/>
                        <a:buFontTx/>
                        <a:buNone/>
                        <a:tabLst/>
                        <a:defRPr/>
                      </a:pPr>
                      <a:endParaRPr lang="fr-FR" sz="1400" dirty="0">
                        <a:solidFill>
                          <a:schemeClr val="tx1"/>
                        </a:solidFill>
                        <a:latin typeface="Arial" panose="020B0604020202020204" pitchFamily="34" charset="0"/>
                        <a:cs typeface="Arial" panose="020B0604020202020204" pitchFamily="34" charset="0"/>
                      </a:endParaRPr>
                    </a:p>
                  </a:txBody>
                  <a:tcPr>
                    <a:lnT w="38100" cap="flat" cmpd="sng" algn="ctr">
                      <a:solidFill>
                        <a:scrgbClr r="0" g="0" b="0"/>
                      </a:solidFill>
                      <a:prstDash val="solid"/>
                      <a:round/>
                      <a:headEnd type="none" w="med" len="med"/>
                      <a:tailEnd type="none" w="med" len="med"/>
                    </a:lnT>
                  </a:tcPr>
                </a:tc>
                <a:tc hMerge="1">
                  <a:txBody>
                    <a:bodyPr/>
                    <a:lstStyle/>
                    <a:p>
                      <a:endParaRPr lang="fr-FR"/>
                    </a:p>
                  </a:txBody>
                  <a:tcPr/>
                </a:tc>
                <a:tc gridSpan="2">
                  <a:txBody>
                    <a:bodyPr/>
                    <a:lstStyle/>
                    <a:p>
                      <a:endParaRPr lang="fr-FR" sz="1800" dirty="0">
                        <a:latin typeface="Arial" panose="020B0604020202020204" pitchFamily="34" charset="0"/>
                        <a:cs typeface="Arial" panose="020B0604020202020204" pitchFamily="34" charset="0"/>
                      </a:endParaRPr>
                    </a:p>
                  </a:txBody>
                  <a:tcPr>
                    <a:lnT w="38100" cap="flat" cmpd="sng" algn="ctr">
                      <a:solidFill>
                        <a:scrgbClr r="0" g="0" b="0"/>
                      </a:solidFill>
                      <a:prstDash val="solid"/>
                      <a:round/>
                      <a:headEnd type="none" w="med" len="med"/>
                      <a:tailEnd type="none" w="med" len="med"/>
                    </a:lnT>
                  </a:tcPr>
                </a:tc>
                <a:tc hMerge="1">
                  <a:txBody>
                    <a:bodyPr/>
                    <a:lstStyle/>
                    <a:p>
                      <a:endParaRPr lang="fr-FR"/>
                    </a:p>
                  </a:txBody>
                  <a:tcPr/>
                </a:tc>
                <a:extLst>
                  <a:ext uri="{0D108BD9-81ED-4DB2-BD59-A6C34878D82A}">
                    <a16:rowId xmlns:a16="http://schemas.microsoft.com/office/drawing/2014/main" val="2789994756"/>
                  </a:ext>
                </a:extLst>
              </a:tr>
            </a:tbl>
          </a:graphicData>
        </a:graphic>
      </p:graphicFrame>
      <p:pic>
        <p:nvPicPr>
          <p:cNvPr id="1026" name="Picture 2"/>
          <p:cNvPicPr>
            <a:picLocks noChangeAspect="1" noChangeArrowheads="1"/>
          </p:cNvPicPr>
          <p:nvPr/>
        </p:nvPicPr>
        <p:blipFill>
          <a:blip r:embed="rId8" cstate="print"/>
          <a:srcRect/>
          <a:stretch>
            <a:fillRect/>
          </a:stretch>
        </p:blipFill>
        <p:spPr bwMode="auto">
          <a:xfrm>
            <a:off x="883533" y="18656635"/>
            <a:ext cx="8958450" cy="4299466"/>
          </a:xfrm>
          <a:prstGeom prst="rect">
            <a:avLst/>
          </a:prstGeom>
          <a:noFill/>
          <a:ln w="9525">
            <a:noFill/>
            <a:miter lim="800000"/>
            <a:headEnd/>
            <a:tailEnd/>
          </a:ln>
        </p:spPr>
      </p:pic>
      <p:pic>
        <p:nvPicPr>
          <p:cNvPr id="1027" name="Picture 3"/>
          <p:cNvPicPr>
            <a:picLocks noChangeAspect="1" noChangeArrowheads="1"/>
          </p:cNvPicPr>
          <p:nvPr/>
        </p:nvPicPr>
        <p:blipFill>
          <a:blip r:embed="rId9" cstate="print"/>
          <a:srcRect/>
          <a:stretch>
            <a:fillRect/>
          </a:stretch>
        </p:blipFill>
        <p:spPr bwMode="auto">
          <a:xfrm>
            <a:off x="10569393" y="18667582"/>
            <a:ext cx="8986568" cy="4288519"/>
          </a:xfrm>
          <a:prstGeom prst="rect">
            <a:avLst/>
          </a:prstGeom>
          <a:noFill/>
          <a:ln w="9525">
            <a:noFill/>
            <a:miter lim="800000"/>
            <a:headEnd/>
            <a:tailEnd/>
          </a:ln>
        </p:spPr>
      </p:pic>
      <p:pic>
        <p:nvPicPr>
          <p:cNvPr id="19" name="Image 18"/>
          <p:cNvPicPr>
            <a:picLocks noChangeAspect="1"/>
          </p:cNvPicPr>
          <p:nvPr/>
        </p:nvPicPr>
        <p:blipFill>
          <a:blip r:embed="rId10"/>
          <a:stretch>
            <a:fillRect/>
          </a:stretch>
        </p:blipFill>
        <p:spPr>
          <a:xfrm>
            <a:off x="20321252" y="18662817"/>
            <a:ext cx="8980283" cy="4306804"/>
          </a:xfrm>
          <a:prstGeom prst="rect">
            <a:avLst/>
          </a:prstGeom>
        </p:spPr>
      </p:pic>
    </p:spTree>
    <p:extLst>
      <p:ext uri="{BB962C8B-B14F-4D97-AF65-F5344CB8AC3E}">
        <p14:creationId xmlns:p14="http://schemas.microsoft.com/office/powerpoint/2010/main" val="310200516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6F92DC552AB1C49967F45DF0430B7AB" ma:contentTypeVersion="11" ma:contentTypeDescription="Crée un document." ma:contentTypeScope="" ma:versionID="ed3b67e30c6725ccbcb2cd5bc24eaa06">
  <xsd:schema xmlns:xsd="http://www.w3.org/2001/XMLSchema" xmlns:xs="http://www.w3.org/2001/XMLSchema" xmlns:p="http://schemas.microsoft.com/office/2006/metadata/properties" xmlns:ns3="3209cef8-4810-412b-a720-aa92b151b52a" xmlns:ns4="295708d3-5167-41f4-86f2-44345fdf7c68" targetNamespace="http://schemas.microsoft.com/office/2006/metadata/properties" ma:root="true" ma:fieldsID="32f516c7ef58ee171c821e6ec9c009bf" ns3:_="" ns4:_="">
    <xsd:import namespace="3209cef8-4810-412b-a720-aa92b151b52a"/>
    <xsd:import namespace="295708d3-5167-41f4-86f2-44345fdf7c6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09cef8-4810-412b-a720-aa92b151b52a" elementFormDefault="qualified">
    <xsd:import namespace="http://schemas.microsoft.com/office/2006/documentManagement/types"/>
    <xsd:import namespace="http://schemas.microsoft.com/office/infopath/2007/PartnerControls"/>
    <xsd:element name="SharedWithUsers" ma:index="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Partagé avec détails" ma:internalName="SharedWithDetails" ma:readOnly="true">
      <xsd:simpleType>
        <xsd:restriction base="dms:Note">
          <xsd:maxLength value="255"/>
        </xsd:restriction>
      </xsd:simpleType>
    </xsd:element>
    <xsd:element name="SharingHintHash" ma:index="10" nillable="true" ma:displayName="Partage du hachage d’indicateur"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95708d3-5167-41f4-86f2-44345fdf7c6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A720177-822D-4FB1-A7BF-EEBDB420F4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209cef8-4810-412b-a720-aa92b151b52a"/>
    <ds:schemaRef ds:uri="295708d3-5167-41f4-86f2-44345fdf7c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77593C0-E722-4E41-B502-E11F3CE9B8B9}">
  <ds:schemaRefs>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295708d3-5167-41f4-86f2-44345fdf7c68"/>
    <ds:schemaRef ds:uri="3209cef8-4810-412b-a720-aa92b151b52a"/>
    <ds:schemaRef ds:uri="http://www.w3.org/XML/1998/namespace"/>
  </ds:schemaRefs>
</ds:datastoreItem>
</file>

<file path=customXml/itemProps3.xml><?xml version="1.0" encoding="utf-8"?>
<ds:datastoreItem xmlns:ds="http://schemas.openxmlformats.org/officeDocument/2006/customXml" ds:itemID="{816C256C-6285-4C00-A713-D8FA73F804E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14867</TotalTime>
  <Words>879</Words>
  <Application>Microsoft Office PowerPoint</Application>
  <PresentationFormat>Personnalisé</PresentationFormat>
  <Paragraphs>128</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Zucrov</dc:creator>
  <cp:lastModifiedBy>Dominique Blondeau</cp:lastModifiedBy>
  <cp:revision>662</cp:revision>
  <cp:lastPrinted>2018-03-01T08:49:23Z</cp:lastPrinted>
  <dcterms:created xsi:type="dcterms:W3CDTF">2016-04-11T06:55:21Z</dcterms:created>
  <dcterms:modified xsi:type="dcterms:W3CDTF">2019-09-30T09:24:49Z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0x01010006F92DC552AB1C49967F45DF0430B7AB</vt:lpwstr>
  </property>
</Properties>
</file>