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handoutMasterIdLst>
    <p:handoutMasterId r:id="rId3"/>
  </p:handoutMasterIdLst>
  <p:sldIdLst>
    <p:sldId id="256" r:id="rId2"/>
  </p:sldIdLst>
  <p:sldSz cx="30275213" cy="42803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CC"/>
    <a:srgbClr val="BF05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7" autoAdjust="0"/>
    <p:restoredTop sz="94660"/>
  </p:normalViewPr>
  <p:slideViewPr>
    <p:cSldViewPr snapToGrid="0">
      <p:cViewPr>
        <p:scale>
          <a:sx n="78" d="100"/>
          <a:sy n="78" d="100"/>
        </p:scale>
        <p:origin x="-400" y="-4160"/>
      </p:cViewPr>
      <p:guideLst/>
    </p:cSldViewPr>
  </p:slideViewPr>
  <p:notesTextViewPr>
    <p:cViewPr>
      <p:scale>
        <a:sx n="1" d="1"/>
        <a:sy n="1" d="1"/>
      </p:scale>
      <p:origin x="0" y="0"/>
    </p:cViewPr>
  </p:notesTextViewPr>
  <p:notesViewPr>
    <p:cSldViewPr snapToGrid="0">
      <p:cViewPr varScale="1">
        <p:scale>
          <a:sx n="68" d="100"/>
          <a:sy n="68" d="100"/>
        </p:scale>
        <p:origin x="1737" y="57"/>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2988FB7-47E6-499B-94AF-72FDD67250E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554E315B-F06C-4C4D-AC49-DABF5C0EA66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6135641-1F83-4342-A09B-9A66A4E91866}" type="datetimeFigureOut">
              <a:rPr lang="fr-BE" smtClean="0"/>
              <a:t>7/03/19</a:t>
            </a:fld>
            <a:endParaRPr lang="fr-BE"/>
          </a:p>
        </p:txBody>
      </p:sp>
      <p:sp>
        <p:nvSpPr>
          <p:cNvPr id="4" name="Espace réservé du pied de page 3">
            <a:extLst>
              <a:ext uri="{FF2B5EF4-FFF2-40B4-BE49-F238E27FC236}">
                <a16:creationId xmlns:a16="http://schemas.microsoft.com/office/drawing/2014/main" id="{91516953-C7E2-4CB0-A00E-E09E8856BA9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ED642A64-C3F0-4A48-9FAC-7E5F0B48D9E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20F59CD-CDB6-457A-AB20-E7EAAC597472}" type="slidenum">
              <a:rPr lang="fr-BE" smtClean="0"/>
              <a:t>‹N°›</a:t>
            </a:fld>
            <a:endParaRPr lang="fr-BE"/>
          </a:p>
        </p:txBody>
      </p:sp>
    </p:spTree>
    <p:extLst>
      <p:ext uri="{BB962C8B-B14F-4D97-AF65-F5344CB8AC3E}">
        <p14:creationId xmlns:p14="http://schemas.microsoft.com/office/powerpoint/2010/main" val="1705241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14352694" y="7302049"/>
            <a:ext cx="15941618" cy="3116849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766056" y="3329185"/>
            <a:ext cx="20377870" cy="19499498"/>
          </a:xfrm>
        </p:spPr>
        <p:txBody>
          <a:bodyPr anchor="b">
            <a:normAutofit/>
          </a:bodyPr>
          <a:lstStyle>
            <a:lvl1pPr algn="l">
              <a:defRPr sz="14568">
                <a:effectLst/>
              </a:defRPr>
            </a:lvl1pPr>
          </a:lstStyle>
          <a:p>
            <a:r>
              <a:rPr lang="fr-FR"/>
              <a:t>Modifiez le style du titre</a:t>
            </a:r>
            <a:endParaRPr lang="en-US" dirty="0"/>
          </a:p>
        </p:txBody>
      </p:sp>
      <p:sp>
        <p:nvSpPr>
          <p:cNvPr id="3" name="Subtitle 2"/>
          <p:cNvSpPr>
            <a:spLocks noGrp="1"/>
          </p:cNvSpPr>
          <p:nvPr>
            <p:ph type="subTitle" idx="1"/>
          </p:nvPr>
        </p:nvSpPr>
        <p:spPr>
          <a:xfrm>
            <a:off x="1766054" y="23991253"/>
            <a:ext cx="16403212" cy="11942774"/>
          </a:xfrm>
        </p:spPr>
        <p:txBody>
          <a:bodyPr anchor="t">
            <a:normAutofit/>
          </a:bodyPr>
          <a:lstStyle>
            <a:lvl1pPr marL="0" indent="0" algn="l">
              <a:buNone/>
              <a:defRPr sz="6622">
                <a:solidFill>
                  <a:schemeClr val="bg2">
                    <a:lumMod val="75000"/>
                  </a:schemeClr>
                </a:solidFill>
              </a:defRPr>
            </a:lvl1pPr>
            <a:lvl2pPr marL="1513743" indent="0" algn="ctr">
              <a:buNone/>
              <a:defRPr>
                <a:solidFill>
                  <a:schemeClr val="tx1">
                    <a:tint val="75000"/>
                  </a:schemeClr>
                </a:solidFill>
              </a:defRPr>
            </a:lvl2pPr>
            <a:lvl3pPr marL="3027487" indent="0" algn="ctr">
              <a:buNone/>
              <a:defRPr>
                <a:solidFill>
                  <a:schemeClr val="tx1">
                    <a:tint val="75000"/>
                  </a:schemeClr>
                </a:solidFill>
              </a:defRPr>
            </a:lvl3pPr>
            <a:lvl4pPr marL="4541230" indent="0" algn="ctr">
              <a:buNone/>
              <a:defRPr>
                <a:solidFill>
                  <a:schemeClr val="tx1">
                    <a:tint val="75000"/>
                  </a:schemeClr>
                </a:solidFill>
              </a:defRPr>
            </a:lvl4pPr>
            <a:lvl5pPr marL="6054974" indent="0" algn="ctr">
              <a:buNone/>
              <a:defRPr>
                <a:solidFill>
                  <a:schemeClr val="tx1">
                    <a:tint val="75000"/>
                  </a:schemeClr>
                </a:solidFill>
              </a:defRPr>
            </a:lvl5pPr>
            <a:lvl6pPr marL="7568717" indent="0" algn="ctr">
              <a:buNone/>
              <a:defRPr>
                <a:solidFill>
                  <a:schemeClr val="tx1">
                    <a:tint val="75000"/>
                  </a:schemeClr>
                </a:solidFill>
              </a:defRPr>
            </a:lvl6pPr>
            <a:lvl7pPr marL="9082461" indent="0" algn="ctr">
              <a:buNone/>
              <a:defRPr>
                <a:solidFill>
                  <a:schemeClr val="tx1">
                    <a:tint val="75000"/>
                  </a:schemeClr>
                </a:solidFill>
              </a:defRPr>
            </a:lvl7pPr>
            <a:lvl8pPr marL="10596204" indent="0" algn="ctr">
              <a:buNone/>
              <a:defRPr>
                <a:solidFill>
                  <a:schemeClr val="tx1">
                    <a:tint val="75000"/>
                  </a:schemeClr>
                </a:solidFill>
              </a:defRPr>
            </a:lvl8pPr>
            <a:lvl9pPr marL="12109948"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26245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1766054" y="3329182"/>
            <a:ext cx="26743105" cy="19499492"/>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fr-FR"/>
              <a:t>Cliquez sur l'icône pour ajouter une image</a:t>
            </a:r>
            <a:endParaRPr lang="en-US" dirty="0"/>
          </a:p>
        </p:txBody>
      </p:sp>
      <p:sp>
        <p:nvSpPr>
          <p:cNvPr id="9" name="Text Placeholder 9"/>
          <p:cNvSpPr>
            <a:spLocks noGrp="1"/>
          </p:cNvSpPr>
          <p:nvPr>
            <p:ph type="body" sz="quarter" idx="14"/>
          </p:nvPr>
        </p:nvSpPr>
        <p:spPr>
          <a:xfrm>
            <a:off x="2522941" y="23991247"/>
            <a:ext cx="24108036" cy="2853584"/>
          </a:xfrm>
        </p:spPr>
        <p:txBody>
          <a:bodyPr anchor="t">
            <a:normAutofit/>
          </a:bodyPr>
          <a:lstStyle>
            <a:lvl1pPr marL="0" indent="0">
              <a:buFontTx/>
              <a:buNone/>
              <a:defRPr sz="5297"/>
            </a:lvl1pPr>
            <a:lvl2pPr marL="1513743" indent="0">
              <a:buFontTx/>
              <a:buNone/>
              <a:defRPr/>
            </a:lvl2pPr>
            <a:lvl3pPr marL="3027487" indent="0">
              <a:buFontTx/>
              <a:buNone/>
              <a:defRPr/>
            </a:lvl3pPr>
            <a:lvl4pPr marL="4541230" indent="0">
              <a:buFontTx/>
              <a:buNone/>
              <a:defRPr/>
            </a:lvl4pPr>
            <a:lvl5pPr marL="6054974"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4C954E7D-5EF5-4055-865B-C557CF697A87}" type="datetimeFigureOut">
              <a:rPr lang="fr-BE" smtClean="0"/>
              <a:t>7/03/19</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313160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766054" y="3329182"/>
            <a:ext cx="26743105" cy="18072700"/>
          </a:xfrm>
        </p:spPr>
        <p:txBody>
          <a:bodyPr anchor="ctr">
            <a:normAutofit/>
          </a:bodyPr>
          <a:lstStyle>
            <a:lvl1pPr algn="l">
              <a:defRPr sz="9271" b="0" cap="all"/>
            </a:lvl1pPr>
          </a:lstStyle>
          <a:p>
            <a:r>
              <a:rPr lang="fr-FR"/>
              <a:t>Modifiez le style du titre</a:t>
            </a:r>
            <a:endParaRPr lang="en-US" dirty="0"/>
          </a:p>
        </p:txBody>
      </p:sp>
      <p:sp>
        <p:nvSpPr>
          <p:cNvPr id="3" name="Text Placeholder 2"/>
          <p:cNvSpPr>
            <a:spLocks noGrp="1"/>
          </p:cNvSpPr>
          <p:nvPr>
            <p:ph type="body" idx="1"/>
          </p:nvPr>
        </p:nvSpPr>
        <p:spPr>
          <a:xfrm>
            <a:off x="1766054" y="25682258"/>
            <a:ext cx="21135542" cy="11889934"/>
          </a:xfrm>
        </p:spPr>
        <p:txBody>
          <a:bodyPr anchor="ctr">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139534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35101" y="3329182"/>
            <a:ext cx="22712326" cy="18072700"/>
          </a:xfrm>
        </p:spPr>
        <p:txBody>
          <a:bodyPr anchor="ctr">
            <a:normAutofit/>
          </a:bodyPr>
          <a:lstStyle>
            <a:lvl1pPr algn="l">
              <a:defRPr sz="9271"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3532110" y="21401881"/>
            <a:ext cx="21198168" cy="3012117"/>
          </a:xfrm>
        </p:spPr>
        <p:txBody>
          <a:bodyPr anchor="ctr"/>
          <a:lstStyle>
            <a:lvl1pPr marL="0" indent="0">
              <a:buFontTx/>
              <a:buNone/>
              <a:defRPr/>
            </a:lvl1pPr>
            <a:lvl2pPr marL="1513743" indent="0">
              <a:buFontTx/>
              <a:buNone/>
              <a:defRPr/>
            </a:lvl2pPr>
            <a:lvl3pPr marL="3027487" indent="0">
              <a:buFontTx/>
              <a:buNone/>
              <a:defRPr/>
            </a:lvl3pPr>
            <a:lvl4pPr marL="4541230" indent="0">
              <a:buFontTx/>
              <a:buNone/>
              <a:defRPr/>
            </a:lvl4pPr>
            <a:lvl5pPr marL="6054974"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766056" y="26844850"/>
            <a:ext cx="21131599" cy="10727342"/>
          </a:xfrm>
        </p:spPr>
        <p:txBody>
          <a:bodyPr anchor="ctr">
            <a:normAutofit/>
          </a:bodyPr>
          <a:lstStyle>
            <a:lvl1pPr marL="0" indent="0" algn="l">
              <a:buNone/>
              <a:defRPr sz="6622">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
        <p:nvSpPr>
          <p:cNvPr id="14" name="TextBox 13"/>
          <p:cNvSpPr txBox="1"/>
          <p:nvPr/>
        </p:nvSpPr>
        <p:spPr>
          <a:xfrm>
            <a:off x="756882" y="4435313"/>
            <a:ext cx="1514155" cy="3649842"/>
          </a:xfrm>
          <a:prstGeom prst="rect">
            <a:avLst/>
          </a:prstGeom>
        </p:spPr>
        <p:txBody>
          <a:bodyPr vert="horz" lIns="302752" tIns="151376" rIns="302752" bIns="151376" rtlCol="0" anchor="ctr">
            <a:noAutofit/>
          </a:bodyPr>
          <a:lstStyle/>
          <a:p>
            <a:pPr lvl="0"/>
            <a:r>
              <a:rPr lang="en-US" sz="26487" dirty="0">
                <a:solidFill>
                  <a:schemeClr val="tx1"/>
                </a:solidFill>
                <a:effectLst/>
              </a:rPr>
              <a:t>“</a:t>
            </a:r>
          </a:p>
        </p:txBody>
      </p:sp>
      <p:sp>
        <p:nvSpPr>
          <p:cNvPr id="15" name="TextBox 14"/>
          <p:cNvSpPr txBox="1"/>
          <p:nvPr/>
        </p:nvSpPr>
        <p:spPr>
          <a:xfrm>
            <a:off x="25481639" y="17280044"/>
            <a:ext cx="1514155" cy="3649842"/>
          </a:xfrm>
          <a:prstGeom prst="rect">
            <a:avLst/>
          </a:prstGeom>
        </p:spPr>
        <p:txBody>
          <a:bodyPr vert="horz" lIns="302752" tIns="151376" rIns="302752" bIns="151376" rtlCol="0" anchor="ctr">
            <a:noAutofit/>
          </a:bodyPr>
          <a:lstStyle/>
          <a:p>
            <a:pPr lvl="0" algn="r"/>
            <a:r>
              <a:rPr lang="en-US" sz="26487" dirty="0">
                <a:solidFill>
                  <a:schemeClr val="tx1"/>
                </a:solidFill>
                <a:effectLst/>
              </a:rPr>
              <a:t>”</a:t>
            </a:r>
          </a:p>
        </p:txBody>
      </p:sp>
    </p:spTree>
    <p:extLst>
      <p:ext uri="{BB962C8B-B14F-4D97-AF65-F5344CB8AC3E}">
        <p14:creationId xmlns:p14="http://schemas.microsoft.com/office/powerpoint/2010/main" val="56689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766056" y="21401882"/>
            <a:ext cx="21131599" cy="10594212"/>
          </a:xfrm>
        </p:spPr>
        <p:txBody>
          <a:bodyPr anchor="b">
            <a:normAutofit/>
          </a:bodyPr>
          <a:lstStyle>
            <a:lvl1pPr algn="l">
              <a:defRPr sz="9271" b="0" cap="all"/>
            </a:lvl1pPr>
          </a:lstStyle>
          <a:p>
            <a:r>
              <a:rPr lang="fr-FR"/>
              <a:t>Modifiez le style du titre</a:t>
            </a:r>
            <a:endParaRPr lang="en-US" dirty="0"/>
          </a:p>
        </p:txBody>
      </p:sp>
      <p:sp>
        <p:nvSpPr>
          <p:cNvPr id="3" name="Text Placeholder 2"/>
          <p:cNvSpPr>
            <a:spLocks noGrp="1"/>
          </p:cNvSpPr>
          <p:nvPr>
            <p:ph type="body" idx="1"/>
          </p:nvPr>
        </p:nvSpPr>
        <p:spPr>
          <a:xfrm>
            <a:off x="1766054" y="32037166"/>
            <a:ext cx="21135542" cy="5535023"/>
          </a:xfrm>
        </p:spPr>
        <p:txBody>
          <a:bodyPr anchor="t">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221348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2835103" y="3329182"/>
            <a:ext cx="22712323" cy="18072700"/>
          </a:xfrm>
        </p:spPr>
        <p:txBody>
          <a:bodyPr anchor="ctr">
            <a:normAutofit/>
          </a:bodyPr>
          <a:lstStyle>
            <a:lvl1pPr algn="l">
              <a:defRPr sz="9271"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766056" y="24255466"/>
            <a:ext cx="21131599" cy="6552671"/>
          </a:xfrm>
        </p:spPr>
        <p:txBody>
          <a:bodyPr vert="horz" lIns="91440" tIns="45720" rIns="91440" bIns="45720" rtlCol="0" anchor="b">
            <a:normAutofit/>
          </a:bodyPr>
          <a:lstStyle>
            <a:lvl1pPr>
              <a:buNone/>
              <a:defRPr lang="en-US" sz="6622"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766054" y="30913829"/>
            <a:ext cx="21131595" cy="6658363"/>
          </a:xfrm>
        </p:spPr>
        <p:txBody>
          <a:bodyPr anchor="t">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
        <p:nvSpPr>
          <p:cNvPr id="14" name="TextBox 13"/>
          <p:cNvSpPr txBox="1"/>
          <p:nvPr/>
        </p:nvSpPr>
        <p:spPr>
          <a:xfrm>
            <a:off x="756882" y="4435313"/>
            <a:ext cx="1514155" cy="3649842"/>
          </a:xfrm>
          <a:prstGeom prst="rect">
            <a:avLst/>
          </a:prstGeom>
        </p:spPr>
        <p:txBody>
          <a:bodyPr vert="horz" lIns="302752" tIns="151376" rIns="302752" bIns="151376" rtlCol="0" anchor="ctr">
            <a:noAutofit/>
          </a:bodyPr>
          <a:lstStyle/>
          <a:p>
            <a:pPr lvl="0"/>
            <a:r>
              <a:rPr lang="en-US" sz="26487" dirty="0">
                <a:solidFill>
                  <a:schemeClr val="tx1"/>
                </a:solidFill>
                <a:effectLst/>
              </a:rPr>
              <a:t>“</a:t>
            </a:r>
          </a:p>
        </p:txBody>
      </p:sp>
      <p:sp>
        <p:nvSpPr>
          <p:cNvPr id="15" name="TextBox 14"/>
          <p:cNvSpPr txBox="1"/>
          <p:nvPr/>
        </p:nvSpPr>
        <p:spPr>
          <a:xfrm>
            <a:off x="25481639" y="17280044"/>
            <a:ext cx="1514155" cy="3649842"/>
          </a:xfrm>
          <a:prstGeom prst="rect">
            <a:avLst/>
          </a:prstGeom>
        </p:spPr>
        <p:txBody>
          <a:bodyPr vert="horz" lIns="302752" tIns="151376" rIns="302752" bIns="151376" rtlCol="0" anchor="ctr">
            <a:noAutofit/>
          </a:bodyPr>
          <a:lstStyle/>
          <a:p>
            <a:pPr lvl="0" algn="r"/>
            <a:r>
              <a:rPr lang="en-US" sz="26487" dirty="0">
                <a:solidFill>
                  <a:schemeClr val="tx1"/>
                </a:solidFill>
                <a:effectLst/>
              </a:rPr>
              <a:t>”</a:t>
            </a:r>
          </a:p>
        </p:txBody>
      </p:sp>
    </p:spTree>
    <p:extLst>
      <p:ext uri="{BB962C8B-B14F-4D97-AF65-F5344CB8AC3E}">
        <p14:creationId xmlns:p14="http://schemas.microsoft.com/office/powerpoint/2010/main" val="59219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766054" y="3329182"/>
            <a:ext cx="24916984" cy="18072700"/>
          </a:xfrm>
        </p:spPr>
        <p:txBody>
          <a:bodyPr vert="horz" lIns="91440" tIns="45720" rIns="91440" bIns="45720" rtlCol="0" anchor="ctr">
            <a:normAutofit/>
          </a:bodyPr>
          <a:lstStyle>
            <a:lvl1pPr>
              <a:defRPr lang="en-US" sz="9271"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766056" y="24519691"/>
            <a:ext cx="21131599" cy="5231571"/>
          </a:xfrm>
        </p:spPr>
        <p:txBody>
          <a:bodyPr vert="horz" lIns="91440" tIns="45720" rIns="91440" bIns="45720" rtlCol="0" anchor="b">
            <a:normAutofit/>
          </a:bodyPr>
          <a:lstStyle>
            <a:lvl1pPr>
              <a:buNone/>
              <a:defRPr lang="en-US" sz="6622"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766054" y="29751271"/>
            <a:ext cx="21131595" cy="7820924"/>
          </a:xfrm>
        </p:spPr>
        <p:txBody>
          <a:bodyPr anchor="t">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483993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normAutofit/>
          </a:bodyPr>
          <a:lstStyle>
            <a:lvl1pPr algn="l">
              <a:defRPr sz="9271"/>
            </a:lvl1pPr>
          </a:lstStyle>
          <a:p>
            <a:r>
              <a:rPr lang="fr-FR"/>
              <a:t>Modifiez le style du titre</a:t>
            </a:r>
            <a:endParaRPr lang="en-US" dirty="0"/>
          </a:p>
        </p:txBody>
      </p:sp>
      <p:sp>
        <p:nvSpPr>
          <p:cNvPr id="3" name="Vertical Text Placeholder 2"/>
          <p:cNvSpPr>
            <a:spLocks noGrp="1"/>
          </p:cNvSpPr>
          <p:nvPr>
            <p:ph type="body" orient="vert" idx="1"/>
          </p:nvPr>
        </p:nvSpPr>
        <p:spPr>
          <a:xfrm>
            <a:off x="1766056" y="3329188"/>
            <a:ext cx="21702755" cy="23515668"/>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285243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40960" y="3329182"/>
            <a:ext cx="6768199" cy="27584647"/>
          </a:xfrm>
        </p:spPr>
        <p:txBody>
          <a:bodyPr vert="eaVert">
            <a:normAutofit/>
          </a:bodyPr>
          <a:lstStyle>
            <a:lvl1pPr>
              <a:defRPr sz="9271"/>
            </a:lvl1pPr>
          </a:lstStyle>
          <a:p>
            <a:r>
              <a:rPr lang="fr-FR"/>
              <a:t>Modifiez le style du titre</a:t>
            </a:r>
            <a:endParaRPr lang="en-US" dirty="0"/>
          </a:p>
        </p:txBody>
      </p:sp>
      <p:sp>
        <p:nvSpPr>
          <p:cNvPr id="3" name="Vertical Text Placeholder 2"/>
          <p:cNvSpPr>
            <a:spLocks noGrp="1"/>
          </p:cNvSpPr>
          <p:nvPr>
            <p:ph type="body" orient="vert" idx="1"/>
          </p:nvPr>
        </p:nvSpPr>
        <p:spPr>
          <a:xfrm>
            <a:off x="1766054" y="3329182"/>
            <a:ext cx="19369024" cy="3424301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26238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apositive de titre">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19265" y="38865817"/>
            <a:ext cx="26006408" cy="1997509"/>
          </a:xfrm>
        </p:spPr>
        <p:txBody>
          <a:bodyPr/>
          <a:lstStyle>
            <a:lvl1pPr algn="ctr">
              <a:defRPr/>
            </a:lvl1pPr>
          </a:lstStyle>
          <a:p>
            <a:endParaRPr lang="fr-BE"/>
          </a:p>
        </p:txBody>
      </p:sp>
    </p:spTree>
    <p:extLst>
      <p:ext uri="{BB962C8B-B14F-4D97-AF65-F5344CB8AC3E}">
        <p14:creationId xmlns:p14="http://schemas.microsoft.com/office/powerpoint/2010/main" val="27848568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lstStyle/>
          <a:p>
            <a:r>
              <a:rPr lang="fr-FR"/>
              <a:t>Modifiez le style du titre</a:t>
            </a:r>
            <a:endParaRPr lang="en-US" dirty="0"/>
          </a:p>
        </p:txBody>
      </p:sp>
      <p:sp>
        <p:nvSpPr>
          <p:cNvPr id="3" name="Content Placeholder 2"/>
          <p:cNvSpPr>
            <a:spLocks noGrp="1"/>
          </p:cNvSpPr>
          <p:nvPr>
            <p:ph idx="1"/>
          </p:nvPr>
        </p:nvSpPr>
        <p:spPr>
          <a:xfrm>
            <a:off x="1766056" y="3329182"/>
            <a:ext cx="21702755" cy="23515668"/>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149269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66054" y="12365528"/>
            <a:ext cx="21198172" cy="14479300"/>
          </a:xfrm>
        </p:spPr>
        <p:txBody>
          <a:bodyPr anchor="b">
            <a:normAutofit/>
          </a:bodyPr>
          <a:lstStyle>
            <a:lvl1pPr algn="l">
              <a:defRPr sz="10595" b="0" cap="all"/>
            </a:lvl1pPr>
          </a:lstStyle>
          <a:p>
            <a:r>
              <a:rPr lang="fr-FR"/>
              <a:t>Modifiez le style du titre</a:t>
            </a:r>
            <a:endParaRPr lang="en-US" dirty="0"/>
          </a:p>
        </p:txBody>
      </p:sp>
      <p:sp>
        <p:nvSpPr>
          <p:cNvPr id="3" name="Text Placeholder 2"/>
          <p:cNvSpPr>
            <a:spLocks noGrp="1"/>
          </p:cNvSpPr>
          <p:nvPr>
            <p:ph type="body" idx="1"/>
          </p:nvPr>
        </p:nvSpPr>
        <p:spPr>
          <a:xfrm>
            <a:off x="1766056" y="28007401"/>
            <a:ext cx="21198168" cy="9564794"/>
          </a:xfrm>
        </p:spPr>
        <p:txBody>
          <a:bodyPr anchor="t">
            <a:normAutofit/>
          </a:bodyPr>
          <a:lstStyle>
            <a:lvl1pPr marL="0" indent="0" algn="l">
              <a:buNone/>
              <a:defRPr sz="5960">
                <a:solidFill>
                  <a:schemeClr val="bg2">
                    <a:lumMod val="75000"/>
                  </a:schemeClr>
                </a:solidFill>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C954E7D-5EF5-4055-865B-C557CF697A87}" type="datetimeFigureOut">
              <a:rPr lang="fr-BE" smtClean="0"/>
              <a:t>7/03/19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273605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normAutofit/>
          </a:bodyPr>
          <a:lstStyle>
            <a:lvl1pPr>
              <a:defRPr sz="10595"/>
            </a:lvl1pPr>
          </a:lstStyle>
          <a:p>
            <a:r>
              <a:rPr lang="fr-FR"/>
              <a:t>Modifiez le style du titre</a:t>
            </a:r>
            <a:endParaRPr lang="en-US" dirty="0"/>
          </a:p>
        </p:txBody>
      </p:sp>
      <p:sp>
        <p:nvSpPr>
          <p:cNvPr id="11" name="Content Placeholder 3"/>
          <p:cNvSpPr>
            <a:spLocks noGrp="1"/>
          </p:cNvSpPr>
          <p:nvPr>
            <p:ph sz="half" idx="13"/>
          </p:nvPr>
        </p:nvSpPr>
        <p:spPr>
          <a:xfrm>
            <a:off x="1766056" y="3329185"/>
            <a:ext cx="13078094" cy="2351565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15436790" y="3329182"/>
            <a:ext cx="13072369" cy="2346280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C954E7D-5EF5-4055-865B-C557CF697A87}" type="datetimeFigureOut">
              <a:rPr lang="fr-BE" smtClean="0"/>
              <a:t>7/03/19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281979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normAutofit/>
          </a:bodyPr>
          <a:lstStyle>
            <a:lvl1pPr>
              <a:defRPr sz="10595"/>
            </a:lvl1pPr>
          </a:lstStyle>
          <a:p>
            <a:r>
              <a:rPr lang="fr-FR"/>
              <a:t>Modifiez le style du titre</a:t>
            </a:r>
            <a:endParaRPr lang="en-US" dirty="0"/>
          </a:p>
        </p:txBody>
      </p:sp>
      <p:sp>
        <p:nvSpPr>
          <p:cNvPr id="3" name="Text Placeholder 2"/>
          <p:cNvSpPr>
            <a:spLocks noGrp="1"/>
          </p:cNvSpPr>
          <p:nvPr>
            <p:ph type="body" idx="1"/>
          </p:nvPr>
        </p:nvSpPr>
        <p:spPr>
          <a:xfrm>
            <a:off x="2522938" y="3329182"/>
            <a:ext cx="12306311" cy="3804779"/>
          </a:xfrm>
        </p:spPr>
        <p:txBody>
          <a:bodyPr anchor="b">
            <a:noAutofit/>
          </a:bodyPr>
          <a:lstStyle>
            <a:lvl1pPr marL="0" indent="0">
              <a:buNone/>
              <a:defRPr sz="7946" b="0" cap="all">
                <a:solidFill>
                  <a:schemeClr val="tx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Modifier les styles du texte du masque</a:t>
            </a:r>
          </a:p>
        </p:txBody>
      </p:sp>
      <p:sp>
        <p:nvSpPr>
          <p:cNvPr id="4" name="Content Placeholder 3"/>
          <p:cNvSpPr>
            <a:spLocks noGrp="1"/>
          </p:cNvSpPr>
          <p:nvPr>
            <p:ph sz="half" idx="2"/>
          </p:nvPr>
        </p:nvSpPr>
        <p:spPr>
          <a:xfrm>
            <a:off x="1766052" y="7133963"/>
            <a:ext cx="13063195" cy="19710871"/>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6074656" y="3537259"/>
            <a:ext cx="12462538" cy="3596702"/>
          </a:xfrm>
        </p:spPr>
        <p:txBody>
          <a:bodyPr anchor="b">
            <a:noAutofit/>
          </a:bodyPr>
          <a:lstStyle>
            <a:lvl1pPr marL="0" indent="0">
              <a:buNone/>
              <a:defRPr sz="7946" b="0" cap="all">
                <a:solidFill>
                  <a:schemeClr val="tx1"/>
                </a:solidFill>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Modifier les styles du texte du masque</a:t>
            </a:r>
          </a:p>
        </p:txBody>
      </p:sp>
      <p:sp>
        <p:nvSpPr>
          <p:cNvPr id="6" name="Content Placeholder 5"/>
          <p:cNvSpPr>
            <a:spLocks noGrp="1"/>
          </p:cNvSpPr>
          <p:nvPr>
            <p:ph sz="quarter" idx="4"/>
          </p:nvPr>
        </p:nvSpPr>
        <p:spPr>
          <a:xfrm>
            <a:off x="15436791" y="7133961"/>
            <a:ext cx="13100403" cy="19658024"/>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C954E7D-5EF5-4055-865B-C557CF697A87}" type="datetimeFigureOut">
              <a:rPr lang="fr-BE" smtClean="0"/>
              <a:t>7/03/19</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90767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766056" y="28060245"/>
            <a:ext cx="21702755" cy="9511947"/>
          </a:xfrm>
        </p:spPr>
        <p:txBody>
          <a:bodyPr>
            <a:normAutofit/>
          </a:bodyPr>
          <a:lstStyle>
            <a:lvl1pPr>
              <a:defRPr sz="10595"/>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4C954E7D-5EF5-4055-865B-C557CF697A87}" type="datetimeFigureOut">
              <a:rPr lang="fr-BE" smtClean="0"/>
              <a:t>7/03/19</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410209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54E7D-5EF5-4055-865B-C557CF697A87}" type="datetimeFigureOut">
              <a:rPr lang="fr-BE" smtClean="0"/>
              <a:t>7/03/19</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170281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40868" y="3329182"/>
            <a:ext cx="10596325" cy="9511947"/>
          </a:xfrm>
        </p:spPr>
        <p:txBody>
          <a:bodyPr anchor="b">
            <a:normAutofit/>
          </a:bodyPr>
          <a:lstStyle>
            <a:lvl1pPr algn="l">
              <a:defRPr sz="6622" b="0"/>
            </a:lvl1pPr>
          </a:lstStyle>
          <a:p>
            <a:r>
              <a:rPr lang="fr-FR"/>
              <a:t>Modifiez le style du titre</a:t>
            </a:r>
            <a:endParaRPr lang="en-US" dirty="0"/>
          </a:p>
        </p:txBody>
      </p:sp>
      <p:sp>
        <p:nvSpPr>
          <p:cNvPr id="3" name="Content Placeholder 2"/>
          <p:cNvSpPr>
            <a:spLocks noGrp="1"/>
          </p:cNvSpPr>
          <p:nvPr>
            <p:ph idx="1"/>
          </p:nvPr>
        </p:nvSpPr>
        <p:spPr>
          <a:xfrm>
            <a:off x="1766052" y="3329182"/>
            <a:ext cx="14696441" cy="3424301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7940868" y="13792339"/>
            <a:ext cx="10596325" cy="13052508"/>
          </a:xfrm>
        </p:spPr>
        <p:txBody>
          <a:bodyPr anchor="t">
            <a:normAutofit/>
          </a:bodyPr>
          <a:lstStyle>
            <a:lvl1pPr marL="0" indent="0">
              <a:buNone/>
              <a:defRPr sz="5297"/>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fr-FR"/>
              <a:t>Modifier les styles du texte du masque</a:t>
            </a:r>
          </a:p>
        </p:txBody>
      </p:sp>
      <p:sp>
        <p:nvSpPr>
          <p:cNvPr id="5" name="Date Placeholder 4"/>
          <p:cNvSpPr>
            <a:spLocks noGrp="1"/>
          </p:cNvSpPr>
          <p:nvPr>
            <p:ph type="dt" sz="half" idx="10"/>
          </p:nvPr>
        </p:nvSpPr>
        <p:spPr/>
        <p:txBody>
          <a:bodyPr/>
          <a:lstStyle/>
          <a:p>
            <a:fld id="{4C954E7D-5EF5-4055-865B-C557CF697A87}" type="datetimeFigureOut">
              <a:rPr lang="fr-BE" smtClean="0"/>
              <a:t>7/03/19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365000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85313" y="9036350"/>
            <a:ext cx="11797725" cy="7133961"/>
          </a:xfrm>
        </p:spPr>
        <p:txBody>
          <a:bodyPr anchor="b">
            <a:normAutofit/>
          </a:bodyPr>
          <a:lstStyle>
            <a:lvl1pPr algn="l">
              <a:defRPr sz="7946" b="0"/>
            </a:lvl1pPr>
          </a:lstStyle>
          <a:p>
            <a:r>
              <a:rPr lang="fr-FR"/>
              <a:t>Modifiez le style du titre</a:t>
            </a:r>
            <a:endParaRPr lang="en-US" dirty="0"/>
          </a:p>
        </p:txBody>
      </p:sp>
      <p:sp>
        <p:nvSpPr>
          <p:cNvPr id="17" name="Picture Placeholder 2"/>
          <p:cNvSpPr>
            <a:spLocks noGrp="1" noChangeAspect="1"/>
          </p:cNvSpPr>
          <p:nvPr>
            <p:ph type="pic" idx="13"/>
          </p:nvPr>
        </p:nvSpPr>
        <p:spPr>
          <a:xfrm>
            <a:off x="2522934" y="5707168"/>
            <a:ext cx="10863100" cy="29962634"/>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5297"/>
            </a:lvl1pPr>
            <a:lvl2pPr marL="1513743" indent="0">
              <a:buNone/>
              <a:defRPr sz="5297"/>
            </a:lvl2pPr>
            <a:lvl3pPr marL="3027487" indent="0">
              <a:buNone/>
              <a:defRPr sz="5297"/>
            </a:lvl3pPr>
            <a:lvl4pPr marL="4541230" indent="0">
              <a:buNone/>
              <a:defRPr sz="5297"/>
            </a:lvl4pPr>
            <a:lvl5pPr marL="6054974" indent="0">
              <a:buNone/>
              <a:defRPr sz="5297"/>
            </a:lvl5pPr>
            <a:lvl6pPr marL="7568717" indent="0">
              <a:buNone/>
              <a:defRPr sz="5297"/>
            </a:lvl6pPr>
            <a:lvl7pPr marL="9082461" indent="0">
              <a:buNone/>
              <a:defRPr sz="5297"/>
            </a:lvl7pPr>
            <a:lvl8pPr marL="10596204" indent="0">
              <a:buNone/>
              <a:defRPr sz="5297"/>
            </a:lvl8pPr>
            <a:lvl9pPr marL="12109948" indent="0">
              <a:buNone/>
              <a:defRPr sz="5297"/>
            </a:lvl9pPr>
          </a:lstStyle>
          <a:p>
            <a:r>
              <a:rPr lang="fr-FR"/>
              <a:t>Cliquez sur l'icône pour ajouter une image</a:t>
            </a:r>
            <a:endParaRPr lang="en-US" dirty="0"/>
          </a:p>
        </p:txBody>
      </p:sp>
      <p:sp>
        <p:nvSpPr>
          <p:cNvPr id="4" name="Text Placeholder 3"/>
          <p:cNvSpPr>
            <a:spLocks noGrp="1"/>
          </p:cNvSpPr>
          <p:nvPr>
            <p:ph type="body" sz="half" idx="2"/>
          </p:nvPr>
        </p:nvSpPr>
        <p:spPr>
          <a:xfrm>
            <a:off x="14886066" y="17121505"/>
            <a:ext cx="11800920" cy="12999661"/>
          </a:xfrm>
        </p:spPr>
        <p:txBody>
          <a:bodyPr anchor="t">
            <a:normAutofit/>
          </a:bodyPr>
          <a:lstStyle>
            <a:lvl1pPr marL="0" indent="0">
              <a:buNone/>
              <a:defRPr sz="5960"/>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fr-FR"/>
              <a:t>Modifier les styles du texte du masque</a:t>
            </a:r>
          </a:p>
        </p:txBody>
      </p:sp>
      <p:sp>
        <p:nvSpPr>
          <p:cNvPr id="5" name="Date Placeholder 4"/>
          <p:cNvSpPr>
            <a:spLocks noGrp="1"/>
          </p:cNvSpPr>
          <p:nvPr>
            <p:ph type="dt" sz="half" idx="10"/>
          </p:nvPr>
        </p:nvSpPr>
        <p:spPr/>
        <p:txBody>
          <a:bodyPr/>
          <a:lstStyle/>
          <a:p>
            <a:fld id="{4C954E7D-5EF5-4055-865B-C557CF697A87}" type="datetimeFigureOut">
              <a:rPr lang="fr-BE" smtClean="0"/>
              <a:t>7/03/19</a:t>
            </a:fld>
            <a:endParaRPr lang="fr-BE"/>
          </a:p>
        </p:txBody>
      </p:sp>
      <p:sp>
        <p:nvSpPr>
          <p:cNvPr id="6" name="Footer Placeholder 5"/>
          <p:cNvSpPr>
            <a:spLocks noGrp="1"/>
          </p:cNvSpPr>
          <p:nvPr>
            <p:ph type="ftr" sz="quarter" idx="11"/>
          </p:nvPr>
        </p:nvSpPr>
        <p:spPr>
          <a:xfrm>
            <a:off x="1766054" y="38523390"/>
            <a:ext cx="19242255" cy="2278904"/>
          </a:xfrm>
        </p:spPr>
        <p:txBody>
          <a:bodyPr/>
          <a:lstStyle/>
          <a:p>
            <a:endParaRPr lang="fr-BE"/>
          </a:p>
        </p:txBody>
      </p:sp>
      <p:sp>
        <p:nvSpPr>
          <p:cNvPr id="7" name="Slide Number Placeholder 6"/>
          <p:cNvSpPr>
            <a:spLocks noGrp="1"/>
          </p:cNvSpPr>
          <p:nvPr>
            <p:ph type="sldNum" sz="quarter" idx="12"/>
          </p:nvPr>
        </p:nvSpPr>
        <p:spPr/>
        <p:txBody>
          <a:bodyPr/>
          <a:lstStyle/>
          <a:p>
            <a:fld id="{AE1297F1-977A-4B15-BA94-28B3F5FB968B}" type="slidenum">
              <a:rPr lang="fr-BE" smtClean="0"/>
              <a:t>‹N°›</a:t>
            </a:fld>
            <a:endParaRPr lang="fr-BE"/>
          </a:p>
        </p:txBody>
      </p:sp>
    </p:spTree>
    <p:extLst>
      <p:ext uri="{BB962C8B-B14F-4D97-AF65-F5344CB8AC3E}">
        <p14:creationId xmlns:p14="http://schemas.microsoft.com/office/powerpoint/2010/main" val="132491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23069460" y="26521181"/>
            <a:ext cx="8179526" cy="16593062"/>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766056" y="28060245"/>
            <a:ext cx="21702755" cy="951194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766056" y="3329188"/>
            <a:ext cx="21702755" cy="23515668"/>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4601079" y="38523409"/>
            <a:ext cx="3974658" cy="2278904"/>
          </a:xfrm>
          <a:prstGeom prst="rect">
            <a:avLst/>
          </a:prstGeom>
        </p:spPr>
        <p:txBody>
          <a:bodyPr vert="horz" lIns="91440" tIns="45720" rIns="91440" bIns="45720" rtlCol="0" anchor="t"/>
          <a:lstStyle>
            <a:lvl1pPr algn="r">
              <a:defRPr sz="3311" b="0" i="0">
                <a:solidFill>
                  <a:schemeClr val="bg2">
                    <a:lumMod val="50000"/>
                  </a:schemeClr>
                </a:solidFill>
                <a:effectLst/>
                <a:latin typeface="+mn-lt"/>
              </a:defRPr>
            </a:lvl1pPr>
          </a:lstStyle>
          <a:p>
            <a:fld id="{4C954E7D-5EF5-4055-865B-C557CF697A87}" type="datetimeFigureOut">
              <a:rPr lang="fr-BE" smtClean="0"/>
              <a:t>7/03/19</a:t>
            </a:fld>
            <a:endParaRPr lang="fr-BE"/>
          </a:p>
        </p:txBody>
      </p:sp>
      <p:sp>
        <p:nvSpPr>
          <p:cNvPr id="5" name="Footer Placeholder 4"/>
          <p:cNvSpPr>
            <a:spLocks noGrp="1"/>
          </p:cNvSpPr>
          <p:nvPr>
            <p:ph type="ftr" sz="quarter" idx="3"/>
          </p:nvPr>
        </p:nvSpPr>
        <p:spPr>
          <a:xfrm>
            <a:off x="1766054" y="38523390"/>
            <a:ext cx="19242255" cy="2278904"/>
          </a:xfrm>
          <a:prstGeom prst="rect">
            <a:avLst/>
          </a:prstGeom>
        </p:spPr>
        <p:txBody>
          <a:bodyPr vert="horz" lIns="91440" tIns="45720" rIns="91440" bIns="45720" rtlCol="0" anchor="t"/>
          <a:lstStyle>
            <a:lvl1pPr algn="l">
              <a:defRPr sz="3311" b="0" i="0">
                <a:solidFill>
                  <a:schemeClr val="bg2">
                    <a:lumMod val="50000"/>
                  </a:schemeClr>
                </a:solidFill>
                <a:effectLst/>
                <a:latin typeface="+mn-lt"/>
              </a:defRPr>
            </a:lvl1pPr>
          </a:lstStyle>
          <a:p>
            <a:endParaRPr lang="fr-BE"/>
          </a:p>
        </p:txBody>
      </p:sp>
      <p:sp>
        <p:nvSpPr>
          <p:cNvPr id="6" name="Slide Number Placeholder 5"/>
          <p:cNvSpPr>
            <a:spLocks noGrp="1"/>
          </p:cNvSpPr>
          <p:nvPr>
            <p:ph type="sldNum" sz="quarter" idx="4"/>
          </p:nvPr>
        </p:nvSpPr>
        <p:spPr>
          <a:xfrm>
            <a:off x="25740640" y="34817712"/>
            <a:ext cx="2837166" cy="4181294"/>
          </a:xfrm>
          <a:prstGeom prst="rect">
            <a:avLst/>
          </a:prstGeom>
        </p:spPr>
        <p:txBody>
          <a:bodyPr vert="horz" lIns="91440" tIns="45720" rIns="91440" bIns="45720" rtlCol="0" anchor="b"/>
          <a:lstStyle>
            <a:lvl1pPr algn="r">
              <a:defRPr sz="9271" b="0" i="0">
                <a:solidFill>
                  <a:schemeClr val="bg2">
                    <a:lumMod val="50000"/>
                  </a:schemeClr>
                </a:solidFill>
                <a:effectLst/>
                <a:latin typeface="+mn-lt"/>
              </a:defRPr>
            </a:lvl1pPr>
          </a:lstStyle>
          <a:p>
            <a:fld id="{AE1297F1-977A-4B15-BA94-28B3F5FB968B}" type="slidenum">
              <a:rPr lang="fr-BE" smtClean="0"/>
              <a:t>‹N°›</a:t>
            </a:fld>
            <a:endParaRPr lang="fr-BE"/>
          </a:p>
        </p:txBody>
      </p:sp>
      <p:grpSp>
        <p:nvGrpSpPr>
          <p:cNvPr id="13" name="Group 6">
            <a:extLst>
              <a:ext uri="{FF2B5EF4-FFF2-40B4-BE49-F238E27FC236}">
                <a16:creationId xmlns:a16="http://schemas.microsoft.com/office/drawing/2014/main" id="{7508764A-6A87-4305-B80E-C67762BF2E36}"/>
              </a:ext>
            </a:extLst>
          </p:cNvPr>
          <p:cNvGrpSpPr/>
          <p:nvPr userDrawn="1"/>
        </p:nvGrpSpPr>
        <p:grpSpPr>
          <a:xfrm rot="18474136">
            <a:off x="-3105671" y="-4174443"/>
            <a:ext cx="8179526" cy="16593062"/>
            <a:chOff x="6687077" y="3259666"/>
            <a:chExt cx="2981857" cy="3208867"/>
          </a:xfrm>
        </p:grpSpPr>
        <p:cxnSp>
          <p:nvCxnSpPr>
            <p:cNvPr id="14" name="Straight Connector 7">
              <a:extLst>
                <a:ext uri="{FF2B5EF4-FFF2-40B4-BE49-F238E27FC236}">
                  <a16:creationId xmlns:a16="http://schemas.microsoft.com/office/drawing/2014/main" id="{AF8E5CAF-ECC7-4EF5-88C1-FAEDE0CA31C6}"/>
                </a:ext>
              </a:extLst>
            </p:cNvPr>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8">
              <a:extLst>
                <a:ext uri="{FF2B5EF4-FFF2-40B4-BE49-F238E27FC236}">
                  <a16:creationId xmlns:a16="http://schemas.microsoft.com/office/drawing/2014/main" id="{FB58CCCC-6DA4-4A1A-9D6F-58917A2DAA7C}"/>
                </a:ext>
              </a:extLst>
            </p:cNvPr>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9">
              <a:extLst>
                <a:ext uri="{FF2B5EF4-FFF2-40B4-BE49-F238E27FC236}">
                  <a16:creationId xmlns:a16="http://schemas.microsoft.com/office/drawing/2014/main" id="{03595D2A-473A-4826-9C04-6CEB0EDB0CA4}"/>
                </a:ext>
              </a:extLst>
            </p:cNvPr>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0">
              <a:extLst>
                <a:ext uri="{FF2B5EF4-FFF2-40B4-BE49-F238E27FC236}">
                  <a16:creationId xmlns:a16="http://schemas.microsoft.com/office/drawing/2014/main" id="{9BB47CBF-671A-45BB-9107-69EC0BA1B4EB}"/>
                </a:ext>
              </a:extLst>
            </p:cNvPr>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1">
              <a:extLst>
                <a:ext uri="{FF2B5EF4-FFF2-40B4-BE49-F238E27FC236}">
                  <a16:creationId xmlns:a16="http://schemas.microsoft.com/office/drawing/2014/main" id="{2F2509C7-5DE4-44DB-83FA-F099A9DA7FAB}"/>
                </a:ext>
              </a:extLst>
            </p:cNvPr>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Image 18">
            <a:extLst>
              <a:ext uri="{FF2B5EF4-FFF2-40B4-BE49-F238E27FC236}">
                <a16:creationId xmlns:a16="http://schemas.microsoft.com/office/drawing/2014/main" id="{27C74BBB-D0D0-44C2-BAD6-BF8E0BCEA69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2666302" y="1203938"/>
            <a:ext cx="6912302" cy="1672842"/>
          </a:xfrm>
          <a:prstGeom prst="rect">
            <a:avLst/>
          </a:prstGeom>
        </p:spPr>
      </p:pic>
      <p:pic>
        <p:nvPicPr>
          <p:cNvPr id="20" name="Image 19">
            <a:extLst>
              <a:ext uri="{FF2B5EF4-FFF2-40B4-BE49-F238E27FC236}">
                <a16:creationId xmlns:a16="http://schemas.microsoft.com/office/drawing/2014/main" id="{232E4996-CEAC-4249-879A-E20F2FFF6F02}"/>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3863" t="5091" r="3561" b="5406"/>
          <a:stretch/>
        </p:blipFill>
        <p:spPr>
          <a:xfrm>
            <a:off x="3157936" y="434396"/>
            <a:ext cx="6553825" cy="3315382"/>
          </a:xfrm>
          <a:prstGeom prst="rect">
            <a:avLst/>
          </a:prstGeom>
        </p:spPr>
      </p:pic>
      <p:pic>
        <p:nvPicPr>
          <p:cNvPr id="21" name="Image 20">
            <a:extLst>
              <a:ext uri="{FF2B5EF4-FFF2-40B4-BE49-F238E27FC236}">
                <a16:creationId xmlns:a16="http://schemas.microsoft.com/office/drawing/2014/main" id="{87EB2EB2-C3D3-410C-911E-F9A3E9E31B79}"/>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13826" t="14873" r="8491" b="14327"/>
          <a:stretch/>
        </p:blipFill>
        <p:spPr>
          <a:xfrm>
            <a:off x="22533145" y="434396"/>
            <a:ext cx="6105641" cy="3211927"/>
          </a:xfrm>
          <a:prstGeom prst="rect">
            <a:avLst/>
          </a:prstGeom>
        </p:spPr>
      </p:pic>
      <p:sp>
        <p:nvSpPr>
          <p:cNvPr id="22" name="ZoneTexte 21">
            <a:extLst>
              <a:ext uri="{FF2B5EF4-FFF2-40B4-BE49-F238E27FC236}">
                <a16:creationId xmlns:a16="http://schemas.microsoft.com/office/drawing/2014/main" id="{C1C36BCD-FD6D-47A6-B8C1-E42B1DCAD099}"/>
              </a:ext>
            </a:extLst>
          </p:cNvPr>
          <p:cNvSpPr txBox="1"/>
          <p:nvPr userDrawn="1"/>
        </p:nvSpPr>
        <p:spPr>
          <a:xfrm>
            <a:off x="3685475" y="3960467"/>
            <a:ext cx="28638785" cy="1107996"/>
          </a:xfrm>
          <a:prstGeom prst="rect">
            <a:avLst/>
          </a:prstGeom>
          <a:solidFill>
            <a:srgbClr val="00ABCC"/>
          </a:solid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sz="6600" b="1" dirty="0"/>
              <a:t>Evènement de maillage UHMAP – 18 mars 2019</a:t>
            </a:r>
            <a:endParaRPr lang="fr-BE" sz="6600" b="1" dirty="0"/>
          </a:p>
        </p:txBody>
      </p:sp>
      <p:sp>
        <p:nvSpPr>
          <p:cNvPr id="23" name="ZoneTexte 22">
            <a:extLst>
              <a:ext uri="{FF2B5EF4-FFF2-40B4-BE49-F238E27FC236}">
                <a16:creationId xmlns:a16="http://schemas.microsoft.com/office/drawing/2014/main" id="{5DEC68EE-B071-4072-8747-C8B5B07FBD75}"/>
              </a:ext>
            </a:extLst>
          </p:cNvPr>
          <p:cNvSpPr txBox="1"/>
          <p:nvPr userDrawn="1"/>
        </p:nvSpPr>
        <p:spPr>
          <a:xfrm>
            <a:off x="2" y="5307768"/>
            <a:ext cx="23468810" cy="4264498"/>
          </a:xfrm>
          <a:prstGeom prst="rect">
            <a:avLst/>
          </a:prstGeom>
          <a:solidFill>
            <a:srgbClr val="BF051A"/>
          </a:solidFill>
          <a:ln>
            <a:solidFill>
              <a:srgbClr val="BF051A"/>
            </a:solidFill>
          </a:ln>
        </p:spPr>
        <p:style>
          <a:lnRef idx="1">
            <a:schemeClr val="dk1"/>
          </a:lnRef>
          <a:fillRef idx="3">
            <a:schemeClr val="dk1"/>
          </a:fillRef>
          <a:effectRef idx="2">
            <a:schemeClr val="dk1"/>
          </a:effectRef>
          <a:fontRef idx="minor">
            <a:schemeClr val="lt1"/>
          </a:fontRef>
        </p:style>
        <p:txBody>
          <a:bodyPr wrap="square" rtlCol="0" anchor="ctr" anchorCtr="0">
            <a:noAutofit/>
          </a:bodyPr>
          <a:lstStyle/>
          <a:p>
            <a:pPr algn="ctr"/>
            <a:endParaRPr lang="fr-BE" sz="11500" b="1" dirty="0"/>
          </a:p>
        </p:txBody>
      </p:sp>
    </p:spTree>
    <p:extLst>
      <p:ext uri="{BB962C8B-B14F-4D97-AF65-F5344CB8AC3E}">
        <p14:creationId xmlns:p14="http://schemas.microsoft.com/office/powerpoint/2010/main" val="4260718525"/>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l" defTabSz="1513743" rtl="0" eaLnBrk="1" latinLnBrk="0" hangingPunct="1">
        <a:spcBef>
          <a:spcPct val="0"/>
        </a:spcBef>
        <a:buNone/>
        <a:defRPr sz="10595"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46090" indent="-946090" algn="l" defTabSz="1513743" rtl="0" eaLnBrk="1" latinLnBrk="0" hangingPunct="1">
        <a:spcBef>
          <a:spcPct val="20000"/>
        </a:spcBef>
        <a:spcAft>
          <a:spcPts val="1987"/>
        </a:spcAft>
        <a:buClr>
          <a:schemeClr val="tx1"/>
        </a:buClr>
        <a:buSzPct val="80000"/>
        <a:buFont typeface="Wingdings 3" panose="05040102010807070707" pitchFamily="18" charset="2"/>
        <a:buChar char=""/>
        <a:defRPr sz="6622" kern="1200" cap="none">
          <a:solidFill>
            <a:schemeClr val="bg2">
              <a:lumMod val="75000"/>
            </a:schemeClr>
          </a:solidFill>
          <a:effectLst/>
          <a:latin typeface="+mn-lt"/>
          <a:ea typeface="+mn-ea"/>
          <a:cs typeface="+mn-cs"/>
        </a:defRPr>
      </a:lvl1pPr>
      <a:lvl2pPr marL="2459833" indent="-946090" algn="l" defTabSz="1513743" rtl="0" eaLnBrk="1" latinLnBrk="0" hangingPunct="1">
        <a:spcBef>
          <a:spcPct val="20000"/>
        </a:spcBef>
        <a:spcAft>
          <a:spcPts val="1987"/>
        </a:spcAft>
        <a:buClr>
          <a:schemeClr val="tx1"/>
        </a:buClr>
        <a:buSzPct val="80000"/>
        <a:buFont typeface="Wingdings 3" panose="05040102010807070707" pitchFamily="18" charset="2"/>
        <a:buChar char=""/>
        <a:defRPr sz="5960" kern="1200" cap="none">
          <a:solidFill>
            <a:schemeClr val="bg2">
              <a:lumMod val="75000"/>
            </a:schemeClr>
          </a:solidFill>
          <a:effectLst/>
          <a:latin typeface="+mn-lt"/>
          <a:ea typeface="+mn-ea"/>
          <a:cs typeface="+mn-cs"/>
        </a:defRPr>
      </a:lvl2pPr>
      <a:lvl3pPr marL="3973577" indent="-946090" algn="l" defTabSz="1513743" rtl="0" eaLnBrk="1" latinLnBrk="0" hangingPunct="1">
        <a:spcBef>
          <a:spcPct val="20000"/>
        </a:spcBef>
        <a:spcAft>
          <a:spcPts val="1987"/>
        </a:spcAft>
        <a:buClr>
          <a:schemeClr val="tx1"/>
        </a:buClr>
        <a:buSzPct val="80000"/>
        <a:buFont typeface="Wingdings 3" panose="05040102010807070707" pitchFamily="18" charset="2"/>
        <a:buChar char=""/>
        <a:defRPr sz="5297" kern="1200" cap="none">
          <a:solidFill>
            <a:schemeClr val="bg2">
              <a:lumMod val="75000"/>
            </a:schemeClr>
          </a:solidFill>
          <a:effectLst/>
          <a:latin typeface="+mn-lt"/>
          <a:ea typeface="+mn-ea"/>
          <a:cs typeface="+mn-cs"/>
        </a:defRPr>
      </a:lvl3pPr>
      <a:lvl4pPr marL="5108884" indent="-567654"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4pPr>
      <a:lvl5pPr marL="6622628" indent="-567654"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5pPr>
      <a:lvl6pPr marL="8325589" indent="-756872"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6pPr>
      <a:lvl7pPr marL="9839333" indent="-756872"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7pPr>
      <a:lvl8pPr marL="11353076" indent="-756872"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8pPr>
      <a:lvl9pPr marL="12866820" indent="-756872" algn="l" defTabSz="1513743" rtl="0" eaLnBrk="1" latinLnBrk="0" hangingPunct="1">
        <a:spcBef>
          <a:spcPct val="20000"/>
        </a:spcBef>
        <a:spcAft>
          <a:spcPts val="1987"/>
        </a:spcAft>
        <a:buClr>
          <a:schemeClr val="tx1"/>
        </a:buClr>
        <a:buSzPct val="80000"/>
        <a:buFont typeface="Wingdings 3" panose="05040102010807070707" pitchFamily="18" charset="2"/>
        <a:buChar char=""/>
        <a:defRPr sz="4635" kern="1200" cap="none">
          <a:solidFill>
            <a:schemeClr val="bg2">
              <a:lumMod val="75000"/>
            </a:schemeClr>
          </a:solidFill>
          <a:effectLst/>
          <a:latin typeface="+mn-lt"/>
          <a:ea typeface="+mn-ea"/>
          <a:cs typeface="+mn-cs"/>
        </a:defRPr>
      </a:lvl9pPr>
    </p:bodyStyle>
    <p:otherStyle>
      <a:defPPr>
        <a:defRPr lang="en-US"/>
      </a:defPPr>
      <a:lvl1pPr marL="0" algn="l" defTabSz="1513743" rtl="0" eaLnBrk="1" latinLnBrk="0" hangingPunct="1">
        <a:defRPr sz="5960" kern="1200">
          <a:solidFill>
            <a:schemeClr val="tx1"/>
          </a:solidFill>
          <a:latin typeface="+mn-lt"/>
          <a:ea typeface="+mn-ea"/>
          <a:cs typeface="+mn-cs"/>
        </a:defRPr>
      </a:lvl1pPr>
      <a:lvl2pPr marL="1513743" algn="l" defTabSz="1513743" rtl="0" eaLnBrk="1" latinLnBrk="0" hangingPunct="1">
        <a:defRPr sz="5960" kern="1200">
          <a:solidFill>
            <a:schemeClr val="tx1"/>
          </a:solidFill>
          <a:latin typeface="+mn-lt"/>
          <a:ea typeface="+mn-ea"/>
          <a:cs typeface="+mn-cs"/>
        </a:defRPr>
      </a:lvl2pPr>
      <a:lvl3pPr marL="3027487" algn="l" defTabSz="1513743" rtl="0" eaLnBrk="1" latinLnBrk="0" hangingPunct="1">
        <a:defRPr sz="5960" kern="1200">
          <a:solidFill>
            <a:schemeClr val="tx1"/>
          </a:solidFill>
          <a:latin typeface="+mn-lt"/>
          <a:ea typeface="+mn-ea"/>
          <a:cs typeface="+mn-cs"/>
        </a:defRPr>
      </a:lvl3pPr>
      <a:lvl4pPr marL="4541230" algn="l" defTabSz="1513743" rtl="0" eaLnBrk="1" latinLnBrk="0" hangingPunct="1">
        <a:defRPr sz="5960" kern="1200">
          <a:solidFill>
            <a:schemeClr val="tx1"/>
          </a:solidFill>
          <a:latin typeface="+mn-lt"/>
          <a:ea typeface="+mn-ea"/>
          <a:cs typeface="+mn-cs"/>
        </a:defRPr>
      </a:lvl4pPr>
      <a:lvl5pPr marL="6054974" algn="l" defTabSz="1513743" rtl="0" eaLnBrk="1" latinLnBrk="0" hangingPunct="1">
        <a:defRPr sz="5960" kern="1200">
          <a:solidFill>
            <a:schemeClr val="tx1"/>
          </a:solidFill>
          <a:latin typeface="+mn-lt"/>
          <a:ea typeface="+mn-ea"/>
          <a:cs typeface="+mn-cs"/>
        </a:defRPr>
      </a:lvl5pPr>
      <a:lvl6pPr marL="7568717" algn="l" defTabSz="1513743" rtl="0" eaLnBrk="1" latinLnBrk="0" hangingPunct="1">
        <a:defRPr sz="5960" kern="1200">
          <a:solidFill>
            <a:schemeClr val="tx1"/>
          </a:solidFill>
          <a:latin typeface="+mn-lt"/>
          <a:ea typeface="+mn-ea"/>
          <a:cs typeface="+mn-cs"/>
        </a:defRPr>
      </a:lvl6pPr>
      <a:lvl7pPr marL="9082461" algn="l" defTabSz="1513743" rtl="0" eaLnBrk="1" latinLnBrk="0" hangingPunct="1">
        <a:defRPr sz="5960" kern="1200">
          <a:solidFill>
            <a:schemeClr val="tx1"/>
          </a:solidFill>
          <a:latin typeface="+mn-lt"/>
          <a:ea typeface="+mn-ea"/>
          <a:cs typeface="+mn-cs"/>
        </a:defRPr>
      </a:lvl7pPr>
      <a:lvl8pPr marL="10596204" algn="l" defTabSz="1513743" rtl="0" eaLnBrk="1" latinLnBrk="0" hangingPunct="1">
        <a:defRPr sz="5960" kern="1200">
          <a:solidFill>
            <a:schemeClr val="tx1"/>
          </a:solidFill>
          <a:latin typeface="+mn-lt"/>
          <a:ea typeface="+mn-ea"/>
          <a:cs typeface="+mn-cs"/>
        </a:defRPr>
      </a:lvl8pPr>
      <a:lvl9pPr marL="12109948" algn="l" defTabSz="1513743"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tif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hyperlink" Target="mailto:Sylvain.gabriele@umons.ac.be" TargetMode="Externa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ZoneTexte 125">
            <a:extLst>
              <a:ext uri="{FF2B5EF4-FFF2-40B4-BE49-F238E27FC236}">
                <a16:creationId xmlns:a16="http://schemas.microsoft.com/office/drawing/2014/main" id="{C0955C6F-B597-124A-8910-144CEE66A850}"/>
              </a:ext>
            </a:extLst>
          </p:cNvPr>
          <p:cNvSpPr txBox="1"/>
          <p:nvPr/>
        </p:nvSpPr>
        <p:spPr>
          <a:xfrm>
            <a:off x="2046430" y="35694224"/>
            <a:ext cx="26550523" cy="4305962"/>
          </a:xfrm>
          <a:prstGeom prst="rect">
            <a:avLst/>
          </a:prstGeom>
          <a:solidFill>
            <a:schemeClr val="tx1"/>
          </a:solidFill>
          <a:ln>
            <a:solidFill>
              <a:schemeClr val="tx1"/>
            </a:solidFill>
          </a:ln>
        </p:spPr>
        <p:txBody>
          <a:bodyPr wrap="square" rtlCol="0">
            <a:noAutofit/>
          </a:bodyPr>
          <a:lstStyle/>
          <a:p>
            <a:endParaRPr lang="fr-FR" sz="5400" b="1" dirty="0">
              <a:solidFill>
                <a:schemeClr val="bg1"/>
              </a:solidFill>
            </a:endParaRPr>
          </a:p>
        </p:txBody>
      </p:sp>
      <p:sp>
        <p:nvSpPr>
          <p:cNvPr id="2" name="ZoneTexte 1">
            <a:extLst>
              <a:ext uri="{FF2B5EF4-FFF2-40B4-BE49-F238E27FC236}">
                <a16:creationId xmlns:a16="http://schemas.microsoft.com/office/drawing/2014/main" id="{06789895-635B-4A1D-ACA4-7B87D032FD6F}"/>
              </a:ext>
            </a:extLst>
          </p:cNvPr>
          <p:cNvSpPr txBox="1"/>
          <p:nvPr/>
        </p:nvSpPr>
        <p:spPr>
          <a:xfrm>
            <a:off x="12126302" y="10591800"/>
            <a:ext cx="16635046" cy="8382138"/>
          </a:xfrm>
          <a:prstGeom prst="rect">
            <a:avLst/>
          </a:prstGeom>
          <a:noFill/>
          <a:ln w="38100">
            <a:solidFill>
              <a:srgbClr val="C00000"/>
            </a:solidFill>
          </a:ln>
        </p:spPr>
        <p:txBody>
          <a:bodyPr wrap="square" rtlCol="0">
            <a:noAutofit/>
          </a:bodyPr>
          <a:lstStyle/>
          <a:p>
            <a:r>
              <a:rPr lang="fr-BE" dirty="0"/>
              <a:t> </a:t>
            </a:r>
            <a:endParaRPr lang="fr-FR" sz="6000" dirty="0">
              <a:solidFill>
                <a:schemeClr val="bg1"/>
              </a:solidFill>
            </a:endParaRPr>
          </a:p>
        </p:txBody>
      </p:sp>
      <p:sp>
        <p:nvSpPr>
          <p:cNvPr id="8" name="ZoneTexte 7">
            <a:extLst>
              <a:ext uri="{FF2B5EF4-FFF2-40B4-BE49-F238E27FC236}">
                <a16:creationId xmlns:a16="http://schemas.microsoft.com/office/drawing/2014/main" id="{1A017FED-DB45-47E1-9C4E-74F55FEDF010}"/>
              </a:ext>
            </a:extLst>
          </p:cNvPr>
          <p:cNvSpPr txBox="1"/>
          <p:nvPr/>
        </p:nvSpPr>
        <p:spPr>
          <a:xfrm>
            <a:off x="1969476" y="10591800"/>
            <a:ext cx="9739924" cy="8382138"/>
          </a:xfrm>
          <a:prstGeom prst="rect">
            <a:avLst/>
          </a:prstGeom>
          <a:solidFill>
            <a:srgbClr val="00ABCC"/>
          </a:solidFill>
          <a:ln w="38100">
            <a:noFill/>
          </a:ln>
        </p:spPr>
        <p:txBody>
          <a:bodyPr wrap="square" rtlCol="0">
            <a:noAutofit/>
          </a:bodyPr>
          <a:lstStyle/>
          <a:p>
            <a:endParaRPr lang="fr-FR" sz="5400" b="1" dirty="0"/>
          </a:p>
          <a:p>
            <a:endParaRPr lang="fr-FR" sz="5400" b="1" dirty="0"/>
          </a:p>
        </p:txBody>
      </p:sp>
      <p:sp>
        <p:nvSpPr>
          <p:cNvPr id="11" name="ZoneTexte 10">
            <a:extLst>
              <a:ext uri="{FF2B5EF4-FFF2-40B4-BE49-F238E27FC236}">
                <a16:creationId xmlns:a16="http://schemas.microsoft.com/office/drawing/2014/main" id="{B01EBDB1-75FD-4926-B590-215B857C5FCC}"/>
              </a:ext>
            </a:extLst>
          </p:cNvPr>
          <p:cNvSpPr txBox="1"/>
          <p:nvPr/>
        </p:nvSpPr>
        <p:spPr>
          <a:xfrm>
            <a:off x="18271708" y="19538982"/>
            <a:ext cx="10489640" cy="7315200"/>
          </a:xfrm>
          <a:prstGeom prst="rect">
            <a:avLst/>
          </a:prstGeom>
          <a:solidFill>
            <a:srgbClr val="00ABCC"/>
          </a:solidFill>
        </p:spPr>
        <p:txBody>
          <a:bodyPr wrap="square" rtlCol="0">
            <a:noAutofit/>
          </a:bodyPr>
          <a:lstStyle/>
          <a:p>
            <a:endParaRPr lang="fr-FR" sz="5400" b="1" dirty="0">
              <a:solidFill>
                <a:schemeClr val="bg1"/>
              </a:solidFill>
            </a:endParaRPr>
          </a:p>
        </p:txBody>
      </p:sp>
      <p:sp>
        <p:nvSpPr>
          <p:cNvPr id="12" name="ZoneTexte 11">
            <a:extLst>
              <a:ext uri="{FF2B5EF4-FFF2-40B4-BE49-F238E27FC236}">
                <a16:creationId xmlns:a16="http://schemas.microsoft.com/office/drawing/2014/main" id="{644EDD07-E282-4D36-BFD1-1793235D68B3}"/>
              </a:ext>
            </a:extLst>
          </p:cNvPr>
          <p:cNvSpPr txBox="1"/>
          <p:nvPr/>
        </p:nvSpPr>
        <p:spPr>
          <a:xfrm>
            <a:off x="2033271" y="27462811"/>
            <a:ext cx="16072336" cy="8007469"/>
          </a:xfrm>
          <a:prstGeom prst="rect">
            <a:avLst/>
          </a:prstGeom>
          <a:noFill/>
          <a:ln w="38100">
            <a:solidFill>
              <a:schemeClr val="tx1"/>
            </a:solidFill>
          </a:ln>
        </p:spPr>
        <p:txBody>
          <a:bodyPr wrap="square" rtlCol="0">
            <a:noAutofit/>
          </a:bodyPr>
          <a:lstStyle/>
          <a:p>
            <a:endParaRPr lang="fr-FR" sz="5400" b="1" dirty="0"/>
          </a:p>
        </p:txBody>
      </p:sp>
      <p:sp>
        <p:nvSpPr>
          <p:cNvPr id="13" name="ZoneTexte 12">
            <a:extLst>
              <a:ext uri="{FF2B5EF4-FFF2-40B4-BE49-F238E27FC236}">
                <a16:creationId xmlns:a16="http://schemas.microsoft.com/office/drawing/2014/main" id="{183C6BB5-4A10-41F6-B799-B503F37C5E1F}"/>
              </a:ext>
            </a:extLst>
          </p:cNvPr>
          <p:cNvSpPr txBox="1"/>
          <p:nvPr/>
        </p:nvSpPr>
        <p:spPr>
          <a:xfrm>
            <a:off x="18547158" y="27467559"/>
            <a:ext cx="10091628" cy="8002721"/>
          </a:xfrm>
          <a:prstGeom prst="rect">
            <a:avLst/>
          </a:prstGeom>
          <a:noFill/>
          <a:ln>
            <a:solidFill>
              <a:schemeClr val="tx1"/>
            </a:solidFill>
          </a:ln>
        </p:spPr>
        <p:txBody>
          <a:bodyPr wrap="square" rtlCol="0">
            <a:noAutofit/>
          </a:bodyPr>
          <a:lstStyle/>
          <a:p>
            <a:r>
              <a:rPr lang="fr-FR" sz="5400" b="1" dirty="0">
                <a:solidFill>
                  <a:schemeClr val="bg1"/>
                </a:solidFill>
              </a:rPr>
              <a:t>Capture d’</a:t>
            </a:r>
            <a:r>
              <a:rPr lang="fr-FR" sz="5400" b="1" dirty="0" err="1">
                <a:solidFill>
                  <a:schemeClr val="bg1"/>
                </a:solidFill>
              </a:rPr>
              <a:t>écran</a:t>
            </a:r>
            <a:r>
              <a:rPr lang="fr-FR" sz="5400" b="1" dirty="0">
                <a:solidFill>
                  <a:schemeClr val="bg1"/>
                </a:solidFill>
              </a:rPr>
              <a:t> 2019-03-07 à 13.41.39Capture 2019-03-07 à 13.41.39</a:t>
            </a:r>
          </a:p>
        </p:txBody>
      </p:sp>
      <p:sp>
        <p:nvSpPr>
          <p:cNvPr id="3" name="Rectangle 2">
            <a:extLst>
              <a:ext uri="{FF2B5EF4-FFF2-40B4-BE49-F238E27FC236}">
                <a16:creationId xmlns:a16="http://schemas.microsoft.com/office/drawing/2014/main" id="{74ADC015-D88E-4A6F-B5F5-0DE8FFBF1E21}"/>
              </a:ext>
            </a:extLst>
          </p:cNvPr>
          <p:cNvSpPr/>
          <p:nvPr/>
        </p:nvSpPr>
        <p:spPr>
          <a:xfrm>
            <a:off x="0" y="40303938"/>
            <a:ext cx="4853356" cy="2499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a:t>Personne de contact</a:t>
            </a:r>
            <a:endParaRPr lang="fr-BE" sz="5400" b="1" dirty="0"/>
          </a:p>
        </p:txBody>
      </p:sp>
      <p:sp>
        <p:nvSpPr>
          <p:cNvPr id="14" name="ZoneTexte 13">
            <a:extLst>
              <a:ext uri="{FF2B5EF4-FFF2-40B4-BE49-F238E27FC236}">
                <a16:creationId xmlns:a16="http://schemas.microsoft.com/office/drawing/2014/main" id="{35E26FD4-635C-40DB-97DD-6E5B5EB5CE89}"/>
              </a:ext>
            </a:extLst>
          </p:cNvPr>
          <p:cNvSpPr txBox="1"/>
          <p:nvPr/>
        </p:nvSpPr>
        <p:spPr>
          <a:xfrm>
            <a:off x="4853357" y="40303938"/>
            <a:ext cx="25421856" cy="2499826"/>
          </a:xfrm>
          <a:prstGeom prst="rect">
            <a:avLst/>
          </a:prstGeom>
          <a:solidFill>
            <a:schemeClr val="bg1"/>
          </a:solidFill>
          <a:ln w="38100">
            <a:solidFill>
              <a:schemeClr val="accent6"/>
            </a:solidFill>
          </a:ln>
        </p:spPr>
        <p:txBody>
          <a:bodyPr wrap="square" rtlCol="0">
            <a:noAutofit/>
          </a:bodyPr>
          <a:lstStyle/>
          <a:p>
            <a:r>
              <a:rPr lang="fr-FR" sz="4800" b="1" u="sng" dirty="0"/>
              <a:t>Dr. Sylvain Gabriele </a:t>
            </a:r>
          </a:p>
          <a:p>
            <a:r>
              <a:rPr lang="fr-FR" sz="4800" dirty="0">
                <a:hlinkClick r:id="rId2">
                  <a:extLst>
                    <a:ext uri="{A12FA001-AC4F-418D-AE19-62706E023703}">
                      <ahyp:hlinkClr xmlns:ahyp="http://schemas.microsoft.com/office/drawing/2018/hyperlinkcolor" val="tx"/>
                    </a:ext>
                  </a:extLst>
                </a:hlinkClick>
              </a:rPr>
              <a:t>Sylvain.gabriele@umons.ac.be</a:t>
            </a:r>
            <a:endParaRPr lang="fr-FR" sz="4800" dirty="0"/>
          </a:p>
          <a:p>
            <a:r>
              <a:rPr lang="fr-FR" sz="4800" dirty="0"/>
              <a:t>0032 65 37 38 24</a:t>
            </a:r>
          </a:p>
          <a:p>
            <a:endParaRPr lang="fr-FR" sz="5400" b="1" u="sng" dirty="0"/>
          </a:p>
        </p:txBody>
      </p:sp>
      <p:sp>
        <p:nvSpPr>
          <p:cNvPr id="4" name="ZoneTexte 3">
            <a:extLst>
              <a:ext uri="{FF2B5EF4-FFF2-40B4-BE49-F238E27FC236}">
                <a16:creationId xmlns:a16="http://schemas.microsoft.com/office/drawing/2014/main" id="{2458B344-C7E5-425F-B2D9-50CC9D71B8FF}"/>
              </a:ext>
            </a:extLst>
          </p:cNvPr>
          <p:cNvSpPr txBox="1"/>
          <p:nvPr/>
        </p:nvSpPr>
        <p:spPr>
          <a:xfrm>
            <a:off x="557213" y="5685536"/>
            <a:ext cx="22759987" cy="3847207"/>
          </a:xfrm>
          <a:prstGeom prst="rect">
            <a:avLst/>
          </a:prstGeom>
          <a:noFill/>
        </p:spPr>
        <p:txBody>
          <a:bodyPr wrap="square" rtlCol="0">
            <a:spAutoFit/>
          </a:bodyPr>
          <a:lstStyle/>
          <a:p>
            <a:pPr algn="ctr" fontAlgn="base"/>
            <a:r>
              <a:rPr lang="en-US" sz="4800" b="1" dirty="0"/>
              <a:t>Microprinted neuronal networks as an efficient platform for studying the role of cytokines on neuronal plasticity </a:t>
            </a:r>
            <a:r>
              <a:rPr lang="en-US" sz="4800" dirty="0"/>
              <a:t>​</a:t>
            </a:r>
          </a:p>
          <a:p>
            <a:pPr algn="ctr" fontAlgn="base"/>
            <a:endParaRPr lang="en-US" sz="4800" dirty="0"/>
          </a:p>
          <a:p>
            <a:pPr algn="ctr" fontAlgn="base"/>
            <a:r>
              <a:rPr lang="en-US" b="1" dirty="0"/>
              <a:t> </a:t>
            </a:r>
            <a:r>
              <a:rPr lang="en-US" sz="3200" dirty="0" err="1"/>
              <a:t>Joséphine</a:t>
            </a:r>
            <a:r>
              <a:rPr lang="en-US" sz="3200" dirty="0"/>
              <a:t> Lantoine</a:t>
            </a:r>
            <a:r>
              <a:rPr lang="en-US" sz="3200" baseline="30000" dirty="0"/>
              <a:t>1</a:t>
            </a:r>
            <a:r>
              <a:rPr lang="en-US" sz="3200" dirty="0"/>
              <a:t>, Anthony Procès</a:t>
            </a:r>
            <a:r>
              <a:rPr lang="en-US" sz="3200" baseline="30000" dirty="0"/>
              <a:t>1,2</a:t>
            </a:r>
            <a:r>
              <a:rPr lang="en-US" sz="3200" dirty="0"/>
              <a:t>, Laurence Ris</a:t>
            </a:r>
            <a:r>
              <a:rPr lang="en-US" sz="3200" baseline="30000" dirty="0"/>
              <a:t>2</a:t>
            </a:r>
            <a:r>
              <a:rPr lang="en-US" sz="3200" dirty="0"/>
              <a:t> and Sylvain Gabriele</a:t>
            </a:r>
            <a:r>
              <a:rPr lang="en-US" sz="3200" baseline="30000" dirty="0"/>
              <a:t>1</a:t>
            </a:r>
          </a:p>
          <a:p>
            <a:pPr algn="ctr" fontAlgn="base"/>
            <a:r>
              <a:rPr lang="fr-BE" sz="3200" dirty="0"/>
              <a:t>​</a:t>
            </a:r>
          </a:p>
          <a:p>
            <a:pPr fontAlgn="base"/>
            <a:r>
              <a:rPr lang="fr-BE" dirty="0"/>
              <a:t> </a:t>
            </a:r>
            <a:r>
              <a:rPr lang="en-US" dirty="0"/>
              <a:t>​</a:t>
            </a:r>
            <a:br>
              <a:rPr lang="en-US" dirty="0"/>
            </a:br>
            <a:r>
              <a:rPr lang="en-GB" dirty="0"/>
              <a:t>​</a:t>
            </a:r>
          </a:p>
        </p:txBody>
      </p:sp>
      <p:sp>
        <p:nvSpPr>
          <p:cNvPr id="5" name="ZoneTexte 4">
            <a:extLst>
              <a:ext uri="{FF2B5EF4-FFF2-40B4-BE49-F238E27FC236}">
                <a16:creationId xmlns:a16="http://schemas.microsoft.com/office/drawing/2014/main" id="{764F4013-97EC-4544-9419-FD6F3D33D8CD}"/>
              </a:ext>
            </a:extLst>
          </p:cNvPr>
          <p:cNvSpPr txBox="1"/>
          <p:nvPr/>
        </p:nvSpPr>
        <p:spPr>
          <a:xfrm>
            <a:off x="23701248" y="5411216"/>
            <a:ext cx="6278009" cy="2677656"/>
          </a:xfrm>
          <a:prstGeom prst="rect">
            <a:avLst/>
          </a:prstGeom>
          <a:noFill/>
        </p:spPr>
        <p:txBody>
          <a:bodyPr wrap="square" rtlCol="0">
            <a:spAutoFit/>
          </a:bodyPr>
          <a:lstStyle/>
          <a:p>
            <a:pPr fontAlgn="base"/>
            <a:r>
              <a:rPr lang="en-GB" sz="2800" baseline="30000" dirty="0"/>
              <a:t>1</a:t>
            </a:r>
            <a:r>
              <a:rPr lang="en-GB" sz="2800" dirty="0"/>
              <a:t>Mechanobiology &amp; Soft Matter group, </a:t>
            </a:r>
          </a:p>
          <a:p>
            <a:pPr fontAlgn="base"/>
            <a:r>
              <a:rPr lang="en-GB" sz="2800" dirty="0" err="1"/>
              <a:t>Laboratoire</a:t>
            </a:r>
            <a:r>
              <a:rPr lang="en-GB" sz="2800" dirty="0"/>
              <a:t> Interfaces et </a:t>
            </a:r>
            <a:r>
              <a:rPr lang="en-GB" sz="2800" dirty="0" err="1"/>
              <a:t>Fluides</a:t>
            </a:r>
            <a:r>
              <a:rPr lang="en-GB" sz="2800" dirty="0"/>
              <a:t> Complexes.</a:t>
            </a:r>
          </a:p>
          <a:p>
            <a:pPr fontAlgn="base"/>
            <a:endParaRPr lang="en-GB" sz="2800" dirty="0"/>
          </a:p>
          <a:p>
            <a:pPr fontAlgn="base"/>
            <a:r>
              <a:rPr lang="en-GB" sz="2800" baseline="30000" dirty="0"/>
              <a:t> 2</a:t>
            </a:r>
            <a:r>
              <a:rPr lang="fr-BE" sz="2800" dirty="0"/>
              <a:t>Département des Neurosciences.</a:t>
            </a:r>
          </a:p>
        </p:txBody>
      </p:sp>
      <p:pic>
        <p:nvPicPr>
          <p:cNvPr id="15" name="Image 14">
            <a:extLst>
              <a:ext uri="{FF2B5EF4-FFF2-40B4-BE49-F238E27FC236}">
                <a16:creationId xmlns:a16="http://schemas.microsoft.com/office/drawing/2014/main" id="{2C6A17F6-2379-474F-85AA-2380512492A0}"/>
              </a:ext>
            </a:extLst>
          </p:cNvPr>
          <p:cNvPicPr>
            <a:picLocks noChangeAspect="1"/>
          </p:cNvPicPr>
          <p:nvPr/>
        </p:nvPicPr>
        <p:blipFill>
          <a:blip r:embed="rId3"/>
          <a:stretch>
            <a:fillRect/>
          </a:stretch>
        </p:blipFill>
        <p:spPr>
          <a:xfrm>
            <a:off x="23548045" y="8522477"/>
            <a:ext cx="5879961" cy="948381"/>
          </a:xfrm>
          <a:prstGeom prst="rect">
            <a:avLst/>
          </a:prstGeom>
        </p:spPr>
      </p:pic>
      <p:graphicFrame>
        <p:nvGraphicFramePr>
          <p:cNvPr id="6" name="Tableau 5">
            <a:extLst>
              <a:ext uri="{FF2B5EF4-FFF2-40B4-BE49-F238E27FC236}">
                <a16:creationId xmlns:a16="http://schemas.microsoft.com/office/drawing/2014/main" id="{9A009EE7-6D02-FA44-B7CC-AD4B04CA565F}"/>
              </a:ext>
            </a:extLst>
          </p:cNvPr>
          <p:cNvGraphicFramePr>
            <a:graphicFrameLocks noGrp="1"/>
          </p:cNvGraphicFramePr>
          <p:nvPr>
            <p:extLst>
              <p:ext uri="{D42A27DB-BD31-4B8C-83A1-F6EECF244321}">
                <p14:modId xmlns:p14="http://schemas.microsoft.com/office/powerpoint/2010/main" val="1018930986"/>
              </p:ext>
            </p:extLst>
          </p:nvPr>
        </p:nvGraphicFramePr>
        <p:xfrm>
          <a:off x="2144997" y="10651780"/>
          <a:ext cx="9361203" cy="8600170"/>
        </p:xfrm>
        <a:graphic>
          <a:graphicData uri="http://schemas.openxmlformats.org/drawingml/2006/table">
            <a:tbl>
              <a:tblPr/>
              <a:tblGrid>
                <a:gridCol w="9361203">
                  <a:extLst>
                    <a:ext uri="{9D8B030D-6E8A-4147-A177-3AD203B41FA5}">
                      <a16:colId xmlns:a16="http://schemas.microsoft.com/office/drawing/2014/main" val="1843554894"/>
                    </a:ext>
                  </a:extLst>
                </a:gridCol>
              </a:tblGrid>
              <a:tr h="7071152">
                <a:tc>
                  <a:txBody>
                    <a:bodyPr/>
                    <a:lstStyle/>
                    <a:p>
                      <a:pPr algn="just" fontAlgn="base"/>
                      <a:r>
                        <a:rPr lang="en" sz="2800" b="1" i="1" dirty="0">
                          <a:solidFill>
                            <a:srgbClr val="000000"/>
                          </a:solidFill>
                          <a:effectLst/>
                          <a:latin typeface="Calibri" panose="020F0502020204030204" pitchFamily="34" charset="0"/>
                        </a:rPr>
                        <a:t>Understanding neuroinflammatory processes sustaining a traumatic brain injury (TBI) requires pertinent in vitro platforms. To address this challenge, we designed in vitro networks of cortical neurons with a controlled architecture on soft hydroxyl-</a:t>
                      </a:r>
                      <a:r>
                        <a:rPr lang="en" sz="2800" b="1" i="1" dirty="0" err="1">
                          <a:solidFill>
                            <a:srgbClr val="000000"/>
                          </a:solidFill>
                          <a:effectLst/>
                          <a:latin typeface="Calibri" panose="020F0502020204030204" pitchFamily="34" charset="0"/>
                        </a:rPr>
                        <a:t>PAAm</a:t>
                      </a:r>
                      <a:r>
                        <a:rPr lang="en" sz="2800" b="1" i="1" dirty="0">
                          <a:solidFill>
                            <a:srgbClr val="000000"/>
                          </a:solidFill>
                          <a:effectLst/>
                          <a:latin typeface="Calibri" panose="020F0502020204030204" pitchFamily="34" charset="0"/>
                        </a:rPr>
                        <a:t> hydrogels</a:t>
                      </a:r>
                      <a:r>
                        <a:rPr lang="en" sz="2800" b="1" i="1" baseline="-25000" dirty="0">
                          <a:solidFill>
                            <a:srgbClr val="000000"/>
                          </a:solidFill>
                          <a:effectLst/>
                          <a:latin typeface="Calibri" panose="020F0502020204030204" pitchFamily="34" charset="0"/>
                        </a:rPr>
                        <a:t>. </a:t>
                      </a:r>
                      <a:r>
                        <a:rPr lang="en" sz="2800" b="1" i="1" dirty="0">
                          <a:solidFill>
                            <a:srgbClr val="000000"/>
                          </a:solidFill>
                          <a:effectLst/>
                          <a:latin typeface="Calibri" panose="020F0502020204030204" pitchFamily="34" charset="0"/>
                        </a:rPr>
                        <a:t>We then used these neuronal networks of controlled architectures to test the impact of tumor necrosis factor alpha (TNF-alpha), a pro-inflammatory cytokine, on the neuronal plasticity of neuronal networks. Indeed the compression and stretching of brain tissues that occur during a traumatic injury leads to the activation of glial cells that release inflammatory molecules such as the cytokines and interleukins. At the early stages, inflammatory molecules are globally neurotoxic, whereas they have been reported to enhance the neuronal regeneration at long terms.  As a consequence, the key to developing future anti-inflammatory based neuroprotective treatments for TBI is to minimize the detrimental and neurotoxic effects of neuroinflammation while promoting the beneficial and neurotrophic effects.</a:t>
                      </a:r>
                      <a:r>
                        <a:rPr lang="en" sz="2800" b="0" i="0" dirty="0">
                          <a:solidFill>
                            <a:srgbClr val="000000"/>
                          </a:solidFill>
                          <a:effectLst/>
                          <a:latin typeface="Calibri" panose="020F0502020204030204" pitchFamily="34" charset="0"/>
                        </a:rPr>
                        <a:t>​</a:t>
                      </a:r>
                      <a:endParaRPr lang="en" sz="2800" b="0" i="0" dirty="0">
                        <a:solidFill>
                          <a:srgbClr val="000000"/>
                        </a:solidFill>
                        <a:effectLst/>
                      </a:endParaRPr>
                    </a:p>
                    <a:p>
                      <a:pPr algn="just" fontAlgn="base"/>
                      <a:r>
                        <a:rPr lang="en" sz="2800" b="0" i="0" dirty="0">
                          <a:solidFill>
                            <a:srgbClr val="000000"/>
                          </a:solidFill>
                          <a:effectLst/>
                          <a:latin typeface="Calibri" panose="020F0502020204030204" pitchFamily="34" charset="0"/>
                        </a:rPr>
                        <a:t>​</a:t>
                      </a:r>
                      <a:endParaRPr lang="en" sz="2800" b="0" i="0" dirty="0">
                        <a:solidFill>
                          <a:srgbClr val="000000"/>
                        </a:solidFill>
                        <a:effectLst/>
                      </a:endParaRPr>
                    </a:p>
                  </a:txBody>
                  <a:tcPr marL="65771" marR="65771" marT="32885" marB="32885">
                    <a:lnL>
                      <a:noFill/>
                    </a:lnL>
                    <a:lnR>
                      <a:noFill/>
                    </a:lnR>
                    <a:lnT>
                      <a:noFill/>
                    </a:lnT>
                    <a:lnB>
                      <a:noFill/>
                    </a:lnB>
                  </a:tcPr>
                </a:tc>
                <a:extLst>
                  <a:ext uri="{0D108BD9-81ED-4DB2-BD59-A6C34878D82A}">
                    <a16:rowId xmlns:a16="http://schemas.microsoft.com/office/drawing/2014/main" val="1375633741"/>
                  </a:ext>
                </a:extLst>
              </a:tr>
            </a:tbl>
          </a:graphicData>
        </a:graphic>
      </p:graphicFrame>
      <p:pic>
        <p:nvPicPr>
          <p:cNvPr id="1041" name="Picture 17" descr="/var/folders/hq/f2xf0vns1wx87yg2dwhhpx_80000gn/T/com.microsoft.Powerpoint/WebArchiveCopyPasteTempFiles/2Q==">
            <a:extLst>
              <a:ext uri="{FF2B5EF4-FFF2-40B4-BE49-F238E27FC236}">
                <a16:creationId xmlns:a16="http://schemas.microsoft.com/office/drawing/2014/main" id="{8620C9D8-5F0E-0E40-A810-2B9B515845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024"/>
          <a:stretch/>
        </p:blipFill>
        <p:spPr bwMode="auto">
          <a:xfrm>
            <a:off x="12630163" y="12448385"/>
            <a:ext cx="5428440" cy="4140517"/>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e 1">
            <a:extLst>
              <a:ext uri="{FF2B5EF4-FFF2-40B4-BE49-F238E27FC236}">
                <a16:creationId xmlns:a16="http://schemas.microsoft.com/office/drawing/2014/main" id="{5DBA6C71-81C4-5D47-91AD-26A793FD27F5}"/>
              </a:ext>
            </a:extLst>
          </p:cNvPr>
          <p:cNvGrpSpPr>
            <a:grpSpLocks/>
          </p:cNvGrpSpPr>
          <p:nvPr/>
        </p:nvGrpSpPr>
        <p:grpSpPr bwMode="auto">
          <a:xfrm>
            <a:off x="18608168" y="12933972"/>
            <a:ext cx="9645650" cy="3253236"/>
            <a:chOff x="290843" y="15873008"/>
            <a:chExt cx="13539472" cy="4004471"/>
          </a:xfrm>
        </p:grpSpPr>
        <p:grpSp>
          <p:nvGrpSpPr>
            <p:cNvPr id="32" name="Groupe 4">
              <a:extLst>
                <a:ext uri="{FF2B5EF4-FFF2-40B4-BE49-F238E27FC236}">
                  <a16:creationId xmlns:a16="http://schemas.microsoft.com/office/drawing/2014/main" id="{C66B5DAE-4FFD-6A4C-8A58-916C8091EEB8}"/>
                </a:ext>
              </a:extLst>
            </p:cNvPr>
            <p:cNvGrpSpPr>
              <a:grpSpLocks/>
            </p:cNvGrpSpPr>
            <p:nvPr/>
          </p:nvGrpSpPr>
          <p:grpSpPr bwMode="auto">
            <a:xfrm>
              <a:off x="729323" y="15927387"/>
              <a:ext cx="3441040" cy="3292749"/>
              <a:chOff x="1527159" y="3160385"/>
              <a:chExt cx="2526011" cy="2583161"/>
            </a:xfrm>
          </p:grpSpPr>
          <p:pic>
            <p:nvPicPr>
              <p:cNvPr id="46" name="Picture 2" descr="G:\PDMS500-DesignPDL-LM\PDMS500-LM-BIgRl10L200-R50-5.tif">
                <a:extLst>
                  <a:ext uri="{FF2B5EF4-FFF2-40B4-BE49-F238E27FC236}">
                    <a16:creationId xmlns:a16="http://schemas.microsoft.com/office/drawing/2014/main" id="{A5BCAC4A-2614-A44C-823A-66B9CD0AC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159" y="3160385"/>
                <a:ext cx="2526011" cy="258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a:extLst>
                  <a:ext uri="{FF2B5EF4-FFF2-40B4-BE49-F238E27FC236}">
                    <a16:creationId xmlns:a16="http://schemas.microsoft.com/office/drawing/2014/main" id="{1EECEACB-DBD1-9E43-8DCF-B2403F6C138A}"/>
                  </a:ext>
                </a:extLst>
              </p:cNvPr>
              <p:cNvSpPr/>
              <p:nvPr/>
            </p:nvSpPr>
            <p:spPr>
              <a:xfrm>
                <a:off x="3579400" y="5486815"/>
                <a:ext cx="247601" cy="76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0169" eaLnBrk="1" hangingPunct="1">
                  <a:defRPr/>
                </a:pPr>
                <a:endParaRPr lang="fr-BE" dirty="0"/>
              </a:p>
            </p:txBody>
          </p:sp>
          <p:sp>
            <p:nvSpPr>
              <p:cNvPr id="48" name="ZoneTexte 47">
                <a:extLst>
                  <a:ext uri="{FF2B5EF4-FFF2-40B4-BE49-F238E27FC236}">
                    <a16:creationId xmlns:a16="http://schemas.microsoft.com/office/drawing/2014/main" id="{B3719B62-3898-9148-8207-6AE5CBBB442C}"/>
                  </a:ext>
                </a:extLst>
              </p:cNvPr>
              <p:cNvSpPr txBox="1">
                <a:spLocks noChangeArrowheads="1"/>
              </p:cNvSpPr>
              <p:nvPr/>
            </p:nvSpPr>
            <p:spPr bwMode="auto">
              <a:xfrm>
                <a:off x="3292768" y="5165423"/>
                <a:ext cx="714011" cy="28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eaLnBrk="1" hangingPunct="1"/>
                <a:r>
                  <a:rPr lang="fr-BE" altLang="fr-FR" sz="1800" dirty="0">
                    <a:solidFill>
                      <a:schemeClr val="bg1"/>
                    </a:solidFill>
                  </a:rPr>
                  <a:t>100 µm</a:t>
                </a:r>
              </a:p>
            </p:txBody>
          </p:sp>
        </p:grpSp>
        <p:grpSp>
          <p:nvGrpSpPr>
            <p:cNvPr id="33" name="Groupe 1">
              <a:extLst>
                <a:ext uri="{FF2B5EF4-FFF2-40B4-BE49-F238E27FC236}">
                  <a16:creationId xmlns:a16="http://schemas.microsoft.com/office/drawing/2014/main" id="{038AF317-9E65-2A40-BB7E-471C17861263}"/>
                </a:ext>
              </a:extLst>
            </p:cNvPr>
            <p:cNvGrpSpPr>
              <a:grpSpLocks/>
            </p:cNvGrpSpPr>
            <p:nvPr/>
          </p:nvGrpSpPr>
          <p:grpSpPr bwMode="auto">
            <a:xfrm>
              <a:off x="5726284" y="15873008"/>
              <a:ext cx="8104031" cy="3455987"/>
              <a:chOff x="4904902" y="1520706"/>
              <a:chExt cx="5523406" cy="2366462"/>
            </a:xfrm>
          </p:grpSpPr>
          <p:grpSp>
            <p:nvGrpSpPr>
              <p:cNvPr id="38" name="Groupe 51">
                <a:extLst>
                  <a:ext uri="{FF2B5EF4-FFF2-40B4-BE49-F238E27FC236}">
                    <a16:creationId xmlns:a16="http://schemas.microsoft.com/office/drawing/2014/main" id="{4A589C9D-CAD9-1047-A447-3050F291C1C6}"/>
                  </a:ext>
                </a:extLst>
              </p:cNvPr>
              <p:cNvGrpSpPr>
                <a:grpSpLocks/>
              </p:cNvGrpSpPr>
              <p:nvPr/>
            </p:nvGrpSpPr>
            <p:grpSpPr bwMode="auto">
              <a:xfrm>
                <a:off x="4904902" y="1520706"/>
                <a:ext cx="3937716" cy="2366462"/>
                <a:chOff x="5532061" y="1066619"/>
                <a:chExt cx="3659529" cy="2269814"/>
              </a:xfrm>
            </p:grpSpPr>
            <p:pic>
              <p:nvPicPr>
                <p:cNvPr id="43" name="Image 52">
                  <a:extLst>
                    <a:ext uri="{FF2B5EF4-FFF2-40B4-BE49-F238E27FC236}">
                      <a16:creationId xmlns:a16="http://schemas.microsoft.com/office/drawing/2014/main" id="{D7A91460-DFFF-CD48-AD8C-DD3B59A8D0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2061" y="1066619"/>
                  <a:ext cx="2269813" cy="226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a:extLst>
                    <a:ext uri="{FF2B5EF4-FFF2-40B4-BE49-F238E27FC236}">
                      <a16:creationId xmlns:a16="http://schemas.microsoft.com/office/drawing/2014/main" id="{471543D4-4F41-6D49-9FF8-80F340208CC2}"/>
                    </a:ext>
                  </a:extLst>
                </p:cNvPr>
                <p:cNvSpPr/>
                <p:nvPr/>
              </p:nvSpPr>
              <p:spPr>
                <a:xfrm flipV="1">
                  <a:off x="8610100" y="2972751"/>
                  <a:ext cx="229716" cy="46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0169" eaLnBrk="1" hangingPunct="1">
                    <a:defRPr/>
                  </a:pPr>
                  <a:endParaRPr lang="fr-BE" dirty="0"/>
                </a:p>
              </p:txBody>
            </p:sp>
            <p:sp>
              <p:nvSpPr>
                <p:cNvPr id="45" name="ZoneTexte 54">
                  <a:extLst>
                    <a:ext uri="{FF2B5EF4-FFF2-40B4-BE49-F238E27FC236}">
                      <a16:creationId xmlns:a16="http://schemas.microsoft.com/office/drawing/2014/main" id="{0765F8F8-11D9-7B49-9EA6-29631E5EE975}"/>
                    </a:ext>
                  </a:extLst>
                </p:cNvPr>
                <p:cNvSpPr txBox="1">
                  <a:spLocks noChangeArrowheads="1"/>
                </p:cNvSpPr>
                <p:nvPr/>
              </p:nvSpPr>
              <p:spPr bwMode="auto">
                <a:xfrm>
                  <a:off x="8290500" y="2682495"/>
                  <a:ext cx="901090" cy="24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eaLnBrk="1" hangingPunct="1"/>
                  <a:r>
                    <a:rPr lang="fr-BE" altLang="fr-FR" sz="1800">
                      <a:solidFill>
                        <a:schemeClr val="bg1"/>
                      </a:solidFill>
                    </a:rPr>
                    <a:t>100 µm</a:t>
                  </a:r>
                </a:p>
              </p:txBody>
            </p:sp>
          </p:grpSp>
          <p:sp>
            <p:nvSpPr>
              <p:cNvPr id="39" name="Rectangle 38">
                <a:extLst>
                  <a:ext uri="{FF2B5EF4-FFF2-40B4-BE49-F238E27FC236}">
                    <a16:creationId xmlns:a16="http://schemas.microsoft.com/office/drawing/2014/main" id="{2F98D1D3-FED5-F841-A34B-4A9CF513085D}"/>
                  </a:ext>
                </a:extLst>
              </p:cNvPr>
              <p:cNvSpPr/>
              <p:nvPr/>
            </p:nvSpPr>
            <p:spPr>
              <a:xfrm>
                <a:off x="6318837" y="2335171"/>
                <a:ext cx="216662" cy="2633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0169" eaLnBrk="1" hangingPunct="1">
                  <a:defRPr/>
                </a:pPr>
                <a:endParaRPr lang="fr-BE" dirty="0"/>
              </a:p>
            </p:txBody>
          </p:sp>
          <p:cxnSp>
            <p:nvCxnSpPr>
              <p:cNvPr id="40" name="Connecteur droit 39">
                <a:extLst>
                  <a:ext uri="{FF2B5EF4-FFF2-40B4-BE49-F238E27FC236}">
                    <a16:creationId xmlns:a16="http://schemas.microsoft.com/office/drawing/2014/main" id="{80C79D0A-EDAC-5D45-BF76-2E270FB389A6}"/>
                  </a:ext>
                </a:extLst>
              </p:cNvPr>
              <p:cNvCxnSpPr/>
              <p:nvPr/>
            </p:nvCxnSpPr>
            <p:spPr>
              <a:xfrm>
                <a:off x="6549740" y="2574081"/>
                <a:ext cx="1706855" cy="12117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EDB612C-7ACD-2E4D-B729-54AB47C1F9FD}"/>
                  </a:ext>
                </a:extLst>
              </p:cNvPr>
              <p:cNvCxnSpPr>
                <a:stCxn id="39" idx="0"/>
              </p:cNvCxnSpPr>
              <p:nvPr/>
            </p:nvCxnSpPr>
            <p:spPr>
              <a:xfrm flipV="1">
                <a:off x="6427677" y="1674549"/>
                <a:ext cx="1828918" cy="660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Image 58">
                <a:extLst>
                  <a:ext uri="{FF2B5EF4-FFF2-40B4-BE49-F238E27FC236}">
                    <a16:creationId xmlns:a16="http://schemas.microsoft.com/office/drawing/2014/main" id="{5CA17C52-5CD4-3C44-8D33-63E2BE5341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50026" y="1650517"/>
                <a:ext cx="2178282" cy="21352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34" name="ZoneTexte 90">
              <a:extLst>
                <a:ext uri="{FF2B5EF4-FFF2-40B4-BE49-F238E27FC236}">
                  <a16:creationId xmlns:a16="http://schemas.microsoft.com/office/drawing/2014/main" id="{2438360F-273F-B44A-ABE1-0702D3854B0B}"/>
                </a:ext>
              </a:extLst>
            </p:cNvPr>
            <p:cNvSpPr txBox="1">
              <a:spLocks noChangeArrowheads="1"/>
            </p:cNvSpPr>
            <p:nvPr/>
          </p:nvSpPr>
          <p:spPr bwMode="auto">
            <a:xfrm>
              <a:off x="12842898" y="18529598"/>
              <a:ext cx="9271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7" tIns="45691" rIns="91377" bIns="45691">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eaLnBrk="1" hangingPunct="1"/>
              <a:r>
                <a:rPr lang="fr-BE" altLang="fr-FR" sz="1800">
                  <a:solidFill>
                    <a:schemeClr val="bg1"/>
                  </a:solidFill>
                </a:rPr>
                <a:t>25 µm</a:t>
              </a:r>
            </a:p>
          </p:txBody>
        </p:sp>
        <p:sp>
          <p:nvSpPr>
            <p:cNvPr id="35" name="ZoneTexte 97">
              <a:extLst>
                <a:ext uri="{FF2B5EF4-FFF2-40B4-BE49-F238E27FC236}">
                  <a16:creationId xmlns:a16="http://schemas.microsoft.com/office/drawing/2014/main" id="{978F4732-9775-1141-9C42-F4D99BD3EF90}"/>
                </a:ext>
              </a:extLst>
            </p:cNvPr>
            <p:cNvSpPr txBox="1">
              <a:spLocks noChangeArrowheads="1"/>
            </p:cNvSpPr>
            <p:nvPr/>
          </p:nvSpPr>
          <p:spPr bwMode="auto">
            <a:xfrm>
              <a:off x="290843" y="19337202"/>
              <a:ext cx="431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91" rIns="91377" bIns="45691">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BE" altLang="fr-FR" sz="2700" b="1">
                  <a:solidFill>
                    <a:srgbClr val="00B050"/>
                  </a:solidFill>
                </a:rPr>
                <a:t>Laminin micropatterns</a:t>
              </a:r>
            </a:p>
          </p:txBody>
        </p:sp>
        <p:sp>
          <p:nvSpPr>
            <p:cNvPr id="36" name="ZoneTexte 96">
              <a:extLst>
                <a:ext uri="{FF2B5EF4-FFF2-40B4-BE49-F238E27FC236}">
                  <a16:creationId xmlns:a16="http://schemas.microsoft.com/office/drawing/2014/main" id="{4053318F-AED4-0E48-9EB5-0F51BAEA5EB4}"/>
                </a:ext>
              </a:extLst>
            </p:cNvPr>
            <p:cNvSpPr txBox="1">
              <a:spLocks noChangeArrowheads="1"/>
            </p:cNvSpPr>
            <p:nvPr/>
          </p:nvSpPr>
          <p:spPr bwMode="auto">
            <a:xfrm>
              <a:off x="9163050" y="19369479"/>
              <a:ext cx="4441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91" rIns="91377" bIns="45691">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BE" altLang="fr-FR" sz="2700" b="1">
                  <a:solidFill>
                    <a:srgbClr val="C00000"/>
                  </a:solidFill>
                </a:rPr>
                <a:t>Neuronal  culture</a:t>
              </a:r>
            </a:p>
          </p:txBody>
        </p:sp>
        <p:sp>
          <p:nvSpPr>
            <p:cNvPr id="37" name="Line 37">
              <a:extLst>
                <a:ext uri="{FF2B5EF4-FFF2-40B4-BE49-F238E27FC236}">
                  <a16:creationId xmlns:a16="http://schemas.microsoft.com/office/drawing/2014/main" id="{15F12D7D-2544-7547-AEDF-52D638640BB6}"/>
                </a:ext>
              </a:extLst>
            </p:cNvPr>
            <p:cNvSpPr>
              <a:spLocks noChangeShapeType="1"/>
            </p:cNvSpPr>
            <p:nvPr/>
          </p:nvSpPr>
          <p:spPr bwMode="auto">
            <a:xfrm>
              <a:off x="4318955" y="17550128"/>
              <a:ext cx="125365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377" tIns="45691" rIns="91377" bIns="45691"/>
            <a:lstStyle/>
            <a:p>
              <a:pPr>
                <a:defRPr/>
              </a:pPr>
              <a:endParaRPr lang="en-US">
                <a:latin typeface="Arial" charset="0"/>
                <a:ea typeface="ＭＳ Ｐゴシック" charset="0"/>
                <a:cs typeface="ＭＳ Ｐゴシック" charset="0"/>
              </a:endParaRPr>
            </a:p>
          </p:txBody>
        </p:sp>
      </p:grpSp>
      <p:sp>
        <p:nvSpPr>
          <p:cNvPr id="49" name="ZoneTexte 86">
            <a:extLst>
              <a:ext uri="{FF2B5EF4-FFF2-40B4-BE49-F238E27FC236}">
                <a16:creationId xmlns:a16="http://schemas.microsoft.com/office/drawing/2014/main" id="{40A4D503-1EA2-164F-AD32-4D219964993F}"/>
              </a:ext>
            </a:extLst>
          </p:cNvPr>
          <p:cNvSpPr txBox="1">
            <a:spLocks noChangeArrowheads="1"/>
          </p:cNvSpPr>
          <p:nvPr/>
        </p:nvSpPr>
        <p:spPr bwMode="auto">
          <a:xfrm>
            <a:off x="11937206" y="11317388"/>
            <a:ext cx="17490800" cy="12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344" tIns="199172" rIns="398344" bIns="199172">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2800" dirty="0"/>
              <a:t>We developed a </a:t>
            </a:r>
            <a:r>
              <a:rPr lang="en-US" altLang="fr-FR" sz="2800" dirty="0" err="1"/>
              <a:t>microcontact</a:t>
            </a:r>
            <a:r>
              <a:rPr lang="en-US" altLang="fr-FR" sz="2800" dirty="0"/>
              <a:t> printing technique to create two-dimensional laminin </a:t>
            </a:r>
            <a:r>
              <a:rPr lang="en-US" altLang="fr-FR" sz="2800" dirty="0" err="1"/>
              <a:t>micropatterns</a:t>
            </a:r>
            <a:r>
              <a:rPr lang="en-US" altLang="fr-FR" sz="2800" dirty="0"/>
              <a:t> on culture substrates with tunable rigidities. </a:t>
            </a:r>
            <a:endParaRPr lang="fr-BE" altLang="fr-FR" sz="2800" dirty="0"/>
          </a:p>
        </p:txBody>
      </p:sp>
      <p:sp>
        <p:nvSpPr>
          <p:cNvPr id="50" name="ZoneTexte 49">
            <a:extLst>
              <a:ext uri="{FF2B5EF4-FFF2-40B4-BE49-F238E27FC236}">
                <a16:creationId xmlns:a16="http://schemas.microsoft.com/office/drawing/2014/main" id="{049C78A4-BC68-7949-8FB8-ED64CC91F571}"/>
              </a:ext>
            </a:extLst>
          </p:cNvPr>
          <p:cNvSpPr txBox="1"/>
          <p:nvPr/>
        </p:nvSpPr>
        <p:spPr>
          <a:xfrm>
            <a:off x="12242958" y="10742998"/>
            <a:ext cx="16518390" cy="646331"/>
          </a:xfrm>
          <a:prstGeom prst="rect">
            <a:avLst/>
          </a:prstGeom>
          <a:noFill/>
        </p:spPr>
        <p:txBody>
          <a:bodyPr wrap="square" rtlCol="0">
            <a:spAutoFit/>
          </a:bodyPr>
          <a:lstStyle/>
          <a:p>
            <a:pPr>
              <a:defRPr/>
            </a:pPr>
            <a:r>
              <a:rPr lang="en-US" altLang="fr-FR" sz="3600" b="1" u="sng" dirty="0"/>
              <a:t>Platform of study : neuronal networks of controlled architectures</a:t>
            </a:r>
          </a:p>
        </p:txBody>
      </p:sp>
      <p:sp>
        <p:nvSpPr>
          <p:cNvPr id="51" name="ZoneTexte 50">
            <a:extLst>
              <a:ext uri="{FF2B5EF4-FFF2-40B4-BE49-F238E27FC236}">
                <a16:creationId xmlns:a16="http://schemas.microsoft.com/office/drawing/2014/main" id="{A2E9A3E1-0700-604B-A371-8DFB1D2BD094}"/>
              </a:ext>
            </a:extLst>
          </p:cNvPr>
          <p:cNvSpPr txBox="1"/>
          <p:nvPr/>
        </p:nvSpPr>
        <p:spPr>
          <a:xfrm>
            <a:off x="18976692" y="17532748"/>
            <a:ext cx="6375607" cy="1477328"/>
          </a:xfrm>
          <a:prstGeom prst="rect">
            <a:avLst/>
          </a:prstGeom>
          <a:noFill/>
        </p:spPr>
        <p:txBody>
          <a:bodyPr wrap="square" rtlCol="0">
            <a:spAutoFit/>
          </a:bodyPr>
          <a:lstStyle/>
          <a:p>
            <a:r>
              <a:rPr lang="en-GB" sz="1800" dirty="0"/>
              <a:t>J. </a:t>
            </a:r>
            <a:r>
              <a:rPr lang="en-GB" sz="1800" dirty="0" err="1"/>
              <a:t>Lantoine</a:t>
            </a:r>
            <a:r>
              <a:rPr lang="en-GB" sz="1800" dirty="0"/>
              <a:t> </a:t>
            </a:r>
            <a:r>
              <a:rPr lang="en-GB" sz="1800" i="1" dirty="0"/>
              <a:t>et </a:t>
            </a:r>
            <a:r>
              <a:rPr lang="en-GB" sz="1800" i="1" dirty="0" err="1"/>
              <a:t>al</a:t>
            </a:r>
            <a:r>
              <a:rPr lang="en-GB" sz="1800" dirty="0" err="1"/>
              <a:t>,Biomaterials</a:t>
            </a:r>
            <a:r>
              <a:rPr lang="en-GB" sz="1800" dirty="0"/>
              <a:t> (2016)</a:t>
            </a:r>
          </a:p>
          <a:p>
            <a:r>
              <a:rPr lang="fr-BE" sz="1800" dirty="0"/>
              <a:t>T. </a:t>
            </a:r>
            <a:r>
              <a:rPr lang="fr-BE" sz="1800" dirty="0" err="1"/>
              <a:t>Grevesse</a:t>
            </a:r>
            <a:r>
              <a:rPr lang="fr-BE" sz="1800" dirty="0"/>
              <a:t> </a:t>
            </a:r>
            <a:r>
              <a:rPr lang="fr-BE" sz="1800" i="1" dirty="0"/>
              <a:t>et al</a:t>
            </a:r>
            <a:r>
              <a:rPr lang="fr-BE" sz="1800" dirty="0"/>
              <a:t>, Médecine/Sciences  (2016)</a:t>
            </a:r>
          </a:p>
          <a:p>
            <a:r>
              <a:rPr lang="fr-BE" sz="1800" dirty="0"/>
              <a:t>T. </a:t>
            </a:r>
            <a:r>
              <a:rPr lang="fr-BE" sz="1800" dirty="0" err="1"/>
              <a:t>Grevesse</a:t>
            </a:r>
            <a:r>
              <a:rPr lang="fr-BE" sz="1800" dirty="0"/>
              <a:t> </a:t>
            </a:r>
            <a:r>
              <a:rPr lang="fr-BE" sz="1800" i="1" dirty="0"/>
              <a:t>et al, </a:t>
            </a:r>
            <a:r>
              <a:rPr lang="fr-BE" sz="1800" dirty="0"/>
              <a:t>Neuroscience Communications  (2015)</a:t>
            </a:r>
          </a:p>
          <a:p>
            <a:endParaRPr lang="fr-BE" sz="1800" dirty="0"/>
          </a:p>
          <a:p>
            <a:endParaRPr lang="fr-BE" sz="1800" dirty="0"/>
          </a:p>
        </p:txBody>
      </p:sp>
      <p:pic>
        <p:nvPicPr>
          <p:cNvPr id="54" name="Image 53">
            <a:extLst>
              <a:ext uri="{FF2B5EF4-FFF2-40B4-BE49-F238E27FC236}">
                <a16:creationId xmlns:a16="http://schemas.microsoft.com/office/drawing/2014/main" id="{D1E0A10D-C866-6644-AA3F-5822DC9F965E}"/>
              </a:ext>
            </a:extLst>
          </p:cNvPr>
          <p:cNvPicPr>
            <a:picLocks noChangeAspect="1"/>
          </p:cNvPicPr>
          <p:nvPr/>
        </p:nvPicPr>
        <p:blipFill rotWithShape="1">
          <a:blip r:embed="rId8">
            <a:extLst>
              <a:ext uri="{28A0092B-C50C-407E-A947-70E740481C1C}">
                <a14:useLocalDpi xmlns:a14="http://schemas.microsoft.com/office/drawing/2010/main" val="0"/>
              </a:ext>
            </a:extLst>
          </a:blip>
          <a:srcRect l="22947" t="5589" r="53675" b="66368"/>
          <a:stretch/>
        </p:blipFill>
        <p:spPr>
          <a:xfrm>
            <a:off x="10049125" y="20287484"/>
            <a:ext cx="3320550" cy="4137740"/>
          </a:xfrm>
          <a:prstGeom prst="rect">
            <a:avLst/>
          </a:prstGeom>
        </p:spPr>
      </p:pic>
      <p:pic>
        <p:nvPicPr>
          <p:cNvPr id="55" name="Image 54">
            <a:extLst>
              <a:ext uri="{FF2B5EF4-FFF2-40B4-BE49-F238E27FC236}">
                <a16:creationId xmlns:a16="http://schemas.microsoft.com/office/drawing/2014/main" id="{3FD45DD7-CD53-2E45-8383-DF6B42EEC9DE}"/>
              </a:ext>
            </a:extLst>
          </p:cNvPr>
          <p:cNvPicPr>
            <a:picLocks noChangeAspect="1"/>
          </p:cNvPicPr>
          <p:nvPr/>
        </p:nvPicPr>
        <p:blipFill rotWithShape="1">
          <a:blip r:embed="rId8">
            <a:extLst>
              <a:ext uri="{28A0092B-C50C-407E-A947-70E740481C1C}">
                <a14:useLocalDpi xmlns:a14="http://schemas.microsoft.com/office/drawing/2010/main" val="0"/>
              </a:ext>
            </a:extLst>
          </a:blip>
          <a:srcRect t="5707" r="77637" b="65619"/>
          <a:stretch/>
        </p:blipFill>
        <p:spPr>
          <a:xfrm>
            <a:off x="13912614" y="20287484"/>
            <a:ext cx="3199402" cy="4261550"/>
          </a:xfrm>
          <a:prstGeom prst="rect">
            <a:avLst/>
          </a:prstGeom>
        </p:spPr>
      </p:pic>
      <p:sp>
        <p:nvSpPr>
          <p:cNvPr id="56" name="ZoneTexte 55">
            <a:extLst>
              <a:ext uri="{FF2B5EF4-FFF2-40B4-BE49-F238E27FC236}">
                <a16:creationId xmlns:a16="http://schemas.microsoft.com/office/drawing/2014/main" id="{0B9FD72F-3EB0-3440-9E2F-D98BCF62E4E2}"/>
              </a:ext>
            </a:extLst>
          </p:cNvPr>
          <p:cNvSpPr txBox="1"/>
          <p:nvPr/>
        </p:nvSpPr>
        <p:spPr>
          <a:xfrm>
            <a:off x="18361727" y="19626623"/>
            <a:ext cx="12268941"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u="sng" dirty="0">
                <a:solidFill>
                  <a:schemeClr val="tx1"/>
                </a:solidFill>
              </a:rPr>
              <a:t>Effect of TNF-alpha on neuronal networks</a:t>
            </a:r>
          </a:p>
        </p:txBody>
      </p:sp>
      <p:pic>
        <p:nvPicPr>
          <p:cNvPr id="58" name="Image 57">
            <a:extLst>
              <a:ext uri="{FF2B5EF4-FFF2-40B4-BE49-F238E27FC236}">
                <a16:creationId xmlns:a16="http://schemas.microsoft.com/office/drawing/2014/main" id="{E6F6D8CA-5A5F-C34E-B6CA-09F1685945F1}"/>
              </a:ext>
            </a:extLst>
          </p:cNvPr>
          <p:cNvPicPr>
            <a:picLocks noChangeAspect="1"/>
          </p:cNvPicPr>
          <p:nvPr/>
        </p:nvPicPr>
        <p:blipFill rotWithShape="1">
          <a:blip r:embed="rId8">
            <a:extLst>
              <a:ext uri="{28A0092B-C50C-407E-A947-70E740481C1C}">
                <a14:useLocalDpi xmlns:a14="http://schemas.microsoft.com/office/drawing/2010/main" val="0"/>
              </a:ext>
            </a:extLst>
          </a:blip>
          <a:srcRect l="50533" t="1854" r="5528" b="66368"/>
          <a:stretch/>
        </p:blipFill>
        <p:spPr>
          <a:xfrm>
            <a:off x="2617140" y="22235498"/>
            <a:ext cx="5275720" cy="3963630"/>
          </a:xfrm>
          <a:prstGeom prst="rect">
            <a:avLst/>
          </a:prstGeom>
        </p:spPr>
      </p:pic>
      <p:pic>
        <p:nvPicPr>
          <p:cNvPr id="59" name="Image 58">
            <a:extLst>
              <a:ext uri="{FF2B5EF4-FFF2-40B4-BE49-F238E27FC236}">
                <a16:creationId xmlns:a16="http://schemas.microsoft.com/office/drawing/2014/main" id="{1668ABA9-F5E6-8945-8ACC-15048EEE109A}"/>
              </a:ext>
            </a:extLst>
          </p:cNvPr>
          <p:cNvPicPr>
            <a:picLocks noChangeAspect="1"/>
          </p:cNvPicPr>
          <p:nvPr/>
        </p:nvPicPr>
        <p:blipFill rotWithShape="1">
          <a:blip r:embed="rId8">
            <a:extLst>
              <a:ext uri="{28A0092B-C50C-407E-A947-70E740481C1C}">
                <a14:useLocalDpi xmlns:a14="http://schemas.microsoft.com/office/drawing/2010/main" val="0"/>
              </a:ext>
            </a:extLst>
          </a:blip>
          <a:srcRect l="49230" t="39732" r="2724" b="31729"/>
          <a:stretch/>
        </p:blipFill>
        <p:spPr>
          <a:xfrm>
            <a:off x="13912614" y="24295432"/>
            <a:ext cx="3890532" cy="2400640"/>
          </a:xfrm>
          <a:prstGeom prst="rect">
            <a:avLst/>
          </a:prstGeom>
        </p:spPr>
      </p:pic>
      <p:pic>
        <p:nvPicPr>
          <p:cNvPr id="60" name="Image 59">
            <a:extLst>
              <a:ext uri="{FF2B5EF4-FFF2-40B4-BE49-F238E27FC236}">
                <a16:creationId xmlns:a16="http://schemas.microsoft.com/office/drawing/2014/main" id="{31EF15BE-796C-B048-92A4-C768C57E8729}"/>
              </a:ext>
            </a:extLst>
          </p:cNvPr>
          <p:cNvPicPr>
            <a:picLocks noChangeAspect="1"/>
          </p:cNvPicPr>
          <p:nvPr/>
        </p:nvPicPr>
        <p:blipFill rotWithShape="1">
          <a:blip r:embed="rId8">
            <a:extLst>
              <a:ext uri="{28A0092B-C50C-407E-A947-70E740481C1C}">
                <a14:useLocalDpi xmlns:a14="http://schemas.microsoft.com/office/drawing/2010/main" val="0"/>
              </a:ext>
            </a:extLst>
          </a:blip>
          <a:srcRect t="74677" r="55382" b="515"/>
          <a:stretch/>
        </p:blipFill>
        <p:spPr>
          <a:xfrm>
            <a:off x="9690554" y="24288762"/>
            <a:ext cx="4123466" cy="2381651"/>
          </a:xfrm>
          <a:prstGeom prst="rect">
            <a:avLst/>
          </a:prstGeom>
        </p:spPr>
      </p:pic>
      <p:sp>
        <p:nvSpPr>
          <p:cNvPr id="62" name="ZoneTexte 86">
            <a:extLst>
              <a:ext uri="{FF2B5EF4-FFF2-40B4-BE49-F238E27FC236}">
                <a16:creationId xmlns:a16="http://schemas.microsoft.com/office/drawing/2014/main" id="{2D2FB51B-A250-104E-B069-617CE09F505A}"/>
              </a:ext>
            </a:extLst>
          </p:cNvPr>
          <p:cNvSpPr txBox="1">
            <a:spLocks noChangeArrowheads="1"/>
          </p:cNvSpPr>
          <p:nvPr/>
        </p:nvSpPr>
        <p:spPr bwMode="auto">
          <a:xfrm>
            <a:off x="1948368" y="19744810"/>
            <a:ext cx="7906832" cy="224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344" tIns="199172" rIns="398344" bIns="199172">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endParaRPr lang="fr-BE" sz="2400" dirty="0"/>
          </a:p>
          <a:p>
            <a:r>
              <a:rPr lang="en-US" sz="2400" dirty="0"/>
              <a:t>Using soft (E=5 kPa) and stiff (E=500 kPa) matrices, we investigated the influence of the surface rigidity on the network formation firstly on the synaptic activity of the networks.</a:t>
            </a:r>
            <a:endParaRPr lang="fr-BE" altLang="fr-FR" sz="2400" dirty="0"/>
          </a:p>
        </p:txBody>
      </p:sp>
      <p:sp>
        <p:nvSpPr>
          <p:cNvPr id="63" name="ZoneTexte 62">
            <a:extLst>
              <a:ext uri="{FF2B5EF4-FFF2-40B4-BE49-F238E27FC236}">
                <a16:creationId xmlns:a16="http://schemas.microsoft.com/office/drawing/2014/main" id="{2A34FCED-08B4-134B-B8F4-482566B0FEFD}"/>
              </a:ext>
            </a:extLst>
          </p:cNvPr>
          <p:cNvSpPr txBox="1"/>
          <p:nvPr/>
        </p:nvSpPr>
        <p:spPr>
          <a:xfrm>
            <a:off x="2141469" y="19614047"/>
            <a:ext cx="15587300" cy="646331"/>
          </a:xfrm>
          <a:prstGeom prst="rect">
            <a:avLst/>
          </a:prstGeom>
          <a:noFill/>
        </p:spPr>
        <p:txBody>
          <a:bodyPr wrap="square" rtlCol="0">
            <a:spAutoFit/>
          </a:bodyPr>
          <a:lstStyle/>
          <a:p>
            <a:pPr defTabSz="4170169">
              <a:defRPr/>
            </a:pPr>
            <a:r>
              <a:rPr lang="en-US" altLang="fr-FR" sz="3600" b="1" u="sng" dirty="0"/>
              <a:t>Influence of substrate rigidity on neuronal networks</a:t>
            </a:r>
            <a:r>
              <a:rPr lang="en-US" altLang="fr-FR" sz="3600" b="1" i="1" dirty="0"/>
              <a:t> </a:t>
            </a:r>
          </a:p>
        </p:txBody>
      </p:sp>
      <p:sp>
        <p:nvSpPr>
          <p:cNvPr id="10" name="ZoneTexte 9">
            <a:extLst>
              <a:ext uri="{FF2B5EF4-FFF2-40B4-BE49-F238E27FC236}">
                <a16:creationId xmlns:a16="http://schemas.microsoft.com/office/drawing/2014/main" id="{D1265817-CF16-429B-94D9-81C9BA0DACF2}"/>
              </a:ext>
            </a:extLst>
          </p:cNvPr>
          <p:cNvSpPr txBox="1"/>
          <p:nvPr/>
        </p:nvSpPr>
        <p:spPr>
          <a:xfrm>
            <a:off x="2046431" y="19570218"/>
            <a:ext cx="15685478" cy="7283964"/>
          </a:xfrm>
          <a:prstGeom prst="rect">
            <a:avLst/>
          </a:prstGeom>
          <a:noFill/>
          <a:ln w="38100">
            <a:solidFill>
              <a:srgbClr val="00ABCC"/>
            </a:solidFill>
          </a:ln>
        </p:spPr>
        <p:txBody>
          <a:bodyPr wrap="square" rtlCol="0">
            <a:noAutofit/>
          </a:bodyPr>
          <a:lstStyle/>
          <a:p>
            <a:endParaRPr lang="fr-FR" sz="5400" b="1" dirty="0"/>
          </a:p>
        </p:txBody>
      </p:sp>
      <p:sp>
        <p:nvSpPr>
          <p:cNvPr id="61" name="ZoneTexte 86">
            <a:extLst>
              <a:ext uri="{FF2B5EF4-FFF2-40B4-BE49-F238E27FC236}">
                <a16:creationId xmlns:a16="http://schemas.microsoft.com/office/drawing/2014/main" id="{93839F86-EEAE-044C-B0D1-4A6740DC31CF}"/>
              </a:ext>
            </a:extLst>
          </p:cNvPr>
          <p:cNvSpPr txBox="1">
            <a:spLocks noChangeArrowheads="1"/>
          </p:cNvSpPr>
          <p:nvPr/>
        </p:nvSpPr>
        <p:spPr bwMode="auto">
          <a:xfrm>
            <a:off x="18164000" y="20102288"/>
            <a:ext cx="10658308" cy="169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344" tIns="199172" rIns="398344" bIns="199172">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fr-FR" sz="2800" dirty="0"/>
              <a:t>We added 10 ng/ml of TNF-alpha to cortical neuronal networks at early (DIV4 to DIV13) and late (DIV7 to DIV13) growth stages</a:t>
            </a:r>
            <a:r>
              <a:rPr lang="en-US" altLang="fr-FR" sz="2800" dirty="0"/>
              <a:t>. </a:t>
            </a:r>
            <a:endParaRPr lang="fr-BE" altLang="fr-FR" sz="2800" dirty="0"/>
          </a:p>
        </p:txBody>
      </p:sp>
      <p:grpSp>
        <p:nvGrpSpPr>
          <p:cNvPr id="65" name="Groupe 16">
            <a:extLst>
              <a:ext uri="{FF2B5EF4-FFF2-40B4-BE49-F238E27FC236}">
                <a16:creationId xmlns:a16="http://schemas.microsoft.com/office/drawing/2014/main" id="{41965646-D74B-1B49-BD60-18F6433E945B}"/>
              </a:ext>
            </a:extLst>
          </p:cNvPr>
          <p:cNvGrpSpPr>
            <a:grpSpLocks/>
          </p:cNvGrpSpPr>
          <p:nvPr/>
        </p:nvGrpSpPr>
        <p:grpSpPr bwMode="auto">
          <a:xfrm>
            <a:off x="20956910" y="21159517"/>
            <a:ext cx="7640044" cy="1980262"/>
            <a:chOff x="690363" y="19286413"/>
            <a:chExt cx="9750848" cy="3263408"/>
          </a:xfrm>
        </p:grpSpPr>
        <p:sp>
          <p:nvSpPr>
            <p:cNvPr id="66" name="Flèche droite 41">
              <a:extLst>
                <a:ext uri="{FF2B5EF4-FFF2-40B4-BE49-F238E27FC236}">
                  <a16:creationId xmlns:a16="http://schemas.microsoft.com/office/drawing/2014/main" id="{587C502C-0F8E-814F-B4BE-45F565C278DB}"/>
                </a:ext>
              </a:extLst>
            </p:cNvPr>
            <p:cNvSpPr/>
            <p:nvPr/>
          </p:nvSpPr>
          <p:spPr>
            <a:xfrm>
              <a:off x="3960755" y="20870499"/>
              <a:ext cx="6118490" cy="81267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2400" dirty="0"/>
                <a:t>TNF-alpha (10ng/ml)  </a:t>
              </a:r>
            </a:p>
          </p:txBody>
        </p:sp>
        <p:cxnSp>
          <p:nvCxnSpPr>
            <p:cNvPr id="67" name="Connecteur droit 66">
              <a:extLst>
                <a:ext uri="{FF2B5EF4-FFF2-40B4-BE49-F238E27FC236}">
                  <a16:creationId xmlns:a16="http://schemas.microsoft.com/office/drawing/2014/main" id="{7B3A9C06-C608-7546-9F66-F8A8E89F8830}"/>
                </a:ext>
              </a:extLst>
            </p:cNvPr>
            <p:cNvCxnSpPr/>
            <p:nvPr/>
          </p:nvCxnSpPr>
          <p:spPr>
            <a:xfrm>
              <a:off x="1098368" y="20307022"/>
              <a:ext cx="878401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1EF53868-5457-0743-A712-6499803FFC08}"/>
                </a:ext>
              </a:extLst>
            </p:cNvPr>
            <p:cNvCxnSpPr/>
            <p:nvPr/>
          </p:nvCxnSpPr>
          <p:spPr>
            <a:xfrm>
              <a:off x="1098368" y="19659420"/>
              <a:ext cx="0" cy="13126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10BABB8E-ADB6-694E-A2C3-BBB4797E167D}"/>
                </a:ext>
              </a:extLst>
            </p:cNvPr>
            <p:cNvCxnSpPr/>
            <p:nvPr/>
          </p:nvCxnSpPr>
          <p:spPr>
            <a:xfrm>
              <a:off x="3960755" y="19641959"/>
              <a:ext cx="0" cy="13126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D0E6E7A7-E50A-5346-95F7-F00A1B7D1483}"/>
                </a:ext>
              </a:extLst>
            </p:cNvPr>
            <p:cNvCxnSpPr/>
            <p:nvPr/>
          </p:nvCxnSpPr>
          <p:spPr>
            <a:xfrm>
              <a:off x="9864923" y="19659420"/>
              <a:ext cx="0" cy="13126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656E0C39-17D1-ED40-BF61-8ABE7C26B4E9}"/>
                </a:ext>
              </a:extLst>
            </p:cNvPr>
            <p:cNvCxnSpPr/>
            <p:nvPr/>
          </p:nvCxnSpPr>
          <p:spPr>
            <a:xfrm>
              <a:off x="6985073" y="19641959"/>
              <a:ext cx="0" cy="131266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2" name="Flèche droite 49">
              <a:extLst>
                <a:ext uri="{FF2B5EF4-FFF2-40B4-BE49-F238E27FC236}">
                  <a16:creationId xmlns:a16="http://schemas.microsoft.com/office/drawing/2014/main" id="{508E6FC0-266C-5A4A-A1F9-CAFA17CD4E37}"/>
                </a:ext>
              </a:extLst>
            </p:cNvPr>
            <p:cNvSpPr/>
            <p:nvPr/>
          </p:nvSpPr>
          <p:spPr>
            <a:xfrm>
              <a:off x="6962847" y="21840316"/>
              <a:ext cx="3094172" cy="709505"/>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2400" dirty="0"/>
                <a:t>TNF-alpha</a:t>
              </a:r>
            </a:p>
          </p:txBody>
        </p:sp>
        <p:sp>
          <p:nvSpPr>
            <p:cNvPr id="73" name="ZoneTexte 15">
              <a:extLst>
                <a:ext uri="{FF2B5EF4-FFF2-40B4-BE49-F238E27FC236}">
                  <a16:creationId xmlns:a16="http://schemas.microsoft.com/office/drawing/2014/main" id="{E3C52716-0AEB-B34A-8468-7F34AE1D7FC3}"/>
                </a:ext>
              </a:extLst>
            </p:cNvPr>
            <p:cNvSpPr txBox="1">
              <a:spLocks noChangeArrowheads="1"/>
            </p:cNvSpPr>
            <p:nvPr/>
          </p:nvSpPr>
          <p:spPr bwMode="auto">
            <a:xfrm>
              <a:off x="690363" y="19286413"/>
              <a:ext cx="1037880" cy="43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altLang="fr-FR" dirty="0"/>
                <a:t>DIV 0</a:t>
              </a:r>
            </a:p>
          </p:txBody>
        </p:sp>
        <p:sp>
          <p:nvSpPr>
            <p:cNvPr id="74" name="ZoneTexte 344">
              <a:extLst>
                <a:ext uri="{FF2B5EF4-FFF2-40B4-BE49-F238E27FC236}">
                  <a16:creationId xmlns:a16="http://schemas.microsoft.com/office/drawing/2014/main" id="{B7193308-E72D-2340-8852-B69EC2F14C00}"/>
                </a:ext>
              </a:extLst>
            </p:cNvPr>
            <p:cNvSpPr txBox="1">
              <a:spLocks noChangeArrowheads="1"/>
            </p:cNvSpPr>
            <p:nvPr/>
          </p:nvSpPr>
          <p:spPr bwMode="auto">
            <a:xfrm>
              <a:off x="3570683" y="19286413"/>
              <a:ext cx="1037880" cy="43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altLang="fr-FR"/>
                <a:t>DIV 4</a:t>
              </a:r>
            </a:p>
          </p:txBody>
        </p:sp>
        <p:sp>
          <p:nvSpPr>
            <p:cNvPr id="75" name="ZoneTexte 345">
              <a:extLst>
                <a:ext uri="{FF2B5EF4-FFF2-40B4-BE49-F238E27FC236}">
                  <a16:creationId xmlns:a16="http://schemas.microsoft.com/office/drawing/2014/main" id="{2F204D20-BBDE-A74C-9FB3-5EF066E3BDB7}"/>
                </a:ext>
              </a:extLst>
            </p:cNvPr>
            <p:cNvSpPr txBox="1">
              <a:spLocks noChangeArrowheads="1"/>
            </p:cNvSpPr>
            <p:nvPr/>
          </p:nvSpPr>
          <p:spPr bwMode="auto">
            <a:xfrm>
              <a:off x="6552779" y="19286413"/>
              <a:ext cx="1037880" cy="43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altLang="fr-FR"/>
                <a:t>DIV 7</a:t>
              </a:r>
            </a:p>
          </p:txBody>
        </p:sp>
        <p:sp>
          <p:nvSpPr>
            <p:cNvPr id="76" name="ZoneTexte 346">
              <a:extLst>
                <a:ext uri="{FF2B5EF4-FFF2-40B4-BE49-F238E27FC236}">
                  <a16:creationId xmlns:a16="http://schemas.microsoft.com/office/drawing/2014/main" id="{DE271E80-4094-D349-8186-0D83F70B42CF}"/>
                </a:ext>
              </a:extLst>
            </p:cNvPr>
            <p:cNvSpPr txBox="1">
              <a:spLocks noChangeArrowheads="1"/>
            </p:cNvSpPr>
            <p:nvPr/>
          </p:nvSpPr>
          <p:spPr bwMode="auto">
            <a:xfrm>
              <a:off x="9259316" y="19286413"/>
              <a:ext cx="1181895" cy="43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altLang="fr-FR"/>
                <a:t>DIV 12</a:t>
              </a:r>
            </a:p>
          </p:txBody>
        </p:sp>
      </p:grpSp>
      <p:grpSp>
        <p:nvGrpSpPr>
          <p:cNvPr id="77" name="Groupe 76">
            <a:extLst>
              <a:ext uri="{FF2B5EF4-FFF2-40B4-BE49-F238E27FC236}">
                <a16:creationId xmlns:a16="http://schemas.microsoft.com/office/drawing/2014/main" id="{543F089F-9642-1042-9F51-E5F31C7C93D3}"/>
              </a:ext>
            </a:extLst>
          </p:cNvPr>
          <p:cNvGrpSpPr/>
          <p:nvPr/>
        </p:nvGrpSpPr>
        <p:grpSpPr>
          <a:xfrm>
            <a:off x="18553754" y="23236193"/>
            <a:ext cx="4819305" cy="3486660"/>
            <a:chOff x="14710598" y="25540839"/>
            <a:chExt cx="5755600" cy="4104000"/>
          </a:xfrm>
        </p:grpSpPr>
        <p:pic>
          <p:nvPicPr>
            <p:cNvPr id="78" name="Image 77">
              <a:extLst>
                <a:ext uri="{FF2B5EF4-FFF2-40B4-BE49-F238E27FC236}">
                  <a16:creationId xmlns:a16="http://schemas.microsoft.com/office/drawing/2014/main" id="{1FB3976E-9B67-6742-A1E2-396E06DEB498}"/>
                </a:ext>
              </a:extLst>
            </p:cNvPr>
            <p:cNvPicPr>
              <a:picLocks noChangeAspect="1"/>
            </p:cNvPicPr>
            <p:nvPr/>
          </p:nvPicPr>
          <p:blipFill rotWithShape="1">
            <a:blip r:embed="rId9">
              <a:extLst>
                <a:ext uri="{28A0092B-C50C-407E-A947-70E740481C1C}">
                  <a14:useLocalDpi xmlns:a14="http://schemas.microsoft.com/office/drawing/2010/main" val="0"/>
                </a:ext>
              </a:extLst>
            </a:blip>
            <a:srcRect l="3081" t="8213" r="12282" b="5304"/>
            <a:stretch/>
          </p:blipFill>
          <p:spPr>
            <a:xfrm>
              <a:off x="14710598" y="25540839"/>
              <a:ext cx="5755600" cy="4104000"/>
            </a:xfrm>
            <a:prstGeom prst="rect">
              <a:avLst/>
            </a:prstGeom>
          </p:spPr>
        </p:pic>
        <p:cxnSp>
          <p:nvCxnSpPr>
            <p:cNvPr id="79" name="Connecteur droit 78">
              <a:extLst>
                <a:ext uri="{FF2B5EF4-FFF2-40B4-BE49-F238E27FC236}">
                  <a16:creationId xmlns:a16="http://schemas.microsoft.com/office/drawing/2014/main" id="{27CCDD0D-DA33-DD4D-8DFA-73B5CFEB0E8F}"/>
                </a:ext>
              </a:extLst>
            </p:cNvPr>
            <p:cNvCxnSpPr/>
            <p:nvPr/>
          </p:nvCxnSpPr>
          <p:spPr>
            <a:xfrm>
              <a:off x="16505758" y="26658465"/>
              <a:ext cx="151216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Connecteur droit 79">
              <a:extLst>
                <a:ext uri="{FF2B5EF4-FFF2-40B4-BE49-F238E27FC236}">
                  <a16:creationId xmlns:a16="http://schemas.microsoft.com/office/drawing/2014/main" id="{1FBBC43F-F54C-0A4E-A5CC-64561246CC49}"/>
                </a:ext>
              </a:extLst>
            </p:cNvPr>
            <p:cNvCxnSpPr/>
            <p:nvPr/>
          </p:nvCxnSpPr>
          <p:spPr>
            <a:xfrm>
              <a:off x="18017926" y="26442441"/>
              <a:ext cx="158417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Connecteur droit 80">
              <a:extLst>
                <a:ext uri="{FF2B5EF4-FFF2-40B4-BE49-F238E27FC236}">
                  <a16:creationId xmlns:a16="http://schemas.microsoft.com/office/drawing/2014/main" id="{45296EFE-470E-2047-ADC7-6080AF3C9884}"/>
                </a:ext>
              </a:extLst>
            </p:cNvPr>
            <p:cNvCxnSpPr/>
            <p:nvPr/>
          </p:nvCxnSpPr>
          <p:spPr>
            <a:xfrm>
              <a:off x="16505758" y="26010393"/>
              <a:ext cx="3071627"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ZoneTexte 81">
              <a:extLst>
                <a:ext uri="{FF2B5EF4-FFF2-40B4-BE49-F238E27FC236}">
                  <a16:creationId xmlns:a16="http://schemas.microsoft.com/office/drawing/2014/main" id="{188FB436-08BE-D347-A40E-85B404EDCA05}"/>
                </a:ext>
              </a:extLst>
            </p:cNvPr>
            <p:cNvSpPr txBox="1"/>
            <p:nvPr/>
          </p:nvSpPr>
          <p:spPr>
            <a:xfrm>
              <a:off x="17897555" y="25794369"/>
              <a:ext cx="288032" cy="400110"/>
            </a:xfrm>
            <a:prstGeom prst="rect">
              <a:avLst/>
            </a:prstGeom>
            <a:noFill/>
          </p:spPr>
          <p:txBody>
            <a:bodyPr wrap="square" rtlCol="0">
              <a:spAutoFit/>
            </a:bodyPr>
            <a:lstStyle/>
            <a:p>
              <a:r>
                <a:rPr lang="fr-BE" sz="2000" dirty="0"/>
                <a:t>*</a:t>
              </a:r>
            </a:p>
          </p:txBody>
        </p:sp>
        <p:sp>
          <p:nvSpPr>
            <p:cNvPr id="83" name="ZoneTexte 82">
              <a:extLst>
                <a:ext uri="{FF2B5EF4-FFF2-40B4-BE49-F238E27FC236}">
                  <a16:creationId xmlns:a16="http://schemas.microsoft.com/office/drawing/2014/main" id="{FBF32807-26DD-A842-B879-1DB279453832}"/>
                </a:ext>
              </a:extLst>
            </p:cNvPr>
            <p:cNvSpPr txBox="1"/>
            <p:nvPr/>
          </p:nvSpPr>
          <p:spPr>
            <a:xfrm>
              <a:off x="17090447" y="26442441"/>
              <a:ext cx="288032" cy="400110"/>
            </a:xfrm>
            <a:prstGeom prst="rect">
              <a:avLst/>
            </a:prstGeom>
            <a:noFill/>
          </p:spPr>
          <p:txBody>
            <a:bodyPr wrap="square" rtlCol="0">
              <a:spAutoFit/>
            </a:bodyPr>
            <a:lstStyle/>
            <a:p>
              <a:r>
                <a:rPr lang="fr-BE" sz="2000" dirty="0"/>
                <a:t>*</a:t>
              </a:r>
            </a:p>
          </p:txBody>
        </p:sp>
        <p:sp>
          <p:nvSpPr>
            <p:cNvPr id="84" name="ZoneTexte 83">
              <a:extLst>
                <a:ext uri="{FF2B5EF4-FFF2-40B4-BE49-F238E27FC236}">
                  <a16:creationId xmlns:a16="http://schemas.microsoft.com/office/drawing/2014/main" id="{7FE15928-D06C-1E48-99F2-08E168E92FFC}"/>
                </a:ext>
              </a:extLst>
            </p:cNvPr>
            <p:cNvSpPr txBox="1"/>
            <p:nvPr/>
          </p:nvSpPr>
          <p:spPr>
            <a:xfrm>
              <a:off x="18621754" y="26226417"/>
              <a:ext cx="802163" cy="326044"/>
            </a:xfrm>
            <a:prstGeom prst="rect">
              <a:avLst/>
            </a:prstGeom>
            <a:noFill/>
          </p:spPr>
          <p:txBody>
            <a:bodyPr wrap="square" rtlCol="0">
              <a:spAutoFit/>
            </a:bodyPr>
            <a:lstStyle/>
            <a:p>
              <a:r>
                <a:rPr lang="fr-BE" sz="1200" dirty="0" err="1"/>
                <a:t>n.s</a:t>
              </a:r>
              <a:endParaRPr lang="fr-BE" sz="1200" dirty="0"/>
            </a:p>
          </p:txBody>
        </p:sp>
      </p:grpSp>
      <p:grpSp>
        <p:nvGrpSpPr>
          <p:cNvPr id="85" name="Groupe 84">
            <a:extLst>
              <a:ext uri="{FF2B5EF4-FFF2-40B4-BE49-F238E27FC236}">
                <a16:creationId xmlns:a16="http://schemas.microsoft.com/office/drawing/2014/main" id="{7398A854-88BC-924C-9038-EE5BB5F405E0}"/>
              </a:ext>
            </a:extLst>
          </p:cNvPr>
          <p:cNvGrpSpPr/>
          <p:nvPr/>
        </p:nvGrpSpPr>
        <p:grpSpPr>
          <a:xfrm>
            <a:off x="23642959" y="23238510"/>
            <a:ext cx="4819975" cy="3469329"/>
            <a:chOff x="21694574" y="25573230"/>
            <a:chExt cx="5756400" cy="4083600"/>
          </a:xfrm>
        </p:grpSpPr>
        <p:pic>
          <p:nvPicPr>
            <p:cNvPr id="86" name="Image 85">
              <a:extLst>
                <a:ext uri="{FF2B5EF4-FFF2-40B4-BE49-F238E27FC236}">
                  <a16:creationId xmlns:a16="http://schemas.microsoft.com/office/drawing/2014/main" id="{FC581A1B-8A1C-C54D-AD42-EBC816F4DD6D}"/>
                </a:ext>
              </a:extLst>
            </p:cNvPr>
            <p:cNvPicPr>
              <a:picLocks noChangeAspect="1"/>
            </p:cNvPicPr>
            <p:nvPr/>
          </p:nvPicPr>
          <p:blipFill rotWithShape="1">
            <a:blip r:embed="rId10">
              <a:extLst>
                <a:ext uri="{28A0092B-C50C-407E-A947-70E740481C1C}">
                  <a14:useLocalDpi xmlns:a14="http://schemas.microsoft.com/office/drawing/2010/main" val="0"/>
                </a:ext>
              </a:extLst>
            </a:blip>
            <a:srcRect l="2355" t="7784" r="11536" b="4678"/>
            <a:stretch/>
          </p:blipFill>
          <p:spPr>
            <a:xfrm>
              <a:off x="21694574" y="25573230"/>
              <a:ext cx="5756400" cy="4083600"/>
            </a:xfrm>
            <a:prstGeom prst="rect">
              <a:avLst/>
            </a:prstGeom>
          </p:spPr>
        </p:pic>
        <p:cxnSp>
          <p:nvCxnSpPr>
            <p:cNvPr id="87" name="Connecteur droit 86">
              <a:extLst>
                <a:ext uri="{FF2B5EF4-FFF2-40B4-BE49-F238E27FC236}">
                  <a16:creationId xmlns:a16="http://schemas.microsoft.com/office/drawing/2014/main" id="{D4DB0C3C-A64A-274E-BC6C-3E5BF2BC165C}"/>
                </a:ext>
              </a:extLst>
            </p:cNvPr>
            <p:cNvCxnSpPr>
              <a:cxnSpLocks/>
            </p:cNvCxnSpPr>
            <p:nvPr/>
          </p:nvCxnSpPr>
          <p:spPr>
            <a:xfrm>
              <a:off x="23509578" y="26378815"/>
              <a:ext cx="1434051" cy="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Connecteur droit 87">
              <a:extLst>
                <a:ext uri="{FF2B5EF4-FFF2-40B4-BE49-F238E27FC236}">
                  <a16:creationId xmlns:a16="http://schemas.microsoft.com/office/drawing/2014/main" id="{8856C960-D6E0-BB48-8D3B-42CAC6521DD9}"/>
                </a:ext>
              </a:extLst>
            </p:cNvPr>
            <p:cNvCxnSpPr/>
            <p:nvPr/>
          </p:nvCxnSpPr>
          <p:spPr>
            <a:xfrm>
              <a:off x="24909169" y="26644901"/>
              <a:ext cx="1584175"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Connecteur droit 88">
              <a:extLst>
                <a:ext uri="{FF2B5EF4-FFF2-40B4-BE49-F238E27FC236}">
                  <a16:creationId xmlns:a16="http://schemas.microsoft.com/office/drawing/2014/main" id="{1260FC92-93C0-3445-B095-F2506CDBAEFD}"/>
                </a:ext>
              </a:extLst>
            </p:cNvPr>
            <p:cNvCxnSpPr>
              <a:cxnSpLocks/>
            </p:cNvCxnSpPr>
            <p:nvPr/>
          </p:nvCxnSpPr>
          <p:spPr>
            <a:xfrm flipV="1">
              <a:off x="23384763" y="26082402"/>
              <a:ext cx="3108581" cy="2194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ZoneTexte 89">
              <a:extLst>
                <a:ext uri="{FF2B5EF4-FFF2-40B4-BE49-F238E27FC236}">
                  <a16:creationId xmlns:a16="http://schemas.microsoft.com/office/drawing/2014/main" id="{887110AD-B82A-394C-84C2-FB4DC49FA59B}"/>
                </a:ext>
              </a:extLst>
            </p:cNvPr>
            <p:cNvSpPr txBox="1"/>
            <p:nvPr/>
          </p:nvSpPr>
          <p:spPr>
            <a:xfrm>
              <a:off x="24438825" y="26104349"/>
              <a:ext cx="288032" cy="400110"/>
            </a:xfrm>
            <a:prstGeom prst="rect">
              <a:avLst/>
            </a:prstGeom>
            <a:noFill/>
          </p:spPr>
          <p:txBody>
            <a:bodyPr wrap="square" rtlCol="0">
              <a:spAutoFit/>
            </a:bodyPr>
            <a:lstStyle/>
            <a:p>
              <a:r>
                <a:rPr lang="fr-BE" sz="2000" dirty="0"/>
                <a:t>*</a:t>
              </a:r>
            </a:p>
          </p:txBody>
        </p:sp>
        <p:sp>
          <p:nvSpPr>
            <p:cNvPr id="91" name="ZoneTexte 90">
              <a:extLst>
                <a:ext uri="{FF2B5EF4-FFF2-40B4-BE49-F238E27FC236}">
                  <a16:creationId xmlns:a16="http://schemas.microsoft.com/office/drawing/2014/main" id="{982721F2-A8E7-C44A-82E8-888FFC9602E2}"/>
                </a:ext>
              </a:extLst>
            </p:cNvPr>
            <p:cNvSpPr txBox="1"/>
            <p:nvPr/>
          </p:nvSpPr>
          <p:spPr>
            <a:xfrm>
              <a:off x="25512997" y="26378816"/>
              <a:ext cx="561309" cy="326044"/>
            </a:xfrm>
            <a:prstGeom prst="rect">
              <a:avLst/>
            </a:prstGeom>
            <a:noFill/>
          </p:spPr>
          <p:txBody>
            <a:bodyPr wrap="square" rtlCol="0">
              <a:spAutoFit/>
            </a:bodyPr>
            <a:lstStyle/>
            <a:p>
              <a:r>
                <a:rPr lang="fr-BE" sz="1200" dirty="0" err="1"/>
                <a:t>n.s</a:t>
              </a:r>
              <a:endParaRPr lang="fr-BE" sz="1200" dirty="0"/>
            </a:p>
          </p:txBody>
        </p:sp>
        <p:sp>
          <p:nvSpPr>
            <p:cNvPr id="92" name="ZoneTexte 91">
              <a:extLst>
                <a:ext uri="{FF2B5EF4-FFF2-40B4-BE49-F238E27FC236}">
                  <a16:creationId xmlns:a16="http://schemas.microsoft.com/office/drawing/2014/main" id="{9478B4E4-8D43-DA4C-B684-ADB1DCA620C7}"/>
                </a:ext>
              </a:extLst>
            </p:cNvPr>
            <p:cNvSpPr txBox="1"/>
            <p:nvPr/>
          </p:nvSpPr>
          <p:spPr>
            <a:xfrm>
              <a:off x="25025666" y="25816316"/>
              <a:ext cx="705250" cy="326044"/>
            </a:xfrm>
            <a:prstGeom prst="rect">
              <a:avLst/>
            </a:prstGeom>
            <a:noFill/>
          </p:spPr>
          <p:txBody>
            <a:bodyPr wrap="square" rtlCol="0">
              <a:spAutoFit/>
            </a:bodyPr>
            <a:lstStyle/>
            <a:p>
              <a:r>
                <a:rPr lang="fr-BE" sz="1200" dirty="0" err="1"/>
                <a:t>n.s</a:t>
              </a:r>
              <a:endParaRPr lang="fr-BE" sz="1200" dirty="0"/>
            </a:p>
          </p:txBody>
        </p:sp>
      </p:grpSp>
      <p:sp>
        <p:nvSpPr>
          <p:cNvPr id="93" name="ZoneTexte 86">
            <a:extLst>
              <a:ext uri="{FF2B5EF4-FFF2-40B4-BE49-F238E27FC236}">
                <a16:creationId xmlns:a16="http://schemas.microsoft.com/office/drawing/2014/main" id="{C9213D8E-5B61-EA43-9A26-75C9718283A4}"/>
              </a:ext>
            </a:extLst>
          </p:cNvPr>
          <p:cNvSpPr txBox="1">
            <a:spLocks noChangeArrowheads="1"/>
          </p:cNvSpPr>
          <p:nvPr/>
        </p:nvSpPr>
        <p:spPr bwMode="auto">
          <a:xfrm>
            <a:off x="1819031" y="28543497"/>
            <a:ext cx="16072337" cy="12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344" tIns="199172" rIns="398344" bIns="199172">
            <a:spAutoFit/>
          </a:bodyPr>
          <a:lstStyle>
            <a:lvl1pPr>
              <a:defRPr sz="8200">
                <a:solidFill>
                  <a:schemeClr val="tx1"/>
                </a:solidFill>
                <a:latin typeface="Arial" panose="020B0604020202020204" pitchFamily="34" charset="0"/>
                <a:ea typeface="ＭＳ Ｐゴシック" panose="020B0600070205080204" pitchFamily="34" charset="-128"/>
              </a:defRPr>
            </a:lvl1pPr>
            <a:lvl2pPr marL="742950" indent="-285750">
              <a:defRPr sz="8200">
                <a:solidFill>
                  <a:schemeClr val="tx1"/>
                </a:solidFill>
                <a:latin typeface="Arial" panose="020B0604020202020204" pitchFamily="34" charset="0"/>
                <a:ea typeface="ＭＳ Ｐゴシック" panose="020B0600070205080204" pitchFamily="34" charset="-128"/>
              </a:defRPr>
            </a:lvl2pPr>
            <a:lvl3pPr marL="1143000" indent="-228600">
              <a:defRPr sz="8200">
                <a:solidFill>
                  <a:schemeClr val="tx1"/>
                </a:solidFill>
                <a:latin typeface="Arial" panose="020B0604020202020204" pitchFamily="34" charset="0"/>
                <a:ea typeface="ＭＳ Ｐゴシック" panose="020B0600070205080204" pitchFamily="34" charset="-128"/>
              </a:defRPr>
            </a:lvl3pPr>
            <a:lvl4pPr marL="1600200" indent="-228600">
              <a:defRPr sz="8200">
                <a:solidFill>
                  <a:schemeClr val="tx1"/>
                </a:solidFill>
                <a:latin typeface="Arial" panose="020B0604020202020204" pitchFamily="34" charset="0"/>
                <a:ea typeface="ＭＳ Ｐゴシック" panose="020B0600070205080204" pitchFamily="34" charset="-128"/>
              </a:defRPr>
            </a:lvl4pPr>
            <a:lvl5pPr marL="2057400" indent="-228600">
              <a:defRPr sz="8200">
                <a:solidFill>
                  <a:schemeClr val="tx1"/>
                </a:solidFill>
                <a:latin typeface="Arial" panose="020B0604020202020204" pitchFamily="34" charset="0"/>
                <a:ea typeface="ＭＳ Ｐゴシック" panose="020B0600070205080204" pitchFamily="34" charset="-128"/>
              </a:defRPr>
            </a:lvl5pPr>
            <a:lvl6pPr marL="25146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6pPr>
            <a:lvl7pPr marL="29718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7pPr>
            <a:lvl8pPr marL="34290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8pPr>
            <a:lvl9pPr marL="3886200" indent="-228600" defTabSz="4168775" eaLnBrk="0" fontAlgn="base" hangingPunct="0">
              <a:spcBef>
                <a:spcPct val="0"/>
              </a:spcBef>
              <a:spcAft>
                <a:spcPct val="0"/>
              </a:spcAft>
              <a:defRPr sz="8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2800" dirty="0"/>
              <a:t>Astrocytes cultivated on a stretchable membrane were stretched during 3 days and then the medium was added to neuronal network at DIV7. </a:t>
            </a:r>
            <a:endParaRPr lang="fr-BE" altLang="fr-FR" sz="2800" dirty="0"/>
          </a:p>
        </p:txBody>
      </p:sp>
      <p:pic>
        <p:nvPicPr>
          <p:cNvPr id="94" name="Picture 128">
            <a:extLst>
              <a:ext uri="{FF2B5EF4-FFF2-40B4-BE49-F238E27FC236}">
                <a16:creationId xmlns:a16="http://schemas.microsoft.com/office/drawing/2014/main" id="{09A5049F-E38C-4D4C-AA20-10518DF7A7C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7361"/>
          <a:stretch/>
        </p:blipFill>
        <p:spPr bwMode="auto">
          <a:xfrm>
            <a:off x="2241913" y="29810603"/>
            <a:ext cx="10752535" cy="182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ZoneTexte 95">
            <a:extLst>
              <a:ext uri="{FF2B5EF4-FFF2-40B4-BE49-F238E27FC236}">
                <a16:creationId xmlns:a16="http://schemas.microsoft.com/office/drawing/2014/main" id="{43D2E660-88CA-4940-861C-36E1ED1082FA}"/>
              </a:ext>
            </a:extLst>
          </p:cNvPr>
          <p:cNvSpPr txBox="1"/>
          <p:nvPr/>
        </p:nvSpPr>
        <p:spPr>
          <a:xfrm>
            <a:off x="2141469" y="27624309"/>
            <a:ext cx="15402252"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u="sng" dirty="0">
                <a:solidFill>
                  <a:schemeClr val="tx1"/>
                </a:solidFill>
              </a:rPr>
              <a:t>Effect of stretched astrocytes supernatant on neuronal networks</a:t>
            </a:r>
          </a:p>
        </p:txBody>
      </p:sp>
      <p:grpSp>
        <p:nvGrpSpPr>
          <p:cNvPr id="9" name="Groupe 8">
            <a:extLst>
              <a:ext uri="{FF2B5EF4-FFF2-40B4-BE49-F238E27FC236}">
                <a16:creationId xmlns:a16="http://schemas.microsoft.com/office/drawing/2014/main" id="{30BF2EC9-38F8-0D40-8097-B1E1EA4D0345}"/>
              </a:ext>
            </a:extLst>
          </p:cNvPr>
          <p:cNvGrpSpPr/>
          <p:nvPr/>
        </p:nvGrpSpPr>
        <p:grpSpPr>
          <a:xfrm>
            <a:off x="2105785" y="32228362"/>
            <a:ext cx="6036974" cy="2233877"/>
            <a:chOff x="2390768" y="32346495"/>
            <a:chExt cx="5537509" cy="1443775"/>
          </a:xfrm>
        </p:grpSpPr>
        <p:pic>
          <p:nvPicPr>
            <p:cNvPr id="113" name="Picture 128">
              <a:extLst>
                <a:ext uri="{FF2B5EF4-FFF2-40B4-BE49-F238E27FC236}">
                  <a16:creationId xmlns:a16="http://schemas.microsoft.com/office/drawing/2014/main" id="{276FFBDC-24BE-2144-95F4-1149966ED01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0269" b="60337"/>
            <a:stretch/>
          </p:blipFill>
          <p:spPr bwMode="auto">
            <a:xfrm>
              <a:off x="2580949" y="32346495"/>
              <a:ext cx="5347328" cy="115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AA1235F3-7C2F-A140-9548-42F8C9E38424}"/>
                </a:ext>
              </a:extLst>
            </p:cNvPr>
            <p:cNvSpPr/>
            <p:nvPr/>
          </p:nvSpPr>
          <p:spPr>
            <a:xfrm>
              <a:off x="2390768" y="33309823"/>
              <a:ext cx="394962" cy="480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a:extLst>
                <a:ext uri="{FF2B5EF4-FFF2-40B4-BE49-F238E27FC236}">
                  <a16:creationId xmlns:a16="http://schemas.microsoft.com/office/drawing/2014/main" id="{C46C763A-6185-A74B-8391-FC956E871A00}"/>
                </a:ext>
              </a:extLst>
            </p:cNvPr>
            <p:cNvSpPr/>
            <p:nvPr/>
          </p:nvSpPr>
          <p:spPr>
            <a:xfrm>
              <a:off x="5079690" y="33309823"/>
              <a:ext cx="394962" cy="480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ZoneTexte 122">
            <a:extLst>
              <a:ext uri="{FF2B5EF4-FFF2-40B4-BE49-F238E27FC236}">
                <a16:creationId xmlns:a16="http://schemas.microsoft.com/office/drawing/2014/main" id="{7A965DDF-D13C-C84D-A0F1-4585DBA4ECC6}"/>
              </a:ext>
            </a:extLst>
          </p:cNvPr>
          <p:cNvSpPr txBox="1"/>
          <p:nvPr/>
        </p:nvSpPr>
        <p:spPr>
          <a:xfrm>
            <a:off x="18888420" y="27689623"/>
            <a:ext cx="12248410"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u="sng" dirty="0">
                <a:solidFill>
                  <a:schemeClr val="tx1"/>
                </a:solidFill>
              </a:rPr>
              <a:t>Quantification of TNF-alpha receptors</a:t>
            </a:r>
          </a:p>
        </p:txBody>
      </p:sp>
      <p:pic>
        <p:nvPicPr>
          <p:cNvPr id="124" name="Image 5">
            <a:extLst>
              <a:ext uri="{FF2B5EF4-FFF2-40B4-BE49-F238E27FC236}">
                <a16:creationId xmlns:a16="http://schemas.microsoft.com/office/drawing/2014/main" id="{11DE6961-88E2-764A-9B38-B3D2E6A822C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532077" y="28547241"/>
            <a:ext cx="4090959" cy="352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Rectangle 80">
            <a:extLst>
              <a:ext uri="{FF2B5EF4-FFF2-40B4-BE49-F238E27FC236}">
                <a16:creationId xmlns:a16="http://schemas.microsoft.com/office/drawing/2014/main" id="{043F616C-A8B0-3A44-91A3-B9A5725DE8D8}"/>
              </a:ext>
            </a:extLst>
          </p:cNvPr>
          <p:cNvSpPr>
            <a:spLocks noChangeArrowheads="1"/>
          </p:cNvSpPr>
          <p:nvPr/>
        </p:nvSpPr>
        <p:spPr bwMode="auto">
          <a:xfrm>
            <a:off x="2360310" y="36787130"/>
            <a:ext cx="13445746" cy="250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343" tIns="199171" rIns="398343" bIns="199171">
            <a:spAutoFit/>
          </a:bodyPr>
          <a:lstStyle>
            <a:lvl1pPr>
              <a:defRPr sz="8200">
                <a:solidFill>
                  <a:schemeClr val="tx1"/>
                </a:solidFill>
                <a:latin typeface="Arial" charset="0"/>
                <a:ea typeface="ＭＳ Ｐゴシック" pitchFamily="34" charset="-128"/>
              </a:defRPr>
            </a:lvl1pPr>
            <a:lvl2pPr marL="742950" indent="-285750">
              <a:defRPr sz="8200">
                <a:solidFill>
                  <a:schemeClr val="tx1"/>
                </a:solidFill>
                <a:latin typeface="Arial" charset="0"/>
                <a:ea typeface="ＭＳ Ｐゴシック" pitchFamily="34" charset="-128"/>
              </a:defRPr>
            </a:lvl2pPr>
            <a:lvl3pPr marL="1143000" indent="-228600">
              <a:defRPr sz="8200">
                <a:solidFill>
                  <a:schemeClr val="tx1"/>
                </a:solidFill>
                <a:latin typeface="Arial" charset="0"/>
                <a:ea typeface="ＭＳ Ｐゴシック" pitchFamily="34" charset="-128"/>
              </a:defRPr>
            </a:lvl3pPr>
            <a:lvl4pPr marL="1600200" indent="-228600">
              <a:defRPr sz="8200">
                <a:solidFill>
                  <a:schemeClr val="tx1"/>
                </a:solidFill>
                <a:latin typeface="Arial" charset="0"/>
                <a:ea typeface="ＭＳ Ｐゴシック" pitchFamily="34" charset="-128"/>
              </a:defRPr>
            </a:lvl4pPr>
            <a:lvl5pPr marL="2057400" indent="-228600">
              <a:defRPr sz="8200">
                <a:solidFill>
                  <a:schemeClr val="tx1"/>
                </a:solidFill>
                <a:latin typeface="Arial" charset="0"/>
                <a:ea typeface="ＭＳ Ｐゴシック" pitchFamily="34" charset="-128"/>
              </a:defRPr>
            </a:lvl5pPr>
            <a:lvl6pPr marL="2514600" indent="-228600" defTabSz="4168775" eaLnBrk="0" fontAlgn="base" hangingPunct="0">
              <a:spcBef>
                <a:spcPct val="0"/>
              </a:spcBef>
              <a:spcAft>
                <a:spcPct val="0"/>
              </a:spcAft>
              <a:defRPr sz="8200">
                <a:solidFill>
                  <a:schemeClr val="tx1"/>
                </a:solidFill>
                <a:latin typeface="Arial" charset="0"/>
                <a:ea typeface="ＭＳ Ｐゴシック" pitchFamily="34" charset="-128"/>
              </a:defRPr>
            </a:lvl6pPr>
            <a:lvl7pPr marL="2971800" indent="-228600" defTabSz="4168775" eaLnBrk="0" fontAlgn="base" hangingPunct="0">
              <a:spcBef>
                <a:spcPct val="0"/>
              </a:spcBef>
              <a:spcAft>
                <a:spcPct val="0"/>
              </a:spcAft>
              <a:defRPr sz="8200">
                <a:solidFill>
                  <a:schemeClr val="tx1"/>
                </a:solidFill>
                <a:latin typeface="Arial" charset="0"/>
                <a:ea typeface="ＭＳ Ｐゴシック" pitchFamily="34" charset="-128"/>
              </a:defRPr>
            </a:lvl7pPr>
            <a:lvl8pPr marL="3429000" indent="-228600" defTabSz="4168775" eaLnBrk="0" fontAlgn="base" hangingPunct="0">
              <a:spcBef>
                <a:spcPct val="0"/>
              </a:spcBef>
              <a:spcAft>
                <a:spcPct val="0"/>
              </a:spcAft>
              <a:defRPr sz="8200">
                <a:solidFill>
                  <a:schemeClr val="tx1"/>
                </a:solidFill>
                <a:latin typeface="Arial" charset="0"/>
                <a:ea typeface="ＭＳ Ｐゴシック" pitchFamily="34" charset="-128"/>
              </a:defRPr>
            </a:lvl8pPr>
            <a:lvl9pPr marL="3886200" indent="-228600" defTabSz="4168775" eaLnBrk="0" fontAlgn="base" hangingPunct="0">
              <a:spcBef>
                <a:spcPct val="0"/>
              </a:spcBef>
              <a:spcAft>
                <a:spcPct val="0"/>
              </a:spcAft>
              <a:defRPr sz="8200">
                <a:solidFill>
                  <a:schemeClr val="tx1"/>
                </a:solidFill>
                <a:latin typeface="Arial" charset="0"/>
                <a:ea typeface="ＭＳ Ｐゴシック" pitchFamily="34" charset="-128"/>
              </a:defRPr>
            </a:lvl9pPr>
          </a:lstStyle>
          <a:p>
            <a:pPr marL="457200" indent="-457200" algn="just" eaLnBrk="1" hangingPunct="1">
              <a:lnSpc>
                <a:spcPct val="125000"/>
              </a:lnSpc>
              <a:buFont typeface="Arial" panose="020B0604020202020204" pitchFamily="34" charset="0"/>
              <a:buChar char="•"/>
              <a:defRPr/>
            </a:pPr>
            <a:r>
              <a:rPr lang="fr-BE" altLang="fr-FR" sz="2800" dirty="0" err="1">
                <a:solidFill>
                  <a:schemeClr val="bg1"/>
                </a:solidFill>
              </a:rPr>
              <a:t>Development</a:t>
            </a:r>
            <a:r>
              <a:rPr lang="fr-BE" altLang="fr-FR" sz="2800" dirty="0">
                <a:solidFill>
                  <a:schemeClr val="bg1"/>
                </a:solidFill>
              </a:rPr>
              <a:t> of a </a:t>
            </a:r>
            <a:r>
              <a:rPr lang="fr-BE" altLang="fr-FR" sz="2800" dirty="0" err="1">
                <a:solidFill>
                  <a:schemeClr val="bg1"/>
                </a:solidFill>
              </a:rPr>
              <a:t>robust</a:t>
            </a:r>
            <a:r>
              <a:rPr lang="fr-BE" altLang="fr-FR" sz="2800" dirty="0">
                <a:solidFill>
                  <a:schemeClr val="bg1"/>
                </a:solidFill>
              </a:rPr>
              <a:t> </a:t>
            </a:r>
            <a:r>
              <a:rPr lang="fr-BE" altLang="fr-FR" sz="2800" dirty="0" err="1">
                <a:solidFill>
                  <a:schemeClr val="bg1"/>
                </a:solidFill>
              </a:rPr>
              <a:t>method</a:t>
            </a:r>
            <a:r>
              <a:rPr lang="fr-BE" altLang="fr-FR" sz="2800" dirty="0">
                <a:solidFill>
                  <a:schemeClr val="bg1"/>
                </a:solidFill>
              </a:rPr>
              <a:t> to </a:t>
            </a:r>
            <a:r>
              <a:rPr lang="fr-BE" altLang="fr-FR" sz="2800" dirty="0" err="1">
                <a:solidFill>
                  <a:schemeClr val="bg1"/>
                </a:solidFill>
              </a:rPr>
              <a:t>form</a:t>
            </a:r>
            <a:r>
              <a:rPr lang="fr-BE" altLang="fr-FR" sz="2800" dirty="0">
                <a:solidFill>
                  <a:schemeClr val="bg1"/>
                </a:solidFill>
              </a:rPr>
              <a:t> neuronal networks</a:t>
            </a:r>
          </a:p>
          <a:p>
            <a:pPr marL="457200" indent="-457200" algn="just" eaLnBrk="1" hangingPunct="1">
              <a:lnSpc>
                <a:spcPct val="125000"/>
              </a:lnSpc>
              <a:buFont typeface="Arial" panose="020B0604020202020204" pitchFamily="34" charset="0"/>
              <a:buChar char="•"/>
              <a:defRPr/>
            </a:pPr>
            <a:r>
              <a:rPr lang="fr-BE" altLang="fr-FR" sz="2800" dirty="0" err="1">
                <a:solidFill>
                  <a:schemeClr val="bg1"/>
                </a:solidFill>
              </a:rPr>
              <a:t>Deciphering</a:t>
            </a:r>
            <a:r>
              <a:rPr lang="fr-BE" altLang="fr-FR" sz="2800" dirty="0">
                <a:solidFill>
                  <a:schemeClr val="bg1"/>
                </a:solidFill>
              </a:rPr>
              <a:t> the impact of TNF alpha on neuronal </a:t>
            </a:r>
            <a:r>
              <a:rPr lang="fr-BE" altLang="fr-FR" sz="2800" dirty="0" err="1">
                <a:solidFill>
                  <a:schemeClr val="bg1"/>
                </a:solidFill>
              </a:rPr>
              <a:t>plasticity</a:t>
            </a:r>
            <a:endParaRPr lang="fr-BE" altLang="fr-FR" sz="2800" dirty="0">
              <a:solidFill>
                <a:schemeClr val="bg1"/>
              </a:solidFill>
            </a:endParaRPr>
          </a:p>
          <a:p>
            <a:pPr marL="457200" indent="-457200" algn="just" eaLnBrk="1" hangingPunct="1">
              <a:lnSpc>
                <a:spcPct val="125000"/>
              </a:lnSpc>
              <a:buFont typeface="Arial" panose="020B0604020202020204" pitchFamily="34" charset="0"/>
              <a:buChar char="•"/>
              <a:defRPr/>
            </a:pPr>
            <a:r>
              <a:rPr lang="fr-BE" altLang="fr-FR" sz="2800" dirty="0">
                <a:solidFill>
                  <a:schemeClr val="bg1"/>
                </a:solidFill>
              </a:rPr>
              <a:t>Investigation of  the </a:t>
            </a:r>
            <a:r>
              <a:rPr lang="fr-BE" altLang="fr-FR" sz="2800" dirty="0" err="1">
                <a:solidFill>
                  <a:schemeClr val="bg1"/>
                </a:solidFill>
              </a:rPr>
              <a:t>role</a:t>
            </a:r>
            <a:r>
              <a:rPr lang="fr-BE" altLang="fr-FR" sz="2800" dirty="0">
                <a:solidFill>
                  <a:schemeClr val="bg1"/>
                </a:solidFill>
              </a:rPr>
              <a:t> of TNF alpha </a:t>
            </a:r>
            <a:r>
              <a:rPr lang="fr-BE" altLang="fr-FR" sz="2800" dirty="0" err="1">
                <a:solidFill>
                  <a:schemeClr val="bg1"/>
                </a:solidFill>
              </a:rPr>
              <a:t>receptors</a:t>
            </a:r>
            <a:r>
              <a:rPr lang="fr-BE" altLang="fr-FR" sz="2800" dirty="0">
                <a:solidFill>
                  <a:schemeClr val="bg1"/>
                </a:solidFill>
              </a:rPr>
              <a:t> (R1 and R2) in the processus of </a:t>
            </a:r>
            <a:r>
              <a:rPr lang="fr-BE" altLang="fr-FR" sz="2800" dirty="0" err="1">
                <a:solidFill>
                  <a:schemeClr val="bg1"/>
                </a:solidFill>
              </a:rPr>
              <a:t>neuroinflammation</a:t>
            </a:r>
            <a:r>
              <a:rPr lang="fr-BE" altLang="fr-FR" sz="2800" dirty="0">
                <a:solidFill>
                  <a:schemeClr val="bg1"/>
                </a:solidFill>
              </a:rPr>
              <a:t> </a:t>
            </a:r>
          </a:p>
        </p:txBody>
      </p:sp>
      <p:sp>
        <p:nvSpPr>
          <p:cNvPr id="127" name="Rectangle 80">
            <a:extLst>
              <a:ext uri="{FF2B5EF4-FFF2-40B4-BE49-F238E27FC236}">
                <a16:creationId xmlns:a16="http://schemas.microsoft.com/office/drawing/2014/main" id="{5796DA44-C126-F34C-8D28-A778B91FF328}"/>
              </a:ext>
            </a:extLst>
          </p:cNvPr>
          <p:cNvSpPr>
            <a:spLocks noChangeArrowheads="1"/>
          </p:cNvSpPr>
          <p:nvPr/>
        </p:nvSpPr>
        <p:spPr bwMode="auto">
          <a:xfrm>
            <a:off x="16574278" y="36787130"/>
            <a:ext cx="11648318" cy="304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344" tIns="199172" rIns="398344" bIns="199172">
            <a:spAutoFit/>
          </a:bodyPr>
          <a:lstStyle>
            <a:lvl1pPr eaLnBrk="0" hangingPunct="0">
              <a:spcBef>
                <a:spcPct val="20000"/>
              </a:spcBef>
              <a:buFont typeface="Arial" charset="0"/>
              <a:buChar char="•"/>
              <a:defRPr sz="3400">
                <a:solidFill>
                  <a:schemeClr val="accent2"/>
                </a:solidFill>
                <a:latin typeface="Calibri" pitchFamily="34" charset="0"/>
                <a:cs typeface="Times New Roman" pitchFamily="18" charset="0"/>
              </a:defRPr>
            </a:lvl1pPr>
            <a:lvl2pPr marL="742950" indent="-285750" eaLnBrk="0" hangingPunct="0">
              <a:spcBef>
                <a:spcPct val="20000"/>
              </a:spcBef>
              <a:buFont typeface="Arial" charset="0"/>
              <a:buChar char="–"/>
              <a:defRPr sz="2500">
                <a:solidFill>
                  <a:schemeClr val="tx1"/>
                </a:solidFill>
                <a:latin typeface="Calibri" pitchFamily="34" charset="0"/>
                <a:cs typeface="Arial" charset="0"/>
              </a:defRPr>
            </a:lvl2pPr>
            <a:lvl3pPr marL="1143000" indent="-228600" eaLnBrk="0" hangingPunct="0">
              <a:spcBef>
                <a:spcPct val="20000"/>
              </a:spcBef>
              <a:buFont typeface="Arial" charset="0"/>
              <a:buChar char="•"/>
              <a:defRPr sz="2100">
                <a:solidFill>
                  <a:schemeClr val="tx1"/>
                </a:solidFill>
                <a:latin typeface="Calibri" pitchFamily="34" charset="0"/>
                <a:cs typeface="Arial" charset="0"/>
              </a:defRPr>
            </a:lvl3pPr>
            <a:lvl4pPr marL="1600200" indent="-228600" eaLnBrk="0" hangingPunct="0">
              <a:spcBef>
                <a:spcPct val="20000"/>
              </a:spcBef>
              <a:buFont typeface="Arial" charset="0"/>
              <a:buChar char="–"/>
              <a:defRPr sz="2100">
                <a:solidFill>
                  <a:schemeClr val="tx1"/>
                </a:solidFill>
                <a:latin typeface="Calibri" pitchFamily="34" charset="0"/>
                <a:cs typeface="Arial" charset="0"/>
              </a:defRPr>
            </a:lvl4pPr>
            <a:lvl5pPr marL="2057400" indent="-228600" eaLnBrk="0" hangingPunct="0">
              <a:spcBef>
                <a:spcPct val="20000"/>
              </a:spcBef>
              <a:buFont typeface="Arial" charset="0"/>
              <a:buChar char="»"/>
              <a:defRPr sz="500">
                <a:solidFill>
                  <a:schemeClr val="tx1"/>
                </a:solidFill>
                <a:latin typeface="Calibri" pitchFamily="34" charset="0"/>
                <a:cs typeface="Arial" charset="0"/>
              </a:defRPr>
            </a:lvl5pPr>
            <a:lvl6pPr marL="2514600" indent="-228600" defTabSz="957263" eaLnBrk="0" fontAlgn="base" hangingPunct="0">
              <a:spcBef>
                <a:spcPct val="20000"/>
              </a:spcBef>
              <a:spcAft>
                <a:spcPct val="0"/>
              </a:spcAft>
              <a:buFont typeface="Arial" charset="0"/>
              <a:buChar char="»"/>
              <a:defRPr sz="500">
                <a:solidFill>
                  <a:schemeClr val="tx1"/>
                </a:solidFill>
                <a:latin typeface="Calibri" pitchFamily="34" charset="0"/>
                <a:cs typeface="Arial" charset="0"/>
              </a:defRPr>
            </a:lvl6pPr>
            <a:lvl7pPr marL="2971800" indent="-228600" defTabSz="957263" eaLnBrk="0" fontAlgn="base" hangingPunct="0">
              <a:spcBef>
                <a:spcPct val="20000"/>
              </a:spcBef>
              <a:spcAft>
                <a:spcPct val="0"/>
              </a:spcAft>
              <a:buFont typeface="Arial" charset="0"/>
              <a:buChar char="»"/>
              <a:defRPr sz="500">
                <a:solidFill>
                  <a:schemeClr val="tx1"/>
                </a:solidFill>
                <a:latin typeface="Calibri" pitchFamily="34" charset="0"/>
                <a:cs typeface="Arial" charset="0"/>
              </a:defRPr>
            </a:lvl7pPr>
            <a:lvl8pPr marL="3429000" indent="-228600" defTabSz="957263" eaLnBrk="0" fontAlgn="base" hangingPunct="0">
              <a:spcBef>
                <a:spcPct val="20000"/>
              </a:spcBef>
              <a:spcAft>
                <a:spcPct val="0"/>
              </a:spcAft>
              <a:buFont typeface="Arial" charset="0"/>
              <a:buChar char="»"/>
              <a:defRPr sz="500">
                <a:solidFill>
                  <a:schemeClr val="tx1"/>
                </a:solidFill>
                <a:latin typeface="Calibri" pitchFamily="34" charset="0"/>
                <a:cs typeface="Arial" charset="0"/>
              </a:defRPr>
            </a:lvl8pPr>
            <a:lvl9pPr marL="3886200" indent="-228600" defTabSz="957263" eaLnBrk="0" fontAlgn="base" hangingPunct="0">
              <a:spcBef>
                <a:spcPct val="20000"/>
              </a:spcBef>
              <a:spcAft>
                <a:spcPct val="0"/>
              </a:spcAft>
              <a:buFont typeface="Arial" charset="0"/>
              <a:buChar char="»"/>
              <a:defRPr sz="500">
                <a:solidFill>
                  <a:schemeClr val="tx1"/>
                </a:solidFill>
                <a:latin typeface="Calibri" pitchFamily="34" charset="0"/>
                <a:cs typeface="Arial" charset="0"/>
              </a:defRPr>
            </a:lvl9pPr>
          </a:lstStyle>
          <a:p>
            <a:pPr marL="457200" indent="-457200" defTabSz="4170169" eaLnBrk="1" hangingPunct="1">
              <a:lnSpc>
                <a:spcPct val="125000"/>
              </a:lnSpc>
              <a:spcBef>
                <a:spcPct val="0"/>
              </a:spcBef>
              <a:defRPr/>
            </a:pPr>
            <a:r>
              <a:rPr lang="fr-BE" altLang="fr-FR" sz="2800" dirty="0">
                <a:solidFill>
                  <a:schemeClr val="bg1"/>
                </a:solidFill>
                <a:latin typeface="Arial" charset="0"/>
                <a:ea typeface="+mn-ea"/>
                <a:cs typeface="Arial" charset="0"/>
                <a:sym typeface="Wingdings" panose="05000000000000000000" pitchFamily="2" charset="2"/>
              </a:rPr>
              <a:t> </a:t>
            </a:r>
            <a:r>
              <a:rPr lang="fr-BE" altLang="fr-FR" sz="2800" dirty="0" err="1">
                <a:solidFill>
                  <a:schemeClr val="bg1"/>
                </a:solidFill>
                <a:latin typeface="Arial" charset="0"/>
                <a:ea typeface="+mn-ea"/>
                <a:cs typeface="Arial" charset="0"/>
                <a:sym typeface="Wingdings" panose="05000000000000000000" pitchFamily="2" charset="2"/>
              </a:rPr>
              <a:t>Characterization</a:t>
            </a:r>
            <a:r>
              <a:rPr lang="fr-BE" altLang="fr-FR" sz="2800" dirty="0">
                <a:solidFill>
                  <a:schemeClr val="bg1"/>
                </a:solidFill>
                <a:latin typeface="Arial" charset="0"/>
                <a:ea typeface="+mn-ea"/>
                <a:cs typeface="Arial" charset="0"/>
                <a:sym typeface="Wingdings" panose="05000000000000000000" pitchFamily="2" charset="2"/>
              </a:rPr>
              <a:t> of the cytokines in the </a:t>
            </a:r>
            <a:r>
              <a:rPr lang="fr-BE" altLang="fr-FR" sz="2800" dirty="0" err="1">
                <a:solidFill>
                  <a:schemeClr val="bg1"/>
                </a:solidFill>
                <a:latin typeface="Arial" charset="0"/>
                <a:ea typeface="+mn-ea"/>
                <a:cs typeface="Arial" charset="0"/>
                <a:sym typeface="Wingdings" panose="05000000000000000000" pitchFamily="2" charset="2"/>
              </a:rPr>
              <a:t>astrocytic</a:t>
            </a:r>
            <a:r>
              <a:rPr lang="fr-BE" altLang="fr-FR" sz="2800" dirty="0">
                <a:solidFill>
                  <a:schemeClr val="bg1"/>
                </a:solidFill>
                <a:latin typeface="Arial" charset="0"/>
                <a:ea typeface="+mn-ea"/>
                <a:cs typeface="Arial" charset="0"/>
                <a:sym typeface="Wingdings" panose="05000000000000000000" pitchFamily="2" charset="2"/>
              </a:rPr>
              <a:t> medium</a:t>
            </a:r>
          </a:p>
          <a:p>
            <a:pPr marL="457200" indent="-457200" defTabSz="4170169" eaLnBrk="1" hangingPunct="1">
              <a:lnSpc>
                <a:spcPct val="125000"/>
              </a:lnSpc>
              <a:spcBef>
                <a:spcPct val="0"/>
              </a:spcBef>
              <a:defRPr/>
            </a:pPr>
            <a:r>
              <a:rPr lang="fr-BE" altLang="fr-FR" sz="2800" dirty="0">
                <a:solidFill>
                  <a:schemeClr val="bg1"/>
                </a:solidFill>
                <a:latin typeface="Arial" charset="0"/>
                <a:ea typeface="+mn-ea"/>
                <a:cs typeface="Arial" charset="0"/>
                <a:sym typeface="Wingdings" panose="05000000000000000000" pitchFamily="2" charset="2"/>
              </a:rPr>
              <a:t> </a:t>
            </a:r>
            <a:r>
              <a:rPr lang="fr-BE" altLang="fr-FR" sz="2800" dirty="0" err="1">
                <a:solidFill>
                  <a:schemeClr val="bg1"/>
                </a:solidFill>
                <a:latin typeface="Arial" charset="0"/>
                <a:ea typeface="+mn-ea"/>
                <a:cs typeface="Arial" charset="0"/>
                <a:sym typeface="Wingdings" panose="05000000000000000000" pitchFamily="2" charset="2"/>
              </a:rPr>
              <a:t>Modulating</a:t>
            </a:r>
            <a:r>
              <a:rPr lang="fr-BE" altLang="fr-FR" sz="2800" dirty="0">
                <a:solidFill>
                  <a:schemeClr val="bg1"/>
                </a:solidFill>
                <a:latin typeface="Arial" charset="0"/>
                <a:ea typeface="+mn-ea"/>
                <a:cs typeface="Arial" charset="0"/>
                <a:sym typeface="Wingdings" panose="05000000000000000000" pitchFamily="2" charset="2"/>
              </a:rPr>
              <a:t> the </a:t>
            </a:r>
            <a:r>
              <a:rPr lang="fr-BE" altLang="fr-FR" sz="2800" dirty="0" err="1">
                <a:solidFill>
                  <a:schemeClr val="bg1"/>
                </a:solidFill>
                <a:latin typeface="Arial" charset="0"/>
                <a:ea typeface="+mn-ea"/>
                <a:cs typeface="Arial" charset="0"/>
                <a:sym typeface="Wingdings" panose="05000000000000000000" pitchFamily="2" charset="2"/>
              </a:rPr>
              <a:t>amount</a:t>
            </a:r>
            <a:r>
              <a:rPr lang="fr-BE" altLang="fr-FR" sz="2800" dirty="0">
                <a:solidFill>
                  <a:schemeClr val="bg1"/>
                </a:solidFill>
                <a:latin typeface="Arial" charset="0"/>
                <a:ea typeface="+mn-ea"/>
                <a:cs typeface="Arial" charset="0"/>
                <a:sym typeface="Wingdings" panose="05000000000000000000" pitchFamily="2" charset="2"/>
              </a:rPr>
              <a:t> of TNF alpha</a:t>
            </a:r>
          </a:p>
          <a:p>
            <a:pPr marL="457200" indent="-457200" algn="just" defTabSz="4170169" eaLnBrk="1" hangingPunct="1">
              <a:lnSpc>
                <a:spcPct val="125000"/>
              </a:lnSpc>
              <a:spcBef>
                <a:spcPct val="0"/>
              </a:spcBef>
              <a:defRPr/>
            </a:pPr>
            <a:r>
              <a:rPr lang="fr-BE" altLang="fr-FR" sz="2800" dirty="0">
                <a:solidFill>
                  <a:schemeClr val="bg1"/>
                </a:solidFill>
                <a:latin typeface="Arial" charset="0"/>
                <a:ea typeface="+mn-ea"/>
                <a:cs typeface="Arial" charset="0"/>
                <a:sym typeface="Wingdings" panose="05000000000000000000" pitchFamily="2" charset="2"/>
              </a:rPr>
              <a:t> Investigation of the </a:t>
            </a:r>
            <a:r>
              <a:rPr lang="fr-BE" altLang="fr-FR" sz="2800" dirty="0" err="1">
                <a:solidFill>
                  <a:schemeClr val="bg1"/>
                </a:solidFill>
                <a:latin typeface="Arial" charset="0"/>
                <a:ea typeface="+mn-ea"/>
                <a:cs typeface="Arial" charset="0"/>
                <a:sym typeface="Wingdings" panose="05000000000000000000" pitchFamily="2" charset="2"/>
              </a:rPr>
              <a:t>elctrophysiological</a:t>
            </a:r>
            <a:r>
              <a:rPr lang="fr-BE" altLang="fr-FR" sz="2800" dirty="0">
                <a:solidFill>
                  <a:schemeClr val="bg1"/>
                </a:solidFill>
                <a:latin typeface="Arial" charset="0"/>
                <a:ea typeface="+mn-ea"/>
                <a:cs typeface="Arial" charset="0"/>
                <a:sym typeface="Wingdings" panose="05000000000000000000" pitchFamily="2" charset="2"/>
              </a:rPr>
              <a:t> modifications in </a:t>
            </a:r>
            <a:r>
              <a:rPr lang="fr-BE" altLang="fr-FR" sz="2800" dirty="0" err="1">
                <a:solidFill>
                  <a:schemeClr val="bg1"/>
                </a:solidFill>
                <a:latin typeface="Arial" charset="0"/>
                <a:ea typeface="+mn-ea"/>
                <a:cs typeface="Arial" charset="0"/>
                <a:sym typeface="Wingdings" panose="05000000000000000000" pitchFamily="2" charset="2"/>
              </a:rPr>
              <a:t>neuroinflammatory</a:t>
            </a:r>
            <a:r>
              <a:rPr lang="fr-BE" altLang="fr-FR" sz="2800" dirty="0">
                <a:solidFill>
                  <a:schemeClr val="bg1"/>
                </a:solidFill>
                <a:latin typeface="Arial" charset="0"/>
                <a:ea typeface="+mn-ea"/>
                <a:cs typeface="Arial" charset="0"/>
                <a:sym typeface="Wingdings" panose="05000000000000000000" pitchFamily="2" charset="2"/>
              </a:rPr>
              <a:t> conditions via MEA</a:t>
            </a:r>
          </a:p>
          <a:p>
            <a:pPr marL="457200" indent="-457200" defTabSz="4170169" eaLnBrk="1" hangingPunct="1">
              <a:lnSpc>
                <a:spcPct val="125000"/>
              </a:lnSpc>
              <a:spcBef>
                <a:spcPct val="0"/>
              </a:spcBef>
              <a:defRPr/>
            </a:pPr>
            <a:endParaRPr lang="fr-BE" altLang="fr-FR" sz="2800" dirty="0">
              <a:solidFill>
                <a:schemeClr val="bg1"/>
              </a:solidFill>
              <a:latin typeface="Arial" charset="0"/>
              <a:ea typeface="+mn-ea"/>
              <a:cs typeface="Arial" charset="0"/>
            </a:endParaRPr>
          </a:p>
        </p:txBody>
      </p:sp>
      <p:sp>
        <p:nvSpPr>
          <p:cNvPr id="24" name="ZoneTexte 23">
            <a:extLst>
              <a:ext uri="{FF2B5EF4-FFF2-40B4-BE49-F238E27FC236}">
                <a16:creationId xmlns:a16="http://schemas.microsoft.com/office/drawing/2014/main" id="{EE108BD3-16A1-9D42-8712-80AB0C81DBFC}"/>
              </a:ext>
            </a:extLst>
          </p:cNvPr>
          <p:cNvSpPr txBox="1"/>
          <p:nvPr/>
        </p:nvSpPr>
        <p:spPr>
          <a:xfrm>
            <a:off x="3167742" y="36020829"/>
            <a:ext cx="12148457" cy="707886"/>
          </a:xfrm>
          <a:prstGeom prst="rect">
            <a:avLst/>
          </a:prstGeom>
          <a:noFill/>
        </p:spPr>
        <p:txBody>
          <a:bodyPr wrap="square" rtlCol="0">
            <a:spAutoFit/>
          </a:bodyPr>
          <a:lstStyle/>
          <a:p>
            <a:r>
              <a:rPr lang="fr-FR" sz="4000" dirty="0">
                <a:solidFill>
                  <a:schemeClr val="bg1"/>
                </a:solidFill>
              </a:rPr>
              <a:t>CONCLUSIONS</a:t>
            </a:r>
          </a:p>
        </p:txBody>
      </p:sp>
      <p:sp>
        <p:nvSpPr>
          <p:cNvPr id="128" name="ZoneTexte 127">
            <a:extLst>
              <a:ext uri="{FF2B5EF4-FFF2-40B4-BE49-F238E27FC236}">
                <a16:creationId xmlns:a16="http://schemas.microsoft.com/office/drawing/2014/main" id="{59A47645-3254-AD4B-B2DA-ABD7BBD06720}"/>
              </a:ext>
            </a:extLst>
          </p:cNvPr>
          <p:cNvSpPr txBox="1"/>
          <p:nvPr/>
        </p:nvSpPr>
        <p:spPr>
          <a:xfrm>
            <a:off x="17473816" y="35976837"/>
            <a:ext cx="12148457" cy="707886"/>
          </a:xfrm>
          <a:prstGeom prst="rect">
            <a:avLst/>
          </a:prstGeom>
          <a:noFill/>
        </p:spPr>
        <p:txBody>
          <a:bodyPr wrap="square" rtlCol="0">
            <a:spAutoFit/>
          </a:bodyPr>
          <a:lstStyle/>
          <a:p>
            <a:r>
              <a:rPr lang="fr-FR" sz="4000" dirty="0">
                <a:solidFill>
                  <a:schemeClr val="bg1"/>
                </a:solidFill>
              </a:rPr>
              <a:t>OUTLOOKS</a:t>
            </a:r>
          </a:p>
        </p:txBody>
      </p:sp>
      <p:pic>
        <p:nvPicPr>
          <p:cNvPr id="129" name="Picture 105">
            <a:extLst>
              <a:ext uri="{FF2B5EF4-FFF2-40B4-BE49-F238E27FC236}">
                <a16:creationId xmlns:a16="http://schemas.microsoft.com/office/drawing/2014/main" id="{53E890C9-ED80-784B-B5EA-181893CA13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08801" y="28664838"/>
            <a:ext cx="2835964" cy="337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Image 25" descr="Une image contenant capture d’écran&#10;&#10;Description générée automatiquement">
            <a:extLst>
              <a:ext uri="{FF2B5EF4-FFF2-40B4-BE49-F238E27FC236}">
                <a16:creationId xmlns:a16="http://schemas.microsoft.com/office/drawing/2014/main" id="{D82BCEF8-8C1F-C84E-8A22-DA50632324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835858" y="32160088"/>
            <a:ext cx="8039100" cy="3098800"/>
          </a:xfrm>
          <a:prstGeom prst="rect">
            <a:avLst/>
          </a:prstGeom>
          <a:ln>
            <a:noFill/>
          </a:ln>
        </p:spPr>
      </p:pic>
      <p:pic>
        <p:nvPicPr>
          <p:cNvPr id="130" name="Picture 17" descr="/var/folders/hq/f2xf0vns1wx87yg2dwhhpx_80000gn/T/com.microsoft.Powerpoint/WebArchiveCopyPasteTempFiles/2Q==">
            <a:extLst>
              <a:ext uri="{FF2B5EF4-FFF2-40B4-BE49-F238E27FC236}">
                <a16:creationId xmlns:a16="http://schemas.microsoft.com/office/drawing/2014/main" id="{83AA4D2F-7E65-DB41-83EF-54E6F2A611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811"/>
          <a:stretch/>
        </p:blipFill>
        <p:spPr bwMode="auto">
          <a:xfrm>
            <a:off x="13941726" y="16280994"/>
            <a:ext cx="2047995" cy="2657812"/>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descr="Une image contenant capture d’écran&#10;&#10;Description générée automatiquement">
            <a:extLst>
              <a:ext uri="{FF2B5EF4-FFF2-40B4-BE49-F238E27FC236}">
                <a16:creationId xmlns:a16="http://schemas.microsoft.com/office/drawing/2014/main" id="{97B46E99-4A0A-A841-B343-FB902575EA87}"/>
              </a:ext>
            </a:extLst>
          </p:cNvPr>
          <p:cNvPicPr>
            <a:picLocks noChangeAspect="1"/>
          </p:cNvPicPr>
          <p:nvPr/>
        </p:nvPicPr>
        <p:blipFill rotWithShape="1">
          <a:blip r:embed="rId15">
            <a:extLst>
              <a:ext uri="{28A0092B-C50C-407E-A947-70E740481C1C}">
                <a14:useLocalDpi xmlns:a14="http://schemas.microsoft.com/office/drawing/2010/main" val="0"/>
              </a:ext>
            </a:extLst>
          </a:blip>
          <a:srcRect l="1934" t="9474" r="2195"/>
          <a:stretch/>
        </p:blipFill>
        <p:spPr>
          <a:xfrm>
            <a:off x="7968693" y="31566024"/>
            <a:ext cx="10081400" cy="3851414"/>
          </a:xfrm>
          <a:prstGeom prst="rect">
            <a:avLst/>
          </a:prstGeom>
        </p:spPr>
      </p:pic>
    </p:spTree>
    <p:extLst>
      <p:ext uri="{BB962C8B-B14F-4D97-AF65-F5344CB8AC3E}">
        <p14:creationId xmlns:p14="http://schemas.microsoft.com/office/powerpoint/2010/main" val="1005098892"/>
      </p:ext>
    </p:extLst>
  </p:cSld>
  <p:clrMapOvr>
    <a:masterClrMapping/>
  </p:clrMapOvr>
</p:sld>
</file>

<file path=ppt/theme/theme1.xml><?xml version="1.0" encoding="utf-8"?>
<a:theme xmlns:a="http://schemas.openxmlformats.org/drawingml/2006/main" name="Secteur">
  <a:themeElements>
    <a:clrScheme name="Personnalisé 1">
      <a:dk1>
        <a:srgbClr val="000000"/>
      </a:dk1>
      <a:lt1>
        <a:srgbClr val="FFFFFF"/>
      </a:lt1>
      <a:dk2>
        <a:srgbClr val="565349"/>
      </a:dk2>
      <a:lt2>
        <a:srgbClr val="DDDDDD"/>
      </a:lt2>
      <a:accent1>
        <a:srgbClr val="A80039"/>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TM02900771[[fn=Secteur]]</Template>
  <TotalTime>264</TotalTime>
  <Words>301</Words>
  <Application>Microsoft Macintosh PowerPoint</Application>
  <PresentationFormat>Personnalisé</PresentationFormat>
  <Paragraphs>55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Century Gothic</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LEFEVERE</dc:creator>
  <cp:lastModifiedBy>Marie VERSAEVEL</cp:lastModifiedBy>
  <cp:revision>22</cp:revision>
  <cp:lastPrinted>2019-03-07T13:35:12Z</cp:lastPrinted>
  <dcterms:created xsi:type="dcterms:W3CDTF">2019-02-19T11:46:35Z</dcterms:created>
  <dcterms:modified xsi:type="dcterms:W3CDTF">2019-03-07T13:49:48Z</dcterms:modified>
</cp:coreProperties>
</file>