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72" r:id="rId1"/>
  </p:sldMasterIdLst>
  <p:notesMasterIdLst>
    <p:notesMasterId r:id="rId22"/>
  </p:notesMasterIdLst>
  <p:sldIdLst>
    <p:sldId id="259" r:id="rId2"/>
    <p:sldId id="275" r:id="rId3"/>
    <p:sldId id="276" r:id="rId4"/>
    <p:sldId id="277" r:id="rId5"/>
    <p:sldId id="260" r:id="rId6"/>
    <p:sldId id="274" r:id="rId7"/>
    <p:sldId id="272" r:id="rId8"/>
    <p:sldId id="273" r:id="rId9"/>
    <p:sldId id="279" r:id="rId10"/>
    <p:sldId id="271" r:id="rId11"/>
    <p:sldId id="261" r:id="rId12"/>
    <p:sldId id="262" r:id="rId13"/>
    <p:sldId id="263" r:id="rId14"/>
    <p:sldId id="264" r:id="rId15"/>
    <p:sldId id="265" r:id="rId16"/>
    <p:sldId id="266" r:id="rId17"/>
    <p:sldId id="267" r:id="rId18"/>
    <p:sldId id="268" r:id="rId19"/>
    <p:sldId id="270" r:id="rId20"/>
    <p:sldId id="278"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se HANTSON" initials="AH" lastIdx="8" clrIdx="0">
    <p:extLst>
      <p:ext uri="{19B8F6BF-5375-455C-9EA6-DF929625EA0E}">
        <p15:presenceInfo xmlns:p15="http://schemas.microsoft.com/office/powerpoint/2012/main" userId="S-1-5-21-4232426981-2613526549-4068121246-11203" providerId="AD"/>
      </p:ext>
    </p:extLst>
  </p:cmAuthor>
  <p:cmAuthor id="2" name="Diane THOMAS" initials="DT" lastIdx="3" clrIdx="1">
    <p:extLst>
      <p:ext uri="{19B8F6BF-5375-455C-9EA6-DF929625EA0E}">
        <p15:presenceInfo xmlns:p15="http://schemas.microsoft.com/office/powerpoint/2012/main" userId="S-1-5-21-4232426981-2613526549-4068121246-11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F6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55591-3028-45BA-8404-38CE0699651B}" v="18" dt="2021-03-12T08:20:36.162"/>
  </p1510:revLst>
</p1510:revInfo>
</file>

<file path=ppt/tableStyles.xml><?xml version="1.0" encoding="utf-8"?>
<a:tblStyleLst xmlns:a="http://schemas.openxmlformats.org/drawingml/2006/main" def="{5C22544A-7EE6-4342-B048-85BDC9FD1C3A}">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0" autoAdjust="0"/>
    <p:restoredTop sz="95853"/>
  </p:normalViewPr>
  <p:slideViewPr>
    <p:cSldViewPr snapToGrid="0" showGuides="1">
      <p:cViewPr varScale="1">
        <p:scale>
          <a:sx n="113" d="100"/>
          <a:sy n="113" d="100"/>
        </p:scale>
        <p:origin x="160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line HENOUMONT" userId="d37f65cf-b56e-41b5-a5e0-dfc85d7576bb" providerId="ADAL" clId="{0DC55591-3028-45BA-8404-38CE0699651B}"/>
    <pc:docChg chg="custSel modSld">
      <pc:chgData name="Céline HENOUMONT" userId="d37f65cf-b56e-41b5-a5e0-dfc85d7576bb" providerId="ADAL" clId="{0DC55591-3028-45BA-8404-38CE0699651B}" dt="2021-03-12T08:36:35.706" v="1280" actId="20577"/>
      <pc:docMkLst>
        <pc:docMk/>
      </pc:docMkLst>
      <pc:sldChg chg="modNotesTx">
        <pc:chgData name="Céline HENOUMONT" userId="d37f65cf-b56e-41b5-a5e0-dfc85d7576bb" providerId="ADAL" clId="{0DC55591-3028-45BA-8404-38CE0699651B}" dt="2021-03-12T08:08:15.732" v="318" actId="20577"/>
        <pc:sldMkLst>
          <pc:docMk/>
          <pc:sldMk cId="3842302475" sldId="260"/>
        </pc:sldMkLst>
      </pc:sldChg>
      <pc:sldChg chg="modNotesTx">
        <pc:chgData name="Céline HENOUMONT" userId="d37f65cf-b56e-41b5-a5e0-dfc85d7576bb" providerId="ADAL" clId="{0DC55591-3028-45BA-8404-38CE0699651B}" dt="2021-03-12T08:12:37.960" v="343" actId="6549"/>
        <pc:sldMkLst>
          <pc:docMk/>
          <pc:sldMk cId="469774613" sldId="261"/>
        </pc:sldMkLst>
      </pc:sldChg>
      <pc:sldChg chg="modNotesTx">
        <pc:chgData name="Céline HENOUMONT" userId="d37f65cf-b56e-41b5-a5e0-dfc85d7576bb" providerId="ADAL" clId="{0DC55591-3028-45BA-8404-38CE0699651B}" dt="2021-03-12T08:15:27.048" v="444" actId="6549"/>
        <pc:sldMkLst>
          <pc:docMk/>
          <pc:sldMk cId="1637273385" sldId="262"/>
        </pc:sldMkLst>
      </pc:sldChg>
      <pc:sldChg chg="modNotesTx">
        <pc:chgData name="Céline HENOUMONT" userId="d37f65cf-b56e-41b5-a5e0-dfc85d7576bb" providerId="ADAL" clId="{0DC55591-3028-45BA-8404-38CE0699651B}" dt="2021-03-12T08:17:42.641" v="467" actId="6549"/>
        <pc:sldMkLst>
          <pc:docMk/>
          <pc:sldMk cId="1776612907" sldId="263"/>
        </pc:sldMkLst>
      </pc:sldChg>
      <pc:sldChg chg="modNotesTx">
        <pc:chgData name="Céline HENOUMONT" userId="d37f65cf-b56e-41b5-a5e0-dfc85d7576bb" providerId="ADAL" clId="{0DC55591-3028-45BA-8404-38CE0699651B}" dt="2021-03-12T08:21:56.585" v="497" actId="20577"/>
        <pc:sldMkLst>
          <pc:docMk/>
          <pc:sldMk cId="623113601" sldId="266"/>
        </pc:sldMkLst>
      </pc:sldChg>
      <pc:sldChg chg="modNotesTx">
        <pc:chgData name="Céline HENOUMONT" userId="d37f65cf-b56e-41b5-a5e0-dfc85d7576bb" providerId="ADAL" clId="{0DC55591-3028-45BA-8404-38CE0699651B}" dt="2021-03-12T08:27:53.919" v="762" actId="20577"/>
        <pc:sldMkLst>
          <pc:docMk/>
          <pc:sldMk cId="712807201" sldId="267"/>
        </pc:sldMkLst>
      </pc:sldChg>
      <pc:sldChg chg="modNotesTx">
        <pc:chgData name="Céline HENOUMONT" userId="d37f65cf-b56e-41b5-a5e0-dfc85d7576bb" providerId="ADAL" clId="{0DC55591-3028-45BA-8404-38CE0699651B}" dt="2021-03-12T08:28:34.060" v="773" actId="6549"/>
        <pc:sldMkLst>
          <pc:docMk/>
          <pc:sldMk cId="3888714142" sldId="268"/>
        </pc:sldMkLst>
      </pc:sldChg>
      <pc:sldChg chg="modNotesTx">
        <pc:chgData name="Céline HENOUMONT" userId="d37f65cf-b56e-41b5-a5e0-dfc85d7576bb" providerId="ADAL" clId="{0DC55591-3028-45BA-8404-38CE0699651B}" dt="2021-03-12T08:35:43.993" v="1279" actId="20577"/>
        <pc:sldMkLst>
          <pc:docMk/>
          <pc:sldMk cId="489185224" sldId="270"/>
        </pc:sldMkLst>
      </pc:sldChg>
      <pc:sldChg chg="modNotesTx">
        <pc:chgData name="Céline HENOUMONT" userId="d37f65cf-b56e-41b5-a5e0-dfc85d7576bb" providerId="ADAL" clId="{0DC55591-3028-45BA-8404-38CE0699651B}" dt="2021-03-12T08:11:36.472" v="341" actId="20577"/>
        <pc:sldMkLst>
          <pc:docMk/>
          <pc:sldMk cId="356736688" sldId="271"/>
        </pc:sldMkLst>
      </pc:sldChg>
      <pc:sldChg chg="modNotesTx">
        <pc:chgData name="Céline HENOUMONT" userId="d37f65cf-b56e-41b5-a5e0-dfc85d7576bb" providerId="ADAL" clId="{0DC55591-3028-45BA-8404-38CE0699651B}" dt="2021-03-12T08:09:27.331" v="331" actId="20577"/>
        <pc:sldMkLst>
          <pc:docMk/>
          <pc:sldMk cId="1794329535" sldId="272"/>
        </pc:sldMkLst>
      </pc:sldChg>
      <pc:sldChg chg="modNotesTx">
        <pc:chgData name="Céline HENOUMONT" userId="d37f65cf-b56e-41b5-a5e0-dfc85d7576bb" providerId="ADAL" clId="{0DC55591-3028-45BA-8404-38CE0699651B}" dt="2021-03-12T08:10:40.093" v="336" actId="20577"/>
        <pc:sldMkLst>
          <pc:docMk/>
          <pc:sldMk cId="2391578075" sldId="273"/>
        </pc:sldMkLst>
      </pc:sldChg>
      <pc:sldChg chg="modNotesTx">
        <pc:chgData name="Céline HENOUMONT" userId="d37f65cf-b56e-41b5-a5e0-dfc85d7576bb" providerId="ADAL" clId="{0DC55591-3028-45BA-8404-38CE0699651B}" dt="2021-03-12T08:08:57.842" v="322" actId="20577"/>
        <pc:sldMkLst>
          <pc:docMk/>
          <pc:sldMk cId="3048708184" sldId="274"/>
        </pc:sldMkLst>
      </pc:sldChg>
      <pc:sldChg chg="modNotesTx">
        <pc:chgData name="Céline HENOUMONT" userId="d37f65cf-b56e-41b5-a5e0-dfc85d7576bb" providerId="ADAL" clId="{0DC55591-3028-45BA-8404-38CE0699651B}" dt="2021-03-12T07:58:59.954" v="0"/>
        <pc:sldMkLst>
          <pc:docMk/>
          <pc:sldMk cId="601885994" sldId="276"/>
        </pc:sldMkLst>
      </pc:sldChg>
      <pc:sldChg chg="modNotesTx">
        <pc:chgData name="Céline HENOUMONT" userId="d37f65cf-b56e-41b5-a5e0-dfc85d7576bb" providerId="ADAL" clId="{0DC55591-3028-45BA-8404-38CE0699651B}" dt="2021-03-12T08:03:34.853" v="130" actId="20577"/>
        <pc:sldMkLst>
          <pc:docMk/>
          <pc:sldMk cId="3707500843" sldId="277"/>
        </pc:sldMkLst>
      </pc:sldChg>
      <pc:sldChg chg="modNotesTx">
        <pc:chgData name="Céline HENOUMONT" userId="d37f65cf-b56e-41b5-a5e0-dfc85d7576bb" providerId="ADAL" clId="{0DC55591-3028-45BA-8404-38CE0699651B}" dt="2021-03-12T08:36:35.706" v="1280" actId="20577"/>
        <pc:sldMkLst>
          <pc:docMk/>
          <pc:sldMk cId="395503481"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A3611-DB94-4660-A6B6-C5AB44131C0E}" type="datetimeFigureOut">
              <a:rPr lang="fr-BE" smtClean="0"/>
              <a:t>16/03/21</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185F7-8CCE-48E5-B900-5DF8C60CB17D}" type="slidenum">
              <a:rPr lang="fr-BE" smtClean="0"/>
              <a:t>‹N°›</a:t>
            </a:fld>
            <a:endParaRPr lang="fr-BE"/>
          </a:p>
        </p:txBody>
      </p:sp>
    </p:spTree>
    <p:extLst>
      <p:ext uri="{BB962C8B-B14F-4D97-AF65-F5344CB8AC3E}">
        <p14:creationId xmlns:p14="http://schemas.microsoft.com/office/powerpoint/2010/main" val="178769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0088B34-0C0B-430B-BA52-98DC0A331919}" type="slidenum">
              <a:rPr lang="fr-BE" smtClean="0">
                <a:solidFill>
                  <a:prstClr val="black"/>
                </a:solidFill>
              </a:rPr>
              <a:pPr/>
              <a:t>0</a:t>
            </a:fld>
            <a:endParaRPr lang="fr-BE">
              <a:solidFill>
                <a:prstClr val="black"/>
              </a:solidFill>
            </a:endParaRPr>
          </a:p>
        </p:txBody>
      </p:sp>
    </p:spTree>
    <p:extLst>
      <p:ext uri="{BB962C8B-B14F-4D97-AF65-F5344CB8AC3E}">
        <p14:creationId xmlns:p14="http://schemas.microsoft.com/office/powerpoint/2010/main" val="232764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9</a:t>
            </a:fld>
            <a:endParaRPr lang="fr-BE"/>
          </a:p>
        </p:txBody>
      </p:sp>
    </p:spTree>
    <p:extLst>
      <p:ext uri="{BB962C8B-B14F-4D97-AF65-F5344CB8AC3E}">
        <p14:creationId xmlns:p14="http://schemas.microsoft.com/office/powerpoint/2010/main" val="39441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10</a:t>
            </a:fld>
            <a:endParaRPr lang="fr-BE"/>
          </a:p>
        </p:txBody>
      </p:sp>
    </p:spTree>
    <p:extLst>
      <p:ext uri="{BB962C8B-B14F-4D97-AF65-F5344CB8AC3E}">
        <p14:creationId xmlns:p14="http://schemas.microsoft.com/office/powerpoint/2010/main" val="1860809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11</a:t>
            </a:fld>
            <a:endParaRPr lang="fr-BE"/>
          </a:p>
        </p:txBody>
      </p:sp>
    </p:spTree>
    <p:extLst>
      <p:ext uri="{BB962C8B-B14F-4D97-AF65-F5344CB8AC3E}">
        <p14:creationId xmlns:p14="http://schemas.microsoft.com/office/powerpoint/2010/main" val="177654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12</a:t>
            </a:fld>
            <a:endParaRPr lang="fr-BE"/>
          </a:p>
        </p:txBody>
      </p:sp>
    </p:spTree>
    <p:extLst>
      <p:ext uri="{BB962C8B-B14F-4D97-AF65-F5344CB8AC3E}">
        <p14:creationId xmlns:p14="http://schemas.microsoft.com/office/powerpoint/2010/main" val="94508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endParaRPr lang="fr-FR" dirty="0"/>
              </a:p>
            </p:txBody>
          </p:sp>
        </mc:Choice>
        <mc:Fallback xmlns="">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NMRD profiles were performed for the four </a:t>
                </a:r>
                <a:r>
                  <a:rPr lang="en-US" sz="1200" kern="1200" dirty="0" err="1">
                    <a:solidFill>
                      <a:schemeClr val="tx1"/>
                    </a:solidFill>
                    <a:effectLst/>
                    <a:latin typeface="+mn-lt"/>
                    <a:ea typeface="+mn-ea"/>
                    <a:cs typeface="+mn-cs"/>
                  </a:rPr>
                  <a:t>pyclen</a:t>
                </a:r>
                <a:r>
                  <a:rPr lang="en-US" sz="1200" kern="1200" dirty="0">
                    <a:solidFill>
                      <a:schemeClr val="tx1"/>
                    </a:solidFill>
                    <a:effectLst/>
                    <a:latin typeface="+mn-lt"/>
                    <a:ea typeface="+mn-ea"/>
                    <a:cs typeface="+mn-cs"/>
                  </a:rPr>
                  <a:t>-based manganese complexes in order to evaluate the efficacy of each complex according to the magnetic field or frequency used. The fitting of these profiles according to the theory of Solomon and Bloembergen allows extracting important parameters to understand this efficacy such as the rotational correlation time (</a:t>
                </a:r>
                <a:r>
                  <a:rPr lang="en-US" sz="1200" i="0" kern="1200">
                    <a:solidFill>
                      <a:schemeClr val="tx1"/>
                    </a:solidFill>
                    <a:effectLst/>
                    <a:latin typeface="+mn-lt"/>
                    <a:ea typeface="+mn-ea"/>
                    <a:cs typeface="+mn-cs"/>
                  </a:rPr>
                  <a:t>𝜏</a:t>
                </a:r>
                <a:r>
                  <a:rPr lang="fr-BE"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R</a:t>
                </a:r>
                <a:r>
                  <a:rPr lang="en-US" sz="1200" kern="1200" dirty="0">
                    <a:solidFill>
                      <a:schemeClr val="tx1"/>
                    </a:solidFill>
                    <a:effectLst/>
                    <a:latin typeface="+mn-lt"/>
                    <a:ea typeface="+mn-ea"/>
                    <a:cs typeface="+mn-cs"/>
                  </a:rPr>
                  <a:t>) , the electronic relaxation time at zero field (</a:t>
                </a:r>
                <a:r>
                  <a:rPr lang="en-US" sz="1200" i="0" kern="1200">
                    <a:solidFill>
                      <a:schemeClr val="tx1"/>
                    </a:solidFill>
                    <a:effectLst/>
                    <a:latin typeface="+mn-lt"/>
                    <a:ea typeface="+mn-ea"/>
                    <a:cs typeface="+mn-cs"/>
                  </a:rPr>
                  <a:t>𝜏</a:t>
                </a:r>
                <a:r>
                  <a:rPr lang="fr-BE"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SO</a:t>
                </a:r>
                <a:r>
                  <a:rPr lang="en-US" sz="1200" kern="1200" dirty="0">
                    <a:solidFill>
                      <a:schemeClr val="tx1"/>
                    </a:solidFill>
                    <a:effectLst/>
                    <a:latin typeface="+mn-lt"/>
                    <a:ea typeface="+mn-ea"/>
                    <a:cs typeface="+mn-cs"/>
                  </a:rPr>
                  <a:t>) and the correlation time that modulates electronic relaxation (</a:t>
                </a:r>
                <a:r>
                  <a:rPr lang="en-US" sz="1200" i="0" kern="1200">
                    <a:solidFill>
                      <a:schemeClr val="tx1"/>
                    </a:solidFill>
                    <a:effectLst/>
                    <a:latin typeface="+mn-lt"/>
                    <a:ea typeface="+mn-ea"/>
                    <a:cs typeface="+mn-cs"/>
                  </a:rPr>
                  <a:t>𝜏</a:t>
                </a:r>
                <a:r>
                  <a:rPr lang="fr-BE" sz="1200" i="0" kern="1200">
                    <a:solidFill>
                      <a:schemeClr val="tx1"/>
                    </a:solidFill>
                    <a:effectLst/>
                    <a:latin typeface="+mn-lt"/>
                    <a:ea typeface="+mn-ea"/>
                    <a:cs typeface="+mn-cs"/>
                  </a:rPr>
                  <a:t>_</a:t>
                </a:r>
                <a:r>
                  <a:rPr lang="en-US" sz="1200" i="0" kern="1200">
                    <a:solidFill>
                      <a:schemeClr val="tx1"/>
                    </a:solidFill>
                    <a:effectLst/>
                    <a:latin typeface="+mn-lt"/>
                    <a:ea typeface="+mn-ea"/>
                    <a:cs typeface="+mn-cs"/>
                  </a:rPr>
                  <a:t>V</a:t>
                </a:r>
                <a:r>
                  <a:rPr lang="en-US" sz="1200" kern="1200" dirty="0">
                    <a:solidFill>
                      <a:schemeClr val="tx1"/>
                    </a:solidFill>
                    <a:effectLst/>
                    <a:latin typeface="+mn-lt"/>
                    <a:ea typeface="+mn-ea"/>
                    <a:cs typeface="+mn-cs"/>
                  </a:rPr>
                  <a:t>).</a:t>
                </a:r>
                <a:r>
                  <a:rPr lang="fr-BE" dirty="0">
                    <a:effectLst/>
                  </a:rPr>
                  <a:t> </a:t>
                </a:r>
                <a:r>
                  <a:rPr lang="fr-BE" dirty="0" err="1">
                    <a:effectLst/>
                  </a:rPr>
                  <a:t>We</a:t>
                </a:r>
                <a:r>
                  <a:rPr lang="fr-BE" dirty="0">
                    <a:effectLst/>
                  </a:rPr>
                  <a:t> </a:t>
                </a:r>
                <a:r>
                  <a:rPr lang="fr-BE" dirty="0" err="1">
                    <a:effectLst/>
                  </a:rPr>
                  <a:t>can</a:t>
                </a:r>
                <a:r>
                  <a:rPr lang="fr-BE" dirty="0">
                    <a:effectLst/>
                  </a:rPr>
                  <a:t> </a:t>
                </a:r>
                <a:r>
                  <a:rPr lang="fr-BE" dirty="0" err="1">
                    <a:effectLst/>
                  </a:rPr>
                  <a:t>see</a:t>
                </a:r>
                <a:r>
                  <a:rPr lang="fr-BE" dirty="0">
                    <a:effectLst/>
                  </a:rPr>
                  <a:t> an</a:t>
                </a:r>
                <a:r>
                  <a:rPr lang="fr-BE" baseline="0" dirty="0">
                    <a:effectLst/>
                  </a:rPr>
                  <a:t> </a:t>
                </a:r>
                <a:r>
                  <a:rPr lang="fr-BE" baseline="0" dirty="0" err="1">
                    <a:effectLst/>
                  </a:rPr>
                  <a:t>increase</a:t>
                </a:r>
                <a:r>
                  <a:rPr lang="fr-BE" baseline="0" dirty="0">
                    <a:effectLst/>
                  </a:rPr>
                  <a:t> for the Tr </a:t>
                </a:r>
                <a:r>
                  <a:rPr lang="fr-BE" baseline="0" dirty="0" err="1">
                    <a:effectLst/>
                  </a:rPr>
                  <a:t>when</a:t>
                </a:r>
                <a:r>
                  <a:rPr lang="fr-BE" baseline="0" dirty="0">
                    <a:effectLst/>
                  </a:rPr>
                  <a:t> </a:t>
                </a:r>
                <a:r>
                  <a:rPr lang="fr-BE" baseline="0" dirty="0" err="1">
                    <a:effectLst/>
                  </a:rPr>
                  <a:t>there</a:t>
                </a:r>
                <a:r>
                  <a:rPr lang="fr-BE" baseline="0" dirty="0">
                    <a:effectLst/>
                  </a:rPr>
                  <a:t> </a:t>
                </a:r>
                <a:r>
                  <a:rPr lang="fr-BE" baseline="0" dirty="0" err="1">
                    <a:effectLst/>
                  </a:rPr>
                  <a:t>is</a:t>
                </a:r>
                <a:r>
                  <a:rPr lang="fr-BE" baseline="0" dirty="0">
                    <a:effectLst/>
                  </a:rPr>
                  <a:t> the </a:t>
                </a:r>
                <a:r>
                  <a:rPr lang="fr-BE" baseline="0" dirty="0" err="1">
                    <a:effectLst/>
                  </a:rPr>
                  <a:t>presence</a:t>
                </a:r>
                <a:r>
                  <a:rPr lang="fr-BE" baseline="0" dirty="0">
                    <a:effectLst/>
                  </a:rPr>
                  <a:t> of an arm on the </a:t>
                </a:r>
                <a:r>
                  <a:rPr lang="fr-BE" baseline="0" dirty="0" err="1">
                    <a:effectLst/>
                  </a:rPr>
                  <a:t>pyrdine</a:t>
                </a:r>
                <a:r>
                  <a:rPr lang="fr-BE" baseline="0" dirty="0">
                    <a:effectLst/>
                  </a:rPr>
                  <a:t>. </a:t>
                </a:r>
                <a:r>
                  <a:rPr lang="en-US" sz="1200" kern="1200" baseline="0" dirty="0">
                    <a:solidFill>
                      <a:schemeClr val="tx1"/>
                    </a:solidFill>
                    <a:effectLst/>
                    <a:latin typeface="+mn-lt"/>
                    <a:ea typeface="+mn-ea"/>
                    <a:cs typeface="+mn-cs"/>
                  </a:rPr>
                  <a:t>The ligand one</a:t>
                </a:r>
                <a:r>
                  <a:rPr lang="en-US" sz="1200" kern="1200" dirty="0">
                    <a:solidFill>
                      <a:schemeClr val="tx1"/>
                    </a:solidFill>
                    <a:effectLst/>
                    <a:latin typeface="+mn-lt"/>
                    <a:ea typeface="+mn-ea"/>
                    <a:cs typeface="+mn-cs"/>
                  </a:rPr>
                  <a:t> has a </a:t>
                </a:r>
                <a:r>
                  <a:rPr lang="en-US" sz="1200" i="1" kern="1200" dirty="0">
                    <a:solidFill>
                      <a:schemeClr val="tx1"/>
                    </a:solidFill>
                    <a:effectLst/>
                    <a:latin typeface="+mn-lt"/>
                    <a:ea typeface="+mn-ea"/>
                    <a:cs typeface="+mn-cs"/>
                  </a:rPr>
                  <a:t>r</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NMR dispersion profile below the other curves, especially at low field. </a:t>
                </a:r>
                <a:endParaRPr lang="fr-FR" dirty="0"/>
              </a:p>
            </p:txBody>
          </p:sp>
        </mc:Fallback>
      </mc:AlternateContent>
      <p:sp>
        <p:nvSpPr>
          <p:cNvPr id="4" name="Espace réservé du numéro de diapositive 3"/>
          <p:cNvSpPr>
            <a:spLocks noGrp="1"/>
          </p:cNvSpPr>
          <p:nvPr>
            <p:ph type="sldNum" sz="quarter" idx="5"/>
          </p:nvPr>
        </p:nvSpPr>
        <p:spPr/>
        <p:txBody>
          <a:bodyPr/>
          <a:lstStyle/>
          <a:p>
            <a:fld id="{A51185F7-8CCE-48E5-B900-5DF8C60CB17D}" type="slidenum">
              <a:rPr lang="fr-BE" smtClean="0"/>
              <a:t>13</a:t>
            </a:fld>
            <a:endParaRPr lang="fr-BE"/>
          </a:p>
        </p:txBody>
      </p:sp>
    </p:spTree>
    <p:extLst>
      <p:ext uri="{BB962C8B-B14F-4D97-AF65-F5344CB8AC3E}">
        <p14:creationId xmlns:p14="http://schemas.microsoft.com/office/powerpoint/2010/main" val="233613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endParaRPr lang="fr-FR" dirty="0"/>
              </a:p>
            </p:txBody>
          </p:sp>
        </mc:Choice>
        <mc:Fallback xmlns="">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This difference can be ascribed to the electronic properties of the complex which are slightly less favorable than for the other ones: </a:t>
                </a:r>
                <a:r>
                  <a:rPr lang="en-US" sz="1200" i="0" kern="1200">
                    <a:solidFill>
                      <a:schemeClr val="tx1"/>
                    </a:solidFill>
                    <a:effectLst/>
                    <a:latin typeface="Cambria Math" panose="02040503050406030204" pitchFamily="18" charset="0"/>
                    <a:ea typeface="+mn-ea"/>
                    <a:cs typeface="+mn-cs"/>
                  </a:rPr>
                  <a:t>𝜏</a:t>
                </a:r>
                <a:r>
                  <a:rPr lang="fr-BE"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SO</a:t>
                </a:r>
                <a:r>
                  <a:rPr lang="en-US" sz="1200" kern="1200" dirty="0">
                    <a:solidFill>
                      <a:schemeClr val="tx1"/>
                    </a:solidFill>
                    <a:effectLst/>
                    <a:latin typeface="+mn-lt"/>
                    <a:ea typeface="+mn-ea"/>
                    <a:cs typeface="+mn-cs"/>
                  </a:rPr>
                  <a:t> is indeed lower compared to the values of the three other complexes. </a:t>
                </a:r>
                <a:endParaRPr lang="fr-FR" dirty="0"/>
              </a:p>
            </p:txBody>
          </p:sp>
        </mc:Fallback>
      </mc:AlternateContent>
      <p:sp>
        <p:nvSpPr>
          <p:cNvPr id="4" name="Espace réservé du numéro de diapositive 3"/>
          <p:cNvSpPr>
            <a:spLocks noGrp="1"/>
          </p:cNvSpPr>
          <p:nvPr>
            <p:ph type="sldNum" sz="quarter" idx="5"/>
          </p:nvPr>
        </p:nvSpPr>
        <p:spPr/>
        <p:txBody>
          <a:bodyPr/>
          <a:lstStyle/>
          <a:p>
            <a:fld id="{A51185F7-8CCE-48E5-B900-5DF8C60CB17D}" type="slidenum">
              <a:rPr lang="fr-BE" smtClean="0"/>
              <a:t>14</a:t>
            </a:fld>
            <a:endParaRPr lang="fr-BE"/>
          </a:p>
        </p:txBody>
      </p:sp>
    </p:spTree>
    <p:extLst>
      <p:ext uri="{BB962C8B-B14F-4D97-AF65-F5344CB8AC3E}">
        <p14:creationId xmlns:p14="http://schemas.microsoft.com/office/powerpoint/2010/main" val="232488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15</a:t>
            </a:fld>
            <a:endParaRPr lang="fr-BE"/>
          </a:p>
        </p:txBody>
      </p:sp>
    </p:spTree>
    <p:extLst>
      <p:ext uri="{BB962C8B-B14F-4D97-AF65-F5344CB8AC3E}">
        <p14:creationId xmlns:p14="http://schemas.microsoft.com/office/powerpoint/2010/main" val="82005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16</a:t>
            </a:fld>
            <a:endParaRPr lang="fr-BE"/>
          </a:p>
        </p:txBody>
      </p:sp>
    </p:spTree>
    <p:extLst>
      <p:ext uri="{BB962C8B-B14F-4D97-AF65-F5344CB8AC3E}">
        <p14:creationId xmlns:p14="http://schemas.microsoft.com/office/powerpoint/2010/main" val="3678880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17</a:t>
            </a:fld>
            <a:endParaRPr lang="fr-BE"/>
          </a:p>
        </p:txBody>
      </p:sp>
    </p:spTree>
    <p:extLst>
      <p:ext uri="{BB962C8B-B14F-4D97-AF65-F5344CB8AC3E}">
        <p14:creationId xmlns:p14="http://schemas.microsoft.com/office/powerpoint/2010/main" val="1145403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18</a:t>
            </a:fld>
            <a:endParaRPr lang="fr-BE"/>
          </a:p>
        </p:txBody>
      </p:sp>
    </p:spTree>
    <p:extLst>
      <p:ext uri="{BB962C8B-B14F-4D97-AF65-F5344CB8AC3E}">
        <p14:creationId xmlns:p14="http://schemas.microsoft.com/office/powerpoint/2010/main" val="67672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a:t>
            </a:fld>
            <a:endParaRPr lang="fr-BE"/>
          </a:p>
        </p:txBody>
      </p:sp>
    </p:spTree>
    <p:extLst>
      <p:ext uri="{BB962C8B-B14F-4D97-AF65-F5344CB8AC3E}">
        <p14:creationId xmlns:p14="http://schemas.microsoft.com/office/powerpoint/2010/main" val="4212456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19</a:t>
            </a:fld>
            <a:endParaRPr lang="fr-BE"/>
          </a:p>
        </p:txBody>
      </p:sp>
    </p:spTree>
    <p:extLst>
      <p:ext uri="{BB962C8B-B14F-4D97-AF65-F5344CB8AC3E}">
        <p14:creationId xmlns:p14="http://schemas.microsoft.com/office/powerpoint/2010/main" val="149227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2</a:t>
            </a:fld>
            <a:endParaRPr lang="fr-BE"/>
          </a:p>
        </p:txBody>
      </p:sp>
    </p:spTree>
    <p:extLst>
      <p:ext uri="{BB962C8B-B14F-4D97-AF65-F5344CB8AC3E}">
        <p14:creationId xmlns:p14="http://schemas.microsoft.com/office/powerpoint/2010/main" val="37786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3</a:t>
            </a:fld>
            <a:endParaRPr lang="fr-BE"/>
          </a:p>
        </p:txBody>
      </p:sp>
    </p:spTree>
    <p:extLst>
      <p:ext uri="{BB962C8B-B14F-4D97-AF65-F5344CB8AC3E}">
        <p14:creationId xmlns:p14="http://schemas.microsoft.com/office/powerpoint/2010/main" val="128459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4</a:t>
            </a:fld>
            <a:endParaRPr lang="fr-BE"/>
          </a:p>
        </p:txBody>
      </p:sp>
    </p:spTree>
    <p:extLst>
      <p:ext uri="{BB962C8B-B14F-4D97-AF65-F5344CB8AC3E}">
        <p14:creationId xmlns:p14="http://schemas.microsoft.com/office/powerpoint/2010/main" val="163586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5</a:t>
            </a:fld>
            <a:endParaRPr lang="fr-BE"/>
          </a:p>
        </p:txBody>
      </p:sp>
    </p:spTree>
    <p:extLst>
      <p:ext uri="{BB962C8B-B14F-4D97-AF65-F5344CB8AC3E}">
        <p14:creationId xmlns:p14="http://schemas.microsoft.com/office/powerpoint/2010/main" val="87717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6</a:t>
            </a:fld>
            <a:endParaRPr lang="fr-BE"/>
          </a:p>
        </p:txBody>
      </p:sp>
    </p:spTree>
    <p:extLst>
      <p:ext uri="{BB962C8B-B14F-4D97-AF65-F5344CB8AC3E}">
        <p14:creationId xmlns:p14="http://schemas.microsoft.com/office/powerpoint/2010/main" val="41259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7</a:t>
            </a:fld>
            <a:endParaRPr lang="fr-BE"/>
          </a:p>
        </p:txBody>
      </p:sp>
    </p:spTree>
    <p:extLst>
      <p:ext uri="{BB962C8B-B14F-4D97-AF65-F5344CB8AC3E}">
        <p14:creationId xmlns:p14="http://schemas.microsoft.com/office/powerpoint/2010/main" val="351894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5"/>
          </p:nvPr>
        </p:nvSpPr>
        <p:spPr/>
        <p:txBody>
          <a:bodyPr/>
          <a:lstStyle/>
          <a:p>
            <a:fld id="{A51185F7-8CCE-48E5-B900-5DF8C60CB17D}" type="slidenum">
              <a:rPr lang="fr-BE" smtClean="0"/>
              <a:t>8</a:t>
            </a:fld>
            <a:endParaRPr lang="fr-BE"/>
          </a:p>
        </p:txBody>
      </p:sp>
    </p:spTree>
    <p:extLst>
      <p:ext uri="{BB962C8B-B14F-4D97-AF65-F5344CB8AC3E}">
        <p14:creationId xmlns:p14="http://schemas.microsoft.com/office/powerpoint/2010/main" val="253438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re Polytech">
    <p:spTree>
      <p:nvGrpSpPr>
        <p:cNvPr id="1" name=""/>
        <p:cNvGrpSpPr/>
        <p:nvPr/>
      </p:nvGrpSpPr>
      <p:grpSpPr>
        <a:xfrm>
          <a:off x="0" y="0"/>
          <a:ext cx="0" cy="0"/>
          <a:chOff x="0" y="0"/>
          <a:chExt cx="0" cy="0"/>
        </a:xfrm>
      </p:grpSpPr>
      <p:sp>
        <p:nvSpPr>
          <p:cNvPr id="8" name="Espace réservé du numéro de diapositive 6">
            <a:extLst>
              <a:ext uri="{FF2B5EF4-FFF2-40B4-BE49-F238E27FC236}">
                <a16:creationId xmlns:a16="http://schemas.microsoft.com/office/drawing/2014/main" id="{4CE0CFD0-588E-F34A-9F81-E1A41CECC780}"/>
              </a:ext>
            </a:extLst>
          </p:cNvPr>
          <p:cNvSpPr>
            <a:spLocks noGrp="1"/>
          </p:cNvSpPr>
          <p:nvPr>
            <p:ph type="sldNum" sz="quarter" idx="4"/>
          </p:nvPr>
        </p:nvSpPr>
        <p:spPr>
          <a:xfrm>
            <a:off x="8629650" y="6604571"/>
            <a:ext cx="514350" cy="277812"/>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fld id="{55887CCE-ABC6-478C-8FA2-0B494C96C530}" type="slidenum">
              <a:rPr lang="fr-BE">
                <a:solidFill>
                  <a:prstClr val="black"/>
                </a:solidFill>
              </a:rPr>
              <a:pPr>
                <a:defRPr/>
              </a:pPr>
              <a:t>‹N°›</a:t>
            </a:fld>
            <a:endParaRPr lang="fr-BE" dirty="0">
              <a:solidFill>
                <a:prstClr val="black"/>
              </a:solidFill>
            </a:endParaRPr>
          </a:p>
        </p:txBody>
      </p:sp>
      <p:sp>
        <p:nvSpPr>
          <p:cNvPr id="2" name="ZoneTexte 1">
            <a:extLst>
              <a:ext uri="{FF2B5EF4-FFF2-40B4-BE49-F238E27FC236}">
                <a16:creationId xmlns:a16="http://schemas.microsoft.com/office/drawing/2014/main" id="{DAD4E504-1779-8C4A-BC34-E984CB1A2766}"/>
              </a:ext>
            </a:extLst>
          </p:cNvPr>
          <p:cNvSpPr txBox="1"/>
          <p:nvPr userDrawn="1"/>
        </p:nvSpPr>
        <p:spPr>
          <a:xfrm>
            <a:off x="3556000" y="182880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 name="Espace réservé du texte 4">
            <a:extLst>
              <a:ext uri="{FF2B5EF4-FFF2-40B4-BE49-F238E27FC236}">
                <a16:creationId xmlns:a16="http://schemas.microsoft.com/office/drawing/2014/main" id="{0E6268BE-A80F-B547-86D0-37ED56A1A0E3}"/>
              </a:ext>
            </a:extLst>
          </p:cNvPr>
          <p:cNvSpPr>
            <a:spLocks noGrp="1"/>
          </p:cNvSpPr>
          <p:nvPr>
            <p:ph type="body" sz="quarter" idx="10" hasCustomPrompt="1"/>
          </p:nvPr>
        </p:nvSpPr>
        <p:spPr>
          <a:xfrm>
            <a:off x="625475" y="457199"/>
            <a:ext cx="3946525" cy="3120887"/>
          </a:xfrm>
          <a:prstGeom prst="rect">
            <a:avLst/>
          </a:prstGeom>
        </p:spPr>
        <p:txBody>
          <a:bodyPr/>
          <a:lstStyle>
            <a:lvl1pPr algn="l">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98591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33E67DE5-973B-314E-B3B5-88D307C770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600" y="6294698"/>
            <a:ext cx="9245600" cy="56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p:cNvPicPr>
            <a:picLocks noChangeAspect="1" noChangeArrowheads="1"/>
          </p:cNvPicPr>
          <p:nvPr/>
        </p:nvPicPr>
        <p:blipFill>
          <a:blip r:embed="rId4" cstate="print"/>
          <a:srcRect/>
          <a:stretch>
            <a:fillRect/>
          </a:stretch>
        </p:blipFill>
        <p:spPr bwMode="auto">
          <a:xfrm>
            <a:off x="0" y="0"/>
            <a:ext cx="9144000" cy="77788"/>
          </a:xfrm>
          <a:prstGeom prst="rect">
            <a:avLst/>
          </a:prstGeom>
          <a:noFill/>
          <a:ln w="9525">
            <a:noFill/>
            <a:miter lim="800000"/>
            <a:headEnd/>
            <a:tailEnd/>
          </a:ln>
        </p:spPr>
      </p:pic>
      <p:pic>
        <p:nvPicPr>
          <p:cNvPr id="13" name="Image 38" descr="Universite Bordeaux RVB-04.jpg">
            <a:extLst>
              <a:ext uri="{FF2B5EF4-FFF2-40B4-BE49-F238E27FC236}">
                <a16:creationId xmlns:a16="http://schemas.microsoft.com/office/drawing/2014/main" id="{41847A54-D67F-094D-A585-1DC42300089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06424" y="6362985"/>
            <a:ext cx="84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Photos, logos, tournages - Université de Mons">
            <a:extLst>
              <a:ext uri="{FF2B5EF4-FFF2-40B4-BE49-F238E27FC236}">
                <a16:creationId xmlns:a16="http://schemas.microsoft.com/office/drawing/2014/main" id="{39668AA2-3F9A-294B-A347-EE2FEEF67AE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47799" y="6417859"/>
            <a:ext cx="782398" cy="281663"/>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numéro de diapositive 6">
            <a:extLst>
              <a:ext uri="{FF2B5EF4-FFF2-40B4-BE49-F238E27FC236}">
                <a16:creationId xmlns:a16="http://schemas.microsoft.com/office/drawing/2014/main" id="{8120A7C7-2BB1-2241-AEB1-DAE2FA699E98}"/>
              </a:ext>
            </a:extLst>
          </p:cNvPr>
          <p:cNvSpPr>
            <a:spLocks noGrp="1"/>
          </p:cNvSpPr>
          <p:nvPr>
            <p:ph type="sldNum" sz="quarter" idx="4"/>
          </p:nvPr>
        </p:nvSpPr>
        <p:spPr>
          <a:xfrm>
            <a:off x="8629650" y="6604571"/>
            <a:ext cx="514350" cy="277812"/>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fld id="{55887CCE-ABC6-478C-8FA2-0B494C96C530}" type="slidenum">
              <a:rPr lang="fr-BE">
                <a:solidFill>
                  <a:prstClr val="black"/>
                </a:solidFill>
              </a:rPr>
              <a:pPr>
                <a:defRPr/>
              </a:pPr>
              <a:t>‹N°›</a:t>
            </a:fld>
            <a:endParaRPr lang="fr-BE" dirty="0">
              <a:solidFill>
                <a:prstClr val="black"/>
              </a:solidFill>
            </a:endParaRPr>
          </a:p>
        </p:txBody>
      </p:sp>
      <p:sp>
        <p:nvSpPr>
          <p:cNvPr id="2" name="ZoneTexte 1">
            <a:extLst>
              <a:ext uri="{FF2B5EF4-FFF2-40B4-BE49-F238E27FC236}">
                <a16:creationId xmlns:a16="http://schemas.microsoft.com/office/drawing/2014/main" id="{139D0927-B331-6F41-8E66-B158B1AAB5C3}"/>
              </a:ext>
            </a:extLst>
          </p:cNvPr>
          <p:cNvSpPr txBox="1"/>
          <p:nvPr userDrawn="1"/>
        </p:nvSpPr>
        <p:spPr>
          <a:xfrm>
            <a:off x="1540564" y="1262270"/>
            <a:ext cx="1540565" cy="387626"/>
          </a:xfrm>
          <a:prstGeom prst="rect">
            <a:avLst/>
          </a:prstGeom>
        </p:spPr>
        <p:txBody>
          <a:bodyPr vert="horz" wrap="none" lIns="91440" tIns="45720" rIns="91440" bIns="45720" rtlCol="0">
            <a:normAutofit fontScale="7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922757364"/>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rtl="0" eaLnBrk="1" fontAlgn="base" hangingPunct="1">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eaLnBrk="1" fontAlgn="base" hangingPunct="1">
        <a:spcBef>
          <a:spcPct val="0"/>
        </a:spcBef>
        <a:spcAft>
          <a:spcPct val="0"/>
        </a:spcAft>
        <a:defRPr sz="4400" b="1">
          <a:solidFill>
            <a:schemeClr val="accent2"/>
          </a:solidFill>
          <a:latin typeface="Calibri" pitchFamily="34" charset="0"/>
          <a:cs typeface="Arial" charset="0"/>
        </a:defRPr>
      </a:lvl2pPr>
      <a:lvl3pPr algn="ctr" rtl="0" eaLnBrk="1" fontAlgn="base" hangingPunct="1">
        <a:spcBef>
          <a:spcPct val="0"/>
        </a:spcBef>
        <a:spcAft>
          <a:spcPct val="0"/>
        </a:spcAft>
        <a:defRPr sz="4400" b="1">
          <a:solidFill>
            <a:schemeClr val="accent2"/>
          </a:solidFill>
          <a:latin typeface="Calibri" pitchFamily="34" charset="0"/>
          <a:cs typeface="Arial" charset="0"/>
        </a:defRPr>
      </a:lvl3pPr>
      <a:lvl4pPr algn="ctr" rtl="0" eaLnBrk="1" fontAlgn="base" hangingPunct="1">
        <a:spcBef>
          <a:spcPct val="0"/>
        </a:spcBef>
        <a:spcAft>
          <a:spcPct val="0"/>
        </a:spcAft>
        <a:defRPr sz="4400" b="1">
          <a:solidFill>
            <a:schemeClr val="accent2"/>
          </a:solidFill>
          <a:latin typeface="Calibri" pitchFamily="34" charset="0"/>
          <a:cs typeface="Arial" charset="0"/>
        </a:defRPr>
      </a:lvl4pPr>
      <a:lvl5pPr algn="ctr" rtl="0" eaLnBrk="1" fontAlgn="base" hangingPunct="1">
        <a:spcBef>
          <a:spcPct val="0"/>
        </a:spcBef>
        <a:spcAft>
          <a:spcPct val="0"/>
        </a:spcAft>
        <a:defRPr sz="4400" b="1">
          <a:solidFill>
            <a:schemeClr val="accent2"/>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p:titleStyle>
    <p:bodyStyle>
      <a:lvl1pPr marL="342900" indent="-342900" algn="l" rtl="0" eaLnBrk="1" fontAlgn="base" hangingPunct="1">
        <a:spcBef>
          <a:spcPct val="20000"/>
        </a:spcBef>
        <a:spcAft>
          <a:spcPct val="0"/>
        </a:spcAft>
        <a:buFont typeface="Arial" charset="0"/>
        <a:defRPr lang="fr-FR" sz="3200" kern="1200" dirty="0">
          <a:solidFill>
            <a:srgbClr val="808080"/>
          </a:solidFill>
          <a:latin typeface="Calibri" pitchFamily="34"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eaLnBrk="1" fontAlgn="base" hangingPunct="1">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png"/><Relationship Id="rId7"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3.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2.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254E1A9-39C5-3744-B896-CB7EB1E3A1A2}"/>
              </a:ext>
            </a:extLst>
          </p:cNvPr>
          <p:cNvSpPr txBox="1"/>
          <p:nvPr/>
        </p:nvSpPr>
        <p:spPr>
          <a:xfrm>
            <a:off x="1748790" y="960120"/>
            <a:ext cx="2286000" cy="147447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60F008E0-3BA3-8940-B608-3B6B5B2FFCF1}"/>
              </a:ext>
            </a:extLst>
          </p:cNvPr>
          <p:cNvSpPr txBox="1"/>
          <p:nvPr/>
        </p:nvSpPr>
        <p:spPr>
          <a:xfrm>
            <a:off x="2263140" y="129159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4" name="Picture 8" descr="Université de Mons">
            <a:extLst>
              <a:ext uri="{FF2B5EF4-FFF2-40B4-BE49-F238E27FC236}">
                <a16:creationId xmlns:a16="http://schemas.microsoft.com/office/drawing/2014/main" id="{847D4515-81C8-C447-A1B6-DA27FE9DA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36" y="5493890"/>
            <a:ext cx="998315" cy="715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LCPO (@LCPO_Bordeaux) | Twitter">
            <a:extLst>
              <a:ext uri="{FF2B5EF4-FFF2-40B4-BE49-F238E27FC236}">
                <a16:creationId xmlns:a16="http://schemas.microsoft.com/office/drawing/2014/main" id="{46263F91-D321-4140-9183-0AD5661F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446" y="5239543"/>
            <a:ext cx="1128713" cy="1128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FFF41948-40E2-C84A-9590-D9EEA6BAD2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09372" y="5530793"/>
            <a:ext cx="1789116" cy="79643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46C7B62-6765-1A45-B14D-CAA0A9302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127" y="5109728"/>
            <a:ext cx="3772792" cy="1576303"/>
          </a:xfrm>
          <a:prstGeom prst="rect">
            <a:avLst/>
          </a:prstGeom>
        </p:spPr>
      </p:pic>
      <p:sp>
        <p:nvSpPr>
          <p:cNvPr id="9" name="ZoneTexte 8">
            <a:extLst>
              <a:ext uri="{FF2B5EF4-FFF2-40B4-BE49-F238E27FC236}">
                <a16:creationId xmlns:a16="http://schemas.microsoft.com/office/drawing/2014/main" id="{FFBC2B01-E092-AD40-BA61-43361022D214}"/>
              </a:ext>
            </a:extLst>
          </p:cNvPr>
          <p:cNvSpPr txBox="1"/>
          <p:nvPr/>
        </p:nvSpPr>
        <p:spPr>
          <a:xfrm>
            <a:off x="6956217" y="6102793"/>
            <a:ext cx="1303562" cy="246221"/>
          </a:xfrm>
          <a:prstGeom prst="rect">
            <a:avLst/>
          </a:prstGeom>
          <a:noFill/>
        </p:spPr>
        <p:txBody>
          <a:bodyPr wrap="none" rtlCol="0">
            <a:spAutoFit/>
          </a:bodyPr>
          <a:lstStyle/>
          <a:p>
            <a:r>
              <a:rPr lang="en-US" sz="1000" dirty="0" err="1"/>
              <a:t>Projet</a:t>
            </a:r>
            <a:r>
              <a:rPr lang="en-US" sz="1000" dirty="0"/>
              <a:t> COMMUCAN</a:t>
            </a:r>
          </a:p>
        </p:txBody>
      </p:sp>
      <p:pic>
        <p:nvPicPr>
          <p:cNvPr id="10" name="Picture 2" descr="Diapositive 1">
            <a:extLst>
              <a:ext uri="{FF2B5EF4-FFF2-40B4-BE49-F238E27FC236}">
                <a16:creationId xmlns:a16="http://schemas.microsoft.com/office/drawing/2014/main" id="{13E08218-7016-764C-B1F2-B30F9D0A471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628" t="20575" r="8918" b="31407"/>
          <a:stretch/>
        </p:blipFill>
        <p:spPr bwMode="auto">
          <a:xfrm>
            <a:off x="4877766" y="5771027"/>
            <a:ext cx="1489647" cy="353438"/>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texte 2">
            <a:extLst>
              <a:ext uri="{FF2B5EF4-FFF2-40B4-BE49-F238E27FC236}">
                <a16:creationId xmlns:a16="http://schemas.microsoft.com/office/drawing/2014/main" id="{08852F71-1414-EE4A-B7C0-6B82383E15B0}"/>
              </a:ext>
            </a:extLst>
          </p:cNvPr>
          <p:cNvSpPr>
            <a:spLocks noGrp="1"/>
          </p:cNvSpPr>
          <p:nvPr>
            <p:ph type="body" sz="quarter" idx="10"/>
          </p:nvPr>
        </p:nvSpPr>
        <p:spPr>
          <a:xfrm>
            <a:off x="625475" y="457199"/>
            <a:ext cx="7945769" cy="1713245"/>
          </a:xfrm>
        </p:spPr>
        <p:txBody>
          <a:bodyPr/>
          <a:lstStyle/>
          <a:p>
            <a:pPr algn="ctr"/>
            <a:r>
              <a:rPr lang="fr-BE" dirty="0"/>
              <a:t>	</a:t>
            </a:r>
            <a:r>
              <a:rPr lang="fr-BE" dirty="0" err="1"/>
              <a:t>Relaxometric</a:t>
            </a:r>
            <a:r>
              <a:rPr lang="fr-BE" dirty="0"/>
              <a:t> study of </a:t>
            </a:r>
            <a:r>
              <a:rPr lang="fr-BE" dirty="0" err="1"/>
              <a:t>manganese</a:t>
            </a:r>
            <a:r>
              <a:rPr lang="fr-BE" dirty="0"/>
              <a:t> complexes </a:t>
            </a:r>
            <a:r>
              <a:rPr lang="fr-BE" dirty="0" err="1"/>
              <a:t>based</a:t>
            </a:r>
            <a:r>
              <a:rPr lang="fr-BE" dirty="0"/>
              <a:t> on a pyclen structure as MRI contrast agents</a:t>
            </a:r>
            <a:endParaRPr lang="fr-FR" dirty="0"/>
          </a:p>
        </p:txBody>
      </p:sp>
      <p:sp>
        <p:nvSpPr>
          <p:cNvPr id="13" name="ZoneTexte 12">
            <a:extLst>
              <a:ext uri="{FF2B5EF4-FFF2-40B4-BE49-F238E27FC236}">
                <a16:creationId xmlns:a16="http://schemas.microsoft.com/office/drawing/2014/main" id="{F4044CE7-6DA8-7F48-A7CC-AEB721963577}"/>
              </a:ext>
            </a:extLst>
          </p:cNvPr>
          <p:cNvSpPr txBox="1"/>
          <p:nvPr/>
        </p:nvSpPr>
        <p:spPr>
          <a:xfrm>
            <a:off x="2280976" y="2783393"/>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14" name="Espace réservé du texte 2">
            <a:extLst>
              <a:ext uri="{FF2B5EF4-FFF2-40B4-BE49-F238E27FC236}">
                <a16:creationId xmlns:a16="http://schemas.microsoft.com/office/drawing/2014/main" id="{C6DEB10C-9A0E-584D-8F80-C503012D7A4B}"/>
              </a:ext>
            </a:extLst>
          </p:cNvPr>
          <p:cNvSpPr txBox="1">
            <a:spLocks/>
          </p:cNvSpPr>
          <p:nvPr/>
        </p:nvSpPr>
        <p:spPr>
          <a:xfrm>
            <a:off x="518436" y="2330652"/>
            <a:ext cx="8052808" cy="2217510"/>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dirty="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dirty="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dirty="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dirty="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BE" sz="1600" u="sng" dirty="0"/>
              <a:t>Marie Devreux</a:t>
            </a:r>
            <a:r>
              <a:rPr lang="fr-BE" sz="1600" u="sng" baseline="30000" dirty="0"/>
              <a:t>1,2</a:t>
            </a:r>
            <a:r>
              <a:rPr lang="fr-BE" sz="1600" dirty="0"/>
              <a:t>, Céline Henoumont</a:t>
            </a:r>
            <a:r>
              <a:rPr lang="fr-BE" sz="1600" baseline="30000" dirty="0"/>
              <a:t>1</a:t>
            </a:r>
            <a:r>
              <a:rPr lang="fr-BE" sz="1600" dirty="0"/>
              <a:t>, Fabienne Dioury</a:t>
            </a:r>
            <a:r>
              <a:rPr lang="fr-BE" sz="1600" baseline="30000" dirty="0"/>
              <a:t>3</a:t>
            </a:r>
            <a:r>
              <a:rPr lang="fr-BE" sz="1600" dirty="0"/>
              <a:t>, Sébastien Boutry </a:t>
            </a:r>
            <a:r>
              <a:rPr lang="fr-BE" sz="1600" baseline="30000" dirty="0"/>
              <a:t>4</a:t>
            </a:r>
            <a:r>
              <a:rPr lang="fr-BE" sz="1600" dirty="0"/>
              <a:t>, Olivier Vacher</a:t>
            </a:r>
            <a:r>
              <a:rPr lang="fr-BE" sz="1600" baseline="30000" dirty="0"/>
              <a:t>3</a:t>
            </a:r>
            <a:r>
              <a:rPr lang="fr-BE" sz="1600" dirty="0"/>
              <a:t>, Luce Vander Elst</a:t>
            </a:r>
            <a:r>
              <a:rPr lang="fr-BE" sz="1600" baseline="30000" dirty="0"/>
              <a:t>1</a:t>
            </a:r>
            <a:r>
              <a:rPr lang="fr-BE" sz="1600" dirty="0"/>
              <a:t>, Marc Port</a:t>
            </a:r>
            <a:r>
              <a:rPr lang="fr-BE" sz="1600" baseline="30000" dirty="0"/>
              <a:t>3</a:t>
            </a:r>
            <a:r>
              <a:rPr lang="fr-BE" sz="1600" dirty="0"/>
              <a:t>, Robert N. Muller</a:t>
            </a:r>
            <a:r>
              <a:rPr lang="fr-BE" sz="1600" baseline="30000" dirty="0"/>
              <a:t>1,4</a:t>
            </a:r>
            <a:r>
              <a:rPr lang="fr-BE" sz="1600" dirty="0"/>
              <a:t>, Olivier Sandre</a:t>
            </a:r>
            <a:r>
              <a:rPr lang="fr-BE" sz="1600" baseline="30000" dirty="0"/>
              <a:t>2</a:t>
            </a:r>
            <a:r>
              <a:rPr lang="fr-BE" sz="1600" dirty="0"/>
              <a:t> and Sophie Laurent</a:t>
            </a:r>
            <a:r>
              <a:rPr lang="fr-BE" sz="1600" baseline="30000" dirty="0"/>
              <a:t>1,4</a:t>
            </a:r>
            <a:r>
              <a:rPr lang="fr-BE" sz="1600" dirty="0"/>
              <a:t>.</a:t>
            </a:r>
          </a:p>
          <a:p>
            <a:pPr algn="ctr"/>
            <a:endParaRPr lang="fr-BE" sz="1600" dirty="0"/>
          </a:p>
          <a:p>
            <a:pPr algn="ctr"/>
            <a:r>
              <a:rPr lang="en-US" sz="1100" baseline="30000" dirty="0"/>
              <a:t>1</a:t>
            </a:r>
            <a:r>
              <a:rPr lang="en-US" sz="1100" dirty="0"/>
              <a:t>University of Mons, General, Organic and Biomedical Chemistry, NMR and Molecular Imaging Laboratory, 7000 Mons, Belgium</a:t>
            </a:r>
          </a:p>
          <a:p>
            <a:pPr algn="ctr"/>
            <a:r>
              <a:rPr lang="en-US" sz="1100" baseline="30000" dirty="0"/>
              <a:t>2</a:t>
            </a:r>
            <a:r>
              <a:rPr lang="en-US" sz="1100" dirty="0"/>
              <a:t>University of Bordeaux, CNRS, Bordeaux INP, ENSCBP, Laboratory of Organic Polymer Chemistry (LCPO), 33607 Pessac, France</a:t>
            </a:r>
          </a:p>
          <a:p>
            <a:pPr algn="ctr"/>
            <a:r>
              <a:rPr lang="en-US" sz="1100" baseline="30000" dirty="0"/>
              <a:t>3</a:t>
            </a:r>
            <a:r>
              <a:rPr lang="en-US" sz="1100" dirty="0"/>
              <a:t>Conservatoire national des arts et métiers (CNAM), GBCM Laboratory, EA 7528, 2 rue Conté, 75003 Paris, HESAM Université, France</a:t>
            </a:r>
          </a:p>
          <a:p>
            <a:pPr algn="ctr"/>
            <a:r>
              <a:rPr lang="en-US" sz="1100" baseline="30000" dirty="0"/>
              <a:t>4</a:t>
            </a:r>
            <a:r>
              <a:rPr lang="en-US" sz="1100" dirty="0"/>
              <a:t>Center for microscopy and molecular imaging (CMMI), ﻿8 rue Adrienne Bolland, 6041 Charleroi, Belgium</a:t>
            </a:r>
            <a:endParaRPr lang="fr-BE" sz="1100" dirty="0"/>
          </a:p>
        </p:txBody>
      </p:sp>
      <p:sp>
        <p:nvSpPr>
          <p:cNvPr id="2" name="ZoneTexte 1">
            <a:extLst>
              <a:ext uri="{FF2B5EF4-FFF2-40B4-BE49-F238E27FC236}">
                <a16:creationId xmlns:a16="http://schemas.microsoft.com/office/drawing/2014/main" id="{28A69D0C-8393-E547-AEC2-A351C1674678}"/>
              </a:ext>
            </a:extLst>
          </p:cNvPr>
          <p:cNvSpPr txBox="1"/>
          <p:nvPr/>
        </p:nvSpPr>
        <p:spPr>
          <a:xfrm>
            <a:off x="3429000" y="4490200"/>
            <a:ext cx="2286000" cy="516056"/>
          </a:xfrm>
          <a:prstGeom prst="rect">
            <a:avLst/>
          </a:prstGeom>
        </p:spPr>
        <p:txBody>
          <a:bodyPr vert="horz" wrap="none" lIns="91440" tIns="45720" rIns="91440" bIns="45720" rtlCol="0">
            <a:normAutofit/>
          </a:bodyPr>
          <a:lstStyle/>
          <a:p>
            <a:pPr marL="342900" indent="-342900" algn="l" eaLnBrk="0" fontAlgn="base" hangingPunct="0">
              <a:spcBef>
                <a:spcPct val="0"/>
              </a:spcBef>
              <a:spcAft>
                <a:spcPct val="0"/>
              </a:spcAft>
            </a:pPr>
            <a:r>
              <a:rPr lang="fr-FR" sz="1600" dirty="0">
                <a:latin typeface="Times New Roman" panose="02020603050405020304" pitchFamily="18" charset="0"/>
                <a:cs typeface="Times New Roman" panose="02020603050405020304" pitchFamily="18" charset="0"/>
              </a:rPr>
              <a:t>COST – 16</a:t>
            </a:r>
            <a:r>
              <a:rPr lang="fr-FR" sz="1600" baseline="30000" dirty="0">
                <a:latin typeface="Times New Roman" panose="02020603050405020304" pitchFamily="18" charset="0"/>
                <a:cs typeface="Times New Roman" panose="02020603050405020304" pitchFamily="18" charset="0"/>
              </a:rPr>
              <a:t>th </a:t>
            </a:r>
            <a:r>
              <a:rPr lang="fr-FR" sz="1600" dirty="0">
                <a:latin typeface="Times New Roman" panose="02020603050405020304" pitchFamily="18" charset="0"/>
                <a:cs typeface="Times New Roman" panose="02020603050405020304" pitchFamily="18" charset="0"/>
              </a:rPr>
              <a:t>March 2021 </a:t>
            </a:r>
          </a:p>
        </p:txBody>
      </p:sp>
    </p:spTree>
    <p:extLst>
      <p:ext uri="{BB962C8B-B14F-4D97-AF65-F5344CB8AC3E}">
        <p14:creationId xmlns:p14="http://schemas.microsoft.com/office/powerpoint/2010/main" val="110987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9</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fr-FR" sz="1800" dirty="0" err="1"/>
              <a:t>Relaxometric</a:t>
            </a:r>
            <a:r>
              <a:rPr lang="fr-FR" sz="1800" dirty="0"/>
              <a:t> </a:t>
            </a:r>
            <a:r>
              <a:rPr lang="fr-FR" sz="1800" dirty="0" err="1"/>
              <a:t>characterization</a:t>
            </a:r>
            <a:endParaRPr lang="fr-FR" sz="1800" dirty="0"/>
          </a:p>
          <a:p>
            <a:r>
              <a:rPr lang="fr-FR" sz="1800" dirty="0"/>
              <a:t>	</a:t>
            </a:r>
            <a:r>
              <a:rPr lang="fr-FR" sz="1600" dirty="0" err="1"/>
              <a:t>Determination</a:t>
            </a:r>
            <a:r>
              <a:rPr lang="fr-FR" sz="1600" dirty="0"/>
              <a:t> of q</a:t>
            </a:r>
            <a:endParaRPr lang="fr-FR" sz="1800" dirty="0"/>
          </a:p>
        </p:txBody>
      </p:sp>
      <p:sp>
        <p:nvSpPr>
          <p:cNvPr id="4" name="ZoneTexte 3">
            <a:extLst>
              <a:ext uri="{FF2B5EF4-FFF2-40B4-BE49-F238E27FC236}">
                <a16:creationId xmlns:a16="http://schemas.microsoft.com/office/drawing/2014/main" id="{3A78150D-CB64-0E4E-BC45-3D92B728CBF2}"/>
              </a:ext>
            </a:extLst>
          </p:cNvPr>
          <p:cNvSpPr txBox="1"/>
          <p:nvPr/>
        </p:nvSpPr>
        <p:spPr>
          <a:xfrm>
            <a:off x="0" y="1316333"/>
            <a:ext cx="9051088" cy="673239"/>
          </a:xfrm>
          <a:prstGeom prst="rect">
            <a:avLst/>
          </a:prstGeom>
        </p:spPr>
        <p:txBody>
          <a:bodyPr vert="horz" wrap="none" lIns="91440" tIns="45720" rIns="91440" bIns="45720" rtlCol="0">
            <a:normAutofit/>
          </a:bodyPr>
          <a:lstStyle/>
          <a:p>
            <a:pPr marL="342900" indent="-342900" eaLnBrk="0" fontAlgn="base" hangingPunct="0">
              <a:spcBef>
                <a:spcPct val="0"/>
              </a:spcBef>
              <a:spcAft>
                <a:spcPct val="0"/>
              </a:spcAft>
            </a:pPr>
            <a:r>
              <a:rPr lang="fr-FR" sz="1600" dirty="0">
                <a:latin typeface="Times New Roman" panose="02020603050405020304" pitchFamily="18" charset="0"/>
                <a:cs typeface="Times New Roman" panose="02020603050405020304" pitchFamily="18" charset="0"/>
              </a:rPr>
              <a:t>First technique by </a:t>
            </a:r>
            <a:r>
              <a:rPr lang="en-US" sz="1600" dirty="0">
                <a:latin typeface="Times New Roman" panose="02020603050405020304" pitchFamily="18" charset="0"/>
                <a:cs typeface="Times New Roman" panose="02020603050405020304" pitchFamily="18" charset="0"/>
              </a:rPr>
              <a:t>E. Gale </a:t>
            </a:r>
            <a:r>
              <a:rPr lang="en-US" sz="1600" i="1" dirty="0">
                <a:latin typeface="Times New Roman" panose="02020603050405020304" pitchFamily="18" charset="0"/>
                <a:cs typeface="Times New Roman" panose="02020603050405020304" pitchFamily="18" charset="0"/>
              </a:rPr>
              <a:t>et al.</a:t>
            </a:r>
            <a:r>
              <a:rPr lang="en-US" sz="1600" baseline="30000" dirty="0">
                <a:latin typeface="Times New Roman" panose="02020603050405020304" pitchFamily="18" charset="0"/>
                <a:cs typeface="Times New Roman" panose="02020603050405020304" pitchFamily="18" charset="0"/>
              </a:rPr>
              <a:t>1</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a:t>
            </a:r>
            <a:r>
              <a:rPr lang="en-US" sz="1600" baseline="30000" dirty="0">
                <a:latin typeface="Times New Roman" panose="02020603050405020304" pitchFamily="18" charset="0"/>
                <a:cs typeface="Times New Roman" panose="02020603050405020304" pitchFamily="18" charset="0"/>
              </a:rPr>
              <a:t>17</a:t>
            </a:r>
            <a:r>
              <a:rPr lang="en-US" sz="1600" dirty="0">
                <a:latin typeface="Times New Roman" panose="02020603050405020304" pitchFamily="18" charset="0"/>
                <a:cs typeface="Times New Roman" panose="02020603050405020304" pitchFamily="18" charset="0"/>
              </a:rPr>
              <a:t>O water transverse relaxivity versus inverse of temperature, at 11.75 T </a:t>
            </a:r>
            <a:endParaRPr lang="fr-FR" sz="160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9AE82099-3ACD-BA4F-B001-A0E4F0BE6379}"/>
              </a:ext>
            </a:extLst>
          </p:cNvPr>
          <p:cNvPicPr/>
          <p:nvPr/>
        </p:nvPicPr>
        <p:blipFill>
          <a:blip r:embed="rId3"/>
          <a:stretch>
            <a:fillRect/>
          </a:stretch>
        </p:blipFill>
        <p:spPr>
          <a:xfrm>
            <a:off x="390849" y="1652952"/>
            <a:ext cx="3658637" cy="2778371"/>
          </a:xfrm>
          <a:prstGeom prst="rect">
            <a:avLst/>
          </a:prstGeom>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9D69129C-E61C-514E-8435-300698E37C53}"/>
                  </a:ext>
                </a:extLst>
              </p:cNvPr>
              <p:cNvSpPr txBox="1"/>
              <p:nvPr/>
            </p:nvSpPr>
            <p:spPr>
              <a:xfrm>
                <a:off x="4049486" y="2180489"/>
                <a:ext cx="2723105" cy="1336434"/>
              </a:xfrm>
              <a:prstGeom prst="rect">
                <a:avLst/>
              </a:prstGeom>
            </p:spPr>
            <p:txBody>
              <a:bodyPr vert="horz" wrap="none" lIns="91440" tIns="45720" rIns="91440" bIns="45720" rtlCol="0">
                <a:normAutofit fontScale="77500" lnSpcReduction="20000"/>
              </a:bodyPr>
              <a:lstStyle/>
              <a:p>
                <a:pPr marL="342900" indent="-34290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a:latin typeface="Cambria Math" panose="02040503050406030204" pitchFamily="18" charset="0"/>
                        </a:rPr>
                        <m:t>= </m:t>
                      </m:r>
                      <m:sSubSup>
                        <m:sSubSupPr>
                          <m:ctrlPr>
                            <a:rPr lang="fr-BE" i="1">
                              <a:latin typeface="Cambria Math" panose="02040503050406030204" pitchFamily="18" charset="0"/>
                            </a:rPr>
                          </m:ctrlPr>
                        </m:sSubSupPr>
                        <m:e>
                          <m:r>
                            <a:rPr lang="en-US" i="1">
                              <a:latin typeface="Cambria Math" panose="02040503050406030204" pitchFamily="18" charset="0"/>
                            </a:rPr>
                            <m:t>𝑟</m:t>
                          </m:r>
                        </m:e>
                        <m:sub>
                          <m:r>
                            <a:rPr lang="en-US">
                              <a:latin typeface="Cambria Math" panose="02040503050406030204" pitchFamily="18" charset="0"/>
                            </a:rPr>
                            <m:t>2</m:t>
                          </m:r>
                          <m:r>
                            <m:rPr>
                              <m:sty m:val="p"/>
                            </m:rPr>
                            <a:rPr lang="en-US">
                              <a:latin typeface="Cambria Math" panose="02040503050406030204" pitchFamily="18" charset="0"/>
                            </a:rPr>
                            <m:t>max</m:t>
                          </m:r>
                        </m:sub>
                        <m:sup>
                          <m:r>
                            <a:rPr lang="en-US">
                              <a:latin typeface="Cambria Math" panose="02040503050406030204" pitchFamily="18" charset="0"/>
                            </a:rPr>
                            <m:t>0</m:t>
                          </m:r>
                        </m:sup>
                      </m:sSubSup>
                      <m:d>
                        <m:dPr>
                          <m:begChr m:val="["/>
                          <m:endChr m:val="]"/>
                          <m:ctrlPr>
                            <a:rPr lang="fr-BE" i="1">
                              <a:latin typeface="Cambria Math" panose="02040503050406030204" pitchFamily="18" charset="0"/>
                            </a:rPr>
                          </m:ctrlPr>
                        </m:dPr>
                        <m:e>
                          <m:sSub>
                            <m:sSubPr>
                              <m:ctrlPr>
                                <a:rPr lang="fr-BE" i="1">
                                  <a:latin typeface="Cambria Math" panose="02040503050406030204" pitchFamily="18" charset="0"/>
                                </a:rPr>
                              </m:ctrlPr>
                            </m:sSubPr>
                            <m:e>
                              <m:r>
                                <m:rPr>
                                  <m:sty m:val="p"/>
                                </m:rPr>
                                <a:rPr lang="en-US">
                                  <a:latin typeface="Cambria Math" panose="02040503050406030204" pitchFamily="18" charset="0"/>
                                </a:rPr>
                                <m:t>H</m:t>
                              </m:r>
                            </m:e>
                            <m:sub>
                              <m:r>
                                <a:rPr lang="en-US">
                                  <a:latin typeface="Cambria Math" panose="02040503050406030204" pitchFamily="18" charset="0"/>
                                </a:rPr>
                                <m:t>2</m:t>
                              </m:r>
                            </m:sub>
                          </m:sSub>
                          <m:r>
                            <m:rPr>
                              <m:sty m:val="p"/>
                            </m:rPr>
                            <a:rPr lang="en-US">
                              <a:latin typeface="Cambria Math" panose="02040503050406030204" pitchFamily="18" charset="0"/>
                            </a:rPr>
                            <m:t>O</m:t>
                          </m:r>
                        </m:e>
                      </m:d>
                      <m:d>
                        <m:dPr>
                          <m:ctrlPr>
                            <a:rPr lang="fr-BE" i="1">
                              <a:latin typeface="Cambria Math" panose="02040503050406030204" pitchFamily="18" charset="0"/>
                            </a:rPr>
                          </m:ctrlPr>
                        </m:dPr>
                        <m:e>
                          <m:f>
                            <m:fPr>
                              <m:ctrlPr>
                                <a:rPr lang="fr-BE" i="1">
                                  <a:latin typeface="Cambria Math" panose="02040503050406030204" pitchFamily="18" charset="0"/>
                                </a:rPr>
                              </m:ctrlPr>
                            </m:fPr>
                            <m:num>
                              <m:r>
                                <a:rPr lang="en-US">
                                  <a:latin typeface="Cambria Math" panose="02040503050406030204" pitchFamily="18" charset="0"/>
                                </a:rPr>
                                <m:t>2</m:t>
                              </m:r>
                            </m:num>
                            <m:den>
                              <m:rad>
                                <m:radPr>
                                  <m:degHide m:val="on"/>
                                  <m:ctrlPr>
                                    <a:rPr lang="fr-BE" i="1">
                                      <a:latin typeface="Cambria Math" panose="02040503050406030204" pitchFamily="18" charset="0"/>
                                    </a:rPr>
                                  </m:ctrlPr>
                                </m:radPr>
                                <m:deg/>
                                <m:e>
                                  <m:f>
                                    <m:fPr>
                                      <m:ctrlPr>
                                        <a:rPr lang="fr-BE"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𝑆</m:t>
                                      </m:r>
                                      <m:r>
                                        <a:rPr lang="en-US">
                                          <a:latin typeface="Cambria Math" panose="02040503050406030204" pitchFamily="18" charset="0"/>
                                        </a:rPr>
                                        <m:t>(</m:t>
                                      </m:r>
                                      <m:r>
                                        <a:rPr lang="en-US" i="1">
                                          <a:latin typeface="Cambria Math" panose="02040503050406030204" pitchFamily="18" charset="0"/>
                                        </a:rPr>
                                        <m:t>𝑆</m:t>
                                      </m:r>
                                      <m:r>
                                        <a:rPr lang="en-US">
                                          <a:latin typeface="Cambria Math" panose="02040503050406030204" pitchFamily="18" charset="0"/>
                                        </a:rPr>
                                        <m:t>+1)</m:t>
                                      </m:r>
                                    </m:num>
                                    <m:den>
                                      <m:r>
                                        <a:rPr lang="en-US">
                                          <a:latin typeface="Cambria Math" panose="02040503050406030204" pitchFamily="18" charset="0"/>
                                        </a:rPr>
                                        <m:t>3</m:t>
                                      </m:r>
                                    </m:den>
                                  </m:f>
                                </m:e>
                              </m:rad>
                              <m:r>
                                <a:rPr lang="en-US">
                                  <a:latin typeface="Cambria Math" panose="02040503050406030204" pitchFamily="18" charset="0"/>
                                </a:rPr>
                                <m:t> </m:t>
                              </m:r>
                              <m:f>
                                <m:fPr>
                                  <m:ctrlPr>
                                    <a:rPr lang="fr-BE" i="1">
                                      <a:latin typeface="Cambria Math" panose="02040503050406030204" pitchFamily="18" charset="0"/>
                                    </a:rPr>
                                  </m:ctrlPr>
                                </m:fPr>
                                <m:num>
                                  <m:sSub>
                                    <m:sSubPr>
                                      <m:ctrlPr>
                                        <a:rPr lang="fr-BE"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0</m:t>
                                      </m:r>
                                    </m:sub>
                                  </m:sSub>
                                </m:num>
                                <m:den>
                                  <m:r>
                                    <a:rPr lang="en-US" i="1">
                                      <a:latin typeface="Cambria Math" panose="02040503050406030204" pitchFamily="18" charset="0"/>
                                    </a:rPr>
                                    <m:t>ℏ</m:t>
                                  </m:r>
                                </m:den>
                              </m:f>
                            </m:den>
                          </m:f>
                          <m:r>
                            <a:rPr lang="en-US">
                              <a:latin typeface="Cambria Math" panose="02040503050406030204" pitchFamily="18" charset="0"/>
                            </a:rPr>
                            <m:t> </m:t>
                          </m:r>
                        </m:e>
                      </m:d>
                    </m:oMath>
                  </m:oMathPara>
                </a14:m>
                <a:endParaRPr lang="fr-FR" sz="1600" dirty="0"/>
              </a:p>
              <a:p>
                <a:pPr marL="342900" indent="-342900" eaLnBrk="0" fontAlgn="base" hangingPunct="0">
                  <a:spcBef>
                    <a:spcPct val="0"/>
                  </a:spcBef>
                  <a:spcAft>
                    <a:spcPct val="0"/>
                  </a:spcAft>
                </a:pPr>
                <a:r>
                  <a:rPr lang="fr-FR" sz="1600" dirty="0"/>
                  <a:t>     </a:t>
                </a:r>
                <a14:m>
                  <m:oMath xmlns:m="http://schemas.openxmlformats.org/officeDocument/2006/math">
                    <m:r>
                      <a:rPr lang="en-US">
                        <a:latin typeface="Cambria Math" panose="02040503050406030204" pitchFamily="18" charset="0"/>
                      </a:rPr>
                      <m:t>≅ </m:t>
                    </m:r>
                    <m:f>
                      <m:fPr>
                        <m:ctrlPr>
                          <a:rPr lang="fr-BE" i="1">
                            <a:latin typeface="Cambria Math" panose="02040503050406030204" pitchFamily="18" charset="0"/>
                          </a:rPr>
                        </m:ctrlPr>
                      </m:fPr>
                      <m:num>
                        <m:sSubSup>
                          <m:sSubSupPr>
                            <m:ctrlPr>
                              <a:rPr lang="fr-BE" i="1">
                                <a:latin typeface="Cambria Math" panose="02040503050406030204" pitchFamily="18" charset="0"/>
                              </a:rPr>
                            </m:ctrlPr>
                          </m:sSubSupPr>
                          <m:e>
                            <m:r>
                              <a:rPr lang="en-US" i="1">
                                <a:latin typeface="Cambria Math" panose="02040503050406030204" pitchFamily="18" charset="0"/>
                              </a:rPr>
                              <m:t>𝑟</m:t>
                            </m:r>
                          </m:e>
                          <m:sub>
                            <m:r>
                              <a:rPr lang="en-US">
                                <a:latin typeface="Cambria Math" panose="02040503050406030204" pitchFamily="18" charset="0"/>
                              </a:rPr>
                              <m:t>2</m:t>
                            </m:r>
                            <m:r>
                              <m:rPr>
                                <m:sty m:val="p"/>
                              </m:rPr>
                              <a:rPr lang="en-US">
                                <a:latin typeface="Cambria Math" panose="02040503050406030204" pitchFamily="18" charset="0"/>
                              </a:rPr>
                              <m:t>max</m:t>
                            </m:r>
                          </m:sub>
                          <m:sup>
                            <m:r>
                              <a:rPr lang="en-US">
                                <a:latin typeface="Cambria Math" panose="02040503050406030204" pitchFamily="18" charset="0"/>
                              </a:rPr>
                              <m:t>0</m:t>
                            </m:r>
                          </m:sup>
                        </m:sSubSup>
                      </m:num>
                      <m:den>
                        <m:r>
                          <a:rPr lang="en-US">
                            <a:latin typeface="Cambria Math" panose="02040503050406030204" pitchFamily="18" charset="0"/>
                          </a:rPr>
                          <m:t>510</m:t>
                        </m:r>
                      </m:den>
                    </m:f>
                  </m:oMath>
                </a14:m>
                <a:r>
                  <a:rPr lang="en-US" dirty="0"/>
                  <a:t> </a:t>
                </a:r>
                <a:endParaRPr lang="fr-FR" sz="1600" dirty="0" err="1"/>
              </a:p>
            </p:txBody>
          </p:sp>
        </mc:Choice>
        <mc:Fallback xmlns="">
          <p:sp>
            <p:nvSpPr>
              <p:cNvPr id="6" name="ZoneTexte 5">
                <a:extLst>
                  <a:ext uri="{FF2B5EF4-FFF2-40B4-BE49-F238E27FC236}">
                    <a16:creationId xmlns:a16="http://schemas.microsoft.com/office/drawing/2014/main" id="{9D69129C-E61C-514E-8435-300698E37C53}"/>
                  </a:ext>
                </a:extLst>
              </p:cNvPr>
              <p:cNvSpPr txBox="1">
                <a:spLocks noRot="1" noChangeAspect="1" noMove="1" noResize="1" noEditPoints="1" noAdjustHandles="1" noChangeArrowheads="1" noChangeShapeType="1" noTextEdit="1"/>
              </p:cNvSpPr>
              <p:nvPr/>
            </p:nvSpPr>
            <p:spPr>
              <a:xfrm>
                <a:off x="4049486" y="2180489"/>
                <a:ext cx="2723105" cy="1336434"/>
              </a:xfrm>
              <a:prstGeom prst="rect">
                <a:avLst/>
              </a:prstGeom>
              <a:blipFill>
                <a:blip r:embed="rId4"/>
                <a:stretch>
                  <a:fillRect/>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graphicFrame>
        <p:nvGraphicFramePr>
          <p:cNvPr id="10" name="Tableau 9">
            <a:extLst>
              <a:ext uri="{FF2B5EF4-FFF2-40B4-BE49-F238E27FC236}">
                <a16:creationId xmlns:a16="http://schemas.microsoft.com/office/drawing/2014/main" id="{A611064B-9282-7347-9E24-FE1F5AC73656}"/>
              </a:ext>
            </a:extLst>
          </p:cNvPr>
          <p:cNvGraphicFramePr>
            <a:graphicFrameLocks noGrp="1"/>
          </p:cNvGraphicFramePr>
          <p:nvPr>
            <p:extLst>
              <p:ext uri="{D42A27DB-BD31-4B8C-83A1-F6EECF244321}">
                <p14:modId xmlns:p14="http://schemas.microsoft.com/office/powerpoint/2010/main" val="740969128"/>
              </p:ext>
            </p:extLst>
          </p:nvPr>
        </p:nvGraphicFramePr>
        <p:xfrm>
          <a:off x="562575" y="4492924"/>
          <a:ext cx="5391373" cy="1646496"/>
        </p:xfrm>
        <a:graphic>
          <a:graphicData uri="http://schemas.openxmlformats.org/drawingml/2006/table">
            <a:tbl>
              <a:tblPr lastCol="1" bandCol="1">
                <a:tableStyleId>{5FD0F851-EC5A-4D38-B0AD-8093EC10F338}</a:tableStyleId>
              </a:tblPr>
              <a:tblGrid>
                <a:gridCol w="2509777">
                  <a:extLst>
                    <a:ext uri="{9D8B030D-6E8A-4147-A177-3AD203B41FA5}">
                      <a16:colId xmlns:a16="http://schemas.microsoft.com/office/drawing/2014/main" val="3782409753"/>
                    </a:ext>
                  </a:extLst>
                </a:gridCol>
                <a:gridCol w="1500555">
                  <a:extLst>
                    <a:ext uri="{9D8B030D-6E8A-4147-A177-3AD203B41FA5}">
                      <a16:colId xmlns:a16="http://schemas.microsoft.com/office/drawing/2014/main" val="3576543415"/>
                    </a:ext>
                  </a:extLst>
                </a:gridCol>
                <a:gridCol w="1381041">
                  <a:extLst>
                    <a:ext uri="{9D8B030D-6E8A-4147-A177-3AD203B41FA5}">
                      <a16:colId xmlns:a16="http://schemas.microsoft.com/office/drawing/2014/main" val="3666959267"/>
                    </a:ext>
                  </a:extLst>
                </a:gridCol>
              </a:tblGrid>
              <a:tr h="612952">
                <a:tc>
                  <a:txBody>
                    <a:bodyPr/>
                    <a:lstStyle/>
                    <a:p>
                      <a:pPr algn="just">
                        <a:spcAft>
                          <a:spcPts val="1000"/>
                        </a:spcAft>
                      </a:pPr>
                      <a:r>
                        <a:rPr lang="en-US" sz="1100" dirty="0">
                          <a:effectLst/>
                          <a:latin typeface="Times New Roman" panose="02020603050405020304" pitchFamily="18" charset="0"/>
                          <a:cs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r</a:t>
                      </a:r>
                      <a:r>
                        <a:rPr lang="en-US" sz="1100" baseline="30000" dirty="0">
                          <a:effectLst/>
                          <a:latin typeface="Times New Roman" panose="02020603050405020304" pitchFamily="18" charset="0"/>
                          <a:cs typeface="Times New Roman" panose="02020603050405020304" pitchFamily="18" charset="0"/>
                        </a:rPr>
                        <a:t>0</a:t>
                      </a:r>
                      <a:r>
                        <a:rPr lang="en-US" sz="1100" baseline="-25000" dirty="0">
                          <a:effectLst/>
                          <a:latin typeface="Times New Roman" panose="02020603050405020304" pitchFamily="18" charset="0"/>
                          <a:cs typeface="Times New Roman" panose="02020603050405020304" pitchFamily="18" charset="0"/>
                        </a:rPr>
                        <a:t>2max </a:t>
                      </a:r>
                      <a:r>
                        <a:rPr lang="en-US" sz="1100" dirty="0">
                          <a:effectLst/>
                          <a:latin typeface="Times New Roman" panose="02020603050405020304" pitchFamily="18" charset="0"/>
                          <a:cs typeface="Times New Roman" panose="02020603050405020304" pitchFamily="18" charset="0"/>
                        </a:rPr>
                        <a:t>(s</a:t>
                      </a:r>
                      <a:r>
                        <a:rPr lang="en-US" sz="1100" baseline="30000" dirty="0">
                          <a:effectLst/>
                          <a:latin typeface="Times New Roman" panose="02020603050405020304" pitchFamily="18" charset="0"/>
                          <a:cs typeface="Times New Roman" panose="02020603050405020304" pitchFamily="18" charset="0"/>
                        </a:rPr>
                        <a:t>-1</a:t>
                      </a:r>
                      <a:r>
                        <a:rPr lang="en-US" sz="1100" dirty="0">
                          <a:effectLst/>
                          <a:latin typeface="Times New Roman" panose="02020603050405020304" pitchFamily="18" charset="0"/>
                          <a:cs typeface="Times New Roman" panose="02020603050405020304" pitchFamily="18" charset="0"/>
                        </a:rPr>
                        <a:t>·mM</a:t>
                      </a:r>
                      <a:r>
                        <a:rPr lang="en-US" sz="1100" baseline="30000" dirty="0">
                          <a:effectLst/>
                          <a:latin typeface="Times New Roman" panose="02020603050405020304" pitchFamily="18" charset="0"/>
                          <a:cs typeface="Times New Roman" panose="02020603050405020304" pitchFamily="18" charset="0"/>
                        </a:rPr>
                        <a:t>-1</a:t>
                      </a:r>
                      <a:r>
                        <a:rPr lang="en-US" sz="1100" dirty="0">
                          <a:effectLst/>
                          <a:latin typeface="Times New Roman" panose="02020603050405020304" pitchFamily="18" charset="0"/>
                          <a:cs typeface="Times New Roman" panose="02020603050405020304" pitchFamily="18" charset="0"/>
                        </a:rPr>
                        <a:t>)</a:t>
                      </a:r>
                      <a:endParaRPr lang="fr-BE" sz="1200" dirty="0">
                        <a:effectLst/>
                        <a:latin typeface="Times New Roman" panose="02020603050405020304" pitchFamily="18" charset="0"/>
                        <a:cs typeface="Times New Roman" panose="02020603050405020304" pitchFamily="18" charset="0"/>
                      </a:endParaRPr>
                    </a:p>
                    <a:p>
                      <a:pPr algn="ctr">
                        <a:spcAft>
                          <a:spcPts val="1000"/>
                        </a:spcAft>
                      </a:pPr>
                      <a:r>
                        <a:rPr lang="en-US" sz="1100" dirty="0">
                          <a:effectLst/>
                          <a:latin typeface="Times New Roman" panose="02020603050405020304" pitchFamily="18" charset="0"/>
                          <a:cs typeface="Times New Roman" panose="02020603050405020304" pitchFamily="18" charset="0"/>
                        </a:rPr>
                        <a:t>(67.8 MHz)</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q (Eq. 1)</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521384"/>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1</a:t>
                      </a:r>
                      <a:r>
                        <a:rPr lang="en-US" sz="1100">
                          <a:effectLst/>
                          <a:latin typeface="Times New Roman" panose="02020603050405020304" pitchFamily="18" charset="0"/>
                          <a:cs typeface="Times New Roman" panose="02020603050405020304" pitchFamily="18" charset="0"/>
                        </a:rPr>
                        <a:t>H</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419.2</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0.82 ± 0.2</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2</a:t>
                      </a:r>
                      <a:r>
                        <a:rPr lang="en-US" sz="1100">
                          <a:effectLst/>
                          <a:latin typeface="Times New Roman" panose="02020603050405020304" pitchFamily="18" charset="0"/>
                          <a:cs typeface="Times New Roman" panose="02020603050405020304" pitchFamily="18" charset="0"/>
                        </a:rPr>
                        <a:t>COO</a:t>
                      </a:r>
                      <a:r>
                        <a:rPr lang="en-US" sz="1100" baseline="30000">
                          <a:effectLst/>
                          <a:latin typeface="Times New Roman" panose="02020603050405020304" pitchFamily="18" charset="0"/>
                          <a:cs typeface="Times New Roman" panose="02020603050405020304" pitchFamily="18" charset="0"/>
                        </a:rPr>
                        <a:t>-</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a:effectLst/>
                          <a:latin typeface="Times New Roman" panose="02020603050405020304" pitchFamily="18" charset="0"/>
                          <a:cs typeface="Times New Roman" panose="02020603050405020304" pitchFamily="18" charset="0"/>
                        </a:rPr>
                        <a:t>458.4</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0.90 ± 0.2</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3</a:t>
                      </a:r>
                      <a:r>
                        <a:rPr lang="en-US" sz="1100">
                          <a:effectLst/>
                          <a:latin typeface="Times New Roman" panose="02020603050405020304" pitchFamily="18" charset="0"/>
                          <a:cs typeface="Times New Roman" panose="02020603050405020304" pitchFamily="18" charset="0"/>
                        </a:rPr>
                        <a:t>CH</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a:effectLst/>
                          <a:latin typeface="Times New Roman" panose="02020603050405020304" pitchFamily="18" charset="0"/>
                          <a:cs typeface="Times New Roman" panose="02020603050405020304" pitchFamily="18" charset="0"/>
                        </a:rPr>
                        <a:t>473.4</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0.93 ± 0.2</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4</a:t>
                      </a:r>
                      <a:r>
                        <a:rPr lang="en-US" sz="1100">
                          <a:effectLst/>
                          <a:latin typeface="Times New Roman" panose="02020603050405020304" pitchFamily="18" charset="0"/>
                          <a:cs typeface="Times New Roman" panose="02020603050405020304" pitchFamily="18" charset="0"/>
                        </a:rPr>
                        <a:t>NH</a:t>
                      </a:r>
                      <a:r>
                        <a:rPr lang="en-US" sz="1100" baseline="-25000">
                          <a:effectLst/>
                          <a:latin typeface="Times New Roman" panose="02020603050405020304" pitchFamily="18" charset="0"/>
                          <a:cs typeface="Times New Roman" panose="02020603050405020304" pitchFamily="18" charset="0"/>
                        </a:rPr>
                        <a:t>3</a:t>
                      </a:r>
                      <a:r>
                        <a:rPr lang="en-US" sz="1100" baseline="30000">
                          <a:effectLst/>
                          <a:latin typeface="Times New Roman" panose="02020603050405020304" pitchFamily="18" charset="0"/>
                          <a:cs typeface="Times New Roman" panose="02020603050405020304" pitchFamily="18" charset="0"/>
                        </a:rPr>
                        <a:t>+</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a:effectLst/>
                          <a:latin typeface="Times New Roman" panose="02020603050405020304" pitchFamily="18" charset="0"/>
                          <a:cs typeface="Times New Roman" panose="02020603050405020304" pitchFamily="18" charset="0"/>
                        </a:rPr>
                        <a:t>478.6</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0.94 ± 0.2</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p:sp>
        <p:nvSpPr>
          <p:cNvPr id="11" name="Espace réservé du texte 2">
            <a:extLst>
              <a:ext uri="{FF2B5EF4-FFF2-40B4-BE49-F238E27FC236}">
                <a16:creationId xmlns:a16="http://schemas.microsoft.com/office/drawing/2014/main" id="{E8BD77C3-24C5-0B4D-B826-5D749BE53038}"/>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
        <p:nvSpPr>
          <p:cNvPr id="5" name="ZoneTexte 4">
            <a:extLst>
              <a:ext uri="{FF2B5EF4-FFF2-40B4-BE49-F238E27FC236}">
                <a16:creationId xmlns:a16="http://schemas.microsoft.com/office/drawing/2014/main" id="{C86A4693-EB81-EB45-AFA6-73D1EFDC207A}"/>
              </a:ext>
            </a:extLst>
          </p:cNvPr>
          <p:cNvSpPr txBox="1"/>
          <p:nvPr/>
        </p:nvSpPr>
        <p:spPr>
          <a:xfrm>
            <a:off x="92912" y="6247344"/>
            <a:ext cx="6347792" cy="277812"/>
          </a:xfrm>
          <a:prstGeom prst="rect">
            <a:avLst/>
          </a:prstGeom>
        </p:spPr>
        <p:txBody>
          <a:bodyPr vert="horz" wrap="none" lIns="91440" tIns="45720" rIns="91440" bIns="45720" rtlCol="0">
            <a:normAutofit/>
          </a:bodyPr>
          <a:lstStyle/>
          <a:p>
            <a:r>
              <a:rPr lang="fr-BE" sz="1100" baseline="30000" dirty="0">
                <a:latin typeface="Times New Roman" panose="02020603050405020304" pitchFamily="18" charset="0"/>
                <a:cs typeface="Times New Roman" panose="02020603050405020304" pitchFamily="18" charset="0"/>
              </a:rPr>
              <a:t>1 </a:t>
            </a:r>
            <a:r>
              <a:rPr lang="fr-BE" sz="1100" dirty="0">
                <a:latin typeface="Times New Roman" panose="02020603050405020304" pitchFamily="18" charset="0"/>
                <a:cs typeface="Times New Roman" panose="02020603050405020304" pitchFamily="18" charset="0"/>
              </a:rPr>
              <a:t>Gale, E. M., </a:t>
            </a:r>
            <a:r>
              <a:rPr lang="fr-BE" sz="1100" i="1" dirty="0">
                <a:latin typeface="Times New Roman" panose="02020603050405020304" pitchFamily="18" charset="0"/>
                <a:cs typeface="Times New Roman" panose="02020603050405020304" pitchFamily="18" charset="0"/>
              </a:rPr>
              <a:t>et al</a:t>
            </a:r>
            <a:r>
              <a:rPr lang="fr-BE" sz="1100" dirty="0">
                <a:latin typeface="Times New Roman" panose="02020603050405020304" pitchFamily="18" charset="0"/>
                <a:cs typeface="Times New Roman" panose="02020603050405020304" pitchFamily="18" charset="0"/>
              </a:rPr>
              <a:t>, </a:t>
            </a:r>
            <a:r>
              <a:rPr lang="fr-BE" sz="1100" i="1" dirty="0">
                <a:latin typeface="Times New Roman" panose="02020603050405020304" pitchFamily="18" charset="0"/>
                <a:cs typeface="Times New Roman" panose="02020603050405020304" pitchFamily="18" charset="0"/>
              </a:rPr>
              <a:t>J. Am.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Soc. </a:t>
            </a:r>
            <a:r>
              <a:rPr lang="fr-BE" sz="1100" dirty="0">
                <a:latin typeface="Times New Roman" panose="02020603050405020304" pitchFamily="18" charset="0"/>
                <a:cs typeface="Times New Roman" panose="02020603050405020304" pitchFamily="18" charset="0"/>
              </a:rPr>
              <a:t>2013, 135, 18600−18608.</a:t>
            </a:r>
          </a:p>
        </p:txBody>
      </p:sp>
    </p:spTree>
    <p:extLst>
      <p:ext uri="{BB962C8B-B14F-4D97-AF65-F5344CB8AC3E}">
        <p14:creationId xmlns:p14="http://schemas.microsoft.com/office/powerpoint/2010/main" val="35673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10</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fr-FR" sz="1800" dirty="0" err="1"/>
              <a:t>Relaxometric</a:t>
            </a:r>
            <a:r>
              <a:rPr lang="fr-FR" sz="1800" dirty="0"/>
              <a:t> </a:t>
            </a:r>
            <a:r>
              <a:rPr lang="fr-FR" sz="1800" dirty="0" err="1"/>
              <a:t>characterization</a:t>
            </a:r>
            <a:endParaRPr lang="fr-FR" sz="1800" dirty="0"/>
          </a:p>
          <a:p>
            <a:r>
              <a:rPr lang="fr-FR" sz="1800" dirty="0"/>
              <a:t>	</a:t>
            </a:r>
            <a:r>
              <a:rPr lang="fr-FR" sz="1600" dirty="0" err="1"/>
              <a:t>Determination</a:t>
            </a:r>
            <a:r>
              <a:rPr lang="fr-FR" sz="1600" dirty="0"/>
              <a:t> of q</a:t>
            </a:r>
            <a:endParaRPr lang="fr-FR" sz="1800" dirty="0"/>
          </a:p>
        </p:txBody>
      </p:sp>
      <p:sp>
        <p:nvSpPr>
          <p:cNvPr id="4" name="ZoneTexte 3">
            <a:extLst>
              <a:ext uri="{FF2B5EF4-FFF2-40B4-BE49-F238E27FC236}">
                <a16:creationId xmlns:a16="http://schemas.microsoft.com/office/drawing/2014/main" id="{3A78150D-CB64-0E4E-BC45-3D92B728CBF2}"/>
              </a:ext>
            </a:extLst>
          </p:cNvPr>
          <p:cNvSpPr txBox="1"/>
          <p:nvPr/>
        </p:nvSpPr>
        <p:spPr>
          <a:xfrm>
            <a:off x="0" y="1316333"/>
            <a:ext cx="9051088" cy="673239"/>
          </a:xfrm>
          <a:prstGeom prst="rect">
            <a:avLst/>
          </a:prstGeom>
        </p:spPr>
        <p:txBody>
          <a:bodyPr vert="horz" wrap="none" lIns="91440" tIns="45720" rIns="91440" bIns="45720" rtlCol="0">
            <a:normAutofit/>
          </a:bodyPr>
          <a:lstStyle/>
          <a:p>
            <a:pPr marL="342900" indent="-342900" eaLnBrk="0" fontAlgn="base" hangingPunct="0">
              <a:spcBef>
                <a:spcPct val="0"/>
              </a:spcBef>
              <a:spcAft>
                <a:spcPct val="0"/>
              </a:spcAft>
            </a:pPr>
            <a:r>
              <a:rPr lang="fr-FR" sz="1600" dirty="0">
                <a:latin typeface="Times New Roman" panose="02020603050405020304" pitchFamily="18" charset="0"/>
                <a:cs typeface="Times New Roman" panose="02020603050405020304" pitchFamily="18" charset="0"/>
              </a:rPr>
              <a:t>Second technique by </a:t>
            </a:r>
            <a:r>
              <a:rPr lang="en-US" sz="1600" dirty="0">
                <a:latin typeface="Times New Roman" panose="02020603050405020304" pitchFamily="18" charset="0"/>
                <a:cs typeface="Times New Roman" panose="02020603050405020304" pitchFamily="18" charset="0"/>
              </a:rPr>
              <a:t>J. Peters and C. Geraldes</a:t>
            </a:r>
            <a:r>
              <a:rPr lang="en-US" sz="1600" baseline="30000" dirty="0">
                <a:latin typeface="Times New Roman" panose="02020603050405020304" pitchFamily="18" charset="0"/>
                <a:cs typeface="Times New Roman" panose="02020603050405020304" pitchFamily="18" charset="0"/>
              </a:rPr>
              <a:t>1</a:t>
            </a:r>
            <a:r>
              <a:rPr lang="fr-BE" sz="14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NMRD profiles at 25°C </a:t>
            </a:r>
            <a:endParaRPr lang="fr-FR" sz="16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graphicFrame>
        <p:nvGraphicFramePr>
          <p:cNvPr id="10" name="Tableau 9">
            <a:extLst>
              <a:ext uri="{FF2B5EF4-FFF2-40B4-BE49-F238E27FC236}">
                <a16:creationId xmlns:a16="http://schemas.microsoft.com/office/drawing/2014/main" id="{A611064B-9282-7347-9E24-FE1F5AC73656}"/>
              </a:ext>
            </a:extLst>
          </p:cNvPr>
          <p:cNvGraphicFramePr>
            <a:graphicFrameLocks noGrp="1"/>
          </p:cNvGraphicFramePr>
          <p:nvPr>
            <p:extLst>
              <p:ext uri="{D42A27DB-BD31-4B8C-83A1-F6EECF244321}">
                <p14:modId xmlns:p14="http://schemas.microsoft.com/office/powerpoint/2010/main" val="718947195"/>
              </p:ext>
            </p:extLst>
          </p:nvPr>
        </p:nvGraphicFramePr>
        <p:xfrm>
          <a:off x="562575" y="4492924"/>
          <a:ext cx="7925938" cy="1646496"/>
        </p:xfrm>
        <a:graphic>
          <a:graphicData uri="http://schemas.openxmlformats.org/drawingml/2006/table">
            <a:tbl>
              <a:tblPr lastCol="1" bandCol="1">
                <a:tableStyleId>{5FD0F851-EC5A-4D38-B0AD-8093EC10F338}</a:tableStyleId>
              </a:tblPr>
              <a:tblGrid>
                <a:gridCol w="2509777">
                  <a:extLst>
                    <a:ext uri="{9D8B030D-6E8A-4147-A177-3AD203B41FA5}">
                      <a16:colId xmlns:a16="http://schemas.microsoft.com/office/drawing/2014/main" val="3782409753"/>
                    </a:ext>
                  </a:extLst>
                </a:gridCol>
                <a:gridCol w="1500555">
                  <a:extLst>
                    <a:ext uri="{9D8B030D-6E8A-4147-A177-3AD203B41FA5}">
                      <a16:colId xmlns:a16="http://schemas.microsoft.com/office/drawing/2014/main" val="3576543415"/>
                    </a:ext>
                  </a:extLst>
                </a:gridCol>
                <a:gridCol w="1381041">
                  <a:extLst>
                    <a:ext uri="{9D8B030D-6E8A-4147-A177-3AD203B41FA5}">
                      <a16:colId xmlns:a16="http://schemas.microsoft.com/office/drawing/2014/main" val="3666959267"/>
                    </a:ext>
                  </a:extLst>
                </a:gridCol>
                <a:gridCol w="1228773">
                  <a:extLst>
                    <a:ext uri="{9D8B030D-6E8A-4147-A177-3AD203B41FA5}">
                      <a16:colId xmlns:a16="http://schemas.microsoft.com/office/drawing/2014/main" val="493178864"/>
                    </a:ext>
                  </a:extLst>
                </a:gridCol>
                <a:gridCol w="1305792">
                  <a:extLst>
                    <a:ext uri="{9D8B030D-6E8A-4147-A177-3AD203B41FA5}">
                      <a16:colId xmlns:a16="http://schemas.microsoft.com/office/drawing/2014/main" val="3095816772"/>
                    </a:ext>
                  </a:extLst>
                </a:gridCol>
              </a:tblGrid>
              <a:tr h="612952">
                <a:tc>
                  <a:txBody>
                    <a:bodyPr/>
                    <a:lstStyle/>
                    <a:p>
                      <a:pPr algn="just">
                        <a:spcAft>
                          <a:spcPts val="1000"/>
                        </a:spcAft>
                      </a:pPr>
                      <a:r>
                        <a:rPr lang="en-US" sz="1100" dirty="0">
                          <a:effectLst/>
                          <a:latin typeface="Times New Roman" panose="02020603050405020304" pitchFamily="18" charset="0"/>
                          <a:cs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bg1"/>
                    </a:solidFill>
                  </a:tcPr>
                </a:tc>
                <a:tc>
                  <a:txBody>
                    <a:bodyPr/>
                    <a:lstStyle/>
                    <a:p>
                      <a:pPr algn="ctr">
                        <a:spcAft>
                          <a:spcPts val="1000"/>
                        </a:spcAft>
                      </a:pPr>
                      <a:r>
                        <a:rPr lang="en-US" sz="1100">
                          <a:effectLst/>
                          <a:latin typeface="Times New Roman" panose="02020603050405020304" pitchFamily="18" charset="0"/>
                          <a:cs typeface="Times New Roman" panose="02020603050405020304" pitchFamily="18" charset="0"/>
                        </a:rPr>
                        <a:t>r</a:t>
                      </a:r>
                      <a:r>
                        <a:rPr lang="en-US" sz="1100" baseline="-25000">
                          <a:effectLst/>
                          <a:latin typeface="Times New Roman" panose="02020603050405020304" pitchFamily="18" charset="0"/>
                          <a:cs typeface="Times New Roman" panose="02020603050405020304" pitchFamily="18" charset="0"/>
                        </a:rPr>
                        <a:t>1p </a:t>
                      </a:r>
                      <a:r>
                        <a:rPr lang="en-US" sz="1100">
                          <a:effectLst/>
                          <a:latin typeface="Times New Roman" panose="02020603050405020304" pitchFamily="18" charset="0"/>
                          <a:cs typeface="Times New Roman" panose="02020603050405020304" pitchFamily="18" charset="0"/>
                        </a:rPr>
                        <a:t>(s</a:t>
                      </a:r>
                      <a:r>
                        <a:rPr lang="en-US" sz="1100" baseline="30000">
                          <a:effectLst/>
                          <a:latin typeface="Times New Roman" panose="02020603050405020304" pitchFamily="18" charset="0"/>
                          <a:cs typeface="Times New Roman" panose="02020603050405020304" pitchFamily="18" charset="0"/>
                        </a:rPr>
                        <a:t>-1</a:t>
                      </a:r>
                      <a:r>
                        <a:rPr lang="en-US" sz="1100">
                          <a:effectLst/>
                          <a:latin typeface="Times New Roman" panose="02020603050405020304" pitchFamily="18" charset="0"/>
                          <a:cs typeface="Times New Roman" panose="02020603050405020304" pitchFamily="18" charset="0"/>
                        </a:rPr>
                        <a:t>·mM</a:t>
                      </a:r>
                      <a:r>
                        <a:rPr lang="en-US" sz="1100" baseline="30000">
                          <a:effectLst/>
                          <a:latin typeface="Times New Roman" panose="02020603050405020304" pitchFamily="18" charset="0"/>
                          <a:cs typeface="Times New Roman" panose="02020603050405020304" pitchFamily="18" charset="0"/>
                        </a:rPr>
                        <a:t>-1</a:t>
                      </a:r>
                      <a:r>
                        <a:rPr lang="en-US" sz="1100">
                          <a:effectLst/>
                          <a:latin typeface="Times New Roman" panose="02020603050405020304" pitchFamily="18" charset="0"/>
                          <a:cs typeface="Times New Roman" panose="02020603050405020304" pitchFamily="18" charset="0"/>
                        </a:rPr>
                        <a:t>) (25°C and 0.02 MHz)</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q (Eq. 2)</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235521384"/>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1</a:t>
                      </a:r>
                      <a:r>
                        <a:rPr lang="en-US" sz="1100">
                          <a:effectLst/>
                          <a:latin typeface="Times New Roman" panose="02020603050405020304" pitchFamily="18" charset="0"/>
                          <a:cs typeface="Times New Roman" panose="02020603050405020304" pitchFamily="18" charset="0"/>
                        </a:rPr>
                        <a:t>H</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7.7</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1.25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4242389268"/>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2</a:t>
                      </a:r>
                      <a:r>
                        <a:rPr lang="en-US" sz="1100">
                          <a:effectLst/>
                          <a:latin typeface="Times New Roman" panose="02020603050405020304" pitchFamily="18" charset="0"/>
                          <a:cs typeface="Times New Roman" panose="02020603050405020304" pitchFamily="18" charset="0"/>
                        </a:rPr>
                        <a:t>COO</a:t>
                      </a:r>
                      <a:r>
                        <a:rPr lang="en-US" sz="1100" baseline="30000">
                          <a:effectLst/>
                          <a:latin typeface="Times New Roman" panose="02020603050405020304" pitchFamily="18" charset="0"/>
                          <a:cs typeface="Times New Roman" panose="02020603050405020304" pitchFamily="18" charset="0"/>
                        </a:rPr>
                        <a:t>-</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lgn="ctr">
                        <a:spcAft>
                          <a:spcPts val="1000"/>
                        </a:spcAft>
                      </a:pP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8.3</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1.30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981035485"/>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3</a:t>
                      </a:r>
                      <a:r>
                        <a:rPr lang="en-US" sz="1100">
                          <a:effectLst/>
                          <a:latin typeface="Times New Roman" panose="02020603050405020304" pitchFamily="18" charset="0"/>
                          <a:cs typeface="Times New Roman" panose="02020603050405020304" pitchFamily="18" charset="0"/>
                        </a:rPr>
                        <a:t>CH</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lgn="ctr">
                        <a:spcAft>
                          <a:spcPts val="1000"/>
                        </a:spcAft>
                      </a:pP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chemeClr val="bg1"/>
                    </a:solidFill>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9.4</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1.35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610482084"/>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4</a:t>
                      </a:r>
                      <a:r>
                        <a:rPr lang="en-US" sz="1100">
                          <a:effectLst/>
                          <a:latin typeface="Times New Roman" panose="02020603050405020304" pitchFamily="18" charset="0"/>
                          <a:cs typeface="Times New Roman" panose="02020603050405020304" pitchFamily="18" charset="0"/>
                        </a:rPr>
                        <a:t>NH</a:t>
                      </a:r>
                      <a:r>
                        <a:rPr lang="en-US" sz="1100" baseline="-25000">
                          <a:effectLst/>
                          <a:latin typeface="Times New Roman" panose="02020603050405020304" pitchFamily="18" charset="0"/>
                          <a:cs typeface="Times New Roman" panose="02020603050405020304" pitchFamily="18" charset="0"/>
                        </a:rPr>
                        <a:t>3</a:t>
                      </a:r>
                      <a:r>
                        <a:rPr lang="en-US" sz="1100" baseline="30000">
                          <a:effectLst/>
                          <a:latin typeface="Times New Roman" panose="02020603050405020304" pitchFamily="18" charset="0"/>
                          <a:cs typeface="Times New Roman" panose="02020603050405020304" pitchFamily="18" charset="0"/>
                        </a:rPr>
                        <a:t>+</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a:lstStyle/>
                    <a:p>
                      <a:pPr algn="ctr">
                        <a:spcAft>
                          <a:spcPts val="100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chemeClr val="bg1"/>
                    </a:solidFill>
                  </a:tcPr>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10.0</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1.42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4080461358"/>
                  </a:ext>
                </a:extLst>
              </a:tr>
            </a:tbl>
          </a:graphicData>
        </a:graphic>
      </p:graphicFrame>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B7A2D1D-0A29-C64C-BF64-73757E107DC9}"/>
                  </a:ext>
                </a:extLst>
              </p:cNvPr>
              <p:cNvSpPr/>
              <p:nvPr/>
            </p:nvSpPr>
            <p:spPr>
              <a:xfrm>
                <a:off x="1635547" y="2771677"/>
                <a:ext cx="2565125" cy="540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400" i="1">
                          <a:latin typeface="Cambria Math" panose="02040503050406030204" pitchFamily="18" charset="0"/>
                        </a:rPr>
                        <m:t>𝑞</m:t>
                      </m:r>
                      <m:r>
                        <a:rPr lang="fr-FR" sz="1400" i="0">
                          <a:latin typeface="Cambria Math" panose="02040503050406030204" pitchFamily="18" charset="0"/>
                        </a:rPr>
                        <m:t>=</m:t>
                      </m:r>
                      <m:f>
                        <m:fPr>
                          <m:ctrlPr>
                            <a:rPr lang="fr-FR" sz="1400" i="1">
                              <a:solidFill>
                                <a:srgbClr val="836967"/>
                              </a:solidFill>
                              <a:latin typeface="Cambria Math" panose="02040503050406030204" pitchFamily="18" charset="0"/>
                            </a:rPr>
                          </m:ctrlPr>
                        </m:fPr>
                        <m:num>
                          <m:sSub>
                            <m:sSubPr>
                              <m:ctrlPr>
                                <a:rPr lang="fr-FR" sz="1400" i="1">
                                  <a:solidFill>
                                    <a:srgbClr val="836967"/>
                                  </a:solidFill>
                                  <a:latin typeface="Cambria Math" panose="02040503050406030204" pitchFamily="18" charset="0"/>
                                </a:rPr>
                              </m:ctrlPr>
                            </m:sSubPr>
                            <m:e>
                              <m:r>
                                <a:rPr lang="fr-FR" sz="1400" i="1">
                                  <a:latin typeface="Cambria Math" panose="02040503050406030204" pitchFamily="18" charset="0"/>
                                </a:rPr>
                                <m:t>𝑟</m:t>
                              </m:r>
                            </m:e>
                            <m:sub>
                              <m:r>
                                <a:rPr lang="fr-FR" sz="1400" i="0">
                                  <a:latin typeface="Cambria Math" panose="02040503050406030204" pitchFamily="18" charset="0"/>
                                </a:rPr>
                                <m:t>1</m:t>
                              </m:r>
                              <m:r>
                                <m:rPr>
                                  <m:sty m:val="p"/>
                                </m:rPr>
                                <a:rPr lang="fr-FR" sz="1400" i="0">
                                  <a:latin typeface="Cambria Math" panose="02040503050406030204" pitchFamily="18" charset="0"/>
                                </a:rPr>
                                <m:t>p</m:t>
                              </m:r>
                            </m:sub>
                          </m:sSub>
                        </m:num>
                        <m:den>
                          <m:r>
                            <a:rPr lang="fr-FR" sz="1400" i="0">
                              <a:latin typeface="Cambria Math" panose="02040503050406030204" pitchFamily="18" charset="0"/>
                            </a:rPr>
                            <m:t>9.16 </m:t>
                          </m:r>
                          <m:d>
                            <m:dPr>
                              <m:begChr m:val="{"/>
                              <m:endChr m:val="}"/>
                              <m:ctrlPr>
                                <a:rPr lang="fr-FR" sz="1400" i="1">
                                  <a:solidFill>
                                    <a:srgbClr val="836967"/>
                                  </a:solidFill>
                                  <a:latin typeface="Cambria Math" panose="02040503050406030204" pitchFamily="18" charset="0"/>
                                </a:rPr>
                              </m:ctrlPr>
                            </m:dPr>
                            <m:e>
                              <m:r>
                                <a:rPr lang="fr-FR" sz="1400" i="0">
                                  <a:latin typeface="Cambria Math" panose="02040503050406030204" pitchFamily="18" charset="0"/>
                                </a:rPr>
                                <m:t>1−</m:t>
                              </m:r>
                              <m:sSup>
                                <m:sSupPr>
                                  <m:ctrlPr>
                                    <a:rPr lang="fr-FR" sz="1400" i="1">
                                      <a:solidFill>
                                        <a:srgbClr val="836967"/>
                                      </a:solidFill>
                                      <a:latin typeface="Cambria Math" panose="02040503050406030204" pitchFamily="18" charset="0"/>
                                    </a:rPr>
                                  </m:ctrlPr>
                                </m:sSupPr>
                                <m:e>
                                  <m:r>
                                    <m:rPr>
                                      <m:sty m:val="p"/>
                                    </m:rPr>
                                    <a:rPr lang="fr-FR" sz="1400" i="0">
                                      <a:latin typeface="Cambria Math" panose="02040503050406030204" pitchFamily="18" charset="0"/>
                                    </a:rPr>
                                    <m:t>e</m:t>
                                  </m:r>
                                </m:e>
                                <m:sup>
                                  <m:d>
                                    <m:dPr>
                                      <m:ctrlPr>
                                        <a:rPr lang="fr-FR" sz="1400" i="1">
                                          <a:latin typeface="Cambria Math" panose="02040503050406030204" pitchFamily="18" charset="0"/>
                                        </a:rPr>
                                      </m:ctrlPr>
                                    </m:dPr>
                                    <m:e>
                                      <m:r>
                                        <a:rPr lang="fr-FR" sz="1400" i="0">
                                          <a:latin typeface="Cambria Math" panose="02040503050406030204" pitchFamily="18" charset="0"/>
                                        </a:rPr>
                                        <m:t>−2.97  </m:t>
                                      </m:r>
                                      <m:r>
                                        <m:rPr>
                                          <m:sty m:val="p"/>
                                        </m:rPr>
                                        <a:rPr lang="fr-FR" sz="1400" i="0">
                                          <a:latin typeface="Cambria Math" panose="02040503050406030204" pitchFamily="18" charset="0"/>
                                        </a:rPr>
                                        <m:t>FW</m:t>
                                      </m:r>
                                      <m:r>
                                        <a:rPr lang="fr-FR" sz="1400" i="0">
                                          <a:latin typeface="Cambria Math" panose="02040503050406030204" pitchFamily="18" charset="0"/>
                                        </a:rPr>
                                        <m:t>  </m:t>
                                      </m:r>
                                      <m:sSup>
                                        <m:sSupPr>
                                          <m:ctrlPr>
                                            <a:rPr lang="fr-FR" sz="1400" i="1">
                                              <a:solidFill>
                                                <a:srgbClr val="836967"/>
                                              </a:solidFill>
                                              <a:latin typeface="Cambria Math" panose="02040503050406030204" pitchFamily="18" charset="0"/>
                                            </a:rPr>
                                          </m:ctrlPr>
                                        </m:sSupPr>
                                        <m:e>
                                          <m:r>
                                            <a:rPr lang="fr-FR" sz="1400" i="0">
                                              <a:latin typeface="Cambria Math" panose="02040503050406030204" pitchFamily="18" charset="0"/>
                                            </a:rPr>
                                            <m:t>10</m:t>
                                          </m:r>
                                        </m:e>
                                        <m:sup>
                                          <m:r>
                                            <a:rPr lang="fr-FR" sz="1400" i="0">
                                              <a:latin typeface="Cambria Math" panose="02040503050406030204" pitchFamily="18" charset="0"/>
                                            </a:rPr>
                                            <m:t>−3</m:t>
                                          </m:r>
                                        </m:sup>
                                      </m:sSup>
                                    </m:e>
                                  </m:d>
                                </m:sup>
                              </m:sSup>
                            </m:e>
                          </m:d>
                        </m:den>
                      </m:f>
                    </m:oMath>
                  </m:oMathPara>
                </a14:m>
                <a:endParaRPr lang="fr-FR" dirty="0"/>
              </a:p>
            </p:txBody>
          </p:sp>
        </mc:Choice>
        <mc:Fallback xmlns="">
          <p:sp>
            <p:nvSpPr>
              <p:cNvPr id="5" name="Rectangle 4">
                <a:extLst>
                  <a:ext uri="{FF2B5EF4-FFF2-40B4-BE49-F238E27FC236}">
                    <a16:creationId xmlns:a16="http://schemas.microsoft.com/office/drawing/2014/main" id="{DB7A2D1D-0A29-C64C-BF64-73757E107DC9}"/>
                  </a:ext>
                </a:extLst>
              </p:cNvPr>
              <p:cNvSpPr>
                <a:spLocks noRot="1" noChangeAspect="1" noMove="1" noResize="1" noEditPoints="1" noAdjustHandles="1" noChangeArrowheads="1" noChangeShapeType="1" noTextEdit="1"/>
              </p:cNvSpPr>
              <p:nvPr/>
            </p:nvSpPr>
            <p:spPr>
              <a:xfrm>
                <a:off x="1635547" y="2771677"/>
                <a:ext cx="2565125" cy="540917"/>
              </a:xfrm>
              <a:prstGeom prst="rect">
                <a:avLst/>
              </a:prstGeom>
              <a:blipFill>
                <a:blip r:embed="rId4"/>
                <a:stretch>
                  <a:fillRect b="-6977"/>
                </a:stretch>
              </a:blipFill>
            </p:spPr>
            <p:txBody>
              <a:bodyPr/>
              <a:lstStyle/>
              <a:p>
                <a:r>
                  <a:rPr lang="fr-FR">
                    <a:noFill/>
                  </a:rPr>
                  <a:t> </a:t>
                </a:r>
              </a:p>
            </p:txBody>
          </p:sp>
        </mc:Fallback>
      </mc:AlternateContent>
      <p:sp>
        <p:nvSpPr>
          <p:cNvPr id="12" name="Espace réservé du texte 2">
            <a:extLst>
              <a:ext uri="{FF2B5EF4-FFF2-40B4-BE49-F238E27FC236}">
                <a16:creationId xmlns:a16="http://schemas.microsoft.com/office/drawing/2014/main" id="{1089124D-D71F-8E4F-A045-0C1F5DADDE1B}"/>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
        <p:nvSpPr>
          <p:cNvPr id="6" name="ZoneTexte 5">
            <a:extLst>
              <a:ext uri="{FF2B5EF4-FFF2-40B4-BE49-F238E27FC236}">
                <a16:creationId xmlns:a16="http://schemas.microsoft.com/office/drawing/2014/main" id="{28C6AD98-AD40-3E46-9F5A-EBD3922AE9C7}"/>
              </a:ext>
            </a:extLst>
          </p:cNvPr>
          <p:cNvSpPr txBox="1"/>
          <p:nvPr/>
        </p:nvSpPr>
        <p:spPr>
          <a:xfrm>
            <a:off x="92912" y="6206369"/>
            <a:ext cx="6387548" cy="288181"/>
          </a:xfrm>
          <a:prstGeom prst="rect">
            <a:avLst/>
          </a:prstGeom>
        </p:spPr>
        <p:txBody>
          <a:bodyPr vert="horz" wrap="none" lIns="91440" tIns="45720" rIns="91440" bIns="45720" rtlCol="0">
            <a:normAutofit/>
          </a:bodyPr>
          <a:lstStyle/>
          <a:p>
            <a:r>
              <a:rPr lang="fr-BE" sz="1100" baseline="30000" dirty="0">
                <a:latin typeface="Times New Roman" panose="02020603050405020304" pitchFamily="18" charset="0"/>
                <a:cs typeface="Times New Roman" panose="02020603050405020304" pitchFamily="18" charset="0"/>
              </a:rPr>
              <a:t>1 </a:t>
            </a:r>
            <a:r>
              <a:rPr lang="fr-BE" sz="1100" dirty="0">
                <a:latin typeface="Times New Roman" panose="02020603050405020304" pitchFamily="18" charset="0"/>
                <a:cs typeface="Times New Roman" panose="02020603050405020304" pitchFamily="18" charset="0"/>
              </a:rPr>
              <a:t>Peters, J. A.; </a:t>
            </a:r>
            <a:r>
              <a:rPr lang="fr-BE" sz="1100" dirty="0" err="1">
                <a:latin typeface="Times New Roman" panose="02020603050405020304" pitchFamily="18" charset="0"/>
                <a:cs typeface="Times New Roman" panose="02020603050405020304" pitchFamily="18" charset="0"/>
              </a:rPr>
              <a:t>Geraldes</a:t>
            </a:r>
            <a:r>
              <a:rPr lang="fr-BE" sz="1100" dirty="0">
                <a:latin typeface="Times New Roman" panose="02020603050405020304" pitchFamily="18" charset="0"/>
                <a:cs typeface="Times New Roman" panose="02020603050405020304" pitchFamily="18" charset="0"/>
              </a:rPr>
              <a:t>, C. F. G. C., </a:t>
            </a:r>
            <a:r>
              <a:rPr lang="fr-BE" sz="1100" i="1" dirty="0" err="1">
                <a:latin typeface="Times New Roman" panose="02020603050405020304" pitchFamily="18" charset="0"/>
                <a:cs typeface="Times New Roman" panose="02020603050405020304" pitchFamily="18" charset="0"/>
              </a:rPr>
              <a:t>Inorganics</a:t>
            </a:r>
            <a:r>
              <a:rPr lang="fr-BE" sz="1100" dirty="0">
                <a:latin typeface="Times New Roman" panose="02020603050405020304" pitchFamily="18" charset="0"/>
                <a:cs typeface="Times New Roman" panose="02020603050405020304" pitchFamily="18" charset="0"/>
              </a:rPr>
              <a:t>, 2018, 6, 116.</a:t>
            </a:r>
          </a:p>
          <a:p>
            <a:pPr marL="342900" indent="-342900" algn="l" eaLnBrk="0" fontAlgn="base" hangingPunct="0">
              <a:spcBef>
                <a:spcPct val="0"/>
              </a:spcBef>
              <a:spcAft>
                <a:spcPct val="0"/>
              </a:spcAft>
            </a:pPr>
            <a:endParaRPr lang="fr-FR" sz="1600" dirty="0" err="1"/>
          </a:p>
        </p:txBody>
      </p:sp>
      <p:pic>
        <p:nvPicPr>
          <p:cNvPr id="16" name="Image 15">
            <a:extLst>
              <a:ext uri="{FF2B5EF4-FFF2-40B4-BE49-F238E27FC236}">
                <a16:creationId xmlns:a16="http://schemas.microsoft.com/office/drawing/2014/main" id="{C310891C-5B5A-3B43-838A-4BD8496FE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129" y="1633394"/>
            <a:ext cx="3519186" cy="2798787"/>
          </a:xfrm>
          <a:prstGeom prst="rect">
            <a:avLst/>
          </a:prstGeom>
        </p:spPr>
      </p:pic>
    </p:spTree>
    <p:extLst>
      <p:ext uri="{BB962C8B-B14F-4D97-AF65-F5344CB8AC3E}">
        <p14:creationId xmlns:p14="http://schemas.microsoft.com/office/powerpoint/2010/main" val="46977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11</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fr-FR" sz="1800" dirty="0" err="1"/>
              <a:t>Relaxometric</a:t>
            </a:r>
            <a:r>
              <a:rPr lang="fr-FR" sz="1800" dirty="0"/>
              <a:t> </a:t>
            </a:r>
            <a:r>
              <a:rPr lang="fr-FR" sz="1800" dirty="0" err="1"/>
              <a:t>characterization</a:t>
            </a:r>
            <a:endParaRPr lang="fr-FR" sz="1800" dirty="0"/>
          </a:p>
          <a:p>
            <a:r>
              <a:rPr lang="fr-FR" sz="1800" dirty="0"/>
              <a:t>	</a:t>
            </a:r>
            <a:r>
              <a:rPr lang="fr-FR" sz="1600" dirty="0" err="1"/>
              <a:t>Determination</a:t>
            </a:r>
            <a:r>
              <a:rPr lang="fr-FR" sz="1600" dirty="0"/>
              <a:t> of q</a:t>
            </a:r>
            <a:endParaRPr lang="fr-FR" sz="1800" dirty="0"/>
          </a:p>
        </p:txBody>
      </p:sp>
      <p:sp>
        <p:nvSpPr>
          <p:cNvPr id="4" name="ZoneTexte 3">
            <a:extLst>
              <a:ext uri="{FF2B5EF4-FFF2-40B4-BE49-F238E27FC236}">
                <a16:creationId xmlns:a16="http://schemas.microsoft.com/office/drawing/2014/main" id="{3A78150D-CB64-0E4E-BC45-3D92B728CBF2}"/>
              </a:ext>
            </a:extLst>
          </p:cNvPr>
          <p:cNvSpPr txBox="1"/>
          <p:nvPr/>
        </p:nvSpPr>
        <p:spPr>
          <a:xfrm>
            <a:off x="0" y="1316333"/>
            <a:ext cx="9051088" cy="673239"/>
          </a:xfrm>
          <a:prstGeom prst="rect">
            <a:avLst/>
          </a:prstGeom>
        </p:spPr>
        <p:txBody>
          <a:bodyPr vert="horz" wrap="none" lIns="91440" tIns="45720" rIns="91440" bIns="45720" rtlCol="0">
            <a:normAutofit/>
          </a:bodyPr>
          <a:lstStyle/>
          <a:p>
            <a:pPr marL="342900" indent="-342900" eaLnBrk="0" fontAlgn="base" hangingPunct="0">
              <a:spcBef>
                <a:spcPct val="0"/>
              </a:spcBef>
              <a:spcAft>
                <a:spcPct val="0"/>
              </a:spcAft>
            </a:pPr>
            <a:r>
              <a:rPr lang="en-GB" sz="1600" dirty="0">
                <a:latin typeface="Times New Roman" panose="02020603050405020304" pitchFamily="18" charset="0"/>
                <a:cs typeface="Times New Roman" panose="02020603050405020304" pitchFamily="18" charset="0"/>
              </a:rPr>
              <a:t>Comparison of the two techniques : 1 water molecule in the </a:t>
            </a:r>
            <a:r>
              <a:rPr lang="en-GB" sz="1600" dirty="0" err="1">
                <a:latin typeface="Times New Roman" panose="02020603050405020304" pitchFamily="18" charset="0"/>
                <a:cs typeface="Times New Roman" panose="02020603050405020304" pitchFamily="18" charset="0"/>
              </a:rPr>
              <a:t>innersphere</a:t>
            </a:r>
            <a:endParaRPr lang="en-GB" sz="160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9AE82099-3ACD-BA4F-B001-A0E4F0BE6379}"/>
              </a:ext>
            </a:extLst>
          </p:cNvPr>
          <p:cNvPicPr/>
          <p:nvPr/>
        </p:nvPicPr>
        <p:blipFill>
          <a:blip r:embed="rId3"/>
          <a:stretch>
            <a:fillRect/>
          </a:stretch>
        </p:blipFill>
        <p:spPr>
          <a:xfrm>
            <a:off x="529078" y="1652952"/>
            <a:ext cx="3658637" cy="2778371"/>
          </a:xfrm>
          <a:prstGeom prst="rect">
            <a:avLst/>
          </a:prstGeom>
        </p:spPr>
      </p:pic>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graphicFrame>
        <p:nvGraphicFramePr>
          <p:cNvPr id="10" name="Tableau 9">
            <a:extLst>
              <a:ext uri="{FF2B5EF4-FFF2-40B4-BE49-F238E27FC236}">
                <a16:creationId xmlns:a16="http://schemas.microsoft.com/office/drawing/2014/main" id="{A611064B-9282-7347-9E24-FE1F5AC73656}"/>
              </a:ext>
            </a:extLst>
          </p:cNvPr>
          <p:cNvGraphicFramePr>
            <a:graphicFrameLocks noGrp="1"/>
          </p:cNvGraphicFramePr>
          <p:nvPr>
            <p:extLst>
              <p:ext uri="{D42A27DB-BD31-4B8C-83A1-F6EECF244321}">
                <p14:modId xmlns:p14="http://schemas.microsoft.com/office/powerpoint/2010/main" val="3965561164"/>
              </p:ext>
            </p:extLst>
          </p:nvPr>
        </p:nvGraphicFramePr>
        <p:xfrm>
          <a:off x="562575" y="4492924"/>
          <a:ext cx="7925938" cy="1646496"/>
        </p:xfrm>
        <a:graphic>
          <a:graphicData uri="http://schemas.openxmlformats.org/drawingml/2006/table">
            <a:tbl>
              <a:tblPr lastCol="1" bandCol="1">
                <a:tableStyleId>{5FD0F851-EC5A-4D38-B0AD-8093EC10F338}</a:tableStyleId>
              </a:tblPr>
              <a:tblGrid>
                <a:gridCol w="2509777">
                  <a:extLst>
                    <a:ext uri="{9D8B030D-6E8A-4147-A177-3AD203B41FA5}">
                      <a16:colId xmlns:a16="http://schemas.microsoft.com/office/drawing/2014/main" val="3782409753"/>
                    </a:ext>
                  </a:extLst>
                </a:gridCol>
                <a:gridCol w="1500555">
                  <a:extLst>
                    <a:ext uri="{9D8B030D-6E8A-4147-A177-3AD203B41FA5}">
                      <a16:colId xmlns:a16="http://schemas.microsoft.com/office/drawing/2014/main" val="3576543415"/>
                    </a:ext>
                  </a:extLst>
                </a:gridCol>
                <a:gridCol w="1381041">
                  <a:extLst>
                    <a:ext uri="{9D8B030D-6E8A-4147-A177-3AD203B41FA5}">
                      <a16:colId xmlns:a16="http://schemas.microsoft.com/office/drawing/2014/main" val="3666959267"/>
                    </a:ext>
                  </a:extLst>
                </a:gridCol>
                <a:gridCol w="1228773">
                  <a:extLst>
                    <a:ext uri="{9D8B030D-6E8A-4147-A177-3AD203B41FA5}">
                      <a16:colId xmlns:a16="http://schemas.microsoft.com/office/drawing/2014/main" val="493178864"/>
                    </a:ext>
                  </a:extLst>
                </a:gridCol>
                <a:gridCol w="1305792">
                  <a:extLst>
                    <a:ext uri="{9D8B030D-6E8A-4147-A177-3AD203B41FA5}">
                      <a16:colId xmlns:a16="http://schemas.microsoft.com/office/drawing/2014/main" val="3095816772"/>
                    </a:ext>
                  </a:extLst>
                </a:gridCol>
              </a:tblGrid>
              <a:tr h="612952">
                <a:tc>
                  <a:txBody>
                    <a:bodyPr/>
                    <a:lstStyle/>
                    <a:p>
                      <a:pPr algn="just">
                        <a:spcAft>
                          <a:spcPts val="1000"/>
                        </a:spcAft>
                      </a:pPr>
                      <a:r>
                        <a:rPr lang="en-US" sz="1100" dirty="0">
                          <a:effectLst/>
                          <a:latin typeface="Times New Roman" panose="02020603050405020304" pitchFamily="18" charset="0"/>
                          <a:cs typeface="Times New Roman" panose="02020603050405020304" pitchFamily="18" charset="0"/>
                        </a:rPr>
                        <a:t> </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r</a:t>
                      </a:r>
                      <a:r>
                        <a:rPr lang="en-US" sz="1100" baseline="30000" dirty="0">
                          <a:effectLst/>
                          <a:latin typeface="Times New Roman" panose="02020603050405020304" pitchFamily="18" charset="0"/>
                          <a:cs typeface="Times New Roman" panose="02020603050405020304" pitchFamily="18" charset="0"/>
                        </a:rPr>
                        <a:t>0</a:t>
                      </a:r>
                      <a:r>
                        <a:rPr lang="en-US" sz="1100" baseline="-25000" dirty="0">
                          <a:effectLst/>
                          <a:latin typeface="Times New Roman" panose="02020603050405020304" pitchFamily="18" charset="0"/>
                          <a:cs typeface="Times New Roman" panose="02020603050405020304" pitchFamily="18" charset="0"/>
                        </a:rPr>
                        <a:t>2max </a:t>
                      </a:r>
                      <a:r>
                        <a:rPr lang="en-US" sz="1100" dirty="0">
                          <a:effectLst/>
                          <a:latin typeface="Times New Roman" panose="02020603050405020304" pitchFamily="18" charset="0"/>
                          <a:cs typeface="Times New Roman" panose="02020603050405020304" pitchFamily="18" charset="0"/>
                        </a:rPr>
                        <a:t>(s</a:t>
                      </a:r>
                      <a:r>
                        <a:rPr lang="en-US" sz="1100" baseline="30000" dirty="0">
                          <a:effectLst/>
                          <a:latin typeface="Times New Roman" panose="02020603050405020304" pitchFamily="18" charset="0"/>
                          <a:cs typeface="Times New Roman" panose="02020603050405020304" pitchFamily="18" charset="0"/>
                        </a:rPr>
                        <a:t>-1</a:t>
                      </a:r>
                      <a:r>
                        <a:rPr lang="en-US" sz="1100" dirty="0">
                          <a:effectLst/>
                          <a:latin typeface="Times New Roman" panose="02020603050405020304" pitchFamily="18" charset="0"/>
                          <a:cs typeface="Times New Roman" panose="02020603050405020304" pitchFamily="18" charset="0"/>
                        </a:rPr>
                        <a:t>·mM</a:t>
                      </a:r>
                      <a:r>
                        <a:rPr lang="en-US" sz="1100" baseline="30000" dirty="0">
                          <a:effectLst/>
                          <a:latin typeface="Times New Roman" panose="02020603050405020304" pitchFamily="18" charset="0"/>
                          <a:cs typeface="Times New Roman" panose="02020603050405020304" pitchFamily="18" charset="0"/>
                        </a:rPr>
                        <a:t>-1</a:t>
                      </a:r>
                      <a:r>
                        <a:rPr lang="en-US" sz="1100" dirty="0">
                          <a:effectLst/>
                          <a:latin typeface="Times New Roman" panose="02020603050405020304" pitchFamily="18" charset="0"/>
                          <a:cs typeface="Times New Roman" panose="02020603050405020304" pitchFamily="18" charset="0"/>
                        </a:rPr>
                        <a:t>)</a:t>
                      </a:r>
                      <a:endParaRPr lang="fr-BE" sz="1200" dirty="0">
                        <a:effectLst/>
                        <a:latin typeface="Times New Roman" panose="02020603050405020304" pitchFamily="18" charset="0"/>
                        <a:cs typeface="Times New Roman" panose="02020603050405020304" pitchFamily="18" charset="0"/>
                      </a:endParaRPr>
                    </a:p>
                    <a:p>
                      <a:pPr algn="ctr">
                        <a:spcAft>
                          <a:spcPts val="1000"/>
                        </a:spcAft>
                      </a:pPr>
                      <a:r>
                        <a:rPr lang="en-US" sz="1100" dirty="0">
                          <a:effectLst/>
                          <a:latin typeface="Times New Roman" panose="02020603050405020304" pitchFamily="18" charset="0"/>
                          <a:cs typeface="Times New Roman" panose="02020603050405020304" pitchFamily="18" charset="0"/>
                        </a:rPr>
                        <a:t>(67.8 MHz)</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q (Eq. 1)</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r</a:t>
                      </a:r>
                      <a:r>
                        <a:rPr lang="en-US" sz="1100" baseline="-25000" dirty="0">
                          <a:effectLst/>
                          <a:latin typeface="Times New Roman" panose="02020603050405020304" pitchFamily="18" charset="0"/>
                          <a:cs typeface="Times New Roman" panose="02020603050405020304" pitchFamily="18" charset="0"/>
                        </a:rPr>
                        <a:t>1p </a:t>
                      </a:r>
                      <a:r>
                        <a:rPr lang="en-US" sz="1100" dirty="0">
                          <a:effectLst/>
                          <a:latin typeface="Times New Roman" panose="02020603050405020304" pitchFamily="18" charset="0"/>
                          <a:cs typeface="Times New Roman" panose="02020603050405020304" pitchFamily="18" charset="0"/>
                        </a:rPr>
                        <a:t>(s</a:t>
                      </a:r>
                      <a:r>
                        <a:rPr lang="en-US" sz="1100" baseline="30000" dirty="0">
                          <a:effectLst/>
                          <a:latin typeface="Times New Roman" panose="02020603050405020304" pitchFamily="18" charset="0"/>
                          <a:cs typeface="Times New Roman" panose="02020603050405020304" pitchFamily="18" charset="0"/>
                        </a:rPr>
                        <a:t>-1</a:t>
                      </a:r>
                      <a:r>
                        <a:rPr lang="en-US" sz="1100" dirty="0">
                          <a:effectLst/>
                          <a:latin typeface="Times New Roman" panose="02020603050405020304" pitchFamily="18" charset="0"/>
                          <a:cs typeface="Times New Roman" panose="02020603050405020304" pitchFamily="18" charset="0"/>
                        </a:rPr>
                        <a:t>·mM</a:t>
                      </a:r>
                      <a:r>
                        <a:rPr lang="en-US" sz="1100" baseline="30000" dirty="0">
                          <a:effectLst/>
                          <a:latin typeface="Times New Roman" panose="02020603050405020304" pitchFamily="18" charset="0"/>
                          <a:cs typeface="Times New Roman" panose="02020603050405020304" pitchFamily="18" charset="0"/>
                        </a:rPr>
                        <a:t>-1</a:t>
                      </a:r>
                      <a:r>
                        <a:rPr lang="en-US" sz="1100" dirty="0">
                          <a:effectLst/>
                          <a:latin typeface="Times New Roman" panose="02020603050405020304" pitchFamily="18" charset="0"/>
                          <a:cs typeface="Times New Roman" panose="02020603050405020304" pitchFamily="18" charset="0"/>
                        </a:rPr>
                        <a:t>) (25°C and 0.02 MHz)</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q (Eq. 2)</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235521384"/>
                  </a:ext>
                </a:extLst>
              </a:tr>
              <a:tr h="258386">
                <a:tc>
                  <a:txBody>
                    <a:bodyPr/>
                    <a:lstStyle/>
                    <a:p>
                      <a:pPr algn="l">
                        <a:spcAft>
                          <a:spcPts val="1000"/>
                        </a:spcAft>
                      </a:pPr>
                      <a:r>
                        <a:rPr lang="en-US" sz="1100" dirty="0">
                          <a:effectLst/>
                          <a:latin typeface="Times New Roman" panose="02020603050405020304" pitchFamily="18" charset="0"/>
                          <a:cs typeface="Times New Roman" panose="02020603050405020304" pitchFamily="18" charset="0"/>
                        </a:rPr>
                        <a:t>MnL</a:t>
                      </a:r>
                      <a:r>
                        <a:rPr lang="en-US" sz="1100" baseline="-25000" dirty="0">
                          <a:effectLst/>
                          <a:latin typeface="Times New Roman" panose="02020603050405020304" pitchFamily="18" charset="0"/>
                          <a:cs typeface="Times New Roman" panose="02020603050405020304" pitchFamily="18" charset="0"/>
                        </a:rPr>
                        <a:t>1</a:t>
                      </a:r>
                      <a:r>
                        <a:rPr lang="en-US" sz="1100" dirty="0">
                          <a:effectLst/>
                          <a:latin typeface="Times New Roman" panose="02020603050405020304" pitchFamily="18" charset="0"/>
                          <a:cs typeface="Times New Roman" panose="02020603050405020304" pitchFamily="18" charset="0"/>
                        </a:rPr>
                        <a:t>H</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419.2</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0.82 ± 0.2</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7.7</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1.25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4242389268"/>
                  </a:ext>
                </a:extLst>
              </a:tr>
              <a:tr h="258386">
                <a:tc>
                  <a:txBody>
                    <a:bodyPr/>
                    <a:lstStyle/>
                    <a:p>
                      <a:pPr algn="l">
                        <a:spcAft>
                          <a:spcPts val="1000"/>
                        </a:spcAft>
                      </a:pPr>
                      <a:r>
                        <a:rPr lang="en-US" sz="1100" dirty="0">
                          <a:effectLst/>
                          <a:latin typeface="Times New Roman" panose="02020603050405020304" pitchFamily="18" charset="0"/>
                          <a:cs typeface="Times New Roman" panose="02020603050405020304" pitchFamily="18" charset="0"/>
                        </a:rPr>
                        <a:t>MnL</a:t>
                      </a:r>
                      <a:r>
                        <a:rPr lang="en-US" sz="1100" baseline="-25000" dirty="0">
                          <a:effectLst/>
                          <a:latin typeface="Times New Roman" panose="02020603050405020304" pitchFamily="18" charset="0"/>
                          <a:cs typeface="Times New Roman" panose="02020603050405020304" pitchFamily="18" charset="0"/>
                        </a:rPr>
                        <a:t>2</a:t>
                      </a:r>
                      <a:r>
                        <a:rPr lang="en-US" sz="1100" dirty="0">
                          <a:effectLst/>
                          <a:latin typeface="Times New Roman" panose="02020603050405020304" pitchFamily="18" charset="0"/>
                          <a:cs typeface="Times New Roman" panose="02020603050405020304" pitchFamily="18" charset="0"/>
                        </a:rPr>
                        <a:t>COO</a:t>
                      </a:r>
                      <a:r>
                        <a:rPr lang="en-US" sz="1100" baseline="30000" dirty="0">
                          <a:effectLst/>
                          <a:latin typeface="Times New Roman" panose="02020603050405020304" pitchFamily="18" charset="0"/>
                          <a:cs typeface="Times New Roman" panose="02020603050405020304" pitchFamily="18" charset="0"/>
                        </a:rPr>
                        <a:t>-</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458.4</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0.90 ± 0.2</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8.3</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1.30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981035485"/>
                  </a:ext>
                </a:extLst>
              </a:tr>
              <a:tr h="258386">
                <a:tc>
                  <a:txBody>
                    <a:bodyPr/>
                    <a:lstStyle/>
                    <a:p>
                      <a:pPr algn="l">
                        <a:spcAft>
                          <a:spcPts val="1000"/>
                        </a:spcAft>
                      </a:pPr>
                      <a:r>
                        <a:rPr lang="en-US" sz="1100">
                          <a:effectLst/>
                          <a:latin typeface="Times New Roman" panose="02020603050405020304" pitchFamily="18" charset="0"/>
                          <a:cs typeface="Times New Roman" panose="02020603050405020304" pitchFamily="18" charset="0"/>
                        </a:rPr>
                        <a:t>MnL</a:t>
                      </a:r>
                      <a:r>
                        <a:rPr lang="en-US" sz="1100" baseline="-25000">
                          <a:effectLst/>
                          <a:latin typeface="Times New Roman" panose="02020603050405020304" pitchFamily="18" charset="0"/>
                          <a:cs typeface="Times New Roman" panose="02020603050405020304" pitchFamily="18" charset="0"/>
                        </a:rPr>
                        <a:t>3</a:t>
                      </a:r>
                      <a:r>
                        <a:rPr lang="en-US" sz="1100">
                          <a:effectLst/>
                          <a:latin typeface="Times New Roman" panose="02020603050405020304" pitchFamily="18" charset="0"/>
                          <a:cs typeface="Times New Roman" panose="02020603050405020304" pitchFamily="18" charset="0"/>
                        </a:rPr>
                        <a:t>CH</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473.4</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0.93 ± 0.2</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9.4</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1.35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610482084"/>
                  </a:ext>
                </a:extLst>
              </a:tr>
              <a:tr h="258386">
                <a:tc>
                  <a:txBody>
                    <a:bodyPr/>
                    <a:lstStyle/>
                    <a:p>
                      <a:pPr algn="l">
                        <a:spcAft>
                          <a:spcPts val="1000"/>
                        </a:spcAft>
                      </a:pPr>
                      <a:r>
                        <a:rPr lang="en-US" sz="1100" dirty="0">
                          <a:effectLst/>
                          <a:latin typeface="Times New Roman" panose="02020603050405020304" pitchFamily="18" charset="0"/>
                          <a:cs typeface="Times New Roman" panose="02020603050405020304" pitchFamily="18" charset="0"/>
                        </a:rPr>
                        <a:t>MnL</a:t>
                      </a:r>
                      <a:r>
                        <a:rPr lang="en-US" sz="1100" baseline="-25000" dirty="0">
                          <a:effectLst/>
                          <a:latin typeface="Times New Roman" panose="02020603050405020304" pitchFamily="18" charset="0"/>
                          <a:cs typeface="Times New Roman" panose="02020603050405020304" pitchFamily="18" charset="0"/>
                        </a:rPr>
                        <a:t>4</a:t>
                      </a:r>
                      <a:r>
                        <a:rPr lang="en-US" sz="1100" dirty="0">
                          <a:effectLst/>
                          <a:latin typeface="Times New Roman" panose="02020603050405020304" pitchFamily="18" charset="0"/>
                          <a:cs typeface="Times New Roman" panose="02020603050405020304" pitchFamily="18" charset="0"/>
                        </a:rPr>
                        <a:t>NH</a:t>
                      </a:r>
                      <a:r>
                        <a:rPr lang="en-US" sz="1100" baseline="-25000" dirty="0">
                          <a:effectLst/>
                          <a:latin typeface="Times New Roman" panose="02020603050405020304" pitchFamily="18" charset="0"/>
                          <a:cs typeface="Times New Roman" panose="02020603050405020304" pitchFamily="18" charset="0"/>
                        </a:rPr>
                        <a:t>3</a:t>
                      </a:r>
                      <a:r>
                        <a:rPr lang="en-US" sz="1100" baseline="30000" dirty="0">
                          <a:effectLst/>
                          <a:latin typeface="Times New Roman" panose="02020603050405020304" pitchFamily="18" charset="0"/>
                          <a:cs typeface="Times New Roman" panose="02020603050405020304" pitchFamily="18" charset="0"/>
                        </a:rPr>
                        <a:t>+</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478.6</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dirty="0">
                          <a:effectLst/>
                          <a:latin typeface="Times New Roman" panose="02020603050405020304" pitchFamily="18" charset="0"/>
                          <a:cs typeface="Times New Roman" panose="02020603050405020304" pitchFamily="18" charset="0"/>
                        </a:rPr>
                        <a:t>0.94 ± 0.2</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a:effectLst/>
                          <a:latin typeface="Times New Roman" panose="02020603050405020304" pitchFamily="18" charset="0"/>
                          <a:cs typeface="Times New Roman" panose="02020603050405020304" pitchFamily="18" charset="0"/>
                        </a:rPr>
                        <a:t>10.0</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1.42 ± 0.4</a:t>
                      </a:r>
                      <a:endParaRPr lang="fr-BE"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4080461358"/>
                  </a:ext>
                </a:extLst>
              </a:tr>
            </a:tbl>
          </a:graphicData>
        </a:graphic>
      </p:graphicFrame>
      <p:sp>
        <p:nvSpPr>
          <p:cNvPr id="13" name="Espace réservé du texte 2">
            <a:extLst>
              <a:ext uri="{FF2B5EF4-FFF2-40B4-BE49-F238E27FC236}">
                <a16:creationId xmlns:a16="http://schemas.microsoft.com/office/drawing/2014/main" id="{1FA09FDF-7A82-FE47-BC3E-3FF352177ACC}"/>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pic>
        <p:nvPicPr>
          <p:cNvPr id="12" name="Image 11">
            <a:extLst>
              <a:ext uri="{FF2B5EF4-FFF2-40B4-BE49-F238E27FC236}">
                <a16:creationId xmlns:a16="http://schemas.microsoft.com/office/drawing/2014/main" id="{430CA528-1533-8F4C-8198-1FAE7897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129" y="1633394"/>
            <a:ext cx="3519186" cy="2798787"/>
          </a:xfrm>
          <a:prstGeom prst="rect">
            <a:avLst/>
          </a:prstGeom>
        </p:spPr>
      </p:pic>
    </p:spTree>
    <p:extLst>
      <p:ext uri="{BB962C8B-B14F-4D97-AF65-F5344CB8AC3E}">
        <p14:creationId xmlns:p14="http://schemas.microsoft.com/office/powerpoint/2010/main" val="163727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12</a:t>
            </a:fld>
            <a:endParaRPr lang="fr-BE" dirty="0">
              <a:solidFill>
                <a:prstClr val="black"/>
              </a:solidFill>
            </a:endParaRPr>
          </a:p>
        </p:txBody>
      </p:sp>
      <mc:AlternateContent xmlns:mc="http://schemas.openxmlformats.org/markup-compatibility/2006" xmlns:a14="http://schemas.microsoft.com/office/drawing/2010/main">
        <mc:Choice Requires="a14">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fr-FR" sz="1800" dirty="0" err="1"/>
                  <a:t>Relaxometric</a:t>
                </a:r>
                <a:r>
                  <a:rPr lang="fr-FR" sz="1800" dirty="0"/>
                  <a:t> </a:t>
                </a:r>
                <a:r>
                  <a:rPr lang="fr-FR" sz="1800" dirty="0" err="1"/>
                  <a:t>characterization</a:t>
                </a:r>
                <a:endParaRPr lang="fr-FR" sz="1800" dirty="0"/>
              </a:p>
              <a:p>
                <a:r>
                  <a:rPr lang="fr-FR" sz="1800" dirty="0"/>
                  <a:t>	</a:t>
                </a:r>
                <a:r>
                  <a:rPr lang="fr-FR" sz="1600" dirty="0" err="1"/>
                  <a:t>Determination</a:t>
                </a:r>
                <a:r>
                  <a:rPr lang="fr-FR" sz="1600" dirty="0"/>
                  <a:t> of  </a:t>
                </a:r>
                <a14:m>
                  <m:oMath xmlns:m="http://schemas.openxmlformats.org/officeDocument/2006/math">
                    <m:sSub>
                      <m:sSubPr>
                        <m:ctrlPr>
                          <a:rPr lang="fr-FR" sz="1600" i="1" smtClean="0">
                            <a:latin typeface="Cambria Math" panose="02040503050406030204" pitchFamily="18" charset="0"/>
                          </a:rPr>
                        </m:ctrlPr>
                      </m:sSubPr>
                      <m:e>
                        <m:r>
                          <a:rPr lang="fr-FR" sz="1600" i="1" smtClean="0">
                            <a:latin typeface="Cambria Math" panose="02040503050406030204" pitchFamily="18" charset="0"/>
                            <a:ea typeface="Cambria Math" panose="02040503050406030204" pitchFamily="18" charset="0"/>
                          </a:rPr>
                          <m:t>𝜏</m:t>
                        </m:r>
                      </m:e>
                      <m:sub>
                        <m:r>
                          <a:rPr lang="fr-FR" sz="1600" b="0" i="1" smtClean="0">
                            <a:latin typeface="Cambria Math" panose="02040503050406030204" pitchFamily="18" charset="0"/>
                          </a:rPr>
                          <m:t>𝑀</m:t>
                        </m:r>
                      </m:sub>
                    </m:sSub>
                  </m:oMath>
                </a14:m>
                <a:endParaRPr lang="fr-FR" sz="1800" dirty="0"/>
              </a:p>
            </p:txBody>
          </p:sp>
        </mc:Choice>
        <mc:Fallback xmlns="">
          <p:sp>
            <p:nvSpPr>
              <p:cNvPr id="3" name="Espace réservé du texte 2">
                <a:extLst>
                  <a:ext uri="{FF2B5EF4-FFF2-40B4-BE49-F238E27FC236}">
                    <a16:creationId xmlns:a16="http://schemas.microsoft.com/office/drawing/2014/main" id="{4927FD0F-DC3B-984D-ACB4-5B2C0B70E1B5}"/>
                  </a:ext>
                </a:extLst>
              </p:cNvPr>
              <p:cNvSpPr>
                <a:spLocks noGrp="1" noRot="1" noChangeAspect="1" noMove="1" noResize="1" noEditPoints="1" noAdjustHandles="1" noChangeArrowheads="1" noChangeShapeType="1" noTextEdit="1"/>
              </p:cNvSpPr>
              <p:nvPr>
                <p:ph type="body" sz="quarter" idx="10"/>
              </p:nvPr>
            </p:nvSpPr>
            <p:spPr>
              <a:xfrm>
                <a:off x="92912" y="308114"/>
                <a:ext cx="6096872" cy="817302"/>
              </a:xfrm>
              <a:blipFill>
                <a:blip r:embed="rId3"/>
                <a:stretch>
                  <a:fillRect l="-832" t="-3077"/>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5" name="ZoneTexte 4">
            <a:extLst>
              <a:ext uri="{FF2B5EF4-FFF2-40B4-BE49-F238E27FC236}">
                <a16:creationId xmlns:a16="http://schemas.microsoft.com/office/drawing/2014/main" id="{995D5DFA-7564-2A4D-A4E0-5294297CF96C}"/>
              </a:ext>
            </a:extLst>
          </p:cNvPr>
          <p:cNvSpPr txBox="1"/>
          <p:nvPr/>
        </p:nvSpPr>
        <p:spPr>
          <a:xfrm>
            <a:off x="0" y="1286189"/>
            <a:ext cx="5516545" cy="817302"/>
          </a:xfrm>
          <a:prstGeom prst="rect">
            <a:avLst/>
          </a:prstGeom>
        </p:spPr>
        <p:txBody>
          <a:bodyPr vert="horz" wrap="none" lIns="91440" tIns="45720" rIns="91440" bIns="45720" rtlCol="0">
            <a:normAutofit/>
          </a:bodyPr>
          <a:lstStyle/>
          <a:p>
            <a:pPr marL="342900" indent="-342900" eaLnBrk="0" fontAlgn="base" hangingPunct="0">
              <a:spcBef>
                <a:spcPct val="0"/>
              </a:spcBef>
              <a:spcAft>
                <a:spcPct val="0"/>
              </a:spcAft>
            </a:pPr>
            <a:r>
              <a:rPr lang="en-US" sz="1600" dirty="0">
                <a:latin typeface="Times New Roman" panose="02020603050405020304" pitchFamily="18" charset="0"/>
                <a:cs typeface="Times New Roman" panose="02020603050405020304" pitchFamily="18" charset="0"/>
              </a:rPr>
              <a:t>Measurement of the </a:t>
            </a:r>
            <a:r>
              <a:rPr lang="en-US" sz="1600" baseline="30000" dirty="0">
                <a:latin typeface="Times New Roman" panose="02020603050405020304" pitchFamily="18" charset="0"/>
                <a:cs typeface="Times New Roman" panose="02020603050405020304" pitchFamily="18" charset="0"/>
              </a:rPr>
              <a:t>17</a:t>
            </a:r>
            <a:r>
              <a:rPr lang="en-US" sz="1600" dirty="0">
                <a:latin typeface="Times New Roman" panose="02020603050405020304" pitchFamily="18" charset="0"/>
                <a:cs typeface="Times New Roman" panose="02020603050405020304" pitchFamily="18" charset="0"/>
              </a:rPr>
              <a:t>O water transverse relaxation rate as a function of the inverse of temperature, at 11.75 T</a:t>
            </a:r>
            <a:r>
              <a:rPr lang="en-US" sz="1600" baseline="30000" dirty="0">
                <a:latin typeface="Times New Roman" panose="02020603050405020304" pitchFamily="18" charset="0"/>
                <a:cs typeface="Times New Roman" panose="02020603050405020304" pitchFamily="18" charset="0"/>
              </a:rPr>
              <a:t>1</a:t>
            </a:r>
            <a:endParaRPr lang="fr-FR" sz="1400" dirty="0" err="1">
              <a:latin typeface="Times New Roman" panose="02020603050405020304" pitchFamily="18" charset="0"/>
              <a:cs typeface="Times New Roman" panose="02020603050405020304" pitchFamily="18" charset="0"/>
            </a:endParaRPr>
          </a:p>
        </p:txBody>
      </p:sp>
      <p:pic>
        <p:nvPicPr>
          <p:cNvPr id="11" name="Image 10">
            <a:extLst>
              <a:ext uri="{FF2B5EF4-FFF2-40B4-BE49-F238E27FC236}">
                <a16:creationId xmlns:a16="http://schemas.microsoft.com/office/drawing/2014/main" id="{21CA9EB9-857D-4040-853D-0C84B1D8CCC3}"/>
              </a:ext>
            </a:extLst>
          </p:cNvPr>
          <p:cNvPicPr/>
          <p:nvPr/>
        </p:nvPicPr>
        <p:blipFill>
          <a:blip r:embed="rId4"/>
          <a:stretch>
            <a:fillRect/>
          </a:stretch>
        </p:blipFill>
        <p:spPr>
          <a:xfrm>
            <a:off x="92911" y="1694840"/>
            <a:ext cx="3886235" cy="2887208"/>
          </a:xfrm>
          <a:prstGeom prst="rect">
            <a:avLst/>
          </a:prstGeom>
        </p:spPr>
      </p:pic>
      <mc:AlternateContent xmlns:mc="http://schemas.openxmlformats.org/markup-compatibility/2006" xmlns:a14="http://schemas.microsoft.com/office/drawing/2010/main">
        <mc:Choice Requires="a14">
          <p:graphicFrame>
            <p:nvGraphicFramePr>
              <p:cNvPr id="12" name="Tableau 11">
                <a:extLst>
                  <a:ext uri="{FF2B5EF4-FFF2-40B4-BE49-F238E27FC236}">
                    <a16:creationId xmlns:a16="http://schemas.microsoft.com/office/drawing/2014/main" id="{ECEB6D66-1733-D44C-84E6-0AEFD771BBDB}"/>
                  </a:ext>
                </a:extLst>
              </p:cNvPr>
              <p:cNvGraphicFramePr>
                <a:graphicFrameLocks noGrp="1"/>
              </p:cNvGraphicFramePr>
              <p:nvPr>
                <p:extLst>
                  <p:ext uri="{D42A27DB-BD31-4B8C-83A1-F6EECF244321}">
                    <p14:modId xmlns:p14="http://schemas.microsoft.com/office/powerpoint/2010/main" val="479885727"/>
                  </p:ext>
                </p:extLst>
              </p:nvPr>
            </p:nvGraphicFramePr>
            <p:xfrm>
              <a:off x="4531806" y="2315196"/>
              <a:ext cx="3315956" cy="1646496"/>
            </p:xfrm>
            <a:graphic>
              <a:graphicData uri="http://schemas.openxmlformats.org/drawingml/2006/table">
                <a:tbl>
                  <a:tblPr lastCol="1" bandCol="1">
                    <a:tableStyleId>{5FD0F851-EC5A-4D38-B0AD-8093EC10F338}</a:tableStyleId>
                  </a:tblPr>
                  <a:tblGrid>
                    <a:gridCol w="1045028">
                      <a:extLst>
                        <a:ext uri="{9D8B030D-6E8A-4147-A177-3AD203B41FA5}">
                          <a16:colId xmlns:a16="http://schemas.microsoft.com/office/drawing/2014/main" val="1479197477"/>
                        </a:ext>
                      </a:extLst>
                    </a:gridCol>
                    <a:gridCol w="2270928">
                      <a:extLst>
                        <a:ext uri="{9D8B030D-6E8A-4147-A177-3AD203B41FA5}">
                          <a16:colId xmlns:a16="http://schemas.microsoft.com/office/drawing/2014/main" val="2939923621"/>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Para xmlns:m="http://schemas.openxmlformats.org/officeDocument/2006/math">
                              <m:oMathParaPr>
                                <m:jc m:val="centerGroup"/>
                              </m:oMathParaPr>
                              <m:oMath xmlns:m="http://schemas.openxmlformats.org/officeDocument/2006/math">
                                <m:sSub>
                                  <m:sSubPr>
                                    <m:ctrlPr>
                                      <a:rPr lang="fr-BE" sz="1100" b="0" i="1" smtClean="0">
                                        <a:effectLst/>
                                        <a:latin typeface="Cambria Math" panose="02040503050406030204" pitchFamily="18" charset="0"/>
                                      </a:rPr>
                                    </m:ctrlPr>
                                  </m:sSubPr>
                                  <m:e>
                                    <m:r>
                                      <a:rPr lang="en-US" sz="1100" b="0" i="1" smtClean="0">
                                        <a:effectLst/>
                                        <a:latin typeface="Cambria Math" panose="02040503050406030204" pitchFamily="18" charset="0"/>
                                      </a:rPr>
                                      <m:t>𝜏</m:t>
                                    </m:r>
                                  </m:e>
                                  <m:sub>
                                    <m:r>
                                      <a:rPr lang="en-US" sz="1100" b="0" i="1" smtClean="0">
                                        <a:effectLst/>
                                        <a:latin typeface="Cambria Math" panose="02040503050406030204" pitchFamily="18" charset="0"/>
                                      </a:rPr>
                                      <m:t>𝑀</m:t>
                                    </m:r>
                                  </m:sub>
                                </m:sSub>
                              </m:oMath>
                            </m:oMathPara>
                          </a14:m>
                          <a:endParaRPr lang="fr-BE" sz="1100" b="0" dirty="0">
                            <a:effectLst/>
                            <a:latin typeface="Times New Roman" panose="02020603050405020304" pitchFamily="18" charset="0"/>
                            <a:cs typeface="Times New Roman" panose="02020603050405020304" pitchFamily="18" charset="0"/>
                          </a:endParaRPr>
                        </a:p>
                        <a:p>
                          <a:pPr algn="ctr">
                            <a:spcAft>
                              <a:spcPts val="1000"/>
                            </a:spcAft>
                          </a:pPr>
                          <a:r>
                            <a:rPr lang="en-US" sz="1100" b="0" dirty="0">
                              <a:effectLst/>
                              <a:latin typeface="Times New Roman" panose="02020603050405020304" pitchFamily="18" charset="0"/>
                              <a:cs typeface="Times New Roman" panose="02020603050405020304" pitchFamily="18" charset="0"/>
                            </a:rPr>
                            <a:t>(ns)</a:t>
                          </a:r>
                          <a:endParaRPr lang="fr-FR" sz="1100" b="0"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408237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6.5 ± 0.4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5265075"/>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6.1 ± 0.7</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1478190"/>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8.4 ± 0.9</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46901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4</a:t>
                          </a:r>
                          <a:r>
                            <a:rPr lang="en-US" sz="1100" b="0">
                              <a:effectLst/>
                              <a:latin typeface="Times New Roman" panose="02020603050405020304" pitchFamily="18" charset="0"/>
                              <a:cs typeface="Times New Roman" panose="02020603050405020304" pitchFamily="18" charset="0"/>
                            </a:rPr>
                            <a:t>NH</a:t>
                          </a:r>
                          <a:r>
                            <a:rPr lang="en-US" sz="1100" b="0" baseline="-25000">
                              <a:effectLst/>
                              <a:latin typeface="Times New Roman" panose="02020603050405020304" pitchFamily="18" charset="0"/>
                              <a:cs typeface="Times New Roman" panose="02020603050405020304" pitchFamily="18" charset="0"/>
                            </a:rPr>
                            <a:t>3</a:t>
                          </a:r>
                          <a:r>
                            <a:rPr lang="en-US" sz="1100" b="0" baseline="30000">
                              <a:effectLst/>
                              <a:latin typeface="Times New Roman" panose="02020603050405020304" pitchFamily="18" charset="0"/>
                              <a:cs typeface="Times New Roman" panose="02020603050405020304" pitchFamily="18" charset="0"/>
                            </a:rPr>
                            <a:t>+</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6.35 ± 0.7</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1467237"/>
                      </a:ext>
                    </a:extLst>
                  </a:tr>
                </a:tbl>
              </a:graphicData>
            </a:graphic>
          </p:graphicFrame>
        </mc:Choice>
        <mc:Fallback xmlns="">
          <p:graphicFrame>
            <p:nvGraphicFramePr>
              <p:cNvPr id="12" name="Tableau 11">
                <a:extLst>
                  <a:ext uri="{FF2B5EF4-FFF2-40B4-BE49-F238E27FC236}">
                    <a16:creationId xmlns:a16="http://schemas.microsoft.com/office/drawing/2014/main" id="{ECEB6D66-1733-D44C-84E6-0AEFD771BBDB}"/>
                  </a:ext>
                </a:extLst>
              </p:cNvPr>
              <p:cNvGraphicFramePr>
                <a:graphicFrameLocks noGrp="1"/>
              </p:cNvGraphicFramePr>
              <p:nvPr>
                <p:extLst>
                  <p:ext uri="{D42A27DB-BD31-4B8C-83A1-F6EECF244321}">
                    <p14:modId xmlns:p14="http://schemas.microsoft.com/office/powerpoint/2010/main" val="479885727"/>
                  </p:ext>
                </p:extLst>
              </p:nvPr>
            </p:nvGraphicFramePr>
            <p:xfrm>
              <a:off x="4531806" y="2315196"/>
              <a:ext cx="3315956" cy="1646496"/>
            </p:xfrm>
            <a:graphic>
              <a:graphicData uri="http://schemas.openxmlformats.org/drawingml/2006/table">
                <a:tbl>
                  <a:tblPr lastCol="1" bandCol="1">
                    <a:tableStyleId>{5FD0F851-EC5A-4D38-B0AD-8093EC10F338}</a:tableStyleId>
                  </a:tblPr>
                  <a:tblGrid>
                    <a:gridCol w="1045028">
                      <a:extLst>
                        <a:ext uri="{9D8B030D-6E8A-4147-A177-3AD203B41FA5}">
                          <a16:colId xmlns:a16="http://schemas.microsoft.com/office/drawing/2014/main" val="1479197477"/>
                        </a:ext>
                      </a:extLst>
                    </a:gridCol>
                    <a:gridCol w="2270928">
                      <a:extLst>
                        <a:ext uri="{9D8B030D-6E8A-4147-A177-3AD203B41FA5}">
                          <a16:colId xmlns:a16="http://schemas.microsoft.com/office/drawing/2014/main" val="2939923621"/>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fr-FR"/>
                        </a:p>
                      </a:txBody>
                      <a:tcPr marL="68580" marR="68580" marT="0" marB="0">
                        <a:blipFill>
                          <a:blip r:embed="rId5"/>
                          <a:stretch>
                            <a:fillRect l="-46369" t="-2083" r="-559" b="-172917"/>
                          </a:stretch>
                        </a:blipFill>
                      </a:tcPr>
                    </a:tc>
                    <a:extLst>
                      <a:ext uri="{0D108BD9-81ED-4DB2-BD59-A6C34878D82A}">
                        <a16:rowId xmlns:a16="http://schemas.microsoft.com/office/drawing/2014/main" val="53408237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6.5 ± 0.4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5265075"/>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6.1 ± 0.7</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1478190"/>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8.4 ± 0.9</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46901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4</a:t>
                          </a:r>
                          <a:r>
                            <a:rPr lang="en-US" sz="1100" b="0">
                              <a:effectLst/>
                              <a:latin typeface="Times New Roman" panose="02020603050405020304" pitchFamily="18" charset="0"/>
                              <a:cs typeface="Times New Roman" panose="02020603050405020304" pitchFamily="18" charset="0"/>
                            </a:rPr>
                            <a:t>NH</a:t>
                          </a:r>
                          <a:r>
                            <a:rPr lang="en-US" sz="1100" b="0" baseline="-25000">
                              <a:effectLst/>
                              <a:latin typeface="Times New Roman" panose="02020603050405020304" pitchFamily="18" charset="0"/>
                              <a:cs typeface="Times New Roman" panose="02020603050405020304" pitchFamily="18" charset="0"/>
                            </a:rPr>
                            <a:t>3</a:t>
                          </a:r>
                          <a:r>
                            <a:rPr lang="en-US" sz="1100" b="0" baseline="30000">
                              <a:effectLst/>
                              <a:latin typeface="Times New Roman" panose="02020603050405020304" pitchFamily="18" charset="0"/>
                              <a:cs typeface="Times New Roman" panose="02020603050405020304" pitchFamily="18" charset="0"/>
                            </a:rPr>
                            <a:t>+</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6.35 ± 0.7</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1467237"/>
                      </a:ext>
                    </a:extLst>
                  </a:tr>
                </a:tbl>
              </a:graphicData>
            </a:graphic>
          </p:graphicFrame>
        </mc:Fallback>
      </mc:AlternateContent>
      <p:sp>
        <p:nvSpPr>
          <p:cNvPr id="14" name="Espace réservé du texte 2">
            <a:extLst>
              <a:ext uri="{FF2B5EF4-FFF2-40B4-BE49-F238E27FC236}">
                <a16:creationId xmlns:a16="http://schemas.microsoft.com/office/drawing/2014/main" id="{DD6911B1-DB0E-1A41-A325-399B68DE12D4}"/>
              </a:ext>
            </a:extLst>
          </p:cNvPr>
          <p:cNvSpPr txBox="1">
            <a:spLocks/>
          </p:cNvSpPr>
          <p:nvPr/>
        </p:nvSpPr>
        <p:spPr>
          <a:xfrm>
            <a:off x="1483370" y="5151472"/>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800" dirty="0"/>
              <a:t>	Fast exchange between the water molecule in the </a:t>
            </a:r>
            <a:r>
              <a:rPr lang="en-GB" sz="1800" dirty="0" err="1"/>
              <a:t>innersphere</a:t>
            </a:r>
            <a:r>
              <a:rPr lang="en-GB" sz="1800" dirty="0"/>
              <a:t> and the water molecules of the bulk</a:t>
            </a:r>
          </a:p>
        </p:txBody>
      </p:sp>
      <p:sp>
        <p:nvSpPr>
          <p:cNvPr id="16" name="Espace réservé du texte 2">
            <a:extLst>
              <a:ext uri="{FF2B5EF4-FFF2-40B4-BE49-F238E27FC236}">
                <a16:creationId xmlns:a16="http://schemas.microsoft.com/office/drawing/2014/main" id="{7EA375DA-0FD6-8B4A-BBC4-2C5DB1921426}"/>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
        <p:nvSpPr>
          <p:cNvPr id="4" name="ZoneTexte 3">
            <a:extLst>
              <a:ext uri="{FF2B5EF4-FFF2-40B4-BE49-F238E27FC236}">
                <a16:creationId xmlns:a16="http://schemas.microsoft.com/office/drawing/2014/main" id="{5D347010-7373-CC4E-A1ED-04DBDEB30EDD}"/>
              </a:ext>
            </a:extLst>
          </p:cNvPr>
          <p:cNvSpPr txBox="1"/>
          <p:nvPr/>
        </p:nvSpPr>
        <p:spPr>
          <a:xfrm>
            <a:off x="0" y="6166425"/>
            <a:ext cx="7301948" cy="279008"/>
          </a:xfrm>
          <a:prstGeom prst="rect">
            <a:avLst/>
          </a:prstGeom>
        </p:spPr>
        <p:txBody>
          <a:bodyPr vert="horz" wrap="none" lIns="91440" tIns="45720" rIns="91440" bIns="45720" rtlCol="0">
            <a:normAutofit/>
          </a:bodyPr>
          <a:lstStyle/>
          <a:p>
            <a:r>
              <a:rPr lang="fr-BE" sz="1100" baseline="30000" dirty="0">
                <a:latin typeface="Times New Roman" panose="02020603050405020304" pitchFamily="18" charset="0"/>
                <a:cs typeface="Times New Roman" panose="02020603050405020304" pitchFamily="18" charset="0"/>
              </a:rPr>
              <a:t>1 </a:t>
            </a:r>
            <a:r>
              <a:rPr lang="fr-BE" sz="1100" dirty="0">
                <a:latin typeface="Times New Roman" panose="02020603050405020304" pitchFamily="18" charset="0"/>
                <a:cs typeface="Times New Roman" panose="02020603050405020304" pitchFamily="18" charset="0"/>
              </a:rPr>
              <a:t>Swift, </a:t>
            </a:r>
            <a:r>
              <a:rPr lang="fr-BE" sz="1100" dirty="0" err="1">
                <a:latin typeface="Times New Roman" panose="02020603050405020304" pitchFamily="18" charset="0"/>
                <a:cs typeface="Times New Roman" panose="02020603050405020304" pitchFamily="18" charset="0"/>
              </a:rPr>
              <a:t>T</a:t>
            </a:r>
            <a:r>
              <a:rPr lang="fr-BE" sz="1100" dirty="0">
                <a:latin typeface="Times New Roman" panose="02020603050405020304" pitchFamily="18" charset="0"/>
                <a:cs typeface="Times New Roman" panose="02020603050405020304" pitchFamily="18" charset="0"/>
              </a:rPr>
              <a:t>. J.; </a:t>
            </a:r>
            <a:r>
              <a:rPr lang="fr-BE" sz="1100" dirty="0" err="1">
                <a:latin typeface="Times New Roman" panose="02020603050405020304" pitchFamily="18" charset="0"/>
                <a:cs typeface="Times New Roman" panose="02020603050405020304" pitchFamily="18" charset="0"/>
              </a:rPr>
              <a:t>Connick</a:t>
            </a:r>
            <a:r>
              <a:rPr lang="fr-BE" sz="1100" dirty="0">
                <a:latin typeface="Times New Roman" panose="02020603050405020304" pitchFamily="18" charset="0"/>
                <a:cs typeface="Times New Roman" panose="02020603050405020304" pitchFamily="18" charset="0"/>
              </a:rPr>
              <a:t>, R. E., </a:t>
            </a:r>
            <a:r>
              <a:rPr lang="fr-BE" sz="1100" i="1" dirty="0">
                <a:latin typeface="Times New Roman" panose="02020603050405020304" pitchFamily="18" charset="0"/>
                <a:cs typeface="Times New Roman" panose="02020603050405020304" pitchFamily="18" charset="0"/>
              </a:rPr>
              <a:t>J.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Phys., </a:t>
            </a:r>
            <a:r>
              <a:rPr lang="fr-BE" sz="1100" dirty="0">
                <a:latin typeface="Times New Roman" panose="02020603050405020304" pitchFamily="18" charset="0"/>
                <a:cs typeface="Times New Roman" panose="02020603050405020304" pitchFamily="18" charset="0"/>
              </a:rPr>
              <a:t>1962, 37, 307.</a:t>
            </a:r>
          </a:p>
          <a:p>
            <a:pPr marL="342900" indent="-342900" algn="l" eaLnBrk="0" fontAlgn="base" hangingPunct="0">
              <a:spcBef>
                <a:spcPct val="0"/>
              </a:spcBef>
              <a:spcAft>
                <a:spcPct val="0"/>
              </a:spcAft>
            </a:pPr>
            <a:endParaRPr lang="fr-FR" sz="1600" dirty="0" err="1"/>
          </a:p>
        </p:txBody>
      </p:sp>
    </p:spTree>
    <p:extLst>
      <p:ext uri="{BB962C8B-B14F-4D97-AF65-F5344CB8AC3E}">
        <p14:creationId xmlns:p14="http://schemas.microsoft.com/office/powerpoint/2010/main" val="177661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1B0816-894C-F249-B1AA-05D67148B5A4}"/>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13</a:t>
            </a:fld>
            <a:endParaRPr lang="fr-BE" dirty="0">
              <a:solidFill>
                <a:prstClr val="black"/>
              </a:solidFill>
            </a:endParaRPr>
          </a:p>
        </p:txBody>
      </p:sp>
      <p:sp>
        <p:nvSpPr>
          <p:cNvPr id="4" name="Espace réservé du texte 2">
            <a:extLst>
              <a:ext uri="{FF2B5EF4-FFF2-40B4-BE49-F238E27FC236}">
                <a16:creationId xmlns:a16="http://schemas.microsoft.com/office/drawing/2014/main" id="{ABDD4C21-9B4C-2841-A8A1-CF79D2EED80E}"/>
              </a:ext>
            </a:extLst>
          </p:cNvPr>
          <p:cNvSpPr>
            <a:spLocks noGrp="1"/>
          </p:cNvSpPr>
          <p:nvPr>
            <p:ph type="body" sz="quarter" idx="10"/>
          </p:nvPr>
        </p:nvSpPr>
        <p:spPr>
          <a:xfrm>
            <a:off x="92912" y="308114"/>
            <a:ext cx="6096872" cy="817302"/>
          </a:xfrm>
        </p:spPr>
        <p:txBody>
          <a:bodyPr/>
          <a:lstStyle/>
          <a:p>
            <a:r>
              <a:rPr lang="fr-FR" sz="1800" dirty="0" err="1"/>
              <a:t>Relaxometric</a:t>
            </a:r>
            <a:r>
              <a:rPr lang="fr-FR" sz="1800" dirty="0"/>
              <a:t> </a:t>
            </a:r>
            <a:r>
              <a:rPr lang="fr-FR" sz="1800" dirty="0" err="1"/>
              <a:t>characterization</a:t>
            </a:r>
            <a:endParaRPr lang="fr-FR" sz="1800" dirty="0"/>
          </a:p>
          <a:p>
            <a:r>
              <a:rPr lang="fr-FR" sz="1800" dirty="0"/>
              <a:t>	</a:t>
            </a:r>
            <a:r>
              <a:rPr lang="fr-FR" sz="1600" dirty="0"/>
              <a:t>NMRD profiles at 37°C</a:t>
            </a:r>
            <a:endParaRPr lang="fr-FR" sz="1800" dirty="0"/>
          </a:p>
        </p:txBody>
      </p:sp>
      <p:pic>
        <p:nvPicPr>
          <p:cNvPr id="5" name="Image 4">
            <a:extLst>
              <a:ext uri="{FF2B5EF4-FFF2-40B4-BE49-F238E27FC236}">
                <a16:creationId xmlns:a16="http://schemas.microsoft.com/office/drawing/2014/main" id="{AD0841C3-4D9D-9445-95A6-DF4433D2325D}"/>
              </a:ext>
            </a:extLst>
          </p:cNvPr>
          <p:cNvPicPr/>
          <p:nvPr/>
        </p:nvPicPr>
        <p:blipFill>
          <a:blip r:embed="rId3"/>
          <a:stretch>
            <a:fillRect/>
          </a:stretch>
        </p:blipFill>
        <p:spPr>
          <a:xfrm>
            <a:off x="235545" y="1057590"/>
            <a:ext cx="3783795" cy="3071452"/>
          </a:xfrm>
          <a:prstGeom prst="rect">
            <a:avLst/>
          </a:prstGeom>
        </p:spPr>
      </p:pic>
      <p:sp>
        <p:nvSpPr>
          <p:cNvPr id="6" name="Rectangle 5">
            <a:extLst>
              <a:ext uri="{FF2B5EF4-FFF2-40B4-BE49-F238E27FC236}">
                <a16:creationId xmlns:a16="http://schemas.microsoft.com/office/drawing/2014/main" id="{6E32ACC5-B385-0A4F-A0B0-A497923D8D90}"/>
              </a:ext>
            </a:extLst>
          </p:cNvPr>
          <p:cNvSpPr/>
          <p:nvPr/>
        </p:nvSpPr>
        <p:spPr>
          <a:xfrm>
            <a:off x="396910" y="4129042"/>
            <a:ext cx="3622430" cy="646331"/>
          </a:xfrm>
          <a:prstGeom prst="rect">
            <a:avLst/>
          </a:prstGeom>
        </p:spPr>
        <p:txBody>
          <a:bodyPr wrap="square">
            <a:spAutoFit/>
          </a:bodyPr>
          <a:lstStyle/>
          <a:p>
            <a:pPr algn="ctr"/>
            <a:r>
              <a:rPr lang="en-US" sz="1200" dirty="0">
                <a:latin typeface="Times New Roman" panose="02020603050405020304" pitchFamily="18" charset="0"/>
                <a:ea typeface="Times New Roman" panose="02020603050405020304" pitchFamily="18" charset="0"/>
                <a:cs typeface="Times New Roman" panose="02020603050405020304" pitchFamily="18" charset="0"/>
              </a:rPr>
              <a:t>the theoretical fitting of </a:t>
            </a:r>
            <a:r>
              <a:rPr lang="en-US" sz="12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H NMRD profiles at 37°C with Bloembergen and Solomon’s </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theory using the MINUIT minimization software.</a:t>
            </a:r>
            <a:r>
              <a:rPr lang="en-US"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1,2,3</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ABC4F231-B33D-684E-A0C0-B9E7E2208AA4}"/>
                  </a:ext>
                </a:extLst>
              </p:cNvPr>
              <p:cNvGraphicFramePr>
                <a:graphicFrameLocks noGrp="1"/>
              </p:cNvGraphicFramePr>
              <p:nvPr>
                <p:extLst>
                  <p:ext uri="{D42A27DB-BD31-4B8C-83A1-F6EECF244321}">
                    <p14:modId xmlns:p14="http://schemas.microsoft.com/office/powerpoint/2010/main" val="3524795482"/>
                  </p:ext>
                </p:extLst>
              </p:nvPr>
            </p:nvGraphicFramePr>
            <p:xfrm>
              <a:off x="4411226" y="1803981"/>
              <a:ext cx="3969100" cy="1646496"/>
            </p:xfrm>
            <a:graphic>
              <a:graphicData uri="http://schemas.openxmlformats.org/drawingml/2006/table">
                <a:tbl>
                  <a:tblPr lastCol="1" bandCol="1">
                    <a:tableStyleId>{5FD0F851-EC5A-4D38-B0AD-8093EC10F338}</a:tableStyleId>
                  </a:tblPr>
                  <a:tblGrid>
                    <a:gridCol w="984739">
                      <a:extLst>
                        <a:ext uri="{9D8B030D-6E8A-4147-A177-3AD203B41FA5}">
                          <a16:colId xmlns:a16="http://schemas.microsoft.com/office/drawing/2014/main" val="3782409753"/>
                        </a:ext>
                      </a:extLst>
                    </a:gridCol>
                    <a:gridCol w="984739">
                      <a:extLst>
                        <a:ext uri="{9D8B030D-6E8A-4147-A177-3AD203B41FA5}">
                          <a16:colId xmlns:a16="http://schemas.microsoft.com/office/drawing/2014/main" val="3576543415"/>
                        </a:ext>
                      </a:extLst>
                    </a:gridCol>
                    <a:gridCol w="1095270">
                      <a:extLst>
                        <a:ext uri="{9D8B030D-6E8A-4147-A177-3AD203B41FA5}">
                          <a16:colId xmlns:a16="http://schemas.microsoft.com/office/drawing/2014/main" val="3666959267"/>
                        </a:ext>
                      </a:extLst>
                    </a:gridCol>
                    <a:gridCol w="904352">
                      <a:extLst>
                        <a:ext uri="{9D8B030D-6E8A-4147-A177-3AD203B41FA5}">
                          <a16:colId xmlns:a16="http://schemas.microsoft.com/office/drawing/2014/main" val="493178864"/>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𝑅</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𝑆𝑂</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𝑣</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5213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48.7 ± 3.8</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119 ± 19.2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a:effectLst/>
                              <a:latin typeface="Times New Roman" panose="02020603050405020304" pitchFamily="18" charset="0"/>
                              <a:cs typeface="Times New Roman" panose="02020603050405020304" pitchFamily="18" charset="0"/>
                            </a:rPr>
                            <a:t>7.7</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57 ± 5.2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155 ± 29.5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8.3</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65.6 ± 0.85</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224 ± 31.6</a:t>
                          </a:r>
                          <a:r>
                            <a:rPr lang="fr-BE" sz="110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9.4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4</a:t>
                          </a:r>
                          <a:r>
                            <a:rPr lang="en-US" sz="1100" b="0">
                              <a:effectLst/>
                              <a:latin typeface="Times New Roman" panose="02020603050405020304" pitchFamily="18" charset="0"/>
                              <a:cs typeface="Times New Roman" panose="02020603050405020304" pitchFamily="18" charset="0"/>
                            </a:rPr>
                            <a:t>NH</a:t>
                          </a:r>
                          <a:r>
                            <a:rPr lang="en-US" sz="1100" b="0" baseline="-25000">
                              <a:effectLst/>
                              <a:latin typeface="Times New Roman" panose="02020603050405020304" pitchFamily="18" charset="0"/>
                              <a:cs typeface="Times New Roman" panose="02020603050405020304" pitchFamily="18" charset="0"/>
                            </a:rPr>
                            <a:t>3</a:t>
                          </a:r>
                          <a:r>
                            <a:rPr lang="en-US" sz="1100" b="0" baseline="30000">
                              <a:effectLst/>
                              <a:latin typeface="Times New Roman" panose="02020603050405020304" pitchFamily="18" charset="0"/>
                              <a:cs typeface="Times New Roman" panose="02020603050405020304" pitchFamily="18" charset="0"/>
                            </a:rPr>
                            <a:t>+</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59 ± 0.6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272 ± 6760.0</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10.0</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mc:Choice>
        <mc:Fallback xmlns="">
          <p:graphicFrame>
            <p:nvGraphicFramePr>
              <p:cNvPr id="8" name="Tableau 7">
                <a:extLst>
                  <a:ext uri="{FF2B5EF4-FFF2-40B4-BE49-F238E27FC236}">
                    <a16:creationId xmlns:a16="http://schemas.microsoft.com/office/drawing/2014/main" id="{ABC4F231-B33D-684E-A0C0-B9E7E2208AA4}"/>
                  </a:ext>
                </a:extLst>
              </p:cNvPr>
              <p:cNvGraphicFramePr>
                <a:graphicFrameLocks noGrp="1"/>
              </p:cNvGraphicFramePr>
              <p:nvPr>
                <p:extLst>
                  <p:ext uri="{D42A27DB-BD31-4B8C-83A1-F6EECF244321}">
                    <p14:modId xmlns:p14="http://schemas.microsoft.com/office/powerpoint/2010/main" val="3524795482"/>
                  </p:ext>
                </p:extLst>
              </p:nvPr>
            </p:nvGraphicFramePr>
            <p:xfrm>
              <a:off x="4411226" y="1803981"/>
              <a:ext cx="3969100" cy="1646496"/>
            </p:xfrm>
            <a:graphic>
              <a:graphicData uri="http://schemas.openxmlformats.org/drawingml/2006/table">
                <a:tbl>
                  <a:tblPr lastCol="1" bandCol="1">
                    <a:tableStyleId>{5FD0F851-EC5A-4D38-B0AD-8093EC10F338}</a:tableStyleId>
                  </a:tblPr>
                  <a:tblGrid>
                    <a:gridCol w="984739">
                      <a:extLst>
                        <a:ext uri="{9D8B030D-6E8A-4147-A177-3AD203B41FA5}">
                          <a16:colId xmlns:a16="http://schemas.microsoft.com/office/drawing/2014/main" val="3782409753"/>
                        </a:ext>
                      </a:extLst>
                    </a:gridCol>
                    <a:gridCol w="984739">
                      <a:extLst>
                        <a:ext uri="{9D8B030D-6E8A-4147-A177-3AD203B41FA5}">
                          <a16:colId xmlns:a16="http://schemas.microsoft.com/office/drawing/2014/main" val="3576543415"/>
                        </a:ext>
                      </a:extLst>
                    </a:gridCol>
                    <a:gridCol w="1095270">
                      <a:extLst>
                        <a:ext uri="{9D8B030D-6E8A-4147-A177-3AD203B41FA5}">
                          <a16:colId xmlns:a16="http://schemas.microsoft.com/office/drawing/2014/main" val="3666959267"/>
                        </a:ext>
                      </a:extLst>
                    </a:gridCol>
                    <a:gridCol w="904352">
                      <a:extLst>
                        <a:ext uri="{9D8B030D-6E8A-4147-A177-3AD203B41FA5}">
                          <a16:colId xmlns:a16="http://schemas.microsoft.com/office/drawing/2014/main" val="493178864"/>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fr-FR"/>
                        </a:p>
                      </a:txBody>
                      <a:tcPr marL="68580" marR="68580" marT="0" marB="0">
                        <a:blipFill>
                          <a:blip r:embed="rId4"/>
                          <a:stretch>
                            <a:fillRect l="-101299" t="-8333" r="-206494" b="-172917"/>
                          </a:stretch>
                        </a:blipFill>
                      </a:tcPr>
                    </a:tc>
                    <a:tc>
                      <a:txBody>
                        <a:bodyPr/>
                        <a:lstStyle/>
                        <a:p>
                          <a:endParaRPr lang="fr-FR"/>
                        </a:p>
                      </a:txBody>
                      <a:tcPr marL="68580" marR="68580" marT="0" marB="0">
                        <a:blipFill>
                          <a:blip r:embed="rId4"/>
                          <a:stretch>
                            <a:fillRect l="-178161" t="-8333" r="-82759" b="-172917"/>
                          </a:stretch>
                        </a:blipFill>
                      </a:tcPr>
                    </a:tc>
                    <a:tc>
                      <a:txBody>
                        <a:bodyPr/>
                        <a:lstStyle/>
                        <a:p>
                          <a:endParaRPr lang="fr-FR"/>
                        </a:p>
                      </a:txBody>
                      <a:tcPr marL="68580" marR="68580" marT="0" marB="0">
                        <a:blipFill>
                          <a:blip r:embed="rId4"/>
                          <a:stretch>
                            <a:fillRect l="-340845" t="-8333" r="-1408" b="-172917"/>
                          </a:stretch>
                        </a:blipFill>
                      </a:tcPr>
                    </a:tc>
                    <a:extLst>
                      <a:ext uri="{0D108BD9-81ED-4DB2-BD59-A6C34878D82A}">
                        <a16:rowId xmlns:a16="http://schemas.microsoft.com/office/drawing/2014/main" val="12355213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48.7 ± 3.8</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119 ± 19.2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a:effectLst/>
                              <a:latin typeface="Times New Roman" panose="02020603050405020304" pitchFamily="18" charset="0"/>
                              <a:cs typeface="Times New Roman" panose="02020603050405020304" pitchFamily="18" charset="0"/>
                            </a:rPr>
                            <a:t>7.7</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57 ± 5.2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155 ± 29.5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8.3</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65.6 ± 0.85</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224 ± 31.6</a:t>
                          </a:r>
                          <a:r>
                            <a:rPr lang="fr-BE" sz="110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9.4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4</a:t>
                          </a:r>
                          <a:r>
                            <a:rPr lang="en-US" sz="1100" b="0">
                              <a:effectLst/>
                              <a:latin typeface="Times New Roman" panose="02020603050405020304" pitchFamily="18" charset="0"/>
                              <a:cs typeface="Times New Roman" panose="02020603050405020304" pitchFamily="18" charset="0"/>
                            </a:rPr>
                            <a:t>NH</a:t>
                          </a:r>
                          <a:r>
                            <a:rPr lang="en-US" sz="1100" b="0" baseline="-25000">
                              <a:effectLst/>
                              <a:latin typeface="Times New Roman" panose="02020603050405020304" pitchFamily="18" charset="0"/>
                              <a:cs typeface="Times New Roman" panose="02020603050405020304" pitchFamily="18" charset="0"/>
                            </a:rPr>
                            <a:t>3</a:t>
                          </a:r>
                          <a:r>
                            <a:rPr lang="en-US" sz="1100" b="0" baseline="30000">
                              <a:effectLst/>
                              <a:latin typeface="Times New Roman" panose="02020603050405020304" pitchFamily="18" charset="0"/>
                              <a:cs typeface="Times New Roman" panose="02020603050405020304" pitchFamily="18" charset="0"/>
                            </a:rPr>
                            <a:t>+</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59 ± 0.6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272 ± 6760.0</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10.0</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mc:Fallback>
      </mc:AlternateContent>
      <p:sp>
        <p:nvSpPr>
          <p:cNvPr id="9" name="Flèche vers le bas 8">
            <a:extLst>
              <a:ext uri="{FF2B5EF4-FFF2-40B4-BE49-F238E27FC236}">
                <a16:creationId xmlns:a16="http://schemas.microsoft.com/office/drawing/2014/main" id="{AE6F87B9-6FBC-1247-87D2-0A75B903A9C8}"/>
              </a:ext>
            </a:extLst>
          </p:cNvPr>
          <p:cNvSpPr/>
          <p:nvPr/>
        </p:nvSpPr>
        <p:spPr>
          <a:xfrm>
            <a:off x="5807947" y="3577213"/>
            <a:ext cx="140677" cy="422031"/>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1" name="Espace réservé du texte 2">
            <a:extLst>
              <a:ext uri="{FF2B5EF4-FFF2-40B4-BE49-F238E27FC236}">
                <a16:creationId xmlns:a16="http://schemas.microsoft.com/office/drawing/2014/main" id="{150EACC8-6E98-BA47-804C-0AA7E3C04810}"/>
              </a:ext>
            </a:extLst>
          </p:cNvPr>
          <p:cNvSpPr txBox="1">
            <a:spLocks/>
          </p:cNvSpPr>
          <p:nvPr/>
        </p:nvSpPr>
        <p:spPr>
          <a:xfrm>
            <a:off x="4411226" y="4125980"/>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t>Increase with the presence of the arm on the pyridine</a:t>
            </a:r>
          </a:p>
        </p:txBody>
      </p:sp>
      <p:sp>
        <p:nvSpPr>
          <p:cNvPr id="14" name="Espace réservé du texte 2">
            <a:extLst>
              <a:ext uri="{FF2B5EF4-FFF2-40B4-BE49-F238E27FC236}">
                <a16:creationId xmlns:a16="http://schemas.microsoft.com/office/drawing/2014/main" id="{04A90CAB-D0DD-F84F-9932-5B32F205B803}"/>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
        <p:nvSpPr>
          <p:cNvPr id="3" name="ZoneTexte 2">
            <a:extLst>
              <a:ext uri="{FF2B5EF4-FFF2-40B4-BE49-F238E27FC236}">
                <a16:creationId xmlns:a16="http://schemas.microsoft.com/office/drawing/2014/main" id="{EBE37D61-C243-5A4E-B81B-65895788A465}"/>
              </a:ext>
            </a:extLst>
          </p:cNvPr>
          <p:cNvSpPr txBox="1"/>
          <p:nvPr/>
        </p:nvSpPr>
        <p:spPr>
          <a:xfrm>
            <a:off x="92912" y="5791184"/>
            <a:ext cx="7010400" cy="662919"/>
          </a:xfrm>
          <a:prstGeom prst="rect">
            <a:avLst/>
          </a:prstGeom>
        </p:spPr>
        <p:txBody>
          <a:bodyPr vert="horz" wrap="none" lIns="91440" tIns="45720" rIns="91440" bIns="45720" rtlCol="0">
            <a:normAutofit/>
          </a:bodyPr>
          <a:lstStyle/>
          <a:p>
            <a:r>
              <a:rPr lang="fr-BE" sz="1100" baseline="30000" dirty="0">
                <a:latin typeface="Times New Roman" panose="02020603050405020304" pitchFamily="18" charset="0"/>
                <a:cs typeface="Times New Roman" panose="02020603050405020304" pitchFamily="18" charset="0"/>
              </a:rPr>
              <a:t>1</a:t>
            </a:r>
            <a:r>
              <a:rPr lang="fr-BE" sz="1100" dirty="0">
                <a:latin typeface="Times New Roman" panose="02020603050405020304" pitchFamily="18" charset="0"/>
                <a:cs typeface="Times New Roman" panose="02020603050405020304" pitchFamily="18" charset="0"/>
              </a:rPr>
              <a:t>Solomon, I., </a:t>
            </a:r>
            <a:r>
              <a:rPr lang="fr-BE" sz="1100" i="1" dirty="0">
                <a:latin typeface="Times New Roman" panose="02020603050405020304" pitchFamily="18" charset="0"/>
                <a:cs typeface="Times New Roman" panose="02020603050405020304" pitchFamily="18" charset="0"/>
              </a:rPr>
              <a:t>Phys. </a:t>
            </a:r>
            <a:r>
              <a:rPr lang="fr-BE" sz="1100" i="1" dirty="0" err="1">
                <a:latin typeface="Times New Roman" panose="02020603050405020304" pitchFamily="18" charset="0"/>
                <a:cs typeface="Times New Roman" panose="02020603050405020304" pitchFamily="18" charset="0"/>
              </a:rPr>
              <a:t>Rev</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1955, 99, 559−565.</a:t>
            </a:r>
          </a:p>
          <a:p>
            <a:r>
              <a:rPr lang="fr-BE" sz="1100" baseline="30000" dirty="0">
                <a:latin typeface="Times New Roman" panose="02020603050405020304" pitchFamily="18" charset="0"/>
                <a:cs typeface="Times New Roman" panose="02020603050405020304" pitchFamily="18" charset="0"/>
              </a:rPr>
              <a:t>2</a:t>
            </a:r>
            <a:r>
              <a:rPr lang="fr-BE" sz="1100" dirty="0">
                <a:latin typeface="Times New Roman" panose="02020603050405020304" pitchFamily="18" charset="0"/>
                <a:cs typeface="Times New Roman" panose="02020603050405020304" pitchFamily="18" charset="0"/>
              </a:rPr>
              <a:t>Bloembergen, N., </a:t>
            </a:r>
            <a:r>
              <a:rPr lang="fr-BE" sz="1100" i="1" dirty="0">
                <a:latin typeface="Times New Roman" panose="02020603050405020304" pitchFamily="18" charset="0"/>
                <a:cs typeface="Times New Roman" panose="02020603050405020304" pitchFamily="18" charset="0"/>
              </a:rPr>
              <a:t>J.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Phys.</a:t>
            </a:r>
            <a:r>
              <a:rPr lang="fr-BE" sz="1100" dirty="0">
                <a:latin typeface="Times New Roman" panose="02020603050405020304" pitchFamily="18" charset="0"/>
                <a:cs typeface="Times New Roman" panose="02020603050405020304" pitchFamily="18" charset="0"/>
              </a:rPr>
              <a:t>,</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1957, 27, 572−573.</a:t>
            </a:r>
          </a:p>
          <a:p>
            <a:r>
              <a:rPr lang="fr-BE" sz="1100" baseline="30000" dirty="0">
                <a:latin typeface="Times New Roman" panose="02020603050405020304" pitchFamily="18" charset="0"/>
                <a:cs typeface="Times New Roman" panose="02020603050405020304" pitchFamily="18" charset="0"/>
              </a:rPr>
              <a:t>3</a:t>
            </a:r>
            <a:r>
              <a:rPr lang="fr-BE" sz="1100" dirty="0">
                <a:latin typeface="Times New Roman" panose="02020603050405020304" pitchFamily="18" charset="0"/>
                <a:cs typeface="Times New Roman" panose="02020603050405020304" pitchFamily="18" charset="0"/>
              </a:rPr>
              <a:t>Bloembergen, N.; Morgan, L. O., </a:t>
            </a:r>
            <a:r>
              <a:rPr lang="fr-BE" sz="1100" i="1" dirty="0">
                <a:latin typeface="Times New Roman" panose="02020603050405020304" pitchFamily="18" charset="0"/>
                <a:cs typeface="Times New Roman" panose="02020603050405020304" pitchFamily="18" charset="0"/>
              </a:rPr>
              <a:t>J.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Phys.</a:t>
            </a:r>
            <a:r>
              <a:rPr lang="fr-BE" sz="1100" dirty="0">
                <a:latin typeface="Times New Roman" panose="02020603050405020304" pitchFamily="18" charset="0"/>
                <a:cs typeface="Times New Roman" panose="02020603050405020304" pitchFamily="18" charset="0"/>
              </a:rPr>
              <a:t>,</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1961, 34, 842.</a:t>
            </a:r>
          </a:p>
        </p:txBody>
      </p:sp>
    </p:spTree>
    <p:extLst>
      <p:ext uri="{BB962C8B-B14F-4D97-AF65-F5344CB8AC3E}">
        <p14:creationId xmlns:p14="http://schemas.microsoft.com/office/powerpoint/2010/main" val="399682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1B0816-894C-F249-B1AA-05D67148B5A4}"/>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14</a:t>
            </a:fld>
            <a:endParaRPr lang="fr-BE" dirty="0">
              <a:solidFill>
                <a:prstClr val="black"/>
              </a:solidFill>
            </a:endParaRPr>
          </a:p>
        </p:txBody>
      </p:sp>
      <p:sp>
        <p:nvSpPr>
          <p:cNvPr id="4" name="Espace réservé du texte 2">
            <a:extLst>
              <a:ext uri="{FF2B5EF4-FFF2-40B4-BE49-F238E27FC236}">
                <a16:creationId xmlns:a16="http://schemas.microsoft.com/office/drawing/2014/main" id="{ABDD4C21-9B4C-2841-A8A1-CF79D2EED80E}"/>
              </a:ext>
            </a:extLst>
          </p:cNvPr>
          <p:cNvSpPr>
            <a:spLocks noGrp="1"/>
          </p:cNvSpPr>
          <p:nvPr>
            <p:ph type="body" sz="quarter" idx="10"/>
          </p:nvPr>
        </p:nvSpPr>
        <p:spPr>
          <a:xfrm>
            <a:off x="92912" y="308114"/>
            <a:ext cx="6096872" cy="817302"/>
          </a:xfrm>
        </p:spPr>
        <p:txBody>
          <a:bodyPr/>
          <a:lstStyle/>
          <a:p>
            <a:r>
              <a:rPr lang="fr-FR" sz="1800" dirty="0" err="1"/>
              <a:t>Relaxometric</a:t>
            </a:r>
            <a:r>
              <a:rPr lang="fr-FR" sz="1800" dirty="0"/>
              <a:t> </a:t>
            </a:r>
            <a:r>
              <a:rPr lang="fr-FR" sz="1800" dirty="0" err="1"/>
              <a:t>characterization</a:t>
            </a:r>
            <a:endParaRPr lang="fr-FR" sz="1800" dirty="0"/>
          </a:p>
          <a:p>
            <a:r>
              <a:rPr lang="fr-FR" sz="1800" dirty="0"/>
              <a:t>	</a:t>
            </a:r>
            <a:r>
              <a:rPr lang="fr-FR" sz="1600" dirty="0"/>
              <a:t>NMRD profiles at 37°C</a:t>
            </a:r>
            <a:endParaRPr lang="fr-FR" sz="1800" dirty="0"/>
          </a:p>
        </p:txBody>
      </p:sp>
      <p:pic>
        <p:nvPicPr>
          <p:cNvPr id="5" name="Image 4">
            <a:extLst>
              <a:ext uri="{FF2B5EF4-FFF2-40B4-BE49-F238E27FC236}">
                <a16:creationId xmlns:a16="http://schemas.microsoft.com/office/drawing/2014/main" id="{AD0841C3-4D9D-9445-95A6-DF4433D2325D}"/>
              </a:ext>
            </a:extLst>
          </p:cNvPr>
          <p:cNvPicPr/>
          <p:nvPr/>
        </p:nvPicPr>
        <p:blipFill>
          <a:blip r:embed="rId3"/>
          <a:stretch>
            <a:fillRect/>
          </a:stretch>
        </p:blipFill>
        <p:spPr>
          <a:xfrm>
            <a:off x="235545" y="1057590"/>
            <a:ext cx="3783795" cy="3071452"/>
          </a:xfrm>
          <a:prstGeom prst="rect">
            <a:avLst/>
          </a:prstGeom>
        </p:spPr>
      </p:pic>
      <p:sp>
        <p:nvSpPr>
          <p:cNvPr id="6" name="Rectangle 5">
            <a:extLst>
              <a:ext uri="{FF2B5EF4-FFF2-40B4-BE49-F238E27FC236}">
                <a16:creationId xmlns:a16="http://schemas.microsoft.com/office/drawing/2014/main" id="{6E32ACC5-B385-0A4F-A0B0-A497923D8D90}"/>
              </a:ext>
            </a:extLst>
          </p:cNvPr>
          <p:cNvSpPr/>
          <p:nvPr/>
        </p:nvSpPr>
        <p:spPr>
          <a:xfrm>
            <a:off x="396910" y="4129042"/>
            <a:ext cx="3622430" cy="646331"/>
          </a:xfrm>
          <a:prstGeom prst="rect">
            <a:avLst/>
          </a:prstGeom>
        </p:spPr>
        <p:txBody>
          <a:bodyPr wrap="square">
            <a:spAutoFit/>
          </a:bodyPr>
          <a:lstStyle/>
          <a:p>
            <a:pPr algn="ctr"/>
            <a:r>
              <a:rPr lang="en-US" sz="1200" dirty="0">
                <a:latin typeface="Times New Roman" panose="02020603050405020304" pitchFamily="18" charset="0"/>
                <a:ea typeface="Times New Roman" panose="02020603050405020304" pitchFamily="18" charset="0"/>
                <a:cs typeface="Times New Roman" panose="02020603050405020304" pitchFamily="18" charset="0"/>
              </a:rPr>
              <a:t>the theoretical fitting of </a:t>
            </a:r>
            <a:r>
              <a:rPr lang="en-US" sz="12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H NMRD profiles at 37°C with Bloembergen and Salomon’s </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theory using the MINUIT minimization software.</a:t>
            </a:r>
            <a:r>
              <a:rPr lang="en-US"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1,2,3</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ABC4F231-B33D-684E-A0C0-B9E7E2208AA4}"/>
                  </a:ext>
                </a:extLst>
              </p:cNvPr>
              <p:cNvGraphicFramePr>
                <a:graphicFrameLocks noGrp="1"/>
              </p:cNvGraphicFramePr>
              <p:nvPr>
                <p:extLst>
                  <p:ext uri="{D42A27DB-BD31-4B8C-83A1-F6EECF244321}">
                    <p14:modId xmlns:p14="http://schemas.microsoft.com/office/powerpoint/2010/main" val="3783843936"/>
                  </p:ext>
                </p:extLst>
              </p:nvPr>
            </p:nvGraphicFramePr>
            <p:xfrm>
              <a:off x="4411226" y="1803981"/>
              <a:ext cx="3969100" cy="1646496"/>
            </p:xfrm>
            <a:graphic>
              <a:graphicData uri="http://schemas.openxmlformats.org/drawingml/2006/table">
                <a:tbl>
                  <a:tblPr lastCol="1" bandCol="1">
                    <a:tableStyleId>{5FD0F851-EC5A-4D38-B0AD-8093EC10F338}</a:tableStyleId>
                  </a:tblPr>
                  <a:tblGrid>
                    <a:gridCol w="984739">
                      <a:extLst>
                        <a:ext uri="{9D8B030D-6E8A-4147-A177-3AD203B41FA5}">
                          <a16:colId xmlns:a16="http://schemas.microsoft.com/office/drawing/2014/main" val="3782409753"/>
                        </a:ext>
                      </a:extLst>
                    </a:gridCol>
                    <a:gridCol w="984739">
                      <a:extLst>
                        <a:ext uri="{9D8B030D-6E8A-4147-A177-3AD203B41FA5}">
                          <a16:colId xmlns:a16="http://schemas.microsoft.com/office/drawing/2014/main" val="3576543415"/>
                        </a:ext>
                      </a:extLst>
                    </a:gridCol>
                    <a:gridCol w="1095270">
                      <a:extLst>
                        <a:ext uri="{9D8B030D-6E8A-4147-A177-3AD203B41FA5}">
                          <a16:colId xmlns:a16="http://schemas.microsoft.com/office/drawing/2014/main" val="3666959267"/>
                        </a:ext>
                      </a:extLst>
                    </a:gridCol>
                    <a:gridCol w="904352">
                      <a:extLst>
                        <a:ext uri="{9D8B030D-6E8A-4147-A177-3AD203B41FA5}">
                          <a16:colId xmlns:a16="http://schemas.microsoft.com/office/drawing/2014/main" val="493178864"/>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𝑅</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𝑆𝑂</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𝑣</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5213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48.7 ± 3.8</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119 ± 19.2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a:effectLst/>
                              <a:latin typeface="Times New Roman" panose="02020603050405020304" pitchFamily="18" charset="0"/>
                              <a:cs typeface="Times New Roman" panose="02020603050405020304" pitchFamily="18" charset="0"/>
                            </a:rPr>
                            <a:t>7.7</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57 ± 5.2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155 ± 29.5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8.3</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65.6 ± 0.85</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224 ± 31.6</a:t>
                          </a:r>
                          <a:r>
                            <a:rPr lang="fr-BE" sz="110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9.4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4</a:t>
                          </a:r>
                          <a:r>
                            <a:rPr lang="en-US" sz="1100" b="0">
                              <a:effectLst/>
                              <a:latin typeface="Times New Roman" panose="02020603050405020304" pitchFamily="18" charset="0"/>
                              <a:cs typeface="Times New Roman" panose="02020603050405020304" pitchFamily="18" charset="0"/>
                            </a:rPr>
                            <a:t>NH</a:t>
                          </a:r>
                          <a:r>
                            <a:rPr lang="en-US" sz="1100" b="0" baseline="-25000">
                              <a:effectLst/>
                              <a:latin typeface="Times New Roman" panose="02020603050405020304" pitchFamily="18" charset="0"/>
                              <a:cs typeface="Times New Roman" panose="02020603050405020304" pitchFamily="18" charset="0"/>
                            </a:rPr>
                            <a:t>3</a:t>
                          </a:r>
                          <a:r>
                            <a:rPr lang="en-US" sz="1100" b="0" baseline="30000">
                              <a:effectLst/>
                              <a:latin typeface="Times New Roman" panose="02020603050405020304" pitchFamily="18" charset="0"/>
                              <a:cs typeface="Times New Roman" panose="02020603050405020304" pitchFamily="18" charset="0"/>
                            </a:rPr>
                            <a:t>+</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59 ± 0.6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272 ± 6760.0</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10.0</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mc:Choice>
        <mc:Fallback xmlns="">
          <p:graphicFrame>
            <p:nvGraphicFramePr>
              <p:cNvPr id="8" name="Tableau 7">
                <a:extLst>
                  <a:ext uri="{FF2B5EF4-FFF2-40B4-BE49-F238E27FC236}">
                    <a16:creationId xmlns:a16="http://schemas.microsoft.com/office/drawing/2014/main" id="{ABC4F231-B33D-684E-A0C0-B9E7E2208AA4}"/>
                  </a:ext>
                </a:extLst>
              </p:cNvPr>
              <p:cNvGraphicFramePr>
                <a:graphicFrameLocks noGrp="1"/>
              </p:cNvGraphicFramePr>
              <p:nvPr>
                <p:extLst>
                  <p:ext uri="{D42A27DB-BD31-4B8C-83A1-F6EECF244321}">
                    <p14:modId xmlns:p14="http://schemas.microsoft.com/office/powerpoint/2010/main" val="3783843936"/>
                  </p:ext>
                </p:extLst>
              </p:nvPr>
            </p:nvGraphicFramePr>
            <p:xfrm>
              <a:off x="4411226" y="1803981"/>
              <a:ext cx="3969100" cy="1646496"/>
            </p:xfrm>
            <a:graphic>
              <a:graphicData uri="http://schemas.openxmlformats.org/drawingml/2006/table">
                <a:tbl>
                  <a:tblPr lastCol="1" bandCol="1">
                    <a:tableStyleId>{5FD0F851-EC5A-4D38-B0AD-8093EC10F338}</a:tableStyleId>
                  </a:tblPr>
                  <a:tblGrid>
                    <a:gridCol w="984739">
                      <a:extLst>
                        <a:ext uri="{9D8B030D-6E8A-4147-A177-3AD203B41FA5}">
                          <a16:colId xmlns:a16="http://schemas.microsoft.com/office/drawing/2014/main" val="3782409753"/>
                        </a:ext>
                      </a:extLst>
                    </a:gridCol>
                    <a:gridCol w="984739">
                      <a:extLst>
                        <a:ext uri="{9D8B030D-6E8A-4147-A177-3AD203B41FA5}">
                          <a16:colId xmlns:a16="http://schemas.microsoft.com/office/drawing/2014/main" val="3576543415"/>
                        </a:ext>
                      </a:extLst>
                    </a:gridCol>
                    <a:gridCol w="1095270">
                      <a:extLst>
                        <a:ext uri="{9D8B030D-6E8A-4147-A177-3AD203B41FA5}">
                          <a16:colId xmlns:a16="http://schemas.microsoft.com/office/drawing/2014/main" val="3666959267"/>
                        </a:ext>
                      </a:extLst>
                    </a:gridCol>
                    <a:gridCol w="904352">
                      <a:extLst>
                        <a:ext uri="{9D8B030D-6E8A-4147-A177-3AD203B41FA5}">
                          <a16:colId xmlns:a16="http://schemas.microsoft.com/office/drawing/2014/main" val="493178864"/>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fr-FR"/>
                        </a:p>
                      </a:txBody>
                      <a:tcPr marL="68580" marR="68580" marT="0" marB="0">
                        <a:blipFill>
                          <a:blip r:embed="rId4"/>
                          <a:stretch>
                            <a:fillRect l="-101299" t="-8333" r="-206494" b="-172917"/>
                          </a:stretch>
                        </a:blipFill>
                      </a:tcPr>
                    </a:tc>
                    <a:tc>
                      <a:txBody>
                        <a:bodyPr/>
                        <a:lstStyle/>
                        <a:p>
                          <a:endParaRPr lang="fr-FR"/>
                        </a:p>
                      </a:txBody>
                      <a:tcPr marL="68580" marR="68580" marT="0" marB="0">
                        <a:blipFill>
                          <a:blip r:embed="rId4"/>
                          <a:stretch>
                            <a:fillRect l="-178161" t="-8333" r="-82759" b="-172917"/>
                          </a:stretch>
                        </a:blipFill>
                      </a:tcPr>
                    </a:tc>
                    <a:tc>
                      <a:txBody>
                        <a:bodyPr/>
                        <a:lstStyle/>
                        <a:p>
                          <a:endParaRPr lang="fr-FR"/>
                        </a:p>
                      </a:txBody>
                      <a:tcPr marL="68580" marR="68580" marT="0" marB="0">
                        <a:blipFill>
                          <a:blip r:embed="rId4"/>
                          <a:stretch>
                            <a:fillRect l="-340845" t="-8333" r="-1408" b="-172917"/>
                          </a:stretch>
                        </a:blipFill>
                      </a:tcPr>
                    </a:tc>
                    <a:extLst>
                      <a:ext uri="{0D108BD9-81ED-4DB2-BD59-A6C34878D82A}">
                        <a16:rowId xmlns:a16="http://schemas.microsoft.com/office/drawing/2014/main" val="12355213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48.7 ± 3.8</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119 ± 19.2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a:effectLst/>
                              <a:latin typeface="Times New Roman" panose="02020603050405020304" pitchFamily="18" charset="0"/>
                              <a:cs typeface="Times New Roman" panose="02020603050405020304" pitchFamily="18" charset="0"/>
                            </a:rPr>
                            <a:t>7.7</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57 ± 5.2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155 ± 29.5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8.3</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65.6 ± 0.85</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224 ± 31.6</a:t>
                          </a:r>
                          <a:r>
                            <a:rPr lang="fr-BE" sz="110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9.4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4</a:t>
                          </a:r>
                          <a:r>
                            <a:rPr lang="en-US" sz="1100" b="0">
                              <a:effectLst/>
                              <a:latin typeface="Times New Roman" panose="02020603050405020304" pitchFamily="18" charset="0"/>
                              <a:cs typeface="Times New Roman" panose="02020603050405020304" pitchFamily="18" charset="0"/>
                            </a:rPr>
                            <a:t>NH</a:t>
                          </a:r>
                          <a:r>
                            <a:rPr lang="en-US" sz="1100" b="0" baseline="-25000">
                              <a:effectLst/>
                              <a:latin typeface="Times New Roman" panose="02020603050405020304" pitchFamily="18" charset="0"/>
                              <a:cs typeface="Times New Roman" panose="02020603050405020304" pitchFamily="18" charset="0"/>
                            </a:rPr>
                            <a:t>3</a:t>
                          </a:r>
                          <a:r>
                            <a:rPr lang="en-US" sz="1100" b="0" baseline="30000">
                              <a:effectLst/>
                              <a:latin typeface="Times New Roman" panose="02020603050405020304" pitchFamily="18" charset="0"/>
                              <a:cs typeface="Times New Roman" panose="02020603050405020304" pitchFamily="18" charset="0"/>
                            </a:rPr>
                            <a:t>+</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59 ± 0.6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272 ± 6760.0</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10.0</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mc:Fallback>
      </mc:AlternateContent>
      <p:sp>
        <p:nvSpPr>
          <p:cNvPr id="10" name="Flèche vers le bas 9">
            <a:extLst>
              <a:ext uri="{FF2B5EF4-FFF2-40B4-BE49-F238E27FC236}">
                <a16:creationId xmlns:a16="http://schemas.microsoft.com/office/drawing/2014/main" id="{F9293BAA-4B9D-E24D-A9ED-36012865188D}"/>
              </a:ext>
            </a:extLst>
          </p:cNvPr>
          <p:cNvSpPr/>
          <p:nvPr/>
        </p:nvSpPr>
        <p:spPr>
          <a:xfrm>
            <a:off x="6842927" y="3597309"/>
            <a:ext cx="140677" cy="422031"/>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2" name="Flèche vers le bas 11">
            <a:extLst>
              <a:ext uri="{FF2B5EF4-FFF2-40B4-BE49-F238E27FC236}">
                <a16:creationId xmlns:a16="http://schemas.microsoft.com/office/drawing/2014/main" id="{EB8BB749-3184-FC4E-8771-2560312AE586}"/>
              </a:ext>
            </a:extLst>
          </p:cNvPr>
          <p:cNvSpPr/>
          <p:nvPr/>
        </p:nvSpPr>
        <p:spPr>
          <a:xfrm>
            <a:off x="7898004" y="3597309"/>
            <a:ext cx="140677" cy="422031"/>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F9E5E62F-3C51-5740-8D02-52980BFF90CF}"/>
              </a:ext>
            </a:extLst>
          </p:cNvPr>
          <p:cNvSpPr txBox="1">
            <a:spLocks/>
          </p:cNvSpPr>
          <p:nvPr/>
        </p:nvSpPr>
        <p:spPr>
          <a:xfrm>
            <a:off x="5630140" y="4129042"/>
            <a:ext cx="31251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a:t>	Slightly lower values for MnL</a:t>
            </a:r>
            <a:r>
              <a:rPr lang="en-GB" sz="1400" baseline="-25000" dirty="0"/>
              <a:t>1</a:t>
            </a:r>
            <a:r>
              <a:rPr lang="en-GB" sz="1400" dirty="0"/>
              <a:t>H and MnL</a:t>
            </a:r>
            <a:r>
              <a:rPr lang="en-GB" sz="1400" baseline="-25000" dirty="0"/>
              <a:t>2</a:t>
            </a:r>
            <a:r>
              <a:rPr lang="en-GB" sz="1400" dirty="0"/>
              <a:t>COO</a:t>
            </a:r>
            <a:r>
              <a:rPr lang="en-GB" sz="1400" baseline="30000" dirty="0"/>
              <a:t>-</a:t>
            </a:r>
            <a:endParaRPr lang="en-GB" sz="1400" dirty="0"/>
          </a:p>
        </p:txBody>
      </p:sp>
      <p:sp>
        <p:nvSpPr>
          <p:cNvPr id="15" name="Espace réservé du texte 2">
            <a:extLst>
              <a:ext uri="{FF2B5EF4-FFF2-40B4-BE49-F238E27FC236}">
                <a16:creationId xmlns:a16="http://schemas.microsoft.com/office/drawing/2014/main" id="{4A76A6C2-6749-7545-85B2-B0AF5013ABA7}"/>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
        <p:nvSpPr>
          <p:cNvPr id="11" name="ZoneTexte 10">
            <a:extLst>
              <a:ext uri="{FF2B5EF4-FFF2-40B4-BE49-F238E27FC236}">
                <a16:creationId xmlns:a16="http://schemas.microsoft.com/office/drawing/2014/main" id="{BE52B472-8633-6A41-AC81-9795FF1A4BE4}"/>
              </a:ext>
            </a:extLst>
          </p:cNvPr>
          <p:cNvSpPr txBox="1"/>
          <p:nvPr/>
        </p:nvSpPr>
        <p:spPr>
          <a:xfrm>
            <a:off x="92912" y="5791184"/>
            <a:ext cx="7010400" cy="662919"/>
          </a:xfrm>
          <a:prstGeom prst="rect">
            <a:avLst/>
          </a:prstGeom>
        </p:spPr>
        <p:txBody>
          <a:bodyPr vert="horz" wrap="none" lIns="91440" tIns="45720" rIns="91440" bIns="45720" rtlCol="0">
            <a:normAutofit/>
          </a:bodyPr>
          <a:lstStyle/>
          <a:p>
            <a:r>
              <a:rPr lang="fr-BE" sz="1100" baseline="30000" dirty="0">
                <a:latin typeface="Times New Roman" panose="02020603050405020304" pitchFamily="18" charset="0"/>
                <a:cs typeface="Times New Roman" panose="02020603050405020304" pitchFamily="18" charset="0"/>
              </a:rPr>
              <a:t>1</a:t>
            </a:r>
            <a:r>
              <a:rPr lang="fr-BE" sz="1100" dirty="0">
                <a:latin typeface="Times New Roman" panose="02020603050405020304" pitchFamily="18" charset="0"/>
                <a:cs typeface="Times New Roman" panose="02020603050405020304" pitchFamily="18" charset="0"/>
              </a:rPr>
              <a:t>Solomon, I., </a:t>
            </a:r>
            <a:r>
              <a:rPr lang="fr-BE" sz="1100" i="1" dirty="0">
                <a:latin typeface="Times New Roman" panose="02020603050405020304" pitchFamily="18" charset="0"/>
                <a:cs typeface="Times New Roman" panose="02020603050405020304" pitchFamily="18" charset="0"/>
              </a:rPr>
              <a:t>Phys. </a:t>
            </a:r>
            <a:r>
              <a:rPr lang="fr-BE" sz="1100" i="1" dirty="0" err="1">
                <a:latin typeface="Times New Roman" panose="02020603050405020304" pitchFamily="18" charset="0"/>
                <a:cs typeface="Times New Roman" panose="02020603050405020304" pitchFamily="18" charset="0"/>
              </a:rPr>
              <a:t>Rev</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1955, 99, 559−565.</a:t>
            </a:r>
          </a:p>
          <a:p>
            <a:r>
              <a:rPr lang="fr-BE" sz="1100" baseline="30000" dirty="0">
                <a:latin typeface="Times New Roman" panose="02020603050405020304" pitchFamily="18" charset="0"/>
                <a:cs typeface="Times New Roman" panose="02020603050405020304" pitchFamily="18" charset="0"/>
              </a:rPr>
              <a:t>2</a:t>
            </a:r>
            <a:r>
              <a:rPr lang="fr-BE" sz="1100" dirty="0">
                <a:latin typeface="Times New Roman" panose="02020603050405020304" pitchFamily="18" charset="0"/>
                <a:cs typeface="Times New Roman" panose="02020603050405020304" pitchFamily="18" charset="0"/>
              </a:rPr>
              <a:t>Bloembergen, N., </a:t>
            </a:r>
            <a:r>
              <a:rPr lang="fr-BE" sz="1100" i="1" dirty="0">
                <a:latin typeface="Times New Roman" panose="02020603050405020304" pitchFamily="18" charset="0"/>
                <a:cs typeface="Times New Roman" panose="02020603050405020304" pitchFamily="18" charset="0"/>
              </a:rPr>
              <a:t>J.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Phys.</a:t>
            </a:r>
            <a:r>
              <a:rPr lang="fr-BE" sz="1100" dirty="0">
                <a:latin typeface="Times New Roman" panose="02020603050405020304" pitchFamily="18" charset="0"/>
                <a:cs typeface="Times New Roman" panose="02020603050405020304" pitchFamily="18" charset="0"/>
              </a:rPr>
              <a:t>,</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1957, 27, 572−573.</a:t>
            </a:r>
          </a:p>
          <a:p>
            <a:r>
              <a:rPr lang="fr-BE" sz="1100" baseline="30000" dirty="0">
                <a:latin typeface="Times New Roman" panose="02020603050405020304" pitchFamily="18" charset="0"/>
                <a:cs typeface="Times New Roman" panose="02020603050405020304" pitchFamily="18" charset="0"/>
              </a:rPr>
              <a:t>3</a:t>
            </a:r>
            <a:r>
              <a:rPr lang="fr-BE" sz="1100" dirty="0">
                <a:latin typeface="Times New Roman" panose="02020603050405020304" pitchFamily="18" charset="0"/>
                <a:cs typeface="Times New Roman" panose="02020603050405020304" pitchFamily="18" charset="0"/>
              </a:rPr>
              <a:t>Bloembergen, N.; Morgan, L. O., </a:t>
            </a:r>
            <a:r>
              <a:rPr lang="fr-BE" sz="1100" i="1" dirty="0">
                <a:latin typeface="Times New Roman" panose="02020603050405020304" pitchFamily="18" charset="0"/>
                <a:cs typeface="Times New Roman" panose="02020603050405020304" pitchFamily="18" charset="0"/>
              </a:rPr>
              <a:t>J.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Phys.</a:t>
            </a:r>
            <a:r>
              <a:rPr lang="fr-BE" sz="1100" dirty="0">
                <a:latin typeface="Times New Roman" panose="02020603050405020304" pitchFamily="18" charset="0"/>
                <a:cs typeface="Times New Roman" panose="02020603050405020304" pitchFamily="18" charset="0"/>
              </a:rPr>
              <a:t>,</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1961, 34, 842.</a:t>
            </a:r>
          </a:p>
        </p:txBody>
      </p:sp>
    </p:spTree>
    <p:extLst>
      <p:ext uri="{BB962C8B-B14F-4D97-AF65-F5344CB8AC3E}">
        <p14:creationId xmlns:p14="http://schemas.microsoft.com/office/powerpoint/2010/main" val="269707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1B0816-894C-F249-B1AA-05D67148B5A4}"/>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15</a:t>
            </a:fld>
            <a:endParaRPr lang="fr-BE" dirty="0">
              <a:solidFill>
                <a:prstClr val="black"/>
              </a:solidFill>
            </a:endParaRPr>
          </a:p>
        </p:txBody>
      </p:sp>
      <p:sp>
        <p:nvSpPr>
          <p:cNvPr id="4" name="Espace réservé du texte 2">
            <a:extLst>
              <a:ext uri="{FF2B5EF4-FFF2-40B4-BE49-F238E27FC236}">
                <a16:creationId xmlns:a16="http://schemas.microsoft.com/office/drawing/2014/main" id="{ABDD4C21-9B4C-2841-A8A1-CF79D2EED80E}"/>
              </a:ext>
            </a:extLst>
          </p:cNvPr>
          <p:cNvSpPr>
            <a:spLocks noGrp="1"/>
          </p:cNvSpPr>
          <p:nvPr>
            <p:ph type="body" sz="quarter" idx="10"/>
          </p:nvPr>
        </p:nvSpPr>
        <p:spPr>
          <a:xfrm>
            <a:off x="92912" y="308114"/>
            <a:ext cx="6096872" cy="817302"/>
          </a:xfrm>
        </p:spPr>
        <p:txBody>
          <a:bodyPr/>
          <a:lstStyle/>
          <a:p>
            <a:r>
              <a:rPr lang="fr-FR" sz="1800" dirty="0" err="1"/>
              <a:t>Relaxometric</a:t>
            </a:r>
            <a:r>
              <a:rPr lang="fr-FR" sz="1800" dirty="0"/>
              <a:t> </a:t>
            </a:r>
            <a:r>
              <a:rPr lang="fr-FR" sz="1800" dirty="0" err="1"/>
              <a:t>characterization</a:t>
            </a:r>
            <a:endParaRPr lang="fr-FR" sz="1800" dirty="0"/>
          </a:p>
          <a:p>
            <a:r>
              <a:rPr lang="fr-FR" sz="1800" dirty="0"/>
              <a:t>	</a:t>
            </a:r>
            <a:r>
              <a:rPr lang="fr-FR" sz="1600" dirty="0"/>
              <a:t>NMRD profiles at 37°C</a:t>
            </a:r>
            <a:endParaRPr lang="fr-FR" sz="1800" dirty="0"/>
          </a:p>
        </p:txBody>
      </p:sp>
      <p:pic>
        <p:nvPicPr>
          <p:cNvPr id="5" name="Image 4">
            <a:extLst>
              <a:ext uri="{FF2B5EF4-FFF2-40B4-BE49-F238E27FC236}">
                <a16:creationId xmlns:a16="http://schemas.microsoft.com/office/drawing/2014/main" id="{AD0841C3-4D9D-9445-95A6-DF4433D2325D}"/>
              </a:ext>
            </a:extLst>
          </p:cNvPr>
          <p:cNvPicPr/>
          <p:nvPr/>
        </p:nvPicPr>
        <p:blipFill>
          <a:blip r:embed="rId3"/>
          <a:stretch>
            <a:fillRect/>
          </a:stretch>
        </p:blipFill>
        <p:spPr>
          <a:xfrm>
            <a:off x="235545" y="1057590"/>
            <a:ext cx="3783795" cy="3071452"/>
          </a:xfrm>
          <a:prstGeom prst="rect">
            <a:avLst/>
          </a:prstGeom>
        </p:spPr>
      </p:pic>
      <p:sp>
        <p:nvSpPr>
          <p:cNvPr id="6" name="Rectangle 5">
            <a:extLst>
              <a:ext uri="{FF2B5EF4-FFF2-40B4-BE49-F238E27FC236}">
                <a16:creationId xmlns:a16="http://schemas.microsoft.com/office/drawing/2014/main" id="{6E32ACC5-B385-0A4F-A0B0-A497923D8D90}"/>
              </a:ext>
            </a:extLst>
          </p:cNvPr>
          <p:cNvSpPr/>
          <p:nvPr/>
        </p:nvSpPr>
        <p:spPr>
          <a:xfrm>
            <a:off x="396910" y="4129042"/>
            <a:ext cx="3622430" cy="646331"/>
          </a:xfrm>
          <a:prstGeom prst="rect">
            <a:avLst/>
          </a:prstGeom>
        </p:spPr>
        <p:txBody>
          <a:bodyPr wrap="square">
            <a:spAutoFit/>
          </a:bodyPr>
          <a:lstStyle/>
          <a:p>
            <a:pPr algn="ctr"/>
            <a:r>
              <a:rPr lang="en-US" sz="1200" dirty="0">
                <a:latin typeface="Times New Roman" panose="02020603050405020304" pitchFamily="18" charset="0"/>
                <a:ea typeface="Times New Roman" panose="02020603050405020304" pitchFamily="18" charset="0"/>
                <a:cs typeface="Times New Roman" panose="02020603050405020304" pitchFamily="18" charset="0"/>
              </a:rPr>
              <a:t>the theoretical fitting of </a:t>
            </a:r>
            <a:r>
              <a:rPr lang="en-US" sz="12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H NMRD profiles at 37°C with Bloembergen and Solomon’s </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theory using the MINUIT minimization software.</a:t>
            </a:r>
            <a:r>
              <a:rPr lang="en-US"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1,2,3</a:t>
            </a:r>
            <a:endParaRPr lang="fr-FR" sz="1200"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au 7">
                <a:extLst>
                  <a:ext uri="{FF2B5EF4-FFF2-40B4-BE49-F238E27FC236}">
                    <a16:creationId xmlns:a16="http://schemas.microsoft.com/office/drawing/2014/main" id="{ABC4F231-B33D-684E-A0C0-B9E7E2208AA4}"/>
                  </a:ext>
                </a:extLst>
              </p:cNvPr>
              <p:cNvGraphicFramePr>
                <a:graphicFrameLocks noGrp="1"/>
              </p:cNvGraphicFramePr>
              <p:nvPr>
                <p:extLst>
                  <p:ext uri="{D42A27DB-BD31-4B8C-83A1-F6EECF244321}">
                    <p14:modId xmlns:p14="http://schemas.microsoft.com/office/powerpoint/2010/main" val="417748990"/>
                  </p:ext>
                </p:extLst>
              </p:nvPr>
            </p:nvGraphicFramePr>
            <p:xfrm>
              <a:off x="4411226" y="1803981"/>
              <a:ext cx="3969100" cy="1646496"/>
            </p:xfrm>
            <a:graphic>
              <a:graphicData uri="http://schemas.openxmlformats.org/drawingml/2006/table">
                <a:tbl>
                  <a:tblPr lastCol="1" bandCol="1">
                    <a:tableStyleId>{5FD0F851-EC5A-4D38-B0AD-8093EC10F338}</a:tableStyleId>
                  </a:tblPr>
                  <a:tblGrid>
                    <a:gridCol w="984739">
                      <a:extLst>
                        <a:ext uri="{9D8B030D-6E8A-4147-A177-3AD203B41FA5}">
                          <a16:colId xmlns:a16="http://schemas.microsoft.com/office/drawing/2014/main" val="3782409753"/>
                        </a:ext>
                      </a:extLst>
                    </a:gridCol>
                    <a:gridCol w="984739">
                      <a:extLst>
                        <a:ext uri="{9D8B030D-6E8A-4147-A177-3AD203B41FA5}">
                          <a16:colId xmlns:a16="http://schemas.microsoft.com/office/drawing/2014/main" val="3576543415"/>
                        </a:ext>
                      </a:extLst>
                    </a:gridCol>
                    <a:gridCol w="1095270">
                      <a:extLst>
                        <a:ext uri="{9D8B030D-6E8A-4147-A177-3AD203B41FA5}">
                          <a16:colId xmlns:a16="http://schemas.microsoft.com/office/drawing/2014/main" val="3666959267"/>
                        </a:ext>
                      </a:extLst>
                    </a:gridCol>
                    <a:gridCol w="904352">
                      <a:extLst>
                        <a:ext uri="{9D8B030D-6E8A-4147-A177-3AD203B41FA5}">
                          <a16:colId xmlns:a16="http://schemas.microsoft.com/office/drawing/2014/main" val="493178864"/>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𝑅</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𝑆𝑂</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14:m>
                            <m:oMath xmlns:m="http://schemas.openxmlformats.org/officeDocument/2006/math">
                              <m:sSub>
                                <m:sSubPr>
                                  <m:ctrlPr>
                                    <a:rPr lang="fr-BE" sz="1100" b="0" i="1" kern="1200" smtClean="0">
                                      <a:solidFill>
                                        <a:schemeClr val="tx1"/>
                                      </a:solidFill>
                                      <a:effectLst/>
                                      <a:latin typeface="Cambria Math" panose="02040503050406030204" pitchFamily="18" charset="0"/>
                                      <a:ea typeface="+mn-ea"/>
                                      <a:cs typeface="+mn-cs"/>
                                    </a:rPr>
                                  </m:ctrlPr>
                                </m:sSubPr>
                                <m:e>
                                  <m:r>
                                    <a:rPr lang="en-US" sz="1100" b="0" i="1" kern="1200" smtClean="0">
                                      <a:solidFill>
                                        <a:schemeClr val="tx1"/>
                                      </a:solidFill>
                                      <a:effectLst/>
                                      <a:latin typeface="Cambria Math" panose="02040503050406030204" pitchFamily="18" charset="0"/>
                                      <a:ea typeface="+mn-ea"/>
                                      <a:cs typeface="+mn-cs"/>
                                    </a:rPr>
                                    <m:t>𝜏</m:t>
                                  </m:r>
                                </m:e>
                                <m:sub>
                                  <m:r>
                                    <a:rPr lang="en-US" sz="1100" b="0" i="1" kern="1200" smtClean="0">
                                      <a:solidFill>
                                        <a:schemeClr val="tx1"/>
                                      </a:solidFill>
                                      <a:effectLst/>
                                      <a:latin typeface="Cambria Math" panose="02040503050406030204" pitchFamily="18" charset="0"/>
                                      <a:ea typeface="+mn-ea"/>
                                      <a:cs typeface="+mn-cs"/>
                                    </a:rPr>
                                    <m:t>𝑣</m:t>
                                  </m:r>
                                </m:sub>
                              </m:sSub>
                            </m:oMath>
                          </a14:m>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100" b="0" kern="1200" dirty="0" err="1">
                              <a:solidFill>
                                <a:schemeClr val="tx1"/>
                              </a:solidFill>
                              <a:effectLst/>
                              <a:latin typeface="Times New Roman" panose="02020603050405020304" pitchFamily="18" charset="0"/>
                              <a:ea typeface="+mn-ea"/>
                              <a:cs typeface="Times New Roman" panose="02020603050405020304" pitchFamily="18" charset="0"/>
                            </a:rPr>
                            <a:t>ps</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5213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48.7 ± 3.8</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119 ± 19.2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a:effectLst/>
                              <a:latin typeface="Times New Roman" panose="02020603050405020304" pitchFamily="18" charset="0"/>
                              <a:cs typeface="Times New Roman" panose="02020603050405020304" pitchFamily="18" charset="0"/>
                            </a:rPr>
                            <a:t>7.7</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57 ± 5.2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155 ± 29.5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8.3</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65.6 ± 0.85</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224 ± 31.6</a:t>
                          </a:r>
                          <a:r>
                            <a:rPr lang="fr-BE" sz="110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9.4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4</a:t>
                          </a:r>
                          <a:r>
                            <a:rPr lang="en-US" sz="1100" b="0" dirty="0">
                              <a:effectLst/>
                              <a:latin typeface="Times New Roman" panose="02020603050405020304" pitchFamily="18" charset="0"/>
                              <a:cs typeface="Times New Roman" panose="02020603050405020304" pitchFamily="18" charset="0"/>
                            </a:rPr>
                            <a:t>NH</a:t>
                          </a:r>
                          <a:r>
                            <a:rPr lang="en-US" sz="1100" b="0" baseline="-25000" dirty="0">
                              <a:effectLst/>
                              <a:latin typeface="Times New Roman" panose="02020603050405020304" pitchFamily="18" charset="0"/>
                              <a:cs typeface="Times New Roman" panose="02020603050405020304" pitchFamily="18" charset="0"/>
                            </a:rPr>
                            <a:t>3</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59 ± 0.6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272 ± 6760.0</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10.0</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mc:Choice>
        <mc:Fallback xmlns="">
          <p:graphicFrame>
            <p:nvGraphicFramePr>
              <p:cNvPr id="8" name="Tableau 7">
                <a:extLst>
                  <a:ext uri="{FF2B5EF4-FFF2-40B4-BE49-F238E27FC236}">
                    <a16:creationId xmlns:a16="http://schemas.microsoft.com/office/drawing/2014/main" id="{ABC4F231-B33D-684E-A0C0-B9E7E2208AA4}"/>
                  </a:ext>
                </a:extLst>
              </p:cNvPr>
              <p:cNvGraphicFramePr>
                <a:graphicFrameLocks noGrp="1"/>
              </p:cNvGraphicFramePr>
              <p:nvPr>
                <p:extLst>
                  <p:ext uri="{D42A27DB-BD31-4B8C-83A1-F6EECF244321}">
                    <p14:modId xmlns:p14="http://schemas.microsoft.com/office/powerpoint/2010/main" val="417748990"/>
                  </p:ext>
                </p:extLst>
              </p:nvPr>
            </p:nvGraphicFramePr>
            <p:xfrm>
              <a:off x="4411226" y="1803981"/>
              <a:ext cx="3969100" cy="1646496"/>
            </p:xfrm>
            <a:graphic>
              <a:graphicData uri="http://schemas.openxmlformats.org/drawingml/2006/table">
                <a:tbl>
                  <a:tblPr lastCol="1" bandCol="1">
                    <a:tableStyleId>{5FD0F851-EC5A-4D38-B0AD-8093EC10F338}</a:tableStyleId>
                  </a:tblPr>
                  <a:tblGrid>
                    <a:gridCol w="984739">
                      <a:extLst>
                        <a:ext uri="{9D8B030D-6E8A-4147-A177-3AD203B41FA5}">
                          <a16:colId xmlns:a16="http://schemas.microsoft.com/office/drawing/2014/main" val="3782409753"/>
                        </a:ext>
                      </a:extLst>
                    </a:gridCol>
                    <a:gridCol w="984739">
                      <a:extLst>
                        <a:ext uri="{9D8B030D-6E8A-4147-A177-3AD203B41FA5}">
                          <a16:colId xmlns:a16="http://schemas.microsoft.com/office/drawing/2014/main" val="3576543415"/>
                        </a:ext>
                      </a:extLst>
                    </a:gridCol>
                    <a:gridCol w="1095270">
                      <a:extLst>
                        <a:ext uri="{9D8B030D-6E8A-4147-A177-3AD203B41FA5}">
                          <a16:colId xmlns:a16="http://schemas.microsoft.com/office/drawing/2014/main" val="3666959267"/>
                        </a:ext>
                      </a:extLst>
                    </a:gridCol>
                    <a:gridCol w="904352">
                      <a:extLst>
                        <a:ext uri="{9D8B030D-6E8A-4147-A177-3AD203B41FA5}">
                          <a16:colId xmlns:a16="http://schemas.microsoft.com/office/drawing/2014/main" val="493178864"/>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fr-FR"/>
                        </a:p>
                      </a:txBody>
                      <a:tcPr marL="68580" marR="68580" marT="0" marB="0">
                        <a:blipFill>
                          <a:blip r:embed="rId4"/>
                          <a:stretch>
                            <a:fillRect l="-101299" t="-8333" r="-206494" b="-172917"/>
                          </a:stretch>
                        </a:blipFill>
                      </a:tcPr>
                    </a:tc>
                    <a:tc>
                      <a:txBody>
                        <a:bodyPr/>
                        <a:lstStyle/>
                        <a:p>
                          <a:endParaRPr lang="fr-FR"/>
                        </a:p>
                      </a:txBody>
                      <a:tcPr marL="68580" marR="68580" marT="0" marB="0">
                        <a:blipFill>
                          <a:blip r:embed="rId4"/>
                          <a:stretch>
                            <a:fillRect l="-178161" t="-8333" r="-82759" b="-172917"/>
                          </a:stretch>
                        </a:blipFill>
                      </a:tcPr>
                    </a:tc>
                    <a:tc>
                      <a:txBody>
                        <a:bodyPr/>
                        <a:lstStyle/>
                        <a:p>
                          <a:endParaRPr lang="fr-FR"/>
                        </a:p>
                      </a:txBody>
                      <a:tcPr marL="68580" marR="68580" marT="0" marB="0">
                        <a:blipFill>
                          <a:blip r:embed="rId4"/>
                          <a:stretch>
                            <a:fillRect l="-340845" t="-8333" r="-1408" b="-172917"/>
                          </a:stretch>
                        </a:blipFill>
                      </a:tcPr>
                    </a:tc>
                    <a:extLst>
                      <a:ext uri="{0D108BD9-81ED-4DB2-BD59-A6C34878D82A}">
                        <a16:rowId xmlns:a16="http://schemas.microsoft.com/office/drawing/2014/main" val="12355213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48.7 ± 3.8</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119 ± 19.2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a:effectLst/>
                              <a:latin typeface="Times New Roman" panose="02020603050405020304" pitchFamily="18" charset="0"/>
                              <a:cs typeface="Times New Roman" panose="02020603050405020304" pitchFamily="18" charset="0"/>
                            </a:rPr>
                            <a:t>7.7</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57 ± 5.2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155 ± 29.5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8.3</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65.6 ± 0.85</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224 ± 31.6</a:t>
                          </a:r>
                          <a:r>
                            <a:rPr lang="fr-BE" sz="110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9.4</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4</a:t>
                          </a:r>
                          <a:r>
                            <a:rPr lang="en-US" sz="1100" b="0" dirty="0">
                              <a:effectLst/>
                              <a:latin typeface="Times New Roman" panose="02020603050405020304" pitchFamily="18" charset="0"/>
                              <a:cs typeface="Times New Roman" panose="02020603050405020304" pitchFamily="18" charset="0"/>
                            </a:rPr>
                            <a:t>NH</a:t>
                          </a:r>
                          <a:r>
                            <a:rPr lang="en-US" sz="1100" b="0" baseline="-25000" dirty="0">
                              <a:effectLst/>
                              <a:latin typeface="Times New Roman" panose="02020603050405020304" pitchFamily="18" charset="0"/>
                              <a:cs typeface="Times New Roman" panose="02020603050405020304" pitchFamily="18" charset="0"/>
                            </a:rPr>
                            <a:t>3</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59 ± 0.6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272 ± 6760.0</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dirty="0">
                              <a:effectLst/>
                              <a:latin typeface="Times New Roman" panose="02020603050405020304" pitchFamily="18" charset="0"/>
                              <a:cs typeface="Times New Roman" panose="02020603050405020304" pitchFamily="18" charset="0"/>
                            </a:rPr>
                            <a:t>10.0</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mc:Fallback>
      </mc:AlternateContent>
      <p:graphicFrame>
        <p:nvGraphicFramePr>
          <p:cNvPr id="11" name="Tableau 10">
            <a:extLst>
              <a:ext uri="{FF2B5EF4-FFF2-40B4-BE49-F238E27FC236}">
                <a16:creationId xmlns:a16="http://schemas.microsoft.com/office/drawing/2014/main" id="{DDABE326-BB7C-5D42-B21F-1ACE580B619F}"/>
              </a:ext>
            </a:extLst>
          </p:cNvPr>
          <p:cNvGraphicFramePr>
            <a:graphicFrameLocks noGrp="1"/>
          </p:cNvGraphicFramePr>
          <p:nvPr>
            <p:extLst>
              <p:ext uri="{D42A27DB-BD31-4B8C-83A1-F6EECF244321}">
                <p14:modId xmlns:p14="http://schemas.microsoft.com/office/powerpoint/2010/main" val="3034004815"/>
              </p:ext>
            </p:extLst>
          </p:nvPr>
        </p:nvGraphicFramePr>
        <p:xfrm>
          <a:off x="4411226" y="4129042"/>
          <a:ext cx="3276113" cy="1646496"/>
        </p:xfrm>
        <a:graphic>
          <a:graphicData uri="http://schemas.openxmlformats.org/drawingml/2006/table">
            <a:tbl>
              <a:tblPr lastCol="1" bandCol="1">
                <a:tableStyleId>{5FD0F851-EC5A-4D38-B0AD-8093EC10F338}</a:tableStyleId>
              </a:tblPr>
              <a:tblGrid>
                <a:gridCol w="1052653">
                  <a:extLst>
                    <a:ext uri="{9D8B030D-6E8A-4147-A177-3AD203B41FA5}">
                      <a16:colId xmlns:a16="http://schemas.microsoft.com/office/drawing/2014/main" val="3782409753"/>
                    </a:ext>
                  </a:extLst>
                </a:gridCol>
                <a:gridCol w="1052653">
                  <a:extLst>
                    <a:ext uri="{9D8B030D-6E8A-4147-A177-3AD203B41FA5}">
                      <a16:colId xmlns:a16="http://schemas.microsoft.com/office/drawing/2014/main" val="3576543415"/>
                    </a:ext>
                  </a:extLst>
                </a:gridCol>
                <a:gridCol w="1170807">
                  <a:extLst>
                    <a:ext uri="{9D8B030D-6E8A-4147-A177-3AD203B41FA5}">
                      <a16:colId xmlns:a16="http://schemas.microsoft.com/office/drawing/2014/main" val="3666959267"/>
                    </a:ext>
                  </a:extLst>
                </a:gridCol>
              </a:tblGrid>
              <a:tr h="612952">
                <a:tc>
                  <a:txBody>
                    <a:bodyPr/>
                    <a:lstStyle/>
                    <a:p>
                      <a:pPr algn="just">
                        <a:spcAft>
                          <a:spcPts val="1000"/>
                        </a:spcAft>
                      </a:pPr>
                      <a:r>
                        <a:rPr lang="en-US"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i="1" kern="1200" dirty="0">
                          <a:solidFill>
                            <a:schemeClr val="tx1"/>
                          </a:solidFill>
                          <a:effectLst/>
                          <a:latin typeface="Times New Roman" panose="02020603050405020304" pitchFamily="18" charset="0"/>
                          <a:ea typeface="+mn-ea"/>
                          <a:cs typeface="Times New Roman" panose="02020603050405020304" pitchFamily="18" charset="0"/>
                        </a:rPr>
                        <a:t>r</a:t>
                      </a:r>
                      <a:r>
                        <a:rPr lang="en-US" sz="1100" b="0" kern="1200" baseline="-25000" dirty="0">
                          <a:solidFill>
                            <a:schemeClr val="tx1"/>
                          </a:solidFill>
                          <a:effectLst/>
                          <a:latin typeface="Times New Roman" panose="02020603050405020304" pitchFamily="18" charset="0"/>
                          <a:ea typeface="+mn-ea"/>
                          <a:cs typeface="Times New Roman" panose="02020603050405020304" pitchFamily="18" charset="0"/>
                        </a:rPr>
                        <a:t>1 </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at 20MHz</a:t>
                      </a:r>
                      <a:br>
                        <a:rPr lang="en-US" sz="1100" b="0" kern="1200" dirty="0">
                          <a:solidFill>
                            <a:schemeClr val="tx1"/>
                          </a:solidFill>
                          <a:effectLst/>
                          <a:latin typeface="Times New Roman" panose="02020603050405020304" pitchFamily="18" charset="0"/>
                          <a:ea typeface="+mn-ea"/>
                          <a:cs typeface="Times New Roman" panose="02020603050405020304" pitchFamily="18" charset="0"/>
                        </a:rPr>
                      </a:br>
                      <a:r>
                        <a:rPr lang="en-US" sz="1100" b="0" kern="1200" dirty="0">
                          <a:solidFill>
                            <a:schemeClr val="tx1"/>
                          </a:solidFill>
                          <a:effectLst/>
                          <a:latin typeface="Times New Roman" panose="02020603050405020304" pitchFamily="18" charset="0"/>
                          <a:ea typeface="+mn-ea"/>
                          <a:cs typeface="Times New Roman" panose="02020603050405020304" pitchFamily="18" charset="0"/>
                        </a:rPr>
                        <a:t>(s</a:t>
                      </a:r>
                      <a:r>
                        <a:rPr lang="en-US" sz="1100" b="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·mmol</a:t>
                      </a:r>
                      <a:r>
                        <a:rPr lang="en-US" sz="1100" b="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·L)*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i="1" kern="1200" dirty="0">
                          <a:solidFill>
                            <a:schemeClr val="tx1"/>
                          </a:solidFill>
                          <a:effectLst/>
                          <a:latin typeface="Times New Roman" panose="02020603050405020304" pitchFamily="18" charset="0"/>
                          <a:ea typeface="+mn-ea"/>
                          <a:cs typeface="Times New Roman" panose="02020603050405020304" pitchFamily="18" charset="0"/>
                        </a:rPr>
                        <a:t>r</a:t>
                      </a:r>
                      <a:r>
                        <a:rPr lang="en-US" sz="1100" b="0" kern="1200" baseline="-25000" dirty="0">
                          <a:solidFill>
                            <a:schemeClr val="tx1"/>
                          </a:solidFill>
                          <a:effectLst/>
                          <a:latin typeface="Times New Roman" panose="02020603050405020304" pitchFamily="18" charset="0"/>
                          <a:ea typeface="+mn-ea"/>
                          <a:cs typeface="Times New Roman" panose="02020603050405020304" pitchFamily="18" charset="0"/>
                        </a:rPr>
                        <a:t>1 </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at 60MHz</a:t>
                      </a:r>
                      <a:br>
                        <a:rPr lang="en-US" sz="1100" b="0" kern="1200" dirty="0">
                          <a:solidFill>
                            <a:schemeClr val="tx1"/>
                          </a:solidFill>
                          <a:effectLst/>
                          <a:latin typeface="Times New Roman" panose="02020603050405020304" pitchFamily="18" charset="0"/>
                          <a:ea typeface="+mn-ea"/>
                          <a:cs typeface="Times New Roman" panose="02020603050405020304" pitchFamily="18" charset="0"/>
                        </a:rPr>
                      </a:br>
                      <a:r>
                        <a:rPr lang="en-US" sz="1100" b="0" kern="1200" dirty="0">
                          <a:solidFill>
                            <a:schemeClr val="tx1"/>
                          </a:solidFill>
                          <a:effectLst/>
                          <a:latin typeface="Times New Roman" panose="02020603050405020304" pitchFamily="18" charset="0"/>
                          <a:ea typeface="+mn-ea"/>
                          <a:cs typeface="Times New Roman" panose="02020603050405020304" pitchFamily="18" charset="0"/>
                        </a:rPr>
                        <a:t>(s</a:t>
                      </a:r>
                      <a:r>
                        <a:rPr lang="en-US" sz="1100" b="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·mmol</a:t>
                      </a:r>
                      <a:r>
                        <a:rPr lang="en-US" sz="1100" b="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en-US" sz="1100" b="0" kern="1200" dirty="0">
                          <a:solidFill>
                            <a:schemeClr val="tx1"/>
                          </a:solidFill>
                          <a:effectLst/>
                          <a:latin typeface="Times New Roman" panose="02020603050405020304" pitchFamily="18" charset="0"/>
                          <a:ea typeface="+mn-ea"/>
                          <a:cs typeface="Times New Roman" panose="02020603050405020304" pitchFamily="18" charset="0"/>
                        </a:rPr>
                        <a:t>·L)*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55213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1</a:t>
                      </a:r>
                      <a:r>
                        <a:rPr lang="en-US" sz="1100" b="0" dirty="0">
                          <a:effectLst/>
                          <a:latin typeface="Times New Roman" panose="02020603050405020304" pitchFamily="18" charset="0"/>
                          <a:cs typeface="Times New Roman" panose="02020603050405020304" pitchFamily="18" charset="0"/>
                        </a:rPr>
                        <a:t>H</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2.4</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389268"/>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2</a:t>
                      </a:r>
                      <a:r>
                        <a:rPr lang="en-US" sz="1100" b="0" dirty="0">
                          <a:effectLst/>
                          <a:latin typeface="Times New Roman" panose="02020603050405020304" pitchFamily="18" charset="0"/>
                          <a:cs typeface="Times New Roman" panose="02020603050405020304" pitchFamily="18" charset="0"/>
                        </a:rPr>
                        <a:t>COO</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2.7</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2.6</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035485"/>
                  </a:ext>
                </a:extLst>
              </a:tr>
              <a:tr h="258386">
                <a:tc>
                  <a:txBody>
                    <a:bodyPr/>
                    <a:lstStyle/>
                    <a:p>
                      <a:pPr algn="l">
                        <a:spcAft>
                          <a:spcPts val="1000"/>
                        </a:spcAft>
                      </a:pPr>
                      <a:r>
                        <a:rPr lang="en-US" sz="1100" b="0">
                          <a:effectLst/>
                          <a:latin typeface="Times New Roman" panose="02020603050405020304" pitchFamily="18" charset="0"/>
                          <a:cs typeface="Times New Roman" panose="02020603050405020304" pitchFamily="18" charset="0"/>
                        </a:rPr>
                        <a:t>MnL</a:t>
                      </a:r>
                      <a:r>
                        <a:rPr lang="en-US" sz="1100" b="0" baseline="-25000">
                          <a:effectLst/>
                          <a:latin typeface="Times New Roman" panose="02020603050405020304" pitchFamily="18" charset="0"/>
                          <a:cs typeface="Times New Roman" panose="02020603050405020304" pitchFamily="18" charset="0"/>
                        </a:rPr>
                        <a:t>3</a:t>
                      </a:r>
                      <a:r>
                        <a:rPr lang="en-US" sz="1100" b="0">
                          <a:effectLst/>
                          <a:latin typeface="Times New Roman" panose="02020603050405020304" pitchFamily="18" charset="0"/>
                          <a:cs typeface="Times New Roman" panose="02020603050405020304" pitchFamily="18" charset="0"/>
                        </a:rPr>
                        <a:t>CH</a:t>
                      </a:r>
                      <a:endParaRPr lang="fr-BE"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3.2</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3.3</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0482084"/>
                  </a:ext>
                </a:extLst>
              </a:tr>
              <a:tr h="258386">
                <a:tc>
                  <a:txBody>
                    <a:bodyPr/>
                    <a:lstStyle/>
                    <a:p>
                      <a:pPr algn="l">
                        <a:spcAft>
                          <a:spcPts val="1000"/>
                        </a:spcAft>
                      </a:pPr>
                      <a:r>
                        <a:rPr lang="en-US" sz="1100" b="0" dirty="0">
                          <a:effectLst/>
                          <a:latin typeface="Times New Roman" panose="02020603050405020304" pitchFamily="18" charset="0"/>
                          <a:cs typeface="Times New Roman" panose="02020603050405020304" pitchFamily="18" charset="0"/>
                        </a:rPr>
                        <a:t>MnL</a:t>
                      </a:r>
                      <a:r>
                        <a:rPr lang="en-US" sz="1100" b="0" baseline="-25000" dirty="0">
                          <a:effectLst/>
                          <a:latin typeface="Times New Roman" panose="02020603050405020304" pitchFamily="18" charset="0"/>
                          <a:cs typeface="Times New Roman" panose="02020603050405020304" pitchFamily="18" charset="0"/>
                        </a:rPr>
                        <a:t>4</a:t>
                      </a:r>
                      <a:r>
                        <a:rPr lang="en-US" sz="1100" b="0" dirty="0">
                          <a:effectLst/>
                          <a:latin typeface="Times New Roman" panose="02020603050405020304" pitchFamily="18" charset="0"/>
                          <a:cs typeface="Times New Roman" panose="02020603050405020304" pitchFamily="18" charset="0"/>
                        </a:rPr>
                        <a:t>NH</a:t>
                      </a:r>
                      <a:r>
                        <a:rPr lang="en-US" sz="1100" b="0" baseline="-25000" dirty="0">
                          <a:effectLst/>
                          <a:latin typeface="Times New Roman" panose="02020603050405020304" pitchFamily="18" charset="0"/>
                          <a:cs typeface="Times New Roman" panose="02020603050405020304" pitchFamily="18" charset="0"/>
                        </a:rPr>
                        <a:t>3</a:t>
                      </a:r>
                      <a:r>
                        <a:rPr lang="en-US" sz="1100" b="0" baseline="30000" dirty="0">
                          <a:effectLst/>
                          <a:latin typeface="Times New Roman" panose="02020603050405020304" pitchFamily="18" charset="0"/>
                          <a:cs typeface="Times New Roman" panose="02020603050405020304" pitchFamily="18" charset="0"/>
                        </a:rPr>
                        <a:t>+</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2.9</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100" b="0" kern="1200" dirty="0">
                          <a:solidFill>
                            <a:schemeClr val="tx1"/>
                          </a:solidFill>
                          <a:effectLst/>
                          <a:latin typeface="Times New Roman" panose="02020603050405020304" pitchFamily="18" charset="0"/>
                          <a:ea typeface="+mn-ea"/>
                          <a:cs typeface="Times New Roman" panose="02020603050405020304" pitchFamily="18" charset="0"/>
                        </a:rPr>
                        <a:t>2.4</a:t>
                      </a:r>
                      <a:r>
                        <a:rPr lang="fr-BE" sz="1100" b="0" dirty="0">
                          <a:effectLst/>
                          <a:latin typeface="Times New Roman" panose="02020603050405020304" pitchFamily="18" charset="0"/>
                          <a:cs typeface="Times New Roman" panose="02020603050405020304" pitchFamily="18" charset="0"/>
                        </a:rPr>
                        <a:t> </a:t>
                      </a:r>
                      <a:endParaRPr lang="fr-BE"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0461358"/>
                  </a:ext>
                </a:extLst>
              </a:tr>
            </a:tbl>
          </a:graphicData>
        </a:graphic>
      </p:graphicFrame>
      <p:sp>
        <p:nvSpPr>
          <p:cNvPr id="14" name="Espace réservé du texte 2">
            <a:extLst>
              <a:ext uri="{FF2B5EF4-FFF2-40B4-BE49-F238E27FC236}">
                <a16:creationId xmlns:a16="http://schemas.microsoft.com/office/drawing/2014/main" id="{B1696700-5021-FF41-B5F2-CA182492CE70}"/>
              </a:ext>
            </a:extLst>
          </p:cNvPr>
          <p:cNvSpPr txBox="1">
            <a:spLocks/>
          </p:cNvSpPr>
          <p:nvPr/>
        </p:nvSpPr>
        <p:spPr>
          <a:xfrm>
            <a:off x="4340887" y="5787269"/>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sz="1100" dirty="0"/>
              <a:t>37°C in water*</a:t>
            </a:r>
          </a:p>
        </p:txBody>
      </p:sp>
      <p:sp>
        <p:nvSpPr>
          <p:cNvPr id="16" name="Espace réservé du texte 2">
            <a:extLst>
              <a:ext uri="{FF2B5EF4-FFF2-40B4-BE49-F238E27FC236}">
                <a16:creationId xmlns:a16="http://schemas.microsoft.com/office/drawing/2014/main" id="{F6047A88-B70A-FA4A-8D7B-71C7DA8B9C19}"/>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
        <p:nvSpPr>
          <p:cNvPr id="10" name="ZoneTexte 9">
            <a:extLst>
              <a:ext uri="{FF2B5EF4-FFF2-40B4-BE49-F238E27FC236}">
                <a16:creationId xmlns:a16="http://schemas.microsoft.com/office/drawing/2014/main" id="{AA2A8D0D-9ABF-3044-9243-41FED422A10C}"/>
              </a:ext>
            </a:extLst>
          </p:cNvPr>
          <p:cNvSpPr txBox="1"/>
          <p:nvPr/>
        </p:nvSpPr>
        <p:spPr>
          <a:xfrm>
            <a:off x="92912" y="5791184"/>
            <a:ext cx="7010400" cy="662919"/>
          </a:xfrm>
          <a:prstGeom prst="rect">
            <a:avLst/>
          </a:prstGeom>
        </p:spPr>
        <p:txBody>
          <a:bodyPr vert="horz" wrap="none" lIns="91440" tIns="45720" rIns="91440" bIns="45720" rtlCol="0">
            <a:normAutofit/>
          </a:bodyPr>
          <a:lstStyle/>
          <a:p>
            <a:r>
              <a:rPr lang="fr-BE" sz="1100" baseline="30000" dirty="0">
                <a:latin typeface="Times New Roman" panose="02020603050405020304" pitchFamily="18" charset="0"/>
                <a:cs typeface="Times New Roman" panose="02020603050405020304" pitchFamily="18" charset="0"/>
              </a:rPr>
              <a:t>1</a:t>
            </a:r>
            <a:r>
              <a:rPr lang="fr-BE" sz="1100" dirty="0">
                <a:latin typeface="Times New Roman" panose="02020603050405020304" pitchFamily="18" charset="0"/>
                <a:cs typeface="Times New Roman" panose="02020603050405020304" pitchFamily="18" charset="0"/>
              </a:rPr>
              <a:t>Solomon, I., </a:t>
            </a:r>
            <a:r>
              <a:rPr lang="fr-BE" sz="1100" i="1" dirty="0">
                <a:latin typeface="Times New Roman" panose="02020603050405020304" pitchFamily="18" charset="0"/>
                <a:cs typeface="Times New Roman" panose="02020603050405020304" pitchFamily="18" charset="0"/>
              </a:rPr>
              <a:t>Phys. </a:t>
            </a:r>
            <a:r>
              <a:rPr lang="fr-BE" sz="1100" i="1" dirty="0" err="1">
                <a:latin typeface="Times New Roman" panose="02020603050405020304" pitchFamily="18" charset="0"/>
                <a:cs typeface="Times New Roman" panose="02020603050405020304" pitchFamily="18" charset="0"/>
              </a:rPr>
              <a:t>Rev</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1955, 99, 559−565.</a:t>
            </a:r>
          </a:p>
          <a:p>
            <a:r>
              <a:rPr lang="fr-BE" sz="1100" baseline="30000" dirty="0">
                <a:latin typeface="Times New Roman" panose="02020603050405020304" pitchFamily="18" charset="0"/>
                <a:cs typeface="Times New Roman" panose="02020603050405020304" pitchFamily="18" charset="0"/>
              </a:rPr>
              <a:t>2</a:t>
            </a:r>
            <a:r>
              <a:rPr lang="fr-BE" sz="1100" dirty="0">
                <a:latin typeface="Times New Roman" panose="02020603050405020304" pitchFamily="18" charset="0"/>
                <a:cs typeface="Times New Roman" panose="02020603050405020304" pitchFamily="18" charset="0"/>
              </a:rPr>
              <a:t>Bloembergen, N., </a:t>
            </a:r>
            <a:r>
              <a:rPr lang="fr-BE" sz="1100" i="1" dirty="0">
                <a:latin typeface="Times New Roman" panose="02020603050405020304" pitchFamily="18" charset="0"/>
                <a:cs typeface="Times New Roman" panose="02020603050405020304" pitchFamily="18" charset="0"/>
              </a:rPr>
              <a:t>J.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Phys.</a:t>
            </a:r>
            <a:r>
              <a:rPr lang="fr-BE" sz="1100" dirty="0">
                <a:latin typeface="Times New Roman" panose="02020603050405020304" pitchFamily="18" charset="0"/>
                <a:cs typeface="Times New Roman" panose="02020603050405020304" pitchFamily="18" charset="0"/>
              </a:rPr>
              <a:t>,</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1957, 27, 572−573.</a:t>
            </a:r>
          </a:p>
          <a:p>
            <a:r>
              <a:rPr lang="fr-BE" sz="1100" baseline="30000" dirty="0">
                <a:latin typeface="Times New Roman" panose="02020603050405020304" pitchFamily="18" charset="0"/>
                <a:cs typeface="Times New Roman" panose="02020603050405020304" pitchFamily="18" charset="0"/>
              </a:rPr>
              <a:t>3</a:t>
            </a:r>
            <a:r>
              <a:rPr lang="fr-BE" sz="1100" dirty="0">
                <a:latin typeface="Times New Roman" panose="02020603050405020304" pitchFamily="18" charset="0"/>
                <a:cs typeface="Times New Roman" panose="02020603050405020304" pitchFamily="18" charset="0"/>
              </a:rPr>
              <a:t>Bloembergen, N.; Morgan, L. O., </a:t>
            </a:r>
            <a:r>
              <a:rPr lang="fr-BE" sz="1100" i="1" dirty="0">
                <a:latin typeface="Times New Roman" panose="02020603050405020304" pitchFamily="18" charset="0"/>
                <a:cs typeface="Times New Roman" panose="02020603050405020304" pitchFamily="18" charset="0"/>
              </a:rPr>
              <a:t>J. </a:t>
            </a:r>
            <a:r>
              <a:rPr lang="fr-BE" sz="1100" i="1" dirty="0" err="1">
                <a:latin typeface="Times New Roman" panose="02020603050405020304" pitchFamily="18" charset="0"/>
                <a:cs typeface="Times New Roman" panose="02020603050405020304" pitchFamily="18" charset="0"/>
              </a:rPr>
              <a:t>Chem</a:t>
            </a:r>
            <a:r>
              <a:rPr lang="fr-BE" sz="1100" i="1" dirty="0">
                <a:latin typeface="Times New Roman" panose="02020603050405020304" pitchFamily="18" charset="0"/>
                <a:cs typeface="Times New Roman" panose="02020603050405020304" pitchFamily="18" charset="0"/>
              </a:rPr>
              <a:t>. Phys.</a:t>
            </a:r>
            <a:r>
              <a:rPr lang="fr-BE" sz="1100" dirty="0">
                <a:latin typeface="Times New Roman" panose="02020603050405020304" pitchFamily="18" charset="0"/>
                <a:cs typeface="Times New Roman" panose="02020603050405020304" pitchFamily="18" charset="0"/>
              </a:rPr>
              <a:t>,</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1961, 34, 842.</a:t>
            </a:r>
          </a:p>
        </p:txBody>
      </p:sp>
    </p:spTree>
    <p:extLst>
      <p:ext uri="{BB962C8B-B14F-4D97-AF65-F5344CB8AC3E}">
        <p14:creationId xmlns:p14="http://schemas.microsoft.com/office/powerpoint/2010/main" val="62311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1B0816-894C-F249-B1AA-05D67148B5A4}"/>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16</a:t>
            </a:fld>
            <a:endParaRPr lang="fr-BE" dirty="0">
              <a:solidFill>
                <a:prstClr val="black"/>
              </a:solidFill>
            </a:endParaRPr>
          </a:p>
        </p:txBody>
      </p:sp>
      <p:sp>
        <p:nvSpPr>
          <p:cNvPr id="4" name="Espace réservé du texte 2">
            <a:extLst>
              <a:ext uri="{FF2B5EF4-FFF2-40B4-BE49-F238E27FC236}">
                <a16:creationId xmlns:a16="http://schemas.microsoft.com/office/drawing/2014/main" id="{ABDD4C21-9B4C-2841-A8A1-CF79D2EED80E}"/>
              </a:ext>
            </a:extLst>
          </p:cNvPr>
          <p:cNvSpPr>
            <a:spLocks noGrp="1"/>
          </p:cNvSpPr>
          <p:nvPr>
            <p:ph type="body" sz="quarter" idx="10"/>
          </p:nvPr>
        </p:nvSpPr>
        <p:spPr>
          <a:xfrm>
            <a:off x="92912" y="308113"/>
            <a:ext cx="8287414" cy="1218055"/>
          </a:xfrm>
        </p:spPr>
        <p:txBody>
          <a:bodyPr/>
          <a:lstStyle/>
          <a:p>
            <a:r>
              <a:rPr lang="fr-FR" sz="1800" dirty="0"/>
              <a:t>Transmetallation </a:t>
            </a:r>
            <a:r>
              <a:rPr lang="fr-FR" sz="1800" dirty="0" err="1"/>
              <a:t>evaluation</a:t>
            </a:r>
            <a:endParaRPr lang="fr-FR" sz="1800" dirty="0"/>
          </a:p>
          <a:p>
            <a:r>
              <a:rPr lang="fr-FR" sz="1800" dirty="0"/>
              <a:t>	</a:t>
            </a:r>
            <a:r>
              <a:rPr lang="en-US" sz="1400" dirty="0"/>
              <a:t>Evolution of the normalized paramagnetic longitudinal relaxation rate in order to evaluate the transmetallation kinetic between manganese and zinc ions </a:t>
            </a:r>
            <a:endParaRPr lang="fr-FR" sz="1000" dirty="0"/>
          </a:p>
          <a:p>
            <a:r>
              <a:rPr lang="fr-FR" sz="1800" dirty="0"/>
              <a:t>	</a:t>
            </a:r>
          </a:p>
        </p:txBody>
      </p:sp>
      <p:sp>
        <p:nvSpPr>
          <p:cNvPr id="6" name="Rectangle 5">
            <a:extLst>
              <a:ext uri="{FF2B5EF4-FFF2-40B4-BE49-F238E27FC236}">
                <a16:creationId xmlns:a16="http://schemas.microsoft.com/office/drawing/2014/main" id="{6E32ACC5-B385-0A4F-A0B0-A497923D8D90}"/>
              </a:ext>
            </a:extLst>
          </p:cNvPr>
          <p:cNvSpPr/>
          <p:nvPr/>
        </p:nvSpPr>
        <p:spPr>
          <a:xfrm>
            <a:off x="244911" y="4400347"/>
            <a:ext cx="3622430" cy="1015663"/>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Experiment performed during 5 days in phosphate buffer at 20 MHz and 37°C. The concentration of Mn-complexes and of competing Zn(II) salt is 2.5 mM, which is much higher than its normal physiological level (</a:t>
            </a:r>
            <a:r>
              <a:rPr lang="en-US" sz="1200" dirty="0">
                <a:latin typeface="Times New Roman" panose="02020603050405020304" pitchFamily="18" charset="0"/>
                <a:cs typeface="Times New Roman" panose="02020603050405020304" pitchFamily="18" charset="0"/>
                <a:sym typeface="Symbol" pitchFamily="2" charset="2"/>
              </a:rPr>
              <a:t></a:t>
            </a:r>
            <a:r>
              <a:rPr lang="en-US" sz="1200" dirty="0">
                <a:latin typeface="Times New Roman" panose="02020603050405020304" pitchFamily="18" charset="0"/>
                <a:cs typeface="Times New Roman" panose="02020603050405020304" pitchFamily="18" charset="0"/>
              </a:rPr>
              <a:t>10 µM).</a:t>
            </a:r>
            <a:r>
              <a:rPr lang="fr-BE" sz="1200" dirty="0">
                <a:latin typeface="Times New Roman" panose="02020603050405020304" pitchFamily="18" charset="0"/>
                <a:cs typeface="Times New Roman" panose="02020603050405020304" pitchFamily="18" charset="0"/>
              </a:rPr>
              <a:t> </a:t>
            </a:r>
            <a:r>
              <a:rPr lang="fr-BE" sz="1200" baseline="30000" dirty="0">
                <a:latin typeface="Times New Roman" panose="02020603050405020304" pitchFamily="18" charset="0"/>
                <a:cs typeface="Times New Roman" panose="02020603050405020304" pitchFamily="18" charset="0"/>
              </a:rPr>
              <a:t>1,2</a:t>
            </a:r>
            <a:endParaRPr lang="fr-FR" sz="1200" dirty="0">
              <a:latin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id="{927B09C5-B327-A44E-9CFB-88964DCB6BE4}"/>
              </a:ext>
            </a:extLst>
          </p:cNvPr>
          <p:cNvPicPr/>
          <p:nvPr/>
        </p:nvPicPr>
        <p:blipFill>
          <a:blip r:embed="rId3"/>
          <a:stretch>
            <a:fillRect/>
          </a:stretch>
        </p:blipFill>
        <p:spPr>
          <a:xfrm>
            <a:off x="92912" y="1279980"/>
            <a:ext cx="3926428" cy="3120367"/>
          </a:xfrm>
          <a:prstGeom prst="rect">
            <a:avLst/>
          </a:prstGeom>
        </p:spPr>
      </p:pic>
      <p:sp>
        <p:nvSpPr>
          <p:cNvPr id="3" name="ZoneTexte 2">
            <a:extLst>
              <a:ext uri="{FF2B5EF4-FFF2-40B4-BE49-F238E27FC236}">
                <a16:creationId xmlns:a16="http://schemas.microsoft.com/office/drawing/2014/main" id="{B77F0E60-7EF5-B146-B407-421932F38A6A}"/>
              </a:ext>
            </a:extLst>
          </p:cNvPr>
          <p:cNvSpPr txBox="1"/>
          <p:nvPr/>
        </p:nvSpPr>
        <p:spPr>
          <a:xfrm>
            <a:off x="4572000" y="2552281"/>
            <a:ext cx="2190541" cy="713433"/>
          </a:xfrm>
          <a:prstGeom prst="rect">
            <a:avLst/>
          </a:prstGeom>
        </p:spPr>
        <p:txBody>
          <a:bodyPr vert="horz" wrap="none" lIns="91440" tIns="45720" rIns="91440" bIns="45720" rtlCol="0">
            <a:normAutofit/>
          </a:bodyPr>
          <a:lstStyle/>
          <a:p>
            <a:pPr marL="342900" indent="-342900" eaLnBrk="0" fontAlgn="base" hangingPunct="0">
              <a:spcBef>
                <a:spcPct val="0"/>
              </a:spcBef>
              <a:spcAft>
                <a:spcPct val="0"/>
              </a:spcAft>
            </a:pP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half-life of approximately 1350 min</a:t>
            </a:r>
            <a:r>
              <a:rPr lang="fr-BE" sz="1600" dirty="0">
                <a:latin typeface="Times New Roman" panose="02020603050405020304" pitchFamily="18" charset="0"/>
                <a:cs typeface="Times New Roman" panose="02020603050405020304" pitchFamily="18" charset="0"/>
              </a:rPr>
              <a:t> </a:t>
            </a:r>
            <a:endParaRPr lang="fr-FR" sz="1600" dirty="0" err="1">
              <a:latin typeface="Times New Roman" panose="02020603050405020304" pitchFamily="18" charset="0"/>
              <a:cs typeface="Times New Roman" panose="02020603050405020304" pitchFamily="18" charset="0"/>
            </a:endParaRPr>
          </a:p>
        </p:txBody>
      </p:sp>
      <p:sp>
        <p:nvSpPr>
          <p:cNvPr id="13" name="Espace réservé du texte 2">
            <a:extLst>
              <a:ext uri="{FF2B5EF4-FFF2-40B4-BE49-F238E27FC236}">
                <a16:creationId xmlns:a16="http://schemas.microsoft.com/office/drawing/2014/main" id="{2C1154AF-0FAC-E24E-BEB8-02326298AAFD}"/>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
        <p:nvSpPr>
          <p:cNvPr id="8" name="ZoneTexte 7">
            <a:extLst>
              <a:ext uri="{FF2B5EF4-FFF2-40B4-BE49-F238E27FC236}">
                <a16:creationId xmlns:a16="http://schemas.microsoft.com/office/drawing/2014/main" id="{06C19A87-C428-D94F-B35D-910D3F625ED7}"/>
              </a:ext>
            </a:extLst>
          </p:cNvPr>
          <p:cNvSpPr txBox="1"/>
          <p:nvPr/>
        </p:nvSpPr>
        <p:spPr>
          <a:xfrm>
            <a:off x="92912" y="5993576"/>
            <a:ext cx="7010400" cy="1015663"/>
          </a:xfrm>
          <a:prstGeom prst="rect">
            <a:avLst/>
          </a:prstGeom>
        </p:spPr>
        <p:txBody>
          <a:bodyPr vert="horz" wrap="none" lIns="91440" tIns="45720" rIns="91440" bIns="45720" rtlCol="0">
            <a:normAutofit/>
          </a:bodyPr>
          <a:lstStyle/>
          <a:p>
            <a:r>
              <a:rPr lang="fr-BE" sz="1100" baseline="30000" dirty="0">
                <a:latin typeface="Times New Roman" panose="02020603050405020304" pitchFamily="18" charset="0"/>
                <a:cs typeface="Times New Roman" panose="02020603050405020304" pitchFamily="18" charset="0"/>
              </a:rPr>
              <a:t>1</a:t>
            </a:r>
            <a:r>
              <a:rPr lang="fr-BE" sz="1100" dirty="0">
                <a:latin typeface="Times New Roman" panose="02020603050405020304" pitchFamily="18" charset="0"/>
                <a:cs typeface="Times New Roman" panose="02020603050405020304" pitchFamily="18" charset="0"/>
              </a:rPr>
              <a:t> Laurent, S. </a:t>
            </a:r>
            <a:r>
              <a:rPr lang="fr-BE" sz="1100" i="1" dirty="0">
                <a:latin typeface="Times New Roman" panose="02020603050405020304" pitchFamily="18" charset="0"/>
                <a:cs typeface="Times New Roman" panose="02020603050405020304" pitchFamily="18" charset="0"/>
              </a:rPr>
              <a:t>et al</a:t>
            </a:r>
            <a:r>
              <a:rPr lang="fr-BE" sz="1100" dirty="0">
                <a:latin typeface="Times New Roman" panose="02020603050405020304" pitchFamily="18" charset="0"/>
                <a:cs typeface="Times New Roman" panose="02020603050405020304" pitchFamily="18" charset="0"/>
              </a:rPr>
              <a:t>, </a:t>
            </a:r>
            <a:r>
              <a:rPr lang="fr-BE" sz="1100" i="1" dirty="0" err="1">
                <a:latin typeface="Times New Roman" panose="02020603050405020304" pitchFamily="18" charset="0"/>
                <a:cs typeface="Times New Roman" panose="02020603050405020304" pitchFamily="18" charset="0"/>
              </a:rPr>
              <a:t>Contrast</a:t>
            </a:r>
            <a:r>
              <a:rPr lang="fr-BE" sz="1100" i="1" dirty="0">
                <a:latin typeface="Times New Roman" panose="02020603050405020304" pitchFamily="18" charset="0"/>
                <a:cs typeface="Times New Roman" panose="02020603050405020304" pitchFamily="18" charset="0"/>
              </a:rPr>
              <a:t> Media Mol.</a:t>
            </a:r>
            <a:r>
              <a:rPr lang="fr-BE" sz="1100" dirty="0">
                <a:latin typeface="Times New Roman" panose="02020603050405020304" pitchFamily="18" charset="0"/>
                <a:cs typeface="Times New Roman" panose="02020603050405020304" pitchFamily="18" charset="0"/>
              </a:rPr>
              <a:t>,</a:t>
            </a:r>
            <a:r>
              <a:rPr lang="fr-BE" sz="1100" i="1" dirty="0">
                <a:latin typeface="Times New Roman" panose="02020603050405020304" pitchFamily="18" charset="0"/>
                <a:cs typeface="Times New Roman" panose="02020603050405020304" pitchFamily="18" charset="0"/>
              </a:rPr>
              <a:t> </a:t>
            </a:r>
            <a:r>
              <a:rPr lang="fr-BE" sz="1100" dirty="0">
                <a:latin typeface="Times New Roman" panose="02020603050405020304" pitchFamily="18" charset="0"/>
                <a:cs typeface="Times New Roman" panose="02020603050405020304" pitchFamily="18" charset="0"/>
              </a:rPr>
              <a:t>Imaging 2010, 5, 305−308.</a:t>
            </a:r>
            <a:endParaRPr lang="fr-BE" sz="1100" baseline="30000" dirty="0">
              <a:latin typeface="Times New Roman" panose="02020603050405020304" pitchFamily="18" charset="0"/>
              <a:cs typeface="Times New Roman" panose="02020603050405020304" pitchFamily="18" charset="0"/>
            </a:endParaRPr>
          </a:p>
          <a:p>
            <a:r>
              <a:rPr lang="fr-BE" sz="1100" baseline="30000" dirty="0">
                <a:latin typeface="Times New Roman" panose="02020603050405020304" pitchFamily="18" charset="0"/>
                <a:cs typeface="Times New Roman" panose="02020603050405020304" pitchFamily="18" charset="0"/>
              </a:rPr>
              <a:t>2 </a:t>
            </a:r>
            <a:r>
              <a:rPr lang="fr-BE" sz="1100" dirty="0">
                <a:latin typeface="Times New Roman" panose="02020603050405020304" pitchFamily="18" charset="0"/>
                <a:cs typeface="Times New Roman" panose="02020603050405020304" pitchFamily="18" charset="0"/>
              </a:rPr>
              <a:t>Laurent, S. </a:t>
            </a:r>
            <a:r>
              <a:rPr lang="fr-BE" sz="1100" i="1" dirty="0">
                <a:latin typeface="Times New Roman" panose="02020603050405020304" pitchFamily="18" charset="0"/>
                <a:cs typeface="Times New Roman" panose="02020603050405020304" pitchFamily="18" charset="0"/>
              </a:rPr>
              <a:t>et al</a:t>
            </a:r>
            <a:r>
              <a:rPr lang="fr-BE" sz="1100" dirty="0">
                <a:latin typeface="Times New Roman" panose="02020603050405020304" pitchFamily="18" charset="0"/>
                <a:cs typeface="Times New Roman" panose="02020603050405020304" pitchFamily="18" charset="0"/>
              </a:rPr>
              <a:t>, </a:t>
            </a:r>
            <a:r>
              <a:rPr lang="fr-BE" sz="1100" i="1" dirty="0">
                <a:latin typeface="Times New Roman" panose="02020603050405020304" pitchFamily="18" charset="0"/>
                <a:cs typeface="Times New Roman" panose="02020603050405020304" pitchFamily="18" charset="0"/>
              </a:rPr>
              <a:t>Invest. </a:t>
            </a:r>
            <a:r>
              <a:rPr lang="fr-BE" sz="1100" i="1" dirty="0" err="1">
                <a:latin typeface="Times New Roman" panose="02020603050405020304" pitchFamily="18" charset="0"/>
                <a:cs typeface="Times New Roman" panose="02020603050405020304" pitchFamily="18" charset="0"/>
              </a:rPr>
              <a:t>Radiol</a:t>
            </a:r>
            <a:r>
              <a:rPr lang="fr-BE" sz="1100" dirty="0">
                <a:latin typeface="Times New Roman" panose="02020603050405020304" pitchFamily="18" charset="0"/>
                <a:cs typeface="Times New Roman" panose="02020603050405020304" pitchFamily="18" charset="0"/>
              </a:rPr>
              <a:t>., 2001, 36, 115−122.</a:t>
            </a:r>
          </a:p>
          <a:p>
            <a:endParaRPr lang="fr-BE"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807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1B0816-894C-F249-B1AA-05D67148B5A4}"/>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17</a:t>
            </a:fld>
            <a:endParaRPr lang="fr-BE" dirty="0">
              <a:solidFill>
                <a:prstClr val="black"/>
              </a:solidFill>
            </a:endParaRPr>
          </a:p>
        </p:txBody>
      </p:sp>
      <p:sp>
        <p:nvSpPr>
          <p:cNvPr id="4" name="Espace réservé du texte 2">
            <a:extLst>
              <a:ext uri="{FF2B5EF4-FFF2-40B4-BE49-F238E27FC236}">
                <a16:creationId xmlns:a16="http://schemas.microsoft.com/office/drawing/2014/main" id="{ABDD4C21-9B4C-2841-A8A1-CF79D2EED80E}"/>
              </a:ext>
            </a:extLst>
          </p:cNvPr>
          <p:cNvSpPr>
            <a:spLocks noGrp="1"/>
          </p:cNvSpPr>
          <p:nvPr>
            <p:ph type="body" sz="quarter" idx="10"/>
          </p:nvPr>
        </p:nvSpPr>
        <p:spPr>
          <a:xfrm>
            <a:off x="92912" y="308113"/>
            <a:ext cx="8287414" cy="1218055"/>
          </a:xfrm>
        </p:spPr>
        <p:txBody>
          <a:bodyPr/>
          <a:lstStyle/>
          <a:p>
            <a:r>
              <a:rPr lang="fr-FR" sz="1800" dirty="0" err="1"/>
              <a:t>Phamtom</a:t>
            </a:r>
            <a:r>
              <a:rPr lang="fr-FR" sz="1800" dirty="0"/>
              <a:t> images</a:t>
            </a:r>
          </a:p>
          <a:p>
            <a:r>
              <a:rPr lang="fr-FR" sz="1800" dirty="0"/>
              <a:t>	</a:t>
            </a:r>
            <a:r>
              <a:rPr lang="en-US" sz="1400" dirty="0"/>
              <a:t>Mn</a:t>
            </a:r>
            <a:r>
              <a:rPr lang="en-US" sz="1400" baseline="30000" dirty="0"/>
              <a:t>2+</a:t>
            </a:r>
            <a:r>
              <a:rPr lang="en-US" sz="1400" dirty="0"/>
              <a:t>-complexes at a concentration of 0.5 mM compared with a commercial Gd-complex, Gd-DOTA, at the same concentration, and with pure water</a:t>
            </a:r>
            <a:r>
              <a:rPr lang="fr-BE" sz="1400" dirty="0"/>
              <a:t> </a:t>
            </a:r>
            <a:endParaRPr lang="fr-FR" sz="1400" dirty="0"/>
          </a:p>
          <a:p>
            <a:r>
              <a:rPr lang="fr-FR" sz="1400" dirty="0"/>
              <a:t>		</a:t>
            </a:r>
            <a:endParaRPr lang="fr-FR" sz="1200" dirty="0"/>
          </a:p>
        </p:txBody>
      </p:sp>
      <p:pic>
        <p:nvPicPr>
          <p:cNvPr id="7" name="Image 6">
            <a:extLst>
              <a:ext uri="{FF2B5EF4-FFF2-40B4-BE49-F238E27FC236}">
                <a16:creationId xmlns:a16="http://schemas.microsoft.com/office/drawing/2014/main" id="{0A7010E0-EA44-4143-9DC6-3768471EF4BD}"/>
              </a:ext>
            </a:extLst>
          </p:cNvPr>
          <p:cNvPicPr/>
          <p:nvPr/>
        </p:nvPicPr>
        <p:blipFill>
          <a:blip r:embed="rId3"/>
          <a:stretch>
            <a:fillRect/>
          </a:stretch>
        </p:blipFill>
        <p:spPr>
          <a:xfrm>
            <a:off x="1218363" y="2581513"/>
            <a:ext cx="7543800" cy="2174007"/>
          </a:xfrm>
          <a:prstGeom prst="rect">
            <a:avLst/>
          </a:prstGeom>
        </p:spPr>
      </p:pic>
      <p:graphicFrame>
        <p:nvGraphicFramePr>
          <p:cNvPr id="5" name="Tableau 4">
            <a:extLst>
              <a:ext uri="{FF2B5EF4-FFF2-40B4-BE49-F238E27FC236}">
                <a16:creationId xmlns:a16="http://schemas.microsoft.com/office/drawing/2014/main" id="{9275AF9A-A86D-4941-AB85-F3015A4DB1CB}"/>
              </a:ext>
            </a:extLst>
          </p:cNvPr>
          <p:cNvGraphicFramePr>
            <a:graphicFrameLocks noGrp="1"/>
          </p:cNvGraphicFramePr>
          <p:nvPr>
            <p:extLst>
              <p:ext uri="{D42A27DB-BD31-4B8C-83A1-F6EECF244321}">
                <p14:modId xmlns:p14="http://schemas.microsoft.com/office/powerpoint/2010/main" val="1034992728"/>
              </p:ext>
            </p:extLst>
          </p:nvPr>
        </p:nvGraphicFramePr>
        <p:xfrm>
          <a:off x="1245996" y="4833769"/>
          <a:ext cx="6652007" cy="396240"/>
        </p:xfrm>
        <a:graphic>
          <a:graphicData uri="http://schemas.openxmlformats.org/drawingml/2006/table">
            <a:tbl>
              <a:tblPr firstRow="1" firstCol="1" bandRow="1">
                <a:tableStyleId>{2D5ABB26-0587-4C30-8999-92F81FD0307C}</a:tableStyleId>
              </a:tblPr>
              <a:tblGrid>
                <a:gridCol w="1045028">
                  <a:extLst>
                    <a:ext uri="{9D8B030D-6E8A-4147-A177-3AD203B41FA5}">
                      <a16:colId xmlns:a16="http://schemas.microsoft.com/office/drawing/2014/main" val="1472768177"/>
                    </a:ext>
                  </a:extLst>
                </a:gridCol>
                <a:gridCol w="874207">
                  <a:extLst>
                    <a:ext uri="{9D8B030D-6E8A-4147-A177-3AD203B41FA5}">
                      <a16:colId xmlns:a16="http://schemas.microsoft.com/office/drawing/2014/main" val="1425789083"/>
                    </a:ext>
                  </a:extLst>
                </a:gridCol>
                <a:gridCol w="844061">
                  <a:extLst>
                    <a:ext uri="{9D8B030D-6E8A-4147-A177-3AD203B41FA5}">
                      <a16:colId xmlns:a16="http://schemas.microsoft.com/office/drawing/2014/main" val="978639502"/>
                    </a:ext>
                  </a:extLst>
                </a:gridCol>
                <a:gridCol w="1115367">
                  <a:extLst>
                    <a:ext uri="{9D8B030D-6E8A-4147-A177-3AD203B41FA5}">
                      <a16:colId xmlns:a16="http://schemas.microsoft.com/office/drawing/2014/main" val="2000372117"/>
                    </a:ext>
                  </a:extLst>
                </a:gridCol>
                <a:gridCol w="914400">
                  <a:extLst>
                    <a:ext uri="{9D8B030D-6E8A-4147-A177-3AD203B41FA5}">
                      <a16:colId xmlns:a16="http://schemas.microsoft.com/office/drawing/2014/main" val="1445973318"/>
                    </a:ext>
                  </a:extLst>
                </a:gridCol>
                <a:gridCol w="1013433">
                  <a:extLst>
                    <a:ext uri="{9D8B030D-6E8A-4147-A177-3AD203B41FA5}">
                      <a16:colId xmlns:a16="http://schemas.microsoft.com/office/drawing/2014/main" val="1973786248"/>
                    </a:ext>
                  </a:extLst>
                </a:gridCol>
                <a:gridCol w="845511">
                  <a:extLst>
                    <a:ext uri="{9D8B030D-6E8A-4147-A177-3AD203B41FA5}">
                      <a16:colId xmlns:a16="http://schemas.microsoft.com/office/drawing/2014/main" val="3950586563"/>
                    </a:ext>
                  </a:extLst>
                </a:gridCol>
              </a:tblGrid>
              <a:tr h="0">
                <a:tc>
                  <a:txBody>
                    <a:bodyPr/>
                    <a:lstStyle/>
                    <a:p>
                      <a:pPr algn="ctr">
                        <a:spcAft>
                          <a:spcPts val="1000"/>
                        </a:spcAft>
                      </a:pPr>
                      <a:r>
                        <a:rPr lang="en-US" sz="1300" dirty="0">
                          <a:effectLst/>
                          <a:latin typeface="Times New Roman" panose="02020603050405020304" pitchFamily="18" charset="0"/>
                          <a:cs typeface="Times New Roman" panose="02020603050405020304" pitchFamily="18" charset="0"/>
                        </a:rPr>
                        <a:t>r</a:t>
                      </a:r>
                      <a:r>
                        <a:rPr lang="en-US" sz="1300" baseline="-25000" dirty="0">
                          <a:effectLst/>
                          <a:latin typeface="Times New Roman" panose="02020603050405020304" pitchFamily="18" charset="0"/>
                          <a:cs typeface="Times New Roman" panose="02020603050405020304" pitchFamily="18" charset="0"/>
                        </a:rPr>
                        <a:t>1</a:t>
                      </a:r>
                      <a:r>
                        <a:rPr lang="en-US" sz="1300" dirty="0">
                          <a:effectLst/>
                          <a:latin typeface="Times New Roman" panose="02020603050405020304" pitchFamily="18" charset="0"/>
                          <a:cs typeface="Times New Roman" panose="02020603050405020304" pitchFamily="18" charset="0"/>
                        </a:rPr>
                        <a:t> (s</a:t>
                      </a:r>
                      <a:r>
                        <a:rPr lang="en-US" sz="1300" baseline="30000" dirty="0">
                          <a:effectLst/>
                          <a:latin typeface="Times New Roman" panose="02020603050405020304" pitchFamily="18" charset="0"/>
                          <a:cs typeface="Times New Roman" panose="02020603050405020304" pitchFamily="18" charset="0"/>
                        </a:rPr>
                        <a:t>-1</a:t>
                      </a:r>
                      <a:r>
                        <a:rPr lang="en-US" sz="1300" dirty="0">
                          <a:effectLst/>
                          <a:latin typeface="Times New Roman" panose="02020603050405020304" pitchFamily="18" charset="0"/>
                          <a:cs typeface="Times New Roman" panose="02020603050405020304" pitchFamily="18" charset="0"/>
                        </a:rPr>
                        <a:t>·mM</a:t>
                      </a:r>
                      <a:r>
                        <a:rPr lang="en-US" sz="1300" baseline="30000" dirty="0">
                          <a:effectLst/>
                          <a:latin typeface="Times New Roman" panose="02020603050405020304" pitchFamily="18" charset="0"/>
                          <a:cs typeface="Times New Roman" panose="02020603050405020304" pitchFamily="18" charset="0"/>
                        </a:rPr>
                        <a:t>-1</a:t>
                      </a:r>
                      <a:r>
                        <a:rPr lang="en-US" sz="1300" dirty="0">
                          <a:effectLst/>
                          <a:latin typeface="Times New Roman" panose="02020603050405020304" pitchFamily="18" charset="0"/>
                          <a:cs typeface="Times New Roman" panose="02020603050405020304" pitchFamily="18" charset="0"/>
                        </a:rPr>
                        <a:t>) 9.4T, 37°C </a:t>
                      </a:r>
                      <a:endParaRPr lang="fr-B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300" dirty="0">
                          <a:effectLst/>
                          <a:latin typeface="Times New Roman" panose="02020603050405020304" pitchFamily="18" charset="0"/>
                          <a:cs typeface="Times New Roman" panose="02020603050405020304" pitchFamily="18" charset="0"/>
                        </a:rPr>
                        <a:t>2.8 ± 0.1</a:t>
                      </a:r>
                      <a:endParaRPr lang="fr-B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300" dirty="0">
                          <a:effectLst/>
                          <a:latin typeface="Times New Roman" panose="02020603050405020304" pitchFamily="18" charset="0"/>
                          <a:cs typeface="Times New Roman" panose="02020603050405020304" pitchFamily="18" charset="0"/>
                        </a:rPr>
                        <a:t>2.7 ± 0.1</a:t>
                      </a:r>
                      <a:endParaRPr lang="fr-B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300" dirty="0">
                          <a:effectLst/>
                          <a:latin typeface="Times New Roman" panose="02020603050405020304" pitchFamily="18" charset="0"/>
                          <a:cs typeface="Times New Roman" panose="02020603050405020304" pitchFamily="18" charset="0"/>
                        </a:rPr>
                        <a:t>3.1 ± 0.1</a:t>
                      </a:r>
                      <a:endParaRPr lang="fr-B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300" dirty="0">
                          <a:effectLst/>
                          <a:latin typeface="Times New Roman" panose="02020603050405020304" pitchFamily="18" charset="0"/>
                          <a:cs typeface="Times New Roman" panose="02020603050405020304" pitchFamily="18" charset="0"/>
                        </a:rPr>
                        <a:t>2.95 ± 0.1</a:t>
                      </a:r>
                      <a:endParaRPr lang="fr-B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B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en-US" sz="1300" dirty="0">
                          <a:effectLst/>
                          <a:latin typeface="Times New Roman" panose="02020603050405020304" pitchFamily="18" charset="0"/>
                          <a:cs typeface="Times New Roman" panose="02020603050405020304" pitchFamily="18" charset="0"/>
                        </a:rPr>
                        <a:t>3.2 ± 0.1 </a:t>
                      </a:r>
                      <a:endParaRPr lang="fr-B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6652990"/>
                  </a:ext>
                </a:extLst>
              </a:tr>
            </a:tbl>
          </a:graphicData>
        </a:graphic>
      </p:graphicFrame>
      <p:sp>
        <p:nvSpPr>
          <p:cNvPr id="11" name="Espace réservé du texte 2">
            <a:extLst>
              <a:ext uri="{FF2B5EF4-FFF2-40B4-BE49-F238E27FC236}">
                <a16:creationId xmlns:a16="http://schemas.microsoft.com/office/drawing/2014/main" id="{445CEA92-C825-D448-9186-230C6C0B4660}"/>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pic>
        <p:nvPicPr>
          <p:cNvPr id="8" name="Image 7">
            <a:extLst>
              <a:ext uri="{FF2B5EF4-FFF2-40B4-BE49-F238E27FC236}">
                <a16:creationId xmlns:a16="http://schemas.microsoft.com/office/drawing/2014/main" id="{6B2B8726-60D8-2047-B317-50929FD74B9D}"/>
              </a:ext>
            </a:extLst>
          </p:cNvPr>
          <p:cNvPicPr>
            <a:picLocks noChangeAspect="1"/>
          </p:cNvPicPr>
          <p:nvPr/>
        </p:nvPicPr>
        <p:blipFill>
          <a:blip r:embed="rId4"/>
          <a:stretch>
            <a:fillRect/>
          </a:stretch>
        </p:blipFill>
        <p:spPr>
          <a:xfrm>
            <a:off x="6837952" y="1452513"/>
            <a:ext cx="1171527" cy="1050751"/>
          </a:xfrm>
          <a:prstGeom prst="rect">
            <a:avLst/>
          </a:prstGeom>
        </p:spPr>
      </p:pic>
      <p:pic>
        <p:nvPicPr>
          <p:cNvPr id="3" name="Image 2">
            <a:extLst>
              <a:ext uri="{FF2B5EF4-FFF2-40B4-BE49-F238E27FC236}">
                <a16:creationId xmlns:a16="http://schemas.microsoft.com/office/drawing/2014/main" id="{EFC4752C-AC2F-8947-89BC-D2E5A15BDCD0}"/>
              </a:ext>
            </a:extLst>
          </p:cNvPr>
          <p:cNvPicPr>
            <a:picLocks noChangeAspect="1"/>
          </p:cNvPicPr>
          <p:nvPr/>
        </p:nvPicPr>
        <p:blipFill>
          <a:blip r:embed="rId5"/>
          <a:stretch>
            <a:fillRect/>
          </a:stretch>
        </p:blipFill>
        <p:spPr>
          <a:xfrm>
            <a:off x="1847963" y="1566629"/>
            <a:ext cx="1491584" cy="851471"/>
          </a:xfrm>
          <a:prstGeom prst="rect">
            <a:avLst/>
          </a:prstGeom>
        </p:spPr>
      </p:pic>
      <p:pic>
        <p:nvPicPr>
          <p:cNvPr id="6" name="Image 5">
            <a:extLst>
              <a:ext uri="{FF2B5EF4-FFF2-40B4-BE49-F238E27FC236}">
                <a16:creationId xmlns:a16="http://schemas.microsoft.com/office/drawing/2014/main" id="{F9D9E5B7-F23D-4146-998C-7176346D2ED9}"/>
              </a:ext>
            </a:extLst>
          </p:cNvPr>
          <p:cNvPicPr>
            <a:picLocks noChangeAspect="1"/>
          </p:cNvPicPr>
          <p:nvPr/>
        </p:nvPicPr>
        <p:blipFill>
          <a:blip r:embed="rId6"/>
          <a:stretch>
            <a:fillRect/>
          </a:stretch>
        </p:blipFill>
        <p:spPr>
          <a:xfrm>
            <a:off x="3769380" y="1409474"/>
            <a:ext cx="2035075" cy="1050751"/>
          </a:xfrm>
          <a:prstGeom prst="rect">
            <a:avLst/>
          </a:prstGeom>
        </p:spPr>
      </p:pic>
      <p:pic>
        <p:nvPicPr>
          <p:cNvPr id="12" name="Image 11">
            <a:extLst>
              <a:ext uri="{FF2B5EF4-FFF2-40B4-BE49-F238E27FC236}">
                <a16:creationId xmlns:a16="http://schemas.microsoft.com/office/drawing/2014/main" id="{F3BA630C-EC8E-4F47-ADDF-11C13550B893}"/>
              </a:ext>
            </a:extLst>
          </p:cNvPr>
          <p:cNvPicPr>
            <a:picLocks noChangeAspect="1"/>
          </p:cNvPicPr>
          <p:nvPr/>
        </p:nvPicPr>
        <p:blipFill>
          <a:blip r:embed="rId7"/>
          <a:stretch>
            <a:fillRect/>
          </a:stretch>
        </p:blipFill>
        <p:spPr>
          <a:xfrm>
            <a:off x="2845614" y="5015034"/>
            <a:ext cx="1594243" cy="1050751"/>
          </a:xfrm>
          <a:prstGeom prst="rect">
            <a:avLst/>
          </a:prstGeom>
        </p:spPr>
      </p:pic>
      <p:pic>
        <p:nvPicPr>
          <p:cNvPr id="14" name="Image 13">
            <a:extLst>
              <a:ext uri="{FF2B5EF4-FFF2-40B4-BE49-F238E27FC236}">
                <a16:creationId xmlns:a16="http://schemas.microsoft.com/office/drawing/2014/main" id="{557B1E27-0EEE-744A-95CC-515EA951117B}"/>
              </a:ext>
            </a:extLst>
          </p:cNvPr>
          <p:cNvPicPr>
            <a:picLocks noChangeAspect="1"/>
          </p:cNvPicPr>
          <p:nvPr/>
        </p:nvPicPr>
        <p:blipFill>
          <a:blip r:embed="rId8"/>
          <a:stretch>
            <a:fillRect/>
          </a:stretch>
        </p:blipFill>
        <p:spPr>
          <a:xfrm>
            <a:off x="4869034" y="5030613"/>
            <a:ext cx="2110682" cy="1052317"/>
          </a:xfrm>
          <a:prstGeom prst="rect">
            <a:avLst/>
          </a:prstGeom>
        </p:spPr>
      </p:pic>
    </p:spTree>
    <p:extLst>
      <p:ext uri="{BB962C8B-B14F-4D97-AF65-F5344CB8AC3E}">
        <p14:creationId xmlns:p14="http://schemas.microsoft.com/office/powerpoint/2010/main" val="388871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80FF85B-9D4A-C749-84B2-FFF1D22DF2F3}"/>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18</a:t>
            </a:fld>
            <a:endParaRPr lang="fr-BE" dirty="0">
              <a:solidFill>
                <a:prstClr val="black"/>
              </a:solidFill>
            </a:endParaRPr>
          </a:p>
        </p:txBody>
      </p:sp>
      <p:sp>
        <p:nvSpPr>
          <p:cNvPr id="3" name="Espace réservé du texte 2">
            <a:extLst>
              <a:ext uri="{FF2B5EF4-FFF2-40B4-BE49-F238E27FC236}">
                <a16:creationId xmlns:a16="http://schemas.microsoft.com/office/drawing/2014/main" id="{95C88D9E-3EFB-764B-82DA-B8A2B662A9D0}"/>
              </a:ext>
            </a:extLst>
          </p:cNvPr>
          <p:cNvSpPr>
            <a:spLocks noGrp="1"/>
          </p:cNvSpPr>
          <p:nvPr>
            <p:ph type="body" sz="quarter" idx="10"/>
          </p:nvPr>
        </p:nvSpPr>
        <p:spPr>
          <a:xfrm>
            <a:off x="3322447" y="1125416"/>
            <a:ext cx="8399772" cy="3120887"/>
          </a:xfrm>
        </p:spPr>
        <p:txBody>
          <a:bodyPr/>
          <a:lstStyle/>
          <a:p>
            <a:pPr marL="457200" indent="-457200">
              <a:buFont typeface="Wingdings" pitchFamily="2" charset="2"/>
              <a:buChar char="è"/>
            </a:pPr>
            <a:r>
              <a:rPr lang="en-GB" sz="2000" dirty="0">
                <a:sym typeface="Wingdings" pitchFamily="2" charset="2"/>
              </a:rPr>
              <a:t>Manganese complexes based on </a:t>
            </a:r>
            <a:r>
              <a:rPr lang="en-GB" sz="2000" dirty="0" err="1">
                <a:sym typeface="Wingdings" pitchFamily="2" charset="2"/>
              </a:rPr>
              <a:t>pyclen</a:t>
            </a:r>
            <a:r>
              <a:rPr lang="en-GB" sz="2000" dirty="0">
                <a:sym typeface="Wingdings" pitchFamily="2" charset="2"/>
              </a:rPr>
              <a:t> derivatives</a:t>
            </a:r>
          </a:p>
          <a:p>
            <a:pPr marL="457200" indent="-457200">
              <a:buFont typeface="Wingdings" pitchFamily="2" charset="2"/>
              <a:buChar char="è"/>
            </a:pPr>
            <a:r>
              <a:rPr lang="en-GB" sz="2000" dirty="0">
                <a:sym typeface="Wingdings" pitchFamily="2" charset="2"/>
              </a:rPr>
              <a:t>Functionalization of the arm on the </a:t>
            </a:r>
            <a:r>
              <a:rPr lang="en-GB" sz="2000" dirty="0" err="1">
                <a:sym typeface="Wingdings" pitchFamily="2" charset="2"/>
              </a:rPr>
              <a:t>pyridin</a:t>
            </a:r>
            <a:endParaRPr lang="en-GB" sz="2000" dirty="0">
              <a:sym typeface="Wingdings" pitchFamily="2" charset="2"/>
            </a:endParaRPr>
          </a:p>
          <a:p>
            <a:pPr marL="457200" indent="-457200">
              <a:buFont typeface="Wingdings" pitchFamily="2" charset="2"/>
              <a:buChar char="è"/>
            </a:pPr>
            <a:r>
              <a:rPr lang="en-GB" sz="2000" dirty="0">
                <a:sym typeface="Wingdings" pitchFamily="2" charset="2"/>
              </a:rPr>
              <a:t>Close to the Gd-DOTA efficacy</a:t>
            </a:r>
          </a:p>
          <a:p>
            <a:pPr marL="0" indent="0"/>
            <a:endParaRPr lang="fr-FR" dirty="0"/>
          </a:p>
        </p:txBody>
      </p:sp>
      <p:sp>
        <p:nvSpPr>
          <p:cNvPr id="5" name="Espace réservé du texte 2">
            <a:extLst>
              <a:ext uri="{FF2B5EF4-FFF2-40B4-BE49-F238E27FC236}">
                <a16:creationId xmlns:a16="http://schemas.microsoft.com/office/drawing/2014/main" id="{1F3E787A-5E08-AB46-9E1E-09A7FF5657EC}"/>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a:t>
            </a:r>
            <a:r>
              <a:rPr lang="en-GB" sz="1200" dirty="0">
                <a:solidFill>
                  <a:schemeClr val="bg1">
                    <a:lumMod val="85000"/>
                  </a:schemeClr>
                </a:solidFill>
              </a:rPr>
              <a:t> Results	  </a:t>
            </a:r>
            <a:r>
              <a:rPr lang="en-GB" sz="1200" dirty="0"/>
              <a:t>	                 Conclusion &amp; perspectives</a:t>
            </a:r>
          </a:p>
        </p:txBody>
      </p:sp>
      <p:pic>
        <p:nvPicPr>
          <p:cNvPr id="6" name="Image 5">
            <a:extLst>
              <a:ext uri="{FF2B5EF4-FFF2-40B4-BE49-F238E27FC236}">
                <a16:creationId xmlns:a16="http://schemas.microsoft.com/office/drawing/2014/main" id="{24C7AE1A-3313-E546-BD60-5857C2417EF6}"/>
              </a:ext>
            </a:extLst>
          </p:cNvPr>
          <p:cNvPicPr>
            <a:picLocks noChangeAspect="1"/>
          </p:cNvPicPr>
          <p:nvPr/>
        </p:nvPicPr>
        <p:blipFill>
          <a:blip r:embed="rId3"/>
          <a:stretch>
            <a:fillRect/>
          </a:stretch>
        </p:blipFill>
        <p:spPr>
          <a:xfrm>
            <a:off x="147947" y="1056230"/>
            <a:ext cx="3124200" cy="1828800"/>
          </a:xfrm>
          <a:prstGeom prst="rect">
            <a:avLst/>
          </a:prstGeom>
        </p:spPr>
      </p:pic>
      <p:sp>
        <p:nvSpPr>
          <p:cNvPr id="7" name="Espace réservé du texte 2">
            <a:extLst>
              <a:ext uri="{FF2B5EF4-FFF2-40B4-BE49-F238E27FC236}">
                <a16:creationId xmlns:a16="http://schemas.microsoft.com/office/drawing/2014/main" id="{9CD27D1B-07B5-284E-A615-656C46FA6A6C}"/>
              </a:ext>
            </a:extLst>
          </p:cNvPr>
          <p:cNvSpPr txBox="1">
            <a:spLocks/>
          </p:cNvSpPr>
          <p:nvPr/>
        </p:nvSpPr>
        <p:spPr>
          <a:xfrm>
            <a:off x="92912" y="308114"/>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sz="2000" dirty="0"/>
              <a:t>Conclusions</a:t>
            </a:r>
          </a:p>
        </p:txBody>
      </p:sp>
      <p:sp>
        <p:nvSpPr>
          <p:cNvPr id="8" name="Espace réservé du texte 2">
            <a:extLst>
              <a:ext uri="{FF2B5EF4-FFF2-40B4-BE49-F238E27FC236}">
                <a16:creationId xmlns:a16="http://schemas.microsoft.com/office/drawing/2014/main" id="{656FAB0E-4BA0-DD44-9989-1E7A2BC42393}"/>
              </a:ext>
            </a:extLst>
          </p:cNvPr>
          <p:cNvSpPr txBox="1">
            <a:spLocks/>
          </p:cNvSpPr>
          <p:nvPr/>
        </p:nvSpPr>
        <p:spPr>
          <a:xfrm>
            <a:off x="147947" y="3847187"/>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Perspectives</a:t>
            </a:r>
          </a:p>
        </p:txBody>
      </p:sp>
      <p:sp>
        <p:nvSpPr>
          <p:cNvPr id="9" name="Espace réservé du texte 2">
            <a:extLst>
              <a:ext uri="{FF2B5EF4-FFF2-40B4-BE49-F238E27FC236}">
                <a16:creationId xmlns:a16="http://schemas.microsoft.com/office/drawing/2014/main" id="{B8C00498-0AEF-F141-990D-D023FAAC675B}"/>
              </a:ext>
            </a:extLst>
          </p:cNvPr>
          <p:cNvSpPr txBox="1">
            <a:spLocks/>
          </p:cNvSpPr>
          <p:nvPr/>
        </p:nvSpPr>
        <p:spPr>
          <a:xfrm>
            <a:off x="3285125" y="4258449"/>
            <a:ext cx="8399772" cy="1041071"/>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itchFamily="2" charset="2"/>
              <a:buChar char="è"/>
            </a:pPr>
            <a:r>
              <a:rPr lang="en-GB" sz="2000" dirty="0">
                <a:sym typeface="Wingdings" pitchFamily="2" charset="2"/>
              </a:rPr>
              <a:t>Increase of the relaxivity </a:t>
            </a:r>
          </a:p>
          <a:p>
            <a:pPr marL="457200" indent="-457200">
              <a:buFont typeface="Wingdings" pitchFamily="2" charset="2"/>
              <a:buChar char="è"/>
            </a:pPr>
            <a:r>
              <a:rPr lang="en-GB" sz="2000" dirty="0">
                <a:sym typeface="Wingdings" pitchFamily="2" charset="2"/>
              </a:rPr>
              <a:t>Thermodynamic stability</a:t>
            </a:r>
          </a:p>
          <a:p>
            <a:pPr marL="0" indent="0"/>
            <a:endParaRPr lang="fr-BE" dirty="0"/>
          </a:p>
        </p:txBody>
      </p:sp>
    </p:spTree>
    <p:extLst>
      <p:ext uri="{BB962C8B-B14F-4D97-AF65-F5344CB8AC3E}">
        <p14:creationId xmlns:p14="http://schemas.microsoft.com/office/powerpoint/2010/main" val="48918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a:t>
            </a:fld>
            <a:endParaRPr lang="fr-BE" dirty="0">
              <a:solidFill>
                <a:prstClr val="black"/>
              </a:solidFill>
            </a:endParaRPr>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5" name="ZoneTexte 4">
            <a:extLst>
              <a:ext uri="{FF2B5EF4-FFF2-40B4-BE49-F238E27FC236}">
                <a16:creationId xmlns:a16="http://schemas.microsoft.com/office/drawing/2014/main" id="{F842D8EB-52C1-4744-A919-921B00BE3F70}"/>
              </a:ext>
            </a:extLst>
          </p:cNvPr>
          <p:cNvSpPr txBox="1"/>
          <p:nvPr/>
        </p:nvSpPr>
        <p:spPr>
          <a:xfrm>
            <a:off x="3145134" y="140677"/>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13" name="ZoneTexte 12">
            <a:extLst>
              <a:ext uri="{FF2B5EF4-FFF2-40B4-BE49-F238E27FC236}">
                <a16:creationId xmlns:a16="http://schemas.microsoft.com/office/drawing/2014/main" id="{6620E7A2-DFCA-B943-A383-0493B29B5180}"/>
              </a:ext>
            </a:extLst>
          </p:cNvPr>
          <p:cNvSpPr txBox="1"/>
          <p:nvPr/>
        </p:nvSpPr>
        <p:spPr>
          <a:xfrm>
            <a:off x="0" y="5960421"/>
            <a:ext cx="8360228" cy="498764"/>
          </a:xfrm>
          <a:prstGeom prst="rect">
            <a:avLst/>
          </a:prstGeom>
        </p:spPr>
        <p:txBody>
          <a:bodyPr vert="horz" wrap="none" lIns="91440" tIns="45720" rIns="91440" bIns="45720" rtlCol="0">
            <a:normAutofit/>
          </a:bodyPr>
          <a:lstStyle/>
          <a:p>
            <a:pPr marL="342900" indent="-342900" eaLnBrk="0" fontAlgn="base" hangingPunct="0">
              <a:spcBef>
                <a:spcPct val="0"/>
              </a:spcBef>
              <a:spcAft>
                <a:spcPct val="0"/>
              </a:spcAft>
            </a:pPr>
            <a:r>
              <a:rPr lang="en-US" sz="1200" baseline="30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Beam, A. S, </a:t>
            </a:r>
            <a:r>
              <a:rPr lang="en-US" sz="1200" i="1" dirty="0">
                <a:latin typeface="Times New Roman" panose="02020603050405020304" pitchFamily="18" charset="0"/>
                <a:cs typeface="Times New Roman" panose="02020603050405020304" pitchFamily="18" charset="0"/>
              </a:rPr>
              <a:t>et al, </a:t>
            </a:r>
            <a:r>
              <a:rPr lang="en-US" sz="1200" i="1" dirty="0" err="1">
                <a:latin typeface="Times New Roman" panose="02020603050405020304" pitchFamily="18" charset="0"/>
                <a:cs typeface="Times New Roman" panose="02020603050405020304" pitchFamily="18" charset="0"/>
              </a:rPr>
              <a:t>Radiol</a:t>
            </a:r>
            <a:r>
              <a:rPr lang="en-US" sz="1200" i="1" dirty="0">
                <a:latin typeface="Times New Roman" panose="02020603050405020304" pitchFamily="18" charset="0"/>
                <a:cs typeface="Times New Roman" panose="02020603050405020304" pitchFamily="18" charset="0"/>
              </a:rPr>
              <a:t>. Technol.</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88</a:t>
            </a:r>
            <a:r>
              <a:rPr lang="en-US" sz="1200" dirty="0">
                <a:latin typeface="Times New Roman" panose="02020603050405020304" pitchFamily="18" charset="0"/>
                <a:cs typeface="Times New Roman" panose="02020603050405020304" pitchFamily="18" charset="0"/>
              </a:rPr>
              <a:t>, 583–589 (2017)</a:t>
            </a:r>
          </a:p>
          <a:p>
            <a:pPr marL="342900" indent="-342900" eaLnBrk="0" fontAlgn="base" hangingPunct="0">
              <a:spcBef>
                <a:spcPct val="0"/>
              </a:spcBef>
              <a:spcAft>
                <a:spcPct val="0"/>
              </a:spcAft>
            </a:pP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Gianolio, E., </a:t>
            </a:r>
            <a:r>
              <a:rPr lang="en-US" sz="1200" i="1" dirty="0">
                <a:latin typeface="Times New Roman" panose="02020603050405020304" pitchFamily="18" charset="0"/>
                <a:cs typeface="Times New Roman" panose="02020603050405020304" pitchFamily="18" charset="0"/>
              </a:rPr>
              <a:t>et la, Eur. J. </a:t>
            </a:r>
            <a:r>
              <a:rPr lang="en-US" sz="1200" i="1" dirty="0" err="1">
                <a:latin typeface="Times New Roman" panose="02020603050405020304" pitchFamily="18" charset="0"/>
                <a:cs typeface="Times New Roman" panose="02020603050405020304" pitchFamily="18" charset="0"/>
              </a:rPr>
              <a:t>Inorg</a:t>
            </a:r>
            <a:r>
              <a:rPr lang="en-US" sz="1200" i="1" dirty="0">
                <a:latin typeface="Times New Roman" panose="02020603050405020304" pitchFamily="18" charset="0"/>
                <a:cs typeface="Times New Roman" panose="02020603050405020304" pitchFamily="18" charset="0"/>
              </a:rPr>
              <a:t>. Chem.</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2019</a:t>
            </a:r>
            <a:r>
              <a:rPr lang="en-US" sz="1200" dirty="0">
                <a:latin typeface="Times New Roman" panose="02020603050405020304" pitchFamily="18" charset="0"/>
                <a:cs typeface="Times New Roman" panose="02020603050405020304" pitchFamily="18" charset="0"/>
              </a:rPr>
              <a:t>, 137–151 (2019)</a:t>
            </a:r>
            <a:endParaRPr lang="fr-FR" sz="1200" dirty="0" err="1">
              <a:latin typeface="Times New Roman" panose="02020603050405020304" pitchFamily="18" charset="0"/>
              <a:cs typeface="Times New Roman" panose="02020603050405020304" pitchFamily="18" charset="0"/>
            </a:endParaRPr>
          </a:p>
        </p:txBody>
      </p:sp>
      <p:pic>
        <p:nvPicPr>
          <p:cNvPr id="14" name="Image 13">
            <a:extLst>
              <a:ext uri="{FF2B5EF4-FFF2-40B4-BE49-F238E27FC236}">
                <a16:creationId xmlns:a16="http://schemas.microsoft.com/office/drawing/2014/main" id="{6DACAC70-9F91-4C4A-A8E8-B1C6DBC4CA2C}"/>
              </a:ext>
            </a:extLst>
          </p:cNvPr>
          <p:cNvPicPr>
            <a:picLocks noChangeAspect="1"/>
          </p:cNvPicPr>
          <p:nvPr/>
        </p:nvPicPr>
        <p:blipFill>
          <a:blip r:embed="rId3"/>
          <a:stretch>
            <a:fillRect/>
          </a:stretch>
        </p:blipFill>
        <p:spPr>
          <a:xfrm>
            <a:off x="406400" y="1219909"/>
            <a:ext cx="4165600" cy="2260600"/>
          </a:xfrm>
          <a:prstGeom prst="rect">
            <a:avLst/>
          </a:prstGeom>
        </p:spPr>
      </p:pic>
      <p:pic>
        <p:nvPicPr>
          <p:cNvPr id="15" name="Image 14">
            <a:extLst>
              <a:ext uri="{FF2B5EF4-FFF2-40B4-BE49-F238E27FC236}">
                <a16:creationId xmlns:a16="http://schemas.microsoft.com/office/drawing/2014/main" id="{7F7BA103-196E-A942-A6D6-6830B84FD16C}"/>
              </a:ext>
            </a:extLst>
          </p:cNvPr>
          <p:cNvPicPr>
            <a:picLocks noChangeAspect="1"/>
          </p:cNvPicPr>
          <p:nvPr/>
        </p:nvPicPr>
        <p:blipFill>
          <a:blip r:embed="rId4"/>
          <a:stretch>
            <a:fillRect/>
          </a:stretch>
        </p:blipFill>
        <p:spPr>
          <a:xfrm>
            <a:off x="5528293" y="1270709"/>
            <a:ext cx="2463800" cy="2209800"/>
          </a:xfrm>
          <a:prstGeom prst="rect">
            <a:avLst/>
          </a:prstGeom>
        </p:spPr>
      </p:pic>
      <p:sp>
        <p:nvSpPr>
          <p:cNvPr id="16" name="Espace réservé du texte 2">
            <a:extLst>
              <a:ext uri="{FF2B5EF4-FFF2-40B4-BE49-F238E27FC236}">
                <a16:creationId xmlns:a16="http://schemas.microsoft.com/office/drawing/2014/main" id="{4E266D16-3C63-5345-BAD1-C70C48C3B720}"/>
              </a:ext>
            </a:extLst>
          </p:cNvPr>
          <p:cNvSpPr txBox="1">
            <a:spLocks/>
          </p:cNvSpPr>
          <p:nvPr/>
        </p:nvSpPr>
        <p:spPr>
          <a:xfrm>
            <a:off x="92912" y="308114"/>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t>Introduction </a:t>
            </a:r>
          </a:p>
          <a:p>
            <a:r>
              <a:rPr lang="fr-FR" sz="1800" dirty="0"/>
              <a:t>	Gadolinium complexes</a:t>
            </a:r>
          </a:p>
        </p:txBody>
      </p:sp>
      <p:sp>
        <p:nvSpPr>
          <p:cNvPr id="18" name="Espace réservé du texte 2">
            <a:extLst>
              <a:ext uri="{FF2B5EF4-FFF2-40B4-BE49-F238E27FC236}">
                <a16:creationId xmlns:a16="http://schemas.microsoft.com/office/drawing/2014/main" id="{C900C2E4-C67F-B948-ABDA-A9EE075EF0B9}"/>
              </a:ext>
            </a:extLst>
          </p:cNvPr>
          <p:cNvSpPr txBox="1">
            <a:spLocks/>
          </p:cNvSpPr>
          <p:nvPr/>
        </p:nvSpPr>
        <p:spPr>
          <a:xfrm>
            <a:off x="1760289" y="3779409"/>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Gd-DTPA</a:t>
            </a:r>
          </a:p>
        </p:txBody>
      </p:sp>
      <p:sp>
        <p:nvSpPr>
          <p:cNvPr id="19" name="Espace réservé du texte 2">
            <a:extLst>
              <a:ext uri="{FF2B5EF4-FFF2-40B4-BE49-F238E27FC236}">
                <a16:creationId xmlns:a16="http://schemas.microsoft.com/office/drawing/2014/main" id="{93B2F825-0C34-6A47-BE4A-BC45B3648E3C}"/>
              </a:ext>
            </a:extLst>
          </p:cNvPr>
          <p:cNvSpPr txBox="1">
            <a:spLocks/>
          </p:cNvSpPr>
          <p:nvPr/>
        </p:nvSpPr>
        <p:spPr>
          <a:xfrm>
            <a:off x="6189784" y="3779409"/>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Gd-DOTA</a:t>
            </a:r>
          </a:p>
        </p:txBody>
      </p:sp>
      <p:sp>
        <p:nvSpPr>
          <p:cNvPr id="21" name="Espace réservé du texte 2">
            <a:extLst>
              <a:ext uri="{FF2B5EF4-FFF2-40B4-BE49-F238E27FC236}">
                <a16:creationId xmlns:a16="http://schemas.microsoft.com/office/drawing/2014/main" id="{39DEEB82-779A-B243-967D-8016ACE833F7}"/>
              </a:ext>
            </a:extLst>
          </p:cNvPr>
          <p:cNvSpPr txBox="1">
            <a:spLocks/>
          </p:cNvSpPr>
          <p:nvPr/>
        </p:nvSpPr>
        <p:spPr>
          <a:xfrm>
            <a:off x="248823" y="4436505"/>
            <a:ext cx="401441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è"/>
            </a:pPr>
            <a:r>
              <a:rPr lang="fr-FR" sz="1800" dirty="0" err="1">
                <a:sym typeface="Wingdings" pitchFamily="2" charset="2"/>
              </a:rPr>
              <a:t>Nephrogenic</a:t>
            </a:r>
            <a:r>
              <a:rPr lang="fr-FR" sz="1800" dirty="0">
                <a:sym typeface="Wingdings" pitchFamily="2" charset="2"/>
              </a:rPr>
              <a:t> </a:t>
            </a:r>
            <a:r>
              <a:rPr lang="fr-FR" sz="1800" dirty="0" err="1">
                <a:sym typeface="Wingdings" pitchFamily="2" charset="2"/>
              </a:rPr>
              <a:t>systemic</a:t>
            </a:r>
            <a:r>
              <a:rPr lang="fr-FR" sz="1800" dirty="0">
                <a:sym typeface="Wingdings" pitchFamily="2" charset="2"/>
              </a:rPr>
              <a:t> </a:t>
            </a:r>
            <a:r>
              <a:rPr lang="fr-FR" sz="1800" dirty="0" err="1">
                <a:sym typeface="Wingdings" pitchFamily="2" charset="2"/>
              </a:rPr>
              <a:t>fibrosis</a:t>
            </a:r>
            <a:r>
              <a:rPr lang="fr-FR" sz="1800" dirty="0">
                <a:sym typeface="Wingdings" pitchFamily="2" charset="2"/>
              </a:rPr>
              <a:t> (NSF)</a:t>
            </a:r>
            <a:r>
              <a:rPr lang="fr-FR" sz="1800" baseline="30000" dirty="0">
                <a:sym typeface="Wingdings" pitchFamily="2" charset="2"/>
              </a:rPr>
              <a:t>1</a:t>
            </a:r>
            <a:endParaRPr lang="fr-FR" sz="1800" dirty="0">
              <a:sym typeface="Wingdings" pitchFamily="2" charset="2"/>
            </a:endParaRPr>
          </a:p>
          <a:p>
            <a:pPr>
              <a:buFont typeface="Wingdings" pitchFamily="2" charset="2"/>
              <a:buChar char="è"/>
            </a:pPr>
            <a:r>
              <a:rPr lang="fr-FR" sz="1800" dirty="0" err="1">
                <a:sym typeface="Wingdings" pitchFamily="2" charset="2"/>
              </a:rPr>
              <a:t>Retention</a:t>
            </a:r>
            <a:r>
              <a:rPr lang="fr-FR" sz="1800" dirty="0">
                <a:sym typeface="Wingdings" pitchFamily="2" charset="2"/>
              </a:rPr>
              <a:t> in the brain</a:t>
            </a:r>
            <a:r>
              <a:rPr lang="fr-FR" sz="1800" baseline="30000" dirty="0">
                <a:sym typeface="Wingdings" pitchFamily="2" charset="2"/>
              </a:rPr>
              <a:t>2</a:t>
            </a:r>
            <a:endParaRPr lang="fr-FR" sz="1600" dirty="0"/>
          </a:p>
        </p:txBody>
      </p:sp>
      <p:sp>
        <p:nvSpPr>
          <p:cNvPr id="22" name="Espace réservé du texte 2">
            <a:extLst>
              <a:ext uri="{FF2B5EF4-FFF2-40B4-BE49-F238E27FC236}">
                <a16:creationId xmlns:a16="http://schemas.microsoft.com/office/drawing/2014/main" id="{2D44DA32-115F-A44E-A597-85BC64E48B32}"/>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t>Introduction			</a:t>
            </a:r>
            <a:r>
              <a:rPr lang="en-GB" sz="1200" dirty="0">
                <a:solidFill>
                  <a:schemeClr val="bg1">
                    <a:lumMod val="85000"/>
                  </a:schemeClr>
                </a:solidFill>
              </a:rPr>
              <a:t>  Results	  </a:t>
            </a:r>
            <a:r>
              <a:rPr lang="en-GB" sz="1200" dirty="0"/>
              <a:t>	</a:t>
            </a:r>
            <a:r>
              <a:rPr lang="en-GB" sz="1200" dirty="0">
                <a:solidFill>
                  <a:schemeClr val="bg1">
                    <a:lumMod val="85000"/>
                  </a:schemeClr>
                </a:solidFill>
              </a:rPr>
              <a:t>                 Conclusion &amp; perspectives</a:t>
            </a:r>
          </a:p>
        </p:txBody>
      </p:sp>
    </p:spTree>
    <p:extLst>
      <p:ext uri="{BB962C8B-B14F-4D97-AF65-F5344CB8AC3E}">
        <p14:creationId xmlns:p14="http://schemas.microsoft.com/office/powerpoint/2010/main" val="118354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3DC42C4-6783-144F-A2FD-CF85E6C68B71}"/>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19</a:t>
            </a:fld>
            <a:endParaRPr lang="fr-BE" dirty="0">
              <a:solidFill>
                <a:prstClr val="black"/>
              </a:solidFill>
            </a:endParaRPr>
          </a:p>
        </p:txBody>
      </p:sp>
      <p:sp>
        <p:nvSpPr>
          <p:cNvPr id="3" name="Espace réservé du texte 2">
            <a:extLst>
              <a:ext uri="{FF2B5EF4-FFF2-40B4-BE49-F238E27FC236}">
                <a16:creationId xmlns:a16="http://schemas.microsoft.com/office/drawing/2014/main" id="{F491C79F-E2A2-5A47-97F8-29357E6CC2B4}"/>
              </a:ext>
            </a:extLst>
          </p:cNvPr>
          <p:cNvSpPr>
            <a:spLocks noGrp="1"/>
          </p:cNvSpPr>
          <p:nvPr>
            <p:ph type="body" sz="quarter" idx="10"/>
          </p:nvPr>
        </p:nvSpPr>
        <p:spPr>
          <a:xfrm>
            <a:off x="2133641" y="323972"/>
            <a:ext cx="8340395" cy="3120887"/>
          </a:xfrm>
        </p:spPr>
        <p:txBody>
          <a:bodyPr/>
          <a:lstStyle/>
          <a:p>
            <a:r>
              <a:rPr lang="en-GB" dirty="0"/>
              <a:t>Thank you for your attention</a:t>
            </a:r>
          </a:p>
        </p:txBody>
      </p:sp>
      <p:pic>
        <p:nvPicPr>
          <p:cNvPr id="4" name="Picture 8" descr="Université de Mons">
            <a:extLst>
              <a:ext uri="{FF2B5EF4-FFF2-40B4-BE49-F238E27FC236}">
                <a16:creationId xmlns:a16="http://schemas.microsoft.com/office/drawing/2014/main" id="{6D19853C-A25C-8B47-B292-D33337F3F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7" y="5357746"/>
            <a:ext cx="998315" cy="715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LCPO (@LCPO_Bordeaux) | Twitter">
            <a:extLst>
              <a:ext uri="{FF2B5EF4-FFF2-40B4-BE49-F238E27FC236}">
                <a16:creationId xmlns:a16="http://schemas.microsoft.com/office/drawing/2014/main" id="{3DA3F736-961F-404F-95C9-904127A54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057" y="5103399"/>
            <a:ext cx="1128713" cy="1128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50DDCE84-0BC4-5D43-A4E4-EF8FF8C3F6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61983" y="5394649"/>
            <a:ext cx="1789116" cy="79643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9EB1601-B93A-BB49-875A-9BD8A28F42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462" y="4973584"/>
            <a:ext cx="3772792" cy="1576303"/>
          </a:xfrm>
          <a:prstGeom prst="rect">
            <a:avLst/>
          </a:prstGeom>
        </p:spPr>
      </p:pic>
      <p:sp>
        <p:nvSpPr>
          <p:cNvPr id="8" name="ZoneTexte 7">
            <a:extLst>
              <a:ext uri="{FF2B5EF4-FFF2-40B4-BE49-F238E27FC236}">
                <a16:creationId xmlns:a16="http://schemas.microsoft.com/office/drawing/2014/main" id="{49CDD558-DFE0-AD40-88EB-B3261BD32AE6}"/>
              </a:ext>
            </a:extLst>
          </p:cNvPr>
          <p:cNvSpPr txBox="1"/>
          <p:nvPr/>
        </p:nvSpPr>
        <p:spPr>
          <a:xfrm>
            <a:off x="6336552" y="5966649"/>
            <a:ext cx="1303562" cy="246221"/>
          </a:xfrm>
          <a:prstGeom prst="rect">
            <a:avLst/>
          </a:prstGeom>
          <a:noFill/>
        </p:spPr>
        <p:txBody>
          <a:bodyPr wrap="none" rtlCol="0">
            <a:spAutoFit/>
          </a:bodyPr>
          <a:lstStyle/>
          <a:p>
            <a:r>
              <a:rPr lang="en-US" sz="1000" dirty="0" err="1"/>
              <a:t>Projet</a:t>
            </a:r>
            <a:r>
              <a:rPr lang="en-US" sz="1000" dirty="0"/>
              <a:t> COMMUCAN</a:t>
            </a:r>
          </a:p>
        </p:txBody>
      </p:sp>
      <p:pic>
        <p:nvPicPr>
          <p:cNvPr id="9" name="Picture 2" descr="Diapositive 1">
            <a:extLst>
              <a:ext uri="{FF2B5EF4-FFF2-40B4-BE49-F238E27FC236}">
                <a16:creationId xmlns:a16="http://schemas.microsoft.com/office/drawing/2014/main" id="{9E7F0BD7-04D6-944E-A809-29AB082620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628" t="20575" r="8918" b="31407"/>
          <a:stretch/>
        </p:blipFill>
        <p:spPr bwMode="auto">
          <a:xfrm>
            <a:off x="4337613" y="5634883"/>
            <a:ext cx="1489647" cy="353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ésultat de recherche d'images pour &quot;cnam&quot;">
            <a:extLst>
              <a:ext uri="{FF2B5EF4-FFF2-40B4-BE49-F238E27FC236}">
                <a16:creationId xmlns:a16="http://schemas.microsoft.com/office/drawing/2014/main" id="{C0323562-564B-6046-89E1-6472A5C052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9711" y="2818251"/>
            <a:ext cx="1746830" cy="4504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ésultat de recherche d'images pour &quot;université de bordeaux&quot;">
            <a:extLst>
              <a:ext uri="{FF2B5EF4-FFF2-40B4-BE49-F238E27FC236}">
                <a16:creationId xmlns:a16="http://schemas.microsoft.com/office/drawing/2014/main" id="{743CE788-5772-C846-8974-D1FFB865F9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0164" y="2726668"/>
            <a:ext cx="1808715" cy="7234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université mons&quot;">
            <a:extLst>
              <a:ext uri="{FF2B5EF4-FFF2-40B4-BE49-F238E27FC236}">
                <a16:creationId xmlns:a16="http://schemas.microsoft.com/office/drawing/2014/main" id="{D35540E1-EF6A-5E4E-9BBE-ACCB56145C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1923" y="2836216"/>
            <a:ext cx="1426635" cy="50978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12989842-3BF5-594F-86CE-6C5B28FE831E}"/>
              </a:ext>
            </a:extLst>
          </p:cNvPr>
          <p:cNvSpPr txBox="1"/>
          <p:nvPr/>
        </p:nvSpPr>
        <p:spPr>
          <a:xfrm>
            <a:off x="229527" y="3383869"/>
            <a:ext cx="1768369" cy="1600438"/>
          </a:xfrm>
          <a:prstGeom prst="rect">
            <a:avLst/>
          </a:prstGeom>
          <a:noFill/>
        </p:spPr>
        <p:txBody>
          <a:bodyPr wrap="none" rtlCol="0">
            <a:spAutoFit/>
          </a:bodyPr>
          <a:lstStyle/>
          <a:p>
            <a:r>
              <a:rPr lang="fr-FR" sz="1400" dirty="0"/>
              <a:t>Prof. Laurent Sophie</a:t>
            </a:r>
          </a:p>
          <a:p>
            <a:r>
              <a:rPr lang="fr-FR" sz="1400" dirty="0"/>
              <a:t>Dr </a:t>
            </a:r>
            <a:r>
              <a:rPr lang="fr-FR" sz="1400" dirty="0" err="1"/>
              <a:t>Henoumont</a:t>
            </a:r>
            <a:r>
              <a:rPr lang="fr-FR" sz="1400" dirty="0"/>
              <a:t> Céline</a:t>
            </a:r>
          </a:p>
          <a:p>
            <a:r>
              <a:rPr lang="fr-FR" sz="1400" dirty="0"/>
              <a:t>Dr </a:t>
            </a:r>
            <a:r>
              <a:rPr lang="fr-FR" sz="1400" dirty="0" err="1"/>
              <a:t>Stanicki</a:t>
            </a:r>
            <a:r>
              <a:rPr lang="fr-FR" sz="1400" dirty="0"/>
              <a:t> Dimitri</a:t>
            </a:r>
          </a:p>
          <a:p>
            <a:r>
              <a:rPr lang="fr-FR" sz="1400" dirty="0"/>
              <a:t>Prof Vander Elst Luce</a:t>
            </a:r>
          </a:p>
          <a:p>
            <a:r>
              <a:rPr lang="fr-FR" sz="1400" dirty="0"/>
              <a:t>Prof Muller Robert N.</a:t>
            </a:r>
          </a:p>
          <a:p>
            <a:r>
              <a:rPr lang="fr-FR" sz="1400" dirty="0"/>
              <a:t>Dr </a:t>
            </a:r>
            <a:r>
              <a:rPr lang="fr-FR" sz="1400" dirty="0" err="1"/>
              <a:t>Boutry</a:t>
            </a:r>
            <a:r>
              <a:rPr lang="fr-FR" sz="1400" dirty="0"/>
              <a:t> Sébastien</a:t>
            </a:r>
          </a:p>
          <a:p>
            <a:r>
              <a:rPr lang="fr-FR" sz="1400" dirty="0"/>
              <a:t>RMN group</a:t>
            </a:r>
          </a:p>
        </p:txBody>
      </p:sp>
      <p:sp>
        <p:nvSpPr>
          <p:cNvPr id="14" name="ZoneTexte 13">
            <a:extLst>
              <a:ext uri="{FF2B5EF4-FFF2-40B4-BE49-F238E27FC236}">
                <a16:creationId xmlns:a16="http://schemas.microsoft.com/office/drawing/2014/main" id="{2D5B0A12-7CAB-0245-89B7-F011182244FA}"/>
              </a:ext>
            </a:extLst>
          </p:cNvPr>
          <p:cNvSpPr txBox="1"/>
          <p:nvPr/>
        </p:nvSpPr>
        <p:spPr>
          <a:xfrm>
            <a:off x="2072762" y="3386142"/>
            <a:ext cx="1593000" cy="738664"/>
          </a:xfrm>
          <a:prstGeom prst="rect">
            <a:avLst/>
          </a:prstGeom>
          <a:noFill/>
        </p:spPr>
        <p:txBody>
          <a:bodyPr wrap="none" rtlCol="0">
            <a:spAutoFit/>
          </a:bodyPr>
          <a:lstStyle/>
          <a:p>
            <a:r>
              <a:rPr lang="fr-FR" sz="1400" dirty="0"/>
              <a:t>Dr </a:t>
            </a:r>
            <a:r>
              <a:rPr lang="fr-FR" sz="1400" dirty="0" err="1"/>
              <a:t>Dioury</a:t>
            </a:r>
            <a:r>
              <a:rPr lang="fr-FR" sz="1400" dirty="0"/>
              <a:t> Fabienne</a:t>
            </a:r>
          </a:p>
          <a:p>
            <a:r>
              <a:rPr lang="fr-FR" sz="1400" dirty="0"/>
              <a:t>Prof. Port Marc</a:t>
            </a:r>
          </a:p>
          <a:p>
            <a:r>
              <a:rPr lang="fr-FR" sz="1400" dirty="0" err="1"/>
              <a:t>Vachez</a:t>
            </a:r>
            <a:r>
              <a:rPr lang="fr-FR" sz="1400" dirty="0"/>
              <a:t> Olivier</a:t>
            </a:r>
          </a:p>
        </p:txBody>
      </p:sp>
      <p:sp>
        <p:nvSpPr>
          <p:cNvPr id="15" name="ZoneTexte 14">
            <a:extLst>
              <a:ext uri="{FF2B5EF4-FFF2-40B4-BE49-F238E27FC236}">
                <a16:creationId xmlns:a16="http://schemas.microsoft.com/office/drawing/2014/main" id="{D36AAFBC-1A4F-4649-99D0-FB1E8CCB9700}"/>
              </a:ext>
            </a:extLst>
          </p:cNvPr>
          <p:cNvSpPr txBox="1"/>
          <p:nvPr/>
        </p:nvSpPr>
        <p:spPr>
          <a:xfrm>
            <a:off x="3733142" y="3383869"/>
            <a:ext cx="1642950" cy="954107"/>
          </a:xfrm>
          <a:prstGeom prst="rect">
            <a:avLst/>
          </a:prstGeom>
          <a:noFill/>
        </p:spPr>
        <p:txBody>
          <a:bodyPr wrap="none" rtlCol="0">
            <a:spAutoFit/>
          </a:bodyPr>
          <a:lstStyle/>
          <a:p>
            <a:r>
              <a:rPr lang="fr-FR" sz="1400" dirty="0"/>
              <a:t>Dr Sandre Olivier</a:t>
            </a:r>
          </a:p>
          <a:p>
            <a:r>
              <a:rPr lang="fr-FR" sz="1400" dirty="0"/>
              <a:t>Dr </a:t>
            </a:r>
            <a:r>
              <a:rPr lang="fr-FR" sz="1400" dirty="0" err="1"/>
              <a:t>Couillaud</a:t>
            </a:r>
            <a:r>
              <a:rPr lang="fr-FR" sz="1400" dirty="0"/>
              <a:t> Franck </a:t>
            </a:r>
          </a:p>
          <a:p>
            <a:r>
              <a:rPr lang="fr-FR" sz="1400" dirty="0"/>
              <a:t>Team 3</a:t>
            </a:r>
          </a:p>
          <a:p>
            <a:endParaRPr lang="fr-FR" sz="1400" dirty="0"/>
          </a:p>
        </p:txBody>
      </p:sp>
      <p:pic>
        <p:nvPicPr>
          <p:cNvPr id="17" name="Image 16">
            <a:extLst>
              <a:ext uri="{FF2B5EF4-FFF2-40B4-BE49-F238E27FC236}">
                <a16:creationId xmlns:a16="http://schemas.microsoft.com/office/drawing/2014/main" id="{BBB22A06-FEC2-AC47-8CA1-02CECA46FB3C}"/>
              </a:ext>
            </a:extLst>
          </p:cNvPr>
          <p:cNvPicPr>
            <a:picLocks noChangeAspect="1"/>
          </p:cNvPicPr>
          <p:nvPr/>
        </p:nvPicPr>
        <p:blipFill rotWithShape="1">
          <a:blip r:embed="rId11">
            <a:extLst>
              <a:ext uri="{28A0092B-C50C-407E-A947-70E740481C1C}">
                <a14:useLocalDpi xmlns:a14="http://schemas.microsoft.com/office/drawing/2010/main" val="0"/>
              </a:ext>
            </a:extLst>
          </a:blip>
          <a:srcRect t="7369"/>
          <a:stretch/>
        </p:blipFill>
        <p:spPr>
          <a:xfrm>
            <a:off x="0" y="1046235"/>
            <a:ext cx="9144000" cy="819695"/>
          </a:xfrm>
          <a:prstGeom prst="rect">
            <a:avLst/>
          </a:prstGeom>
        </p:spPr>
      </p:pic>
      <p:sp>
        <p:nvSpPr>
          <p:cNvPr id="18" name="ZoneTexte 17">
            <a:extLst>
              <a:ext uri="{FF2B5EF4-FFF2-40B4-BE49-F238E27FC236}">
                <a16:creationId xmlns:a16="http://schemas.microsoft.com/office/drawing/2014/main" id="{9C8E101C-F52D-1E43-8DBB-A46AA6D2F7C5}"/>
              </a:ext>
            </a:extLst>
          </p:cNvPr>
          <p:cNvSpPr txBox="1"/>
          <p:nvPr/>
        </p:nvSpPr>
        <p:spPr>
          <a:xfrm>
            <a:off x="471373" y="1876519"/>
            <a:ext cx="2553195" cy="227759"/>
          </a:xfrm>
          <a:prstGeom prst="rect">
            <a:avLst/>
          </a:prstGeom>
        </p:spPr>
        <p:txBody>
          <a:bodyPr vert="horz" wrap="none" lIns="91440" tIns="45720" rIns="91440" bIns="45720" rtlCol="0">
            <a:normAutofit fontScale="62500" lnSpcReduction="20000"/>
          </a:bodyPr>
          <a:lstStyle/>
          <a:p>
            <a:pPr marL="342900" indent="-342900" eaLnBrk="0" fontAlgn="base" hangingPunct="0">
              <a:spcBef>
                <a:spcPct val="0"/>
              </a:spcBef>
              <a:spcAft>
                <a:spcPct val="0"/>
              </a:spcAft>
            </a:pPr>
            <a:r>
              <a:rPr lang="fr-FR" sz="1600" dirty="0" err="1"/>
              <a:t>doi</a:t>
            </a:r>
            <a:r>
              <a:rPr lang="fr-FR" sz="1600" dirty="0"/>
              <a:t>/10.1021/acs.inorgchem.0c03120</a:t>
            </a:r>
          </a:p>
        </p:txBody>
      </p:sp>
      <p:pic>
        <p:nvPicPr>
          <p:cNvPr id="1028" name="Picture 4" descr="COST | European Cooperation in Science and Technology">
            <a:extLst>
              <a:ext uri="{FF2B5EF4-FFF2-40B4-BE49-F238E27FC236}">
                <a16:creationId xmlns:a16="http://schemas.microsoft.com/office/drawing/2014/main" id="{18049F58-E93C-B940-B25E-AA5BACD8B4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8721" y="2327190"/>
            <a:ext cx="3272720" cy="13597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rdeaux INP (@BordeauxINP) | Twitter">
            <a:extLst>
              <a:ext uri="{FF2B5EF4-FFF2-40B4-BE49-F238E27FC236}">
                <a16:creationId xmlns:a16="http://schemas.microsoft.com/office/drawing/2014/main" id="{D8713E6F-D648-4B45-A2F2-9F8183869CE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21083"/>
          <a:stretch/>
        </p:blipFill>
        <p:spPr bwMode="auto">
          <a:xfrm>
            <a:off x="7553372" y="5025642"/>
            <a:ext cx="1590628" cy="12552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70B3EE9-3184-C44E-85FA-13AEB33D1C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8721" y="3672281"/>
            <a:ext cx="3306817" cy="93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2</a:t>
            </a:fld>
            <a:endParaRPr lang="fr-BE" dirty="0">
              <a:solidFill>
                <a:prstClr val="black"/>
              </a:solidFill>
            </a:endParaRPr>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5" name="ZoneTexte 4">
            <a:extLst>
              <a:ext uri="{FF2B5EF4-FFF2-40B4-BE49-F238E27FC236}">
                <a16:creationId xmlns:a16="http://schemas.microsoft.com/office/drawing/2014/main" id="{F842D8EB-52C1-4744-A919-921B00BE3F70}"/>
              </a:ext>
            </a:extLst>
          </p:cNvPr>
          <p:cNvSpPr txBox="1"/>
          <p:nvPr/>
        </p:nvSpPr>
        <p:spPr>
          <a:xfrm>
            <a:off x="3145134" y="140677"/>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11" name="Espace réservé du texte 2">
            <a:extLst>
              <a:ext uri="{FF2B5EF4-FFF2-40B4-BE49-F238E27FC236}">
                <a16:creationId xmlns:a16="http://schemas.microsoft.com/office/drawing/2014/main" id="{8630654A-D246-6D42-8B7B-1F1E63AE9A84}"/>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t>Introduction			</a:t>
            </a:r>
            <a:r>
              <a:rPr lang="en-GB" sz="1200" dirty="0">
                <a:solidFill>
                  <a:schemeClr val="bg1">
                    <a:lumMod val="85000"/>
                  </a:schemeClr>
                </a:solidFill>
              </a:rPr>
              <a:t>  Results	  </a:t>
            </a:r>
            <a:r>
              <a:rPr lang="en-GB" sz="1200" dirty="0"/>
              <a:t>	</a:t>
            </a:r>
            <a:r>
              <a:rPr lang="en-GB" sz="1200" dirty="0">
                <a:solidFill>
                  <a:schemeClr val="bg1">
                    <a:lumMod val="85000"/>
                  </a:schemeClr>
                </a:solidFill>
              </a:rPr>
              <a:t>                 Conclusion &amp; perspectives</a:t>
            </a:r>
          </a:p>
        </p:txBody>
      </p:sp>
      <p:pic>
        <p:nvPicPr>
          <p:cNvPr id="14" name="Image 13">
            <a:extLst>
              <a:ext uri="{FF2B5EF4-FFF2-40B4-BE49-F238E27FC236}">
                <a16:creationId xmlns:a16="http://schemas.microsoft.com/office/drawing/2014/main" id="{6DACAC70-9F91-4C4A-A8E8-B1C6DBC4CA2C}"/>
              </a:ext>
            </a:extLst>
          </p:cNvPr>
          <p:cNvPicPr>
            <a:picLocks noChangeAspect="1"/>
          </p:cNvPicPr>
          <p:nvPr/>
        </p:nvPicPr>
        <p:blipFill>
          <a:blip r:embed="rId3"/>
          <a:stretch>
            <a:fillRect/>
          </a:stretch>
        </p:blipFill>
        <p:spPr>
          <a:xfrm>
            <a:off x="406400" y="1219909"/>
            <a:ext cx="4165600" cy="2260600"/>
          </a:xfrm>
          <a:prstGeom prst="rect">
            <a:avLst/>
          </a:prstGeom>
        </p:spPr>
      </p:pic>
      <p:pic>
        <p:nvPicPr>
          <p:cNvPr id="15" name="Image 14">
            <a:extLst>
              <a:ext uri="{FF2B5EF4-FFF2-40B4-BE49-F238E27FC236}">
                <a16:creationId xmlns:a16="http://schemas.microsoft.com/office/drawing/2014/main" id="{7F7BA103-196E-A942-A6D6-6830B84FD16C}"/>
              </a:ext>
            </a:extLst>
          </p:cNvPr>
          <p:cNvPicPr>
            <a:picLocks noChangeAspect="1"/>
          </p:cNvPicPr>
          <p:nvPr/>
        </p:nvPicPr>
        <p:blipFill>
          <a:blip r:embed="rId4"/>
          <a:stretch>
            <a:fillRect/>
          </a:stretch>
        </p:blipFill>
        <p:spPr>
          <a:xfrm>
            <a:off x="5528293" y="1270709"/>
            <a:ext cx="2463800" cy="2209800"/>
          </a:xfrm>
          <a:prstGeom prst="rect">
            <a:avLst/>
          </a:prstGeom>
        </p:spPr>
      </p:pic>
      <p:sp>
        <p:nvSpPr>
          <p:cNvPr id="16" name="Espace réservé du texte 2">
            <a:extLst>
              <a:ext uri="{FF2B5EF4-FFF2-40B4-BE49-F238E27FC236}">
                <a16:creationId xmlns:a16="http://schemas.microsoft.com/office/drawing/2014/main" id="{4E266D16-3C63-5345-BAD1-C70C48C3B720}"/>
              </a:ext>
            </a:extLst>
          </p:cNvPr>
          <p:cNvSpPr txBox="1">
            <a:spLocks/>
          </p:cNvSpPr>
          <p:nvPr/>
        </p:nvSpPr>
        <p:spPr>
          <a:xfrm>
            <a:off x="92912" y="308114"/>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t>Introduction </a:t>
            </a:r>
          </a:p>
          <a:p>
            <a:r>
              <a:rPr lang="fr-FR" sz="1800" dirty="0"/>
              <a:t>	Gadolinium complexes</a:t>
            </a:r>
          </a:p>
        </p:txBody>
      </p:sp>
      <p:sp>
        <p:nvSpPr>
          <p:cNvPr id="18" name="Espace réservé du texte 2">
            <a:extLst>
              <a:ext uri="{FF2B5EF4-FFF2-40B4-BE49-F238E27FC236}">
                <a16:creationId xmlns:a16="http://schemas.microsoft.com/office/drawing/2014/main" id="{C900C2E4-C67F-B948-ABDA-A9EE075EF0B9}"/>
              </a:ext>
            </a:extLst>
          </p:cNvPr>
          <p:cNvSpPr txBox="1">
            <a:spLocks/>
          </p:cNvSpPr>
          <p:nvPr/>
        </p:nvSpPr>
        <p:spPr>
          <a:xfrm>
            <a:off x="1760289" y="3779409"/>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Gd-DTPA</a:t>
            </a:r>
          </a:p>
        </p:txBody>
      </p:sp>
      <p:sp>
        <p:nvSpPr>
          <p:cNvPr id="19" name="Espace réservé du texte 2">
            <a:extLst>
              <a:ext uri="{FF2B5EF4-FFF2-40B4-BE49-F238E27FC236}">
                <a16:creationId xmlns:a16="http://schemas.microsoft.com/office/drawing/2014/main" id="{93B2F825-0C34-6A47-BE4A-BC45B3648E3C}"/>
              </a:ext>
            </a:extLst>
          </p:cNvPr>
          <p:cNvSpPr txBox="1">
            <a:spLocks/>
          </p:cNvSpPr>
          <p:nvPr/>
        </p:nvSpPr>
        <p:spPr>
          <a:xfrm>
            <a:off x="6189784" y="3779409"/>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t>Gd-DOTA</a:t>
            </a:r>
          </a:p>
        </p:txBody>
      </p:sp>
      <p:sp>
        <p:nvSpPr>
          <p:cNvPr id="21" name="Espace réservé du texte 2">
            <a:extLst>
              <a:ext uri="{FF2B5EF4-FFF2-40B4-BE49-F238E27FC236}">
                <a16:creationId xmlns:a16="http://schemas.microsoft.com/office/drawing/2014/main" id="{39DEEB82-779A-B243-967D-8016ACE833F7}"/>
              </a:ext>
            </a:extLst>
          </p:cNvPr>
          <p:cNvSpPr txBox="1">
            <a:spLocks/>
          </p:cNvSpPr>
          <p:nvPr/>
        </p:nvSpPr>
        <p:spPr>
          <a:xfrm>
            <a:off x="248823" y="4436505"/>
            <a:ext cx="4165600"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è"/>
            </a:pPr>
            <a:r>
              <a:rPr lang="fr-FR" sz="1800" dirty="0" err="1">
                <a:sym typeface="Wingdings" pitchFamily="2" charset="2"/>
              </a:rPr>
              <a:t>Nephrogenic</a:t>
            </a:r>
            <a:r>
              <a:rPr lang="fr-FR" sz="1800" dirty="0">
                <a:sym typeface="Wingdings" pitchFamily="2" charset="2"/>
              </a:rPr>
              <a:t> </a:t>
            </a:r>
            <a:r>
              <a:rPr lang="fr-FR" sz="1800" dirty="0" err="1">
                <a:sym typeface="Wingdings" pitchFamily="2" charset="2"/>
              </a:rPr>
              <a:t>systemic</a:t>
            </a:r>
            <a:r>
              <a:rPr lang="fr-FR" sz="1800" dirty="0">
                <a:sym typeface="Wingdings" pitchFamily="2" charset="2"/>
              </a:rPr>
              <a:t> </a:t>
            </a:r>
            <a:r>
              <a:rPr lang="fr-FR" sz="1800" dirty="0" err="1">
                <a:sym typeface="Wingdings" pitchFamily="2" charset="2"/>
              </a:rPr>
              <a:t>fibrosis</a:t>
            </a:r>
            <a:r>
              <a:rPr lang="fr-FR" sz="1800" dirty="0">
                <a:sym typeface="Wingdings" pitchFamily="2" charset="2"/>
              </a:rPr>
              <a:t> (NSF)</a:t>
            </a:r>
            <a:r>
              <a:rPr lang="fr-FR" sz="1800" baseline="30000" dirty="0">
                <a:sym typeface="Wingdings" pitchFamily="2" charset="2"/>
              </a:rPr>
              <a:t>1</a:t>
            </a:r>
            <a:endParaRPr lang="fr-FR" sz="1800" dirty="0">
              <a:sym typeface="Wingdings" pitchFamily="2" charset="2"/>
            </a:endParaRPr>
          </a:p>
          <a:p>
            <a:pPr>
              <a:buFont typeface="Wingdings" pitchFamily="2" charset="2"/>
              <a:buChar char="è"/>
            </a:pPr>
            <a:r>
              <a:rPr lang="fr-FR" sz="1800" dirty="0" err="1">
                <a:sym typeface="Wingdings" pitchFamily="2" charset="2"/>
              </a:rPr>
              <a:t>Retention</a:t>
            </a:r>
            <a:r>
              <a:rPr lang="fr-FR" sz="1800" dirty="0">
                <a:sym typeface="Wingdings" pitchFamily="2" charset="2"/>
              </a:rPr>
              <a:t> in the brain</a:t>
            </a:r>
            <a:r>
              <a:rPr lang="fr-FR" sz="1800" baseline="30000" dirty="0">
                <a:sym typeface="Wingdings" pitchFamily="2" charset="2"/>
              </a:rPr>
              <a:t>2</a:t>
            </a:r>
            <a:endParaRPr lang="fr-FR" sz="1600" dirty="0"/>
          </a:p>
        </p:txBody>
      </p:sp>
      <p:sp>
        <p:nvSpPr>
          <p:cNvPr id="17" name="Espace réservé du texte 2">
            <a:extLst>
              <a:ext uri="{FF2B5EF4-FFF2-40B4-BE49-F238E27FC236}">
                <a16:creationId xmlns:a16="http://schemas.microsoft.com/office/drawing/2014/main" id="{5A3E66EE-89CE-E047-B641-FE65F86ED6EE}"/>
              </a:ext>
            </a:extLst>
          </p:cNvPr>
          <p:cNvSpPr txBox="1">
            <a:spLocks/>
          </p:cNvSpPr>
          <p:nvPr/>
        </p:nvSpPr>
        <p:spPr>
          <a:xfrm>
            <a:off x="4329217" y="4367983"/>
            <a:ext cx="3726213"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2400" dirty="0">
                <a:sym typeface="Wingdings" pitchFamily="2" charset="2"/>
              </a:rPr>
              <a:t>Alternative ? </a:t>
            </a:r>
            <a:endParaRPr lang="en-GB" sz="2000" dirty="0"/>
          </a:p>
        </p:txBody>
      </p:sp>
      <p:sp>
        <p:nvSpPr>
          <p:cNvPr id="4" name="Flèche vers la droite 3">
            <a:extLst>
              <a:ext uri="{FF2B5EF4-FFF2-40B4-BE49-F238E27FC236}">
                <a16:creationId xmlns:a16="http://schemas.microsoft.com/office/drawing/2014/main" id="{2149B282-FCA1-6E40-BDCB-6E3D4D1F241D}"/>
              </a:ext>
            </a:extLst>
          </p:cNvPr>
          <p:cNvSpPr/>
          <p:nvPr/>
        </p:nvSpPr>
        <p:spPr>
          <a:xfrm>
            <a:off x="4191230" y="4776634"/>
            <a:ext cx="2097874" cy="20188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0" name="Espace réservé du texte 2">
            <a:extLst>
              <a:ext uri="{FF2B5EF4-FFF2-40B4-BE49-F238E27FC236}">
                <a16:creationId xmlns:a16="http://schemas.microsoft.com/office/drawing/2014/main" id="{5768D71F-9598-4C45-A30C-F4248531CBE2}"/>
              </a:ext>
            </a:extLst>
          </p:cNvPr>
          <p:cNvSpPr txBox="1">
            <a:spLocks/>
          </p:cNvSpPr>
          <p:nvPr/>
        </p:nvSpPr>
        <p:spPr>
          <a:xfrm>
            <a:off x="6404872" y="4697571"/>
            <a:ext cx="3726213"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1800" dirty="0">
                <a:sym typeface="Wingdings" pitchFamily="2" charset="2"/>
              </a:rPr>
              <a:t>Manganese complexes</a:t>
            </a:r>
            <a:endParaRPr lang="en-GB" sz="1600" dirty="0"/>
          </a:p>
        </p:txBody>
      </p:sp>
      <p:sp>
        <p:nvSpPr>
          <p:cNvPr id="22" name="ZoneTexte 21">
            <a:extLst>
              <a:ext uri="{FF2B5EF4-FFF2-40B4-BE49-F238E27FC236}">
                <a16:creationId xmlns:a16="http://schemas.microsoft.com/office/drawing/2014/main" id="{BD9A7C87-1701-FE44-BEE1-25499A07DF1A}"/>
              </a:ext>
            </a:extLst>
          </p:cNvPr>
          <p:cNvSpPr txBox="1"/>
          <p:nvPr/>
        </p:nvSpPr>
        <p:spPr>
          <a:xfrm>
            <a:off x="0" y="5960421"/>
            <a:ext cx="8360228" cy="498764"/>
          </a:xfrm>
          <a:prstGeom prst="rect">
            <a:avLst/>
          </a:prstGeom>
        </p:spPr>
        <p:txBody>
          <a:bodyPr vert="horz" wrap="none" lIns="91440" tIns="45720" rIns="91440" bIns="45720" rtlCol="0">
            <a:normAutofit/>
          </a:bodyPr>
          <a:lstStyle/>
          <a:p>
            <a:pPr marL="342900" indent="-342900" eaLnBrk="0" fontAlgn="base" hangingPunct="0">
              <a:spcBef>
                <a:spcPct val="0"/>
              </a:spcBef>
              <a:spcAft>
                <a:spcPct val="0"/>
              </a:spcAft>
            </a:pPr>
            <a:r>
              <a:rPr lang="en-US" sz="1200" baseline="30000"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Beam, A. S, </a:t>
            </a:r>
            <a:r>
              <a:rPr lang="en-US" sz="1200" i="1" dirty="0">
                <a:latin typeface="Times New Roman" panose="02020603050405020304" pitchFamily="18" charset="0"/>
                <a:cs typeface="Times New Roman" panose="02020603050405020304" pitchFamily="18" charset="0"/>
              </a:rPr>
              <a:t>et al, </a:t>
            </a:r>
            <a:r>
              <a:rPr lang="en-US" sz="1200" i="1" dirty="0" err="1">
                <a:latin typeface="Times New Roman" panose="02020603050405020304" pitchFamily="18" charset="0"/>
                <a:cs typeface="Times New Roman" panose="02020603050405020304" pitchFamily="18" charset="0"/>
              </a:rPr>
              <a:t>Radiol</a:t>
            </a:r>
            <a:r>
              <a:rPr lang="en-US" sz="1200" i="1" dirty="0">
                <a:latin typeface="Times New Roman" panose="02020603050405020304" pitchFamily="18" charset="0"/>
                <a:cs typeface="Times New Roman" panose="02020603050405020304" pitchFamily="18" charset="0"/>
              </a:rPr>
              <a:t>. Technol.</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88</a:t>
            </a:r>
            <a:r>
              <a:rPr lang="en-US" sz="1200" dirty="0">
                <a:latin typeface="Times New Roman" panose="02020603050405020304" pitchFamily="18" charset="0"/>
                <a:cs typeface="Times New Roman" panose="02020603050405020304" pitchFamily="18" charset="0"/>
              </a:rPr>
              <a:t>, 583–589 (2017)</a:t>
            </a:r>
          </a:p>
          <a:p>
            <a:pPr marL="342900" indent="-342900" eaLnBrk="0" fontAlgn="base" hangingPunct="0">
              <a:spcBef>
                <a:spcPct val="0"/>
              </a:spcBef>
              <a:spcAft>
                <a:spcPct val="0"/>
              </a:spcAft>
            </a:pP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Gianolio, E., </a:t>
            </a:r>
            <a:r>
              <a:rPr lang="en-US" sz="1200" i="1" dirty="0">
                <a:latin typeface="Times New Roman" panose="02020603050405020304" pitchFamily="18" charset="0"/>
                <a:cs typeface="Times New Roman" panose="02020603050405020304" pitchFamily="18" charset="0"/>
              </a:rPr>
              <a:t>et la, Eur. J. </a:t>
            </a:r>
            <a:r>
              <a:rPr lang="en-US" sz="1200" i="1" dirty="0" err="1">
                <a:latin typeface="Times New Roman" panose="02020603050405020304" pitchFamily="18" charset="0"/>
                <a:cs typeface="Times New Roman" panose="02020603050405020304" pitchFamily="18" charset="0"/>
              </a:rPr>
              <a:t>Inorg</a:t>
            </a:r>
            <a:r>
              <a:rPr lang="en-US" sz="1200" i="1" dirty="0">
                <a:latin typeface="Times New Roman" panose="02020603050405020304" pitchFamily="18" charset="0"/>
                <a:cs typeface="Times New Roman" panose="02020603050405020304" pitchFamily="18" charset="0"/>
              </a:rPr>
              <a:t>. Chem.</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2019</a:t>
            </a:r>
            <a:r>
              <a:rPr lang="en-US" sz="1200" dirty="0">
                <a:latin typeface="Times New Roman" panose="02020603050405020304" pitchFamily="18" charset="0"/>
                <a:cs typeface="Times New Roman" panose="02020603050405020304" pitchFamily="18" charset="0"/>
              </a:rPr>
              <a:t>, 137–151 (2019)</a:t>
            </a:r>
            <a:endParaRPr lang="fr-FR" sz="12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88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3</a:t>
            </a:fld>
            <a:endParaRPr lang="fr-BE" dirty="0">
              <a:solidFill>
                <a:prstClr val="black"/>
              </a:solidFill>
            </a:endParaRPr>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5" name="ZoneTexte 4">
            <a:extLst>
              <a:ext uri="{FF2B5EF4-FFF2-40B4-BE49-F238E27FC236}">
                <a16:creationId xmlns:a16="http://schemas.microsoft.com/office/drawing/2014/main" id="{F842D8EB-52C1-4744-A919-921B00BE3F70}"/>
              </a:ext>
            </a:extLst>
          </p:cNvPr>
          <p:cNvSpPr txBox="1"/>
          <p:nvPr/>
        </p:nvSpPr>
        <p:spPr>
          <a:xfrm>
            <a:off x="3145134" y="140677"/>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11" name="Espace réservé du texte 2">
            <a:extLst>
              <a:ext uri="{FF2B5EF4-FFF2-40B4-BE49-F238E27FC236}">
                <a16:creationId xmlns:a16="http://schemas.microsoft.com/office/drawing/2014/main" id="{8630654A-D246-6D42-8B7B-1F1E63AE9A84}"/>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t>Introduction			</a:t>
            </a:r>
            <a:r>
              <a:rPr lang="en-GB" sz="1200" dirty="0">
                <a:solidFill>
                  <a:schemeClr val="bg1">
                    <a:lumMod val="85000"/>
                  </a:schemeClr>
                </a:solidFill>
              </a:rPr>
              <a:t>  Results	  </a:t>
            </a:r>
            <a:r>
              <a:rPr lang="en-GB" sz="1200" dirty="0"/>
              <a:t>	</a:t>
            </a:r>
            <a:r>
              <a:rPr lang="en-GB" sz="1200" dirty="0">
                <a:solidFill>
                  <a:schemeClr val="bg1">
                    <a:lumMod val="85000"/>
                  </a:schemeClr>
                </a:solidFill>
              </a:rPr>
              <a:t>                 Conclusion &amp; perspectives</a:t>
            </a:r>
          </a:p>
        </p:txBody>
      </p:sp>
      <p:sp>
        <p:nvSpPr>
          <p:cNvPr id="16" name="Espace réservé du texte 2">
            <a:extLst>
              <a:ext uri="{FF2B5EF4-FFF2-40B4-BE49-F238E27FC236}">
                <a16:creationId xmlns:a16="http://schemas.microsoft.com/office/drawing/2014/main" id="{4E266D16-3C63-5345-BAD1-C70C48C3B720}"/>
              </a:ext>
            </a:extLst>
          </p:cNvPr>
          <p:cNvSpPr txBox="1">
            <a:spLocks/>
          </p:cNvSpPr>
          <p:nvPr/>
        </p:nvSpPr>
        <p:spPr>
          <a:xfrm>
            <a:off x="92912" y="308114"/>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t>Introduction </a:t>
            </a:r>
          </a:p>
          <a:p>
            <a:r>
              <a:rPr lang="fr-FR" sz="1800" dirty="0"/>
              <a:t>	</a:t>
            </a:r>
            <a:r>
              <a:rPr lang="fr-FR" sz="1800" dirty="0" err="1"/>
              <a:t>Purpose</a:t>
            </a:r>
            <a:r>
              <a:rPr lang="fr-FR" sz="1800" dirty="0"/>
              <a:t> of the </a:t>
            </a:r>
            <a:r>
              <a:rPr lang="fr-FR" sz="1800" dirty="0" err="1"/>
              <a:t>work</a:t>
            </a:r>
            <a:endParaRPr lang="fr-FR" sz="1800" dirty="0"/>
          </a:p>
        </p:txBody>
      </p:sp>
      <p:pic>
        <p:nvPicPr>
          <p:cNvPr id="3" name="Image 2">
            <a:extLst>
              <a:ext uri="{FF2B5EF4-FFF2-40B4-BE49-F238E27FC236}">
                <a16:creationId xmlns:a16="http://schemas.microsoft.com/office/drawing/2014/main" id="{9A69FCB5-82B0-2246-9BCC-DCF57EC47B94}"/>
              </a:ext>
            </a:extLst>
          </p:cNvPr>
          <p:cNvPicPr>
            <a:picLocks noChangeAspect="1"/>
          </p:cNvPicPr>
          <p:nvPr/>
        </p:nvPicPr>
        <p:blipFill>
          <a:blip r:embed="rId3"/>
          <a:stretch>
            <a:fillRect/>
          </a:stretch>
        </p:blipFill>
        <p:spPr>
          <a:xfrm>
            <a:off x="709715" y="1268515"/>
            <a:ext cx="1549400" cy="1803400"/>
          </a:xfrm>
          <a:prstGeom prst="rect">
            <a:avLst/>
          </a:prstGeom>
        </p:spPr>
      </p:pic>
      <p:sp>
        <p:nvSpPr>
          <p:cNvPr id="6" name="ZoneTexte 5">
            <a:extLst>
              <a:ext uri="{FF2B5EF4-FFF2-40B4-BE49-F238E27FC236}">
                <a16:creationId xmlns:a16="http://schemas.microsoft.com/office/drawing/2014/main" id="{156C1FF4-BBBB-CB4B-8765-94E80EED6F71}"/>
              </a:ext>
            </a:extLst>
          </p:cNvPr>
          <p:cNvSpPr txBox="1"/>
          <p:nvPr/>
        </p:nvSpPr>
        <p:spPr>
          <a:xfrm>
            <a:off x="807522" y="344384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22" name="Espace réservé du texte 2">
            <a:extLst>
              <a:ext uri="{FF2B5EF4-FFF2-40B4-BE49-F238E27FC236}">
                <a16:creationId xmlns:a16="http://schemas.microsoft.com/office/drawing/2014/main" id="{B945BD3E-FBF8-6240-8EBA-8E35B7E50AF3}"/>
              </a:ext>
            </a:extLst>
          </p:cNvPr>
          <p:cNvSpPr txBox="1">
            <a:spLocks/>
          </p:cNvSpPr>
          <p:nvPr/>
        </p:nvSpPr>
        <p:spPr>
          <a:xfrm>
            <a:off x="614712" y="3071915"/>
            <a:ext cx="6096872"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err="1"/>
              <a:t>Pyclen</a:t>
            </a:r>
            <a:r>
              <a:rPr lang="fr-FR" sz="1800" dirty="0"/>
              <a:t> structure</a:t>
            </a:r>
          </a:p>
        </p:txBody>
      </p:sp>
      <p:sp>
        <p:nvSpPr>
          <p:cNvPr id="7" name="ZoneTexte 6">
            <a:extLst>
              <a:ext uri="{FF2B5EF4-FFF2-40B4-BE49-F238E27FC236}">
                <a16:creationId xmlns:a16="http://schemas.microsoft.com/office/drawing/2014/main" id="{D72A4CD3-6BA5-FF48-BBD0-7DF676B6D22A}"/>
              </a:ext>
            </a:extLst>
          </p:cNvPr>
          <p:cNvSpPr txBox="1"/>
          <p:nvPr/>
        </p:nvSpPr>
        <p:spPr>
          <a:xfrm>
            <a:off x="4381995" y="1353787"/>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23" name="Espace réservé du texte 2">
            <a:extLst>
              <a:ext uri="{FF2B5EF4-FFF2-40B4-BE49-F238E27FC236}">
                <a16:creationId xmlns:a16="http://schemas.microsoft.com/office/drawing/2014/main" id="{C3F14909-E81D-D44D-9B24-4D66861AC1B0}"/>
              </a:ext>
            </a:extLst>
          </p:cNvPr>
          <p:cNvSpPr txBox="1">
            <a:spLocks/>
          </p:cNvSpPr>
          <p:nvPr/>
        </p:nvSpPr>
        <p:spPr>
          <a:xfrm>
            <a:off x="2591565" y="2170215"/>
            <a:ext cx="6671188" cy="3477600"/>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itchFamily="2" charset="2"/>
              <a:buChar char="è"/>
            </a:pPr>
            <a:r>
              <a:rPr lang="en-GB" sz="1800" dirty="0">
                <a:sym typeface="Wingdings" pitchFamily="2" charset="2"/>
              </a:rPr>
              <a:t>Can be tuned to have one water molecule in the </a:t>
            </a:r>
            <a:r>
              <a:rPr lang="en-GB" sz="1800" dirty="0" err="1">
                <a:sym typeface="Wingdings" pitchFamily="2" charset="2"/>
              </a:rPr>
              <a:t>innersphere</a:t>
            </a:r>
            <a:endParaRPr lang="en-GB" sz="1800" dirty="0">
              <a:sym typeface="Wingdings" pitchFamily="2" charset="2"/>
            </a:endParaRPr>
          </a:p>
          <a:p>
            <a:pPr>
              <a:lnSpc>
                <a:spcPct val="150000"/>
              </a:lnSpc>
              <a:buFont typeface="Wingdings" pitchFamily="2" charset="2"/>
              <a:buChar char="è"/>
            </a:pPr>
            <a:r>
              <a:rPr lang="en-GB" sz="1800" dirty="0">
                <a:sym typeface="Wingdings" pitchFamily="2" charset="2"/>
              </a:rPr>
              <a:t>7 coordination bond</a:t>
            </a:r>
          </a:p>
          <a:p>
            <a:pPr>
              <a:lnSpc>
                <a:spcPct val="150000"/>
              </a:lnSpc>
              <a:buFont typeface="Wingdings" pitchFamily="2" charset="2"/>
              <a:buChar char="è"/>
            </a:pPr>
            <a:r>
              <a:rPr lang="en-GB" sz="1800" dirty="0">
                <a:sym typeface="Wingdings" pitchFamily="2" charset="2"/>
              </a:rPr>
              <a:t>Increase the kinetic inertness</a:t>
            </a:r>
          </a:p>
          <a:p>
            <a:pPr>
              <a:lnSpc>
                <a:spcPct val="150000"/>
              </a:lnSpc>
              <a:buFont typeface="Wingdings" pitchFamily="2" charset="2"/>
              <a:buChar char="è"/>
            </a:pPr>
            <a:r>
              <a:rPr lang="en-GB" sz="1800" dirty="0">
                <a:sym typeface="Wingdings" pitchFamily="2" charset="2"/>
              </a:rPr>
              <a:t>Increase the thermodynamic stability</a:t>
            </a:r>
          </a:p>
          <a:p>
            <a:pPr>
              <a:lnSpc>
                <a:spcPct val="150000"/>
              </a:lnSpc>
              <a:buFont typeface="Wingdings" pitchFamily="2" charset="2"/>
              <a:buChar char="è"/>
            </a:pPr>
            <a:r>
              <a:rPr lang="en-GB" sz="1800" dirty="0">
                <a:sym typeface="Wingdings" pitchFamily="2" charset="2"/>
              </a:rPr>
              <a:t>Can play on the </a:t>
            </a:r>
            <a:r>
              <a:rPr lang="en-GB" sz="1800" dirty="0" err="1">
                <a:sym typeface="Wingdings" pitchFamily="2" charset="2"/>
              </a:rPr>
              <a:t>rotationals</a:t>
            </a:r>
            <a:r>
              <a:rPr lang="en-GB" sz="1800" dirty="0">
                <a:sym typeface="Wingdings" pitchFamily="2" charset="2"/>
              </a:rPr>
              <a:t> correlations time to increase the relaxivity</a:t>
            </a:r>
          </a:p>
          <a:p>
            <a:pPr>
              <a:buFont typeface="Wingdings" pitchFamily="2" charset="2"/>
              <a:buChar char="è"/>
            </a:pPr>
            <a:endParaRPr lang="en-GB" sz="1800" dirty="0">
              <a:sym typeface="Wingdings" pitchFamily="2" charset="2"/>
            </a:endParaRPr>
          </a:p>
          <a:p>
            <a:pPr>
              <a:buFont typeface="Wingdings" pitchFamily="2" charset="2"/>
              <a:buChar char="è"/>
            </a:pPr>
            <a:endParaRPr lang="en-GB" sz="1800" dirty="0">
              <a:sym typeface="Wingdings" pitchFamily="2" charset="2"/>
            </a:endParaRPr>
          </a:p>
          <a:p>
            <a:pPr>
              <a:buFont typeface="Wingdings" pitchFamily="2" charset="2"/>
              <a:buChar char="è"/>
            </a:pPr>
            <a:endParaRPr lang="fr-FR" sz="1800" dirty="0"/>
          </a:p>
        </p:txBody>
      </p:sp>
    </p:spTree>
    <p:extLst>
      <p:ext uri="{BB962C8B-B14F-4D97-AF65-F5344CB8AC3E}">
        <p14:creationId xmlns:p14="http://schemas.microsoft.com/office/powerpoint/2010/main" val="370750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4</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en-GB" sz="1800" dirty="0"/>
              <a:t>Synthesis of the </a:t>
            </a:r>
            <a:r>
              <a:rPr lang="en-GB" sz="1800" dirty="0" err="1"/>
              <a:t>pyclen</a:t>
            </a:r>
            <a:r>
              <a:rPr lang="en-GB" sz="1800" dirty="0"/>
              <a:t> derivative</a:t>
            </a:r>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pic>
        <p:nvPicPr>
          <p:cNvPr id="11" name="Image 10">
            <a:extLst>
              <a:ext uri="{FF2B5EF4-FFF2-40B4-BE49-F238E27FC236}">
                <a16:creationId xmlns:a16="http://schemas.microsoft.com/office/drawing/2014/main" id="{C2B54468-6D9F-964C-8B55-4816D9BD7DB7}"/>
              </a:ext>
            </a:extLst>
          </p:cNvPr>
          <p:cNvPicPr/>
          <p:nvPr/>
        </p:nvPicPr>
        <p:blipFill>
          <a:blip r:embed="rId3"/>
          <a:stretch>
            <a:fillRect/>
          </a:stretch>
        </p:blipFill>
        <p:spPr>
          <a:xfrm>
            <a:off x="2220166" y="484941"/>
            <a:ext cx="4741671" cy="2944059"/>
          </a:xfrm>
          <a:prstGeom prst="rect">
            <a:avLst/>
          </a:prstGeom>
        </p:spPr>
      </p:pic>
      <p:sp>
        <p:nvSpPr>
          <p:cNvPr id="12" name="Espace réservé du texte 2">
            <a:extLst>
              <a:ext uri="{FF2B5EF4-FFF2-40B4-BE49-F238E27FC236}">
                <a16:creationId xmlns:a16="http://schemas.microsoft.com/office/drawing/2014/main" id="{020FC595-C3D5-264E-BC88-72732712AB75}"/>
              </a:ext>
            </a:extLst>
          </p:cNvPr>
          <p:cNvSpPr txBox="1">
            <a:spLocks/>
          </p:cNvSpPr>
          <p:nvPr/>
        </p:nvSpPr>
        <p:spPr>
          <a:xfrm>
            <a:off x="452982" y="3893845"/>
            <a:ext cx="6096872" cy="1569253"/>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1800" dirty="0">
                <a:sym typeface="Wingdings" pitchFamily="2" charset="2"/>
              </a:rPr>
              <a:t>Steps : </a:t>
            </a:r>
          </a:p>
          <a:p>
            <a:pPr lvl="1">
              <a:buFont typeface="Wingdings" pitchFamily="2" charset="2"/>
              <a:buChar char="è"/>
            </a:pPr>
            <a:r>
              <a:rPr lang="en-GB" sz="1400" dirty="0">
                <a:sym typeface="Wingdings" pitchFamily="2" charset="2"/>
              </a:rPr>
              <a:t>Functionalization of the upper and lower part</a:t>
            </a:r>
          </a:p>
          <a:p>
            <a:pPr lvl="1">
              <a:buFont typeface="Wingdings" pitchFamily="2" charset="2"/>
              <a:buChar char="è"/>
            </a:pPr>
            <a:r>
              <a:rPr lang="en-GB" sz="1400" dirty="0">
                <a:sym typeface="Wingdings" pitchFamily="2" charset="2"/>
              </a:rPr>
              <a:t>Macrocyclization</a:t>
            </a:r>
          </a:p>
          <a:p>
            <a:pPr lvl="1">
              <a:buFont typeface="Wingdings" pitchFamily="2" charset="2"/>
              <a:buChar char="è"/>
            </a:pPr>
            <a:r>
              <a:rPr lang="en-GB" sz="1400" dirty="0">
                <a:sym typeface="Wingdings" pitchFamily="2" charset="2"/>
              </a:rPr>
              <a:t>Selective deprotection</a:t>
            </a:r>
          </a:p>
          <a:p>
            <a:pPr lvl="1">
              <a:buFont typeface="Wingdings" pitchFamily="2" charset="2"/>
              <a:buChar char="è"/>
            </a:pPr>
            <a:r>
              <a:rPr lang="en-GB" sz="1400" dirty="0">
                <a:sym typeface="Wingdings" pitchFamily="2" charset="2"/>
              </a:rPr>
              <a:t>Complexation</a:t>
            </a:r>
            <a:endParaRPr lang="en-GB" sz="1400" dirty="0"/>
          </a:p>
        </p:txBody>
      </p:sp>
      <p:sp>
        <p:nvSpPr>
          <p:cNvPr id="13" name="Espace réservé du texte 2">
            <a:extLst>
              <a:ext uri="{FF2B5EF4-FFF2-40B4-BE49-F238E27FC236}">
                <a16:creationId xmlns:a16="http://schemas.microsoft.com/office/drawing/2014/main" id="{F24A015F-4E53-9143-B6AE-590C7392688A}"/>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Tree>
    <p:extLst>
      <p:ext uri="{BB962C8B-B14F-4D97-AF65-F5344CB8AC3E}">
        <p14:creationId xmlns:p14="http://schemas.microsoft.com/office/powerpoint/2010/main" val="384230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5</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en-GB" sz="1800" dirty="0"/>
              <a:t>Synthesis of the </a:t>
            </a:r>
            <a:r>
              <a:rPr lang="en-GB" sz="1800" dirty="0" err="1"/>
              <a:t>pyclen</a:t>
            </a:r>
            <a:r>
              <a:rPr lang="en-GB" sz="1800" dirty="0"/>
              <a:t> derivative</a:t>
            </a:r>
          </a:p>
          <a:p>
            <a:r>
              <a:rPr lang="en-GB" sz="1800" dirty="0"/>
              <a:t>	</a:t>
            </a:r>
            <a:r>
              <a:rPr lang="en-GB" sz="1600" dirty="0"/>
              <a:t>Functionalization of the upper and lower part</a:t>
            </a:r>
            <a:endParaRPr lang="en-GB" sz="1800" dirty="0"/>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pic>
        <p:nvPicPr>
          <p:cNvPr id="11" name="Image 10">
            <a:extLst>
              <a:ext uri="{FF2B5EF4-FFF2-40B4-BE49-F238E27FC236}">
                <a16:creationId xmlns:a16="http://schemas.microsoft.com/office/drawing/2014/main" id="{C2B54468-6D9F-964C-8B55-4816D9BD7DB7}"/>
              </a:ext>
            </a:extLst>
          </p:cNvPr>
          <p:cNvPicPr/>
          <p:nvPr/>
        </p:nvPicPr>
        <p:blipFill>
          <a:blip r:embed="rId3"/>
          <a:stretch>
            <a:fillRect/>
          </a:stretch>
        </p:blipFill>
        <p:spPr>
          <a:xfrm>
            <a:off x="6257127" y="308114"/>
            <a:ext cx="2793961" cy="1765890"/>
          </a:xfrm>
          <a:prstGeom prst="rect">
            <a:avLst/>
          </a:prstGeom>
        </p:spPr>
      </p:pic>
      <p:sp>
        <p:nvSpPr>
          <p:cNvPr id="5" name="ZoneTexte 4">
            <a:extLst>
              <a:ext uri="{FF2B5EF4-FFF2-40B4-BE49-F238E27FC236}">
                <a16:creationId xmlns:a16="http://schemas.microsoft.com/office/drawing/2014/main" id="{5F6F2D58-F319-5842-9A31-3D00D7F9EC4A}"/>
              </a:ext>
            </a:extLst>
          </p:cNvPr>
          <p:cNvSpPr txBox="1"/>
          <p:nvPr/>
        </p:nvSpPr>
        <p:spPr>
          <a:xfrm>
            <a:off x="1014884" y="137662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12" name="Espace réservé du texte 2">
            <a:extLst>
              <a:ext uri="{FF2B5EF4-FFF2-40B4-BE49-F238E27FC236}">
                <a16:creationId xmlns:a16="http://schemas.microsoft.com/office/drawing/2014/main" id="{BCA35BDC-BB38-9246-8736-367674BC8A57}"/>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pic>
        <p:nvPicPr>
          <p:cNvPr id="4" name="Image 3">
            <a:extLst>
              <a:ext uri="{FF2B5EF4-FFF2-40B4-BE49-F238E27FC236}">
                <a16:creationId xmlns:a16="http://schemas.microsoft.com/office/drawing/2014/main" id="{640FC52B-0787-8B4B-9FAA-8D1872E3F704}"/>
              </a:ext>
            </a:extLst>
          </p:cNvPr>
          <p:cNvPicPr>
            <a:picLocks noChangeAspect="1"/>
          </p:cNvPicPr>
          <p:nvPr/>
        </p:nvPicPr>
        <p:blipFill>
          <a:blip r:embed="rId4"/>
          <a:stretch>
            <a:fillRect/>
          </a:stretch>
        </p:blipFill>
        <p:spPr>
          <a:xfrm>
            <a:off x="0" y="2266534"/>
            <a:ext cx="9144000" cy="4145507"/>
          </a:xfrm>
          <a:prstGeom prst="rect">
            <a:avLst/>
          </a:prstGeom>
        </p:spPr>
      </p:pic>
    </p:spTree>
    <p:extLst>
      <p:ext uri="{BB962C8B-B14F-4D97-AF65-F5344CB8AC3E}">
        <p14:creationId xmlns:p14="http://schemas.microsoft.com/office/powerpoint/2010/main" val="304870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6</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en-GB" sz="1800" dirty="0"/>
              <a:t>Synthesis of the </a:t>
            </a:r>
            <a:r>
              <a:rPr lang="en-GB" sz="1800" dirty="0" err="1"/>
              <a:t>pyclen</a:t>
            </a:r>
            <a:r>
              <a:rPr lang="en-GB" sz="1800" dirty="0"/>
              <a:t> derivative</a:t>
            </a:r>
          </a:p>
          <a:p>
            <a:r>
              <a:rPr lang="en-GB" sz="1800" dirty="0"/>
              <a:t>	</a:t>
            </a:r>
            <a:r>
              <a:rPr lang="en-GB" sz="1600" dirty="0" err="1"/>
              <a:t>Macrocyclisation</a:t>
            </a:r>
            <a:r>
              <a:rPr lang="en-GB" sz="1600" dirty="0"/>
              <a:t> step</a:t>
            </a:r>
            <a:endParaRPr lang="en-GB" sz="1800" dirty="0"/>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pic>
        <p:nvPicPr>
          <p:cNvPr id="11" name="Image 10">
            <a:extLst>
              <a:ext uri="{FF2B5EF4-FFF2-40B4-BE49-F238E27FC236}">
                <a16:creationId xmlns:a16="http://schemas.microsoft.com/office/drawing/2014/main" id="{C2B54468-6D9F-964C-8B55-4816D9BD7DB7}"/>
              </a:ext>
            </a:extLst>
          </p:cNvPr>
          <p:cNvPicPr/>
          <p:nvPr/>
        </p:nvPicPr>
        <p:blipFill>
          <a:blip r:embed="rId3"/>
          <a:stretch>
            <a:fillRect/>
          </a:stretch>
        </p:blipFill>
        <p:spPr>
          <a:xfrm>
            <a:off x="6257127" y="308114"/>
            <a:ext cx="2793961" cy="1765890"/>
          </a:xfrm>
          <a:prstGeom prst="rect">
            <a:avLst/>
          </a:prstGeom>
        </p:spPr>
      </p:pic>
      <p:pic>
        <p:nvPicPr>
          <p:cNvPr id="4" name="Image 3">
            <a:extLst>
              <a:ext uri="{FF2B5EF4-FFF2-40B4-BE49-F238E27FC236}">
                <a16:creationId xmlns:a16="http://schemas.microsoft.com/office/drawing/2014/main" id="{D97A252A-B5B4-8243-B8AE-4F067B273BFE}"/>
              </a:ext>
            </a:extLst>
          </p:cNvPr>
          <p:cNvPicPr>
            <a:picLocks noChangeAspect="1"/>
          </p:cNvPicPr>
          <p:nvPr/>
        </p:nvPicPr>
        <p:blipFill>
          <a:blip r:embed="rId4"/>
          <a:stretch>
            <a:fillRect/>
          </a:stretch>
        </p:blipFill>
        <p:spPr>
          <a:xfrm>
            <a:off x="1329802" y="2708798"/>
            <a:ext cx="6096872" cy="2418208"/>
          </a:xfrm>
          <a:prstGeom prst="rect">
            <a:avLst/>
          </a:prstGeom>
        </p:spPr>
      </p:pic>
      <p:sp>
        <p:nvSpPr>
          <p:cNvPr id="5" name="ZoneTexte 4">
            <a:extLst>
              <a:ext uri="{FF2B5EF4-FFF2-40B4-BE49-F238E27FC236}">
                <a16:creationId xmlns:a16="http://schemas.microsoft.com/office/drawing/2014/main" id="{5F6F2D58-F319-5842-9A31-3D00D7F9EC4A}"/>
              </a:ext>
            </a:extLst>
          </p:cNvPr>
          <p:cNvSpPr txBox="1"/>
          <p:nvPr/>
        </p:nvSpPr>
        <p:spPr>
          <a:xfrm>
            <a:off x="1014884" y="137662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10" name="Espace réservé du texte 2">
            <a:extLst>
              <a:ext uri="{FF2B5EF4-FFF2-40B4-BE49-F238E27FC236}">
                <a16:creationId xmlns:a16="http://schemas.microsoft.com/office/drawing/2014/main" id="{D87FE49C-8DC7-C944-9376-0A873A0EDE2A}"/>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Tree>
    <p:extLst>
      <p:ext uri="{BB962C8B-B14F-4D97-AF65-F5344CB8AC3E}">
        <p14:creationId xmlns:p14="http://schemas.microsoft.com/office/powerpoint/2010/main" val="179432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7</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en-GB" sz="1800" dirty="0"/>
              <a:t>Synthesis of the </a:t>
            </a:r>
            <a:r>
              <a:rPr lang="en-GB" sz="1800" dirty="0" err="1"/>
              <a:t>pyclen</a:t>
            </a:r>
            <a:r>
              <a:rPr lang="en-GB" sz="1800" dirty="0"/>
              <a:t> derivative</a:t>
            </a:r>
          </a:p>
          <a:p>
            <a:r>
              <a:rPr lang="en-GB" sz="1800" dirty="0"/>
              <a:t>	</a:t>
            </a:r>
            <a:r>
              <a:rPr lang="en-GB" sz="1600" dirty="0"/>
              <a:t>Selective deprotection steps</a:t>
            </a:r>
            <a:endParaRPr lang="en-GB" sz="1800" dirty="0"/>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pic>
        <p:nvPicPr>
          <p:cNvPr id="11" name="Image 10">
            <a:extLst>
              <a:ext uri="{FF2B5EF4-FFF2-40B4-BE49-F238E27FC236}">
                <a16:creationId xmlns:a16="http://schemas.microsoft.com/office/drawing/2014/main" id="{C2B54468-6D9F-964C-8B55-4816D9BD7DB7}"/>
              </a:ext>
            </a:extLst>
          </p:cNvPr>
          <p:cNvPicPr/>
          <p:nvPr/>
        </p:nvPicPr>
        <p:blipFill>
          <a:blip r:embed="rId3"/>
          <a:stretch>
            <a:fillRect/>
          </a:stretch>
        </p:blipFill>
        <p:spPr>
          <a:xfrm>
            <a:off x="6257127" y="308114"/>
            <a:ext cx="2793961" cy="1765890"/>
          </a:xfrm>
          <a:prstGeom prst="rect">
            <a:avLst/>
          </a:prstGeom>
        </p:spPr>
      </p:pic>
      <p:sp>
        <p:nvSpPr>
          <p:cNvPr id="5" name="ZoneTexte 4">
            <a:extLst>
              <a:ext uri="{FF2B5EF4-FFF2-40B4-BE49-F238E27FC236}">
                <a16:creationId xmlns:a16="http://schemas.microsoft.com/office/drawing/2014/main" id="{5F6F2D58-F319-5842-9A31-3D00D7F9EC4A}"/>
              </a:ext>
            </a:extLst>
          </p:cNvPr>
          <p:cNvSpPr txBox="1"/>
          <p:nvPr/>
        </p:nvSpPr>
        <p:spPr>
          <a:xfrm>
            <a:off x="1014884" y="137662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sp>
        <p:nvSpPr>
          <p:cNvPr id="7" name="Rectangle 1">
            <a:extLst>
              <a:ext uri="{FF2B5EF4-FFF2-40B4-BE49-F238E27FC236}">
                <a16:creationId xmlns:a16="http://schemas.microsoft.com/office/drawing/2014/main" id="{12D03CEC-D64D-EC42-83CD-1CD006508722}"/>
              </a:ext>
            </a:extLst>
          </p:cNvPr>
          <p:cNvSpPr>
            <a:spLocks noChangeArrowheads="1"/>
          </p:cNvSpPr>
          <p:nvPr/>
        </p:nvSpPr>
        <p:spPr bwMode="auto">
          <a:xfrm>
            <a:off x="7256945" y="5507530"/>
            <a:ext cx="188705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H (commercial </a:t>
            </a:r>
            <a:r>
              <a:rPr kumimoji="0" lang="fr-FR" altLang="fr-FR" sz="9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product</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 </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-OCH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Et</a:t>
            </a:r>
            <a:endParaRPr kumimoji="0" lang="fr-FR" altLang="fr-FR"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3</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-OCH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a:t>
            </a:r>
            <a:endParaRPr kumimoji="0" lang="fr-FR" altLang="fr-FR"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4 </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-OCH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CONHCH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CCH</a:t>
            </a:r>
            <a:endParaRPr kumimoji="0" lang="fr-FR" altLang="fr-FR" sz="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5</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-OCH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CONHCH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fr-F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NH</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3</a:t>
            </a:r>
            <a:r>
              <a:rPr kumimoji="0" lang="fr-FR" altLang="fr-FR" sz="9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a:t>
            </a:r>
            <a:endParaRPr kumimoji="0" lang="fr-FR" altLang="fr-F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Espace réservé du texte 2">
            <a:extLst>
              <a:ext uri="{FF2B5EF4-FFF2-40B4-BE49-F238E27FC236}">
                <a16:creationId xmlns:a16="http://schemas.microsoft.com/office/drawing/2014/main" id="{687B0BCD-5D48-D84A-9AC8-CDC290A0674D}"/>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pic>
        <p:nvPicPr>
          <p:cNvPr id="9" name="Image 8">
            <a:extLst>
              <a:ext uri="{FF2B5EF4-FFF2-40B4-BE49-F238E27FC236}">
                <a16:creationId xmlns:a16="http://schemas.microsoft.com/office/drawing/2014/main" id="{E725C5C5-4EB3-F042-8707-36194F0898BE}"/>
              </a:ext>
            </a:extLst>
          </p:cNvPr>
          <p:cNvPicPr>
            <a:picLocks noChangeAspect="1"/>
          </p:cNvPicPr>
          <p:nvPr/>
        </p:nvPicPr>
        <p:blipFill>
          <a:blip r:embed="rId4"/>
          <a:stretch>
            <a:fillRect/>
          </a:stretch>
        </p:blipFill>
        <p:spPr>
          <a:xfrm>
            <a:off x="322548" y="2126986"/>
            <a:ext cx="8498904" cy="4316163"/>
          </a:xfrm>
          <a:prstGeom prst="rect">
            <a:avLst/>
          </a:prstGeom>
        </p:spPr>
      </p:pic>
    </p:spTree>
    <p:extLst>
      <p:ext uri="{BB962C8B-B14F-4D97-AF65-F5344CB8AC3E}">
        <p14:creationId xmlns:p14="http://schemas.microsoft.com/office/powerpoint/2010/main" val="239157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DF4BD6-2947-9C46-986A-2CB229846C7F}"/>
              </a:ext>
            </a:extLst>
          </p:cNvPr>
          <p:cNvSpPr>
            <a:spLocks noGrp="1"/>
          </p:cNvSpPr>
          <p:nvPr>
            <p:ph type="sldNum" sz="quarter" idx="4"/>
          </p:nvPr>
        </p:nvSpPr>
        <p:spPr/>
        <p:txBody>
          <a:bodyPr/>
          <a:lstStyle/>
          <a:p>
            <a:pPr>
              <a:defRPr/>
            </a:pPr>
            <a:fld id="{55887CCE-ABC6-478C-8FA2-0B494C96C530}" type="slidenum">
              <a:rPr lang="fr-BE" smtClean="0">
                <a:solidFill>
                  <a:prstClr val="black"/>
                </a:solidFill>
              </a:rPr>
              <a:pPr>
                <a:defRPr/>
              </a:pPr>
              <a:t>8</a:t>
            </a:fld>
            <a:endParaRPr lang="fr-BE" dirty="0">
              <a:solidFill>
                <a:prstClr val="black"/>
              </a:solidFill>
            </a:endParaRPr>
          </a:p>
        </p:txBody>
      </p:sp>
      <p:sp>
        <p:nvSpPr>
          <p:cNvPr id="3" name="Espace réservé du texte 2">
            <a:extLst>
              <a:ext uri="{FF2B5EF4-FFF2-40B4-BE49-F238E27FC236}">
                <a16:creationId xmlns:a16="http://schemas.microsoft.com/office/drawing/2014/main" id="{4927FD0F-DC3B-984D-ACB4-5B2C0B70E1B5}"/>
              </a:ext>
            </a:extLst>
          </p:cNvPr>
          <p:cNvSpPr>
            <a:spLocks noGrp="1"/>
          </p:cNvSpPr>
          <p:nvPr>
            <p:ph type="body" sz="quarter" idx="10"/>
          </p:nvPr>
        </p:nvSpPr>
        <p:spPr>
          <a:xfrm>
            <a:off x="92912" y="308114"/>
            <a:ext cx="6096872" cy="817302"/>
          </a:xfrm>
        </p:spPr>
        <p:txBody>
          <a:bodyPr/>
          <a:lstStyle/>
          <a:p>
            <a:r>
              <a:rPr lang="en-GB" sz="1800" dirty="0"/>
              <a:t>Synthesis of the </a:t>
            </a:r>
            <a:r>
              <a:rPr lang="en-GB" sz="1800" dirty="0" err="1"/>
              <a:t>pyclen</a:t>
            </a:r>
            <a:r>
              <a:rPr lang="en-GB" sz="1800" dirty="0"/>
              <a:t> derivative</a:t>
            </a:r>
          </a:p>
        </p:txBody>
      </p:sp>
      <p:sp>
        <p:nvSpPr>
          <p:cNvPr id="8" name="ZoneTexte 7">
            <a:extLst>
              <a:ext uri="{FF2B5EF4-FFF2-40B4-BE49-F238E27FC236}">
                <a16:creationId xmlns:a16="http://schemas.microsoft.com/office/drawing/2014/main" id="{0159014B-063D-F14E-B01D-4B9BC9111BEB}"/>
              </a:ext>
            </a:extLst>
          </p:cNvPr>
          <p:cNvSpPr txBox="1"/>
          <p:nvPr/>
        </p:nvSpPr>
        <p:spPr>
          <a:xfrm>
            <a:off x="4662435" y="4059534"/>
            <a:ext cx="0" cy="0"/>
          </a:xfrm>
          <a:prstGeom prst="rect">
            <a:avLst/>
          </a:prstGeom>
        </p:spPr>
        <p:txBody>
          <a:bodyPr vert="horz" wrap="none" lIns="91440" tIns="45720" rIns="91440" bIns="45720" rtlCol="0">
            <a:normAutofit fontScale="25000" lnSpcReduction="20000"/>
          </a:bodyPr>
          <a:lstStyle/>
          <a:p>
            <a:pPr marL="342900" indent="-342900" algn="l" eaLnBrk="0" fontAlgn="base" hangingPunct="0">
              <a:spcBef>
                <a:spcPct val="0"/>
              </a:spcBef>
              <a:spcAft>
                <a:spcPct val="0"/>
              </a:spcAft>
            </a:pPr>
            <a:endParaRPr lang="fr-FR" sz="1600" dirty="0" err="1"/>
          </a:p>
        </p:txBody>
      </p:sp>
      <p:pic>
        <p:nvPicPr>
          <p:cNvPr id="11" name="Image 10">
            <a:extLst>
              <a:ext uri="{FF2B5EF4-FFF2-40B4-BE49-F238E27FC236}">
                <a16:creationId xmlns:a16="http://schemas.microsoft.com/office/drawing/2014/main" id="{C2B54468-6D9F-964C-8B55-4816D9BD7DB7}"/>
              </a:ext>
            </a:extLst>
          </p:cNvPr>
          <p:cNvPicPr/>
          <p:nvPr/>
        </p:nvPicPr>
        <p:blipFill>
          <a:blip r:embed="rId3"/>
          <a:stretch>
            <a:fillRect/>
          </a:stretch>
        </p:blipFill>
        <p:spPr>
          <a:xfrm>
            <a:off x="2220166" y="484941"/>
            <a:ext cx="4741671" cy="2944059"/>
          </a:xfrm>
          <a:prstGeom prst="rect">
            <a:avLst/>
          </a:prstGeom>
        </p:spPr>
      </p:pic>
      <p:sp>
        <p:nvSpPr>
          <p:cNvPr id="13" name="Espace réservé du texte 2">
            <a:extLst>
              <a:ext uri="{FF2B5EF4-FFF2-40B4-BE49-F238E27FC236}">
                <a16:creationId xmlns:a16="http://schemas.microsoft.com/office/drawing/2014/main" id="{F24A015F-4E53-9143-B6AE-590C7392688A}"/>
              </a:ext>
            </a:extLst>
          </p:cNvPr>
          <p:cNvSpPr txBox="1">
            <a:spLocks/>
          </p:cNvSpPr>
          <p:nvPr/>
        </p:nvSpPr>
        <p:spPr>
          <a:xfrm>
            <a:off x="2161308" y="20096"/>
            <a:ext cx="8003969" cy="817302"/>
          </a:xfrm>
          <a:prstGeom prst="rect">
            <a:avLst/>
          </a:prstGeom>
        </p:spPr>
        <p:txBody>
          <a:bodyPr/>
          <a:lstStyle>
            <a:lvl1pPr marL="342900" indent="-342900" algn="l" rtl="0" eaLnBrk="1" fontAlgn="base" hangingPunct="1">
              <a:spcBef>
                <a:spcPct val="20000"/>
              </a:spcBef>
              <a:spcAft>
                <a:spcPct val="0"/>
              </a:spcAft>
              <a:buFont typeface="Arial" charset="0"/>
              <a:defRPr lang="fr-F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lang="fr-F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lang="fr-F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lang="fr-BE"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lang="fr-BE"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200" dirty="0">
                <a:solidFill>
                  <a:schemeClr val="bg1">
                    <a:lumMod val="85000"/>
                  </a:schemeClr>
                </a:solidFill>
              </a:rPr>
              <a:t>Introduction</a:t>
            </a:r>
            <a:r>
              <a:rPr lang="en-GB" sz="1200" dirty="0"/>
              <a:t>			  Results</a:t>
            </a:r>
            <a:r>
              <a:rPr lang="en-GB" sz="1200" dirty="0">
                <a:solidFill>
                  <a:schemeClr val="bg1">
                    <a:lumMod val="85000"/>
                  </a:schemeClr>
                </a:solidFill>
              </a:rPr>
              <a:t>	  </a:t>
            </a:r>
            <a:r>
              <a:rPr lang="en-GB" sz="1200" dirty="0"/>
              <a:t>	</a:t>
            </a:r>
            <a:r>
              <a:rPr lang="en-GB" sz="1200" dirty="0">
                <a:solidFill>
                  <a:schemeClr val="bg1">
                    <a:lumMod val="85000"/>
                  </a:schemeClr>
                </a:solidFill>
              </a:rPr>
              <a:t>                 Conclusion &amp; perspectives</a:t>
            </a:r>
          </a:p>
        </p:txBody>
      </p:sp>
    </p:spTree>
    <p:extLst>
      <p:ext uri="{BB962C8B-B14F-4D97-AF65-F5344CB8AC3E}">
        <p14:creationId xmlns:p14="http://schemas.microsoft.com/office/powerpoint/2010/main" val="2900347504"/>
      </p:ext>
    </p:extLst>
  </p:cSld>
  <p:clrMapOvr>
    <a:masterClrMapping/>
  </p:clrMapOvr>
</p:sld>
</file>

<file path=ppt/theme/theme1.xml><?xml version="1.0" encoding="utf-8"?>
<a:theme xmlns:a="http://schemas.openxmlformats.org/drawingml/2006/main" name="powerpoint_umons">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eaLnBrk="0" fontAlgn="base" hangingPunct="0">
          <a:spcBef>
            <a:spcPct val="0"/>
          </a:spcBef>
          <a:spcAft>
            <a:spcPct val="0"/>
          </a:spcAft>
          <a:defRPr sz="1600" dirty="0" err="1"/>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7411</TotalTime>
  <Words>1750</Words>
  <Application>Microsoft Macintosh PowerPoint</Application>
  <PresentationFormat>Affichage à l'écran (4:3)</PresentationFormat>
  <Paragraphs>333</Paragraphs>
  <Slides>20</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Cambria Math</vt:lpstr>
      <vt:lpstr>Times New Roman</vt:lpstr>
      <vt:lpstr>Wingdings</vt:lpstr>
      <vt:lpstr>powerpoint_umons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Gervasi</dc:creator>
  <cp:lastModifiedBy>Marie DEVREUX</cp:lastModifiedBy>
  <cp:revision>117</cp:revision>
  <cp:lastPrinted>2021-03-16T07:53:31Z</cp:lastPrinted>
  <dcterms:created xsi:type="dcterms:W3CDTF">2017-07-02T17:53:23Z</dcterms:created>
  <dcterms:modified xsi:type="dcterms:W3CDTF">2021-03-16T13:15:55Z</dcterms:modified>
</cp:coreProperties>
</file>