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7" r:id="rId2"/>
    <p:sldId id="258" r:id="rId3"/>
    <p:sldId id="263" r:id="rId4"/>
    <p:sldId id="273" r:id="rId5"/>
    <p:sldId id="274" r:id="rId6"/>
    <p:sldId id="264" r:id="rId7"/>
    <p:sldId id="267" r:id="rId8"/>
    <p:sldId id="265" r:id="rId9"/>
    <p:sldId id="266" r:id="rId10"/>
    <p:sldId id="268" r:id="rId11"/>
    <p:sldId id="270" r:id="rId12"/>
    <p:sldId id="269" r:id="rId13"/>
    <p:sldId id="279" r:id="rId14"/>
    <p:sldId id="272" r:id="rId15"/>
    <p:sldId id="275" r:id="rId16"/>
    <p:sldId id="276" r:id="rId17"/>
    <p:sldId id="261" r:id="rId18"/>
    <p:sldId id="28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FD1D8-460D-4FA0-A2A2-1B6A8D0DF09D}" type="datetimeFigureOut">
              <a:rPr lang="fr-BE" smtClean="0"/>
              <a:t>07-04-17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CFB36-F20D-4799-A7BC-B892C3C933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42283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medecine &amp; pharma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456406"/>
            <a:ext cx="1738745" cy="6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1225" y="352426"/>
            <a:ext cx="6380163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70" y="5362576"/>
            <a:ext cx="1746029" cy="8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0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rchit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2" y="515938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pic>
        <p:nvPicPr>
          <p:cNvPr id="8192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4" y="5802990"/>
            <a:ext cx="1724025" cy="85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1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rvices Génér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2257424" y="447674"/>
            <a:ext cx="6743701" cy="1343026"/>
          </a:xfrm>
          <a:prstGeom prst="rect">
            <a:avLst/>
          </a:prstGeom>
          <a:effectLst>
            <a:outerShdw blurRad="1270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257175" indent="-257175" eaLnBrk="0" hangingPunct="0">
              <a:buFont typeface="Arial" pitchFamily="34" charset="0"/>
              <a:buNone/>
              <a:defRPr/>
            </a:pPr>
            <a:endParaRPr lang="fr-BE" sz="27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9" y="517527"/>
            <a:ext cx="6734175" cy="1683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397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noProof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en-US" sz="1200" b="1" noProof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35731" indent="-135731">
              <a:buClr>
                <a:srgbClr val="00ABCC"/>
              </a:buClr>
              <a:buFont typeface="Wingdings" pitchFamily="2" charset="2"/>
              <a:buChar char="§"/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335756" indent="-135731">
              <a:buClr>
                <a:srgbClr val="C44C4C"/>
              </a:buClr>
              <a:buFont typeface="Wingdings" pitchFamily="2" charset="2"/>
              <a:buChar char="§"/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535781" indent="-135731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350"/>
            </a:lvl4pPr>
            <a:lvl5pPr marL="742950" indent="-128588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  <a:endParaRPr lang="en-US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en-US" noProof="0" smtClean="0"/>
              <a:pPr>
                <a:defRPr/>
              </a:pPr>
              <a:t>‹N°›</a:t>
            </a:fld>
            <a:endParaRPr lang="en-US" noProof="0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smtClean="0"/>
              <a:t>Prof. Untel     |     Service Untel     (voir pied de page dans le menu Powerpoint)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911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6" y="1600202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35731" indent="-135731">
              <a:buClr>
                <a:srgbClr val="00ABCC"/>
              </a:buClr>
              <a:buFont typeface="Wingdings" pitchFamily="2" charset="2"/>
              <a:buChar char="§"/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335756" indent="-135731">
              <a:buClr>
                <a:srgbClr val="C44C4C"/>
              </a:buClr>
              <a:buFont typeface="Wingdings" pitchFamily="2" charset="2"/>
              <a:buChar char="§"/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535781" indent="-135731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350"/>
            </a:lvl4pPr>
            <a:lvl5pPr marL="742950" indent="-128588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1" y="285750"/>
            <a:ext cx="2028825" cy="6057900"/>
          </a:xfrm>
        </p:spPr>
        <p:txBody>
          <a:bodyPr/>
          <a:lstStyle>
            <a:lvl2pPr marL="0" indent="0" algn="l">
              <a:buNone/>
              <a:defRPr sz="975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975" cap="small">
                <a:solidFill>
                  <a:srgbClr val="969696"/>
                </a:solidFill>
                <a:latin typeface="+mn-lt"/>
              </a:defRPr>
            </a:lvl3pPr>
            <a:lvl4pPr marL="135731" indent="-135731">
              <a:buFont typeface="Wingdings" pitchFamily="2" charset="2"/>
              <a:buChar char="§"/>
              <a:defRPr sz="975" b="1" cap="small">
                <a:solidFill>
                  <a:srgbClr val="C44C4C"/>
                </a:solidFill>
              </a:defRPr>
            </a:lvl4pPr>
            <a:lvl5pPr marL="135731" marR="0" indent="-135731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975" cap="small" baseline="0">
                <a:solidFill>
                  <a:srgbClr val="969696"/>
                </a:solidFill>
                <a:latin typeface="+mn-lt"/>
              </a:defRPr>
            </a:lvl5pPr>
            <a:lvl6pPr marL="335756" indent="-171450">
              <a:buFont typeface="Wingdings" pitchFamily="2" charset="2"/>
              <a:buChar char="§"/>
              <a:defRPr sz="975" b="1" cap="small">
                <a:solidFill>
                  <a:srgbClr val="C44C4C"/>
                </a:solidFill>
              </a:defRPr>
            </a:lvl6pPr>
            <a:lvl7pPr marL="335756" indent="-171450">
              <a:buFont typeface="Wingdings" pitchFamily="2" charset="2"/>
              <a:buChar char="§"/>
              <a:defRPr sz="975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207011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35731" indent="-135731">
              <a:buClr>
                <a:srgbClr val="00ABCC"/>
              </a:buClr>
              <a:buFont typeface="Wingdings" pitchFamily="2" charset="2"/>
              <a:buChar char="§"/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335756" indent="-135731">
              <a:buClr>
                <a:srgbClr val="C44C4C"/>
              </a:buClr>
              <a:buFont typeface="Wingdings" pitchFamily="2" charset="2"/>
              <a:buChar char="§"/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535781" indent="-135731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350"/>
            </a:lvl4pPr>
            <a:lvl5pPr marL="742950" indent="-128588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900" cap="small" baseline="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501263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6" y="1600202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35731" indent="-135731">
              <a:buClr>
                <a:srgbClr val="00ABCC"/>
              </a:buClr>
              <a:buFont typeface="Wingdings" pitchFamily="2" charset="2"/>
              <a:buChar char="§"/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335756" indent="-135731">
              <a:buClr>
                <a:srgbClr val="C44C4C"/>
              </a:buClr>
              <a:buFont typeface="Wingdings" pitchFamily="2" charset="2"/>
              <a:buChar char="§"/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535781" indent="-135731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350"/>
            </a:lvl4pPr>
            <a:lvl5pPr marL="742950" indent="-128588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/>
          <a:lstStyle/>
          <a:p>
            <a:pPr lvl="0"/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2072934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81942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35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35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782517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71810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315399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6" y="5907090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2671" y="519115"/>
            <a:ext cx="668654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1980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5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3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893334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6"/>
            <a:ext cx="22288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dirty="0"/>
              <a:t>Prof. Untel     |     Service Untel     (voir pied de page dans le menu Powerpoint)</a:t>
            </a:r>
          </a:p>
        </p:txBody>
      </p:sp>
    </p:spTree>
    <p:extLst>
      <p:ext uri="{BB962C8B-B14F-4D97-AF65-F5344CB8AC3E}">
        <p14:creationId xmlns:p14="http://schemas.microsoft.com/office/powerpoint/2010/main" val="1812763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sycho &amp; sciences é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637" y="523877"/>
            <a:ext cx="6667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14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pic>
        <p:nvPicPr>
          <p:cNvPr id="10" name="Image 9" descr="UMONS_Fac psy et siences educ_smal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46491" y="5840965"/>
            <a:ext cx="1669774" cy="7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0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Sc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514350"/>
            <a:ext cx="6724650" cy="168116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pic>
        <p:nvPicPr>
          <p:cNvPr id="88065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397" y="5814015"/>
            <a:ext cx="1612323" cy="82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900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25" y="512417"/>
            <a:ext cx="6732394" cy="1683098"/>
          </a:xfrm>
          <a:prstGeom prst="rect">
            <a:avLst/>
          </a:prstGeom>
        </p:spPr>
      </p:pic>
      <p:pic>
        <p:nvPicPr>
          <p:cNvPr id="87041" name="Picture 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575" y="5818718"/>
            <a:ext cx="863599" cy="82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017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Warocqu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warocqu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" y="5534027"/>
            <a:ext cx="11938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8702" y="506413"/>
            <a:ext cx="669924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532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S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8" descr="sciences du langag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4" y="5457825"/>
            <a:ext cx="1589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876" y="515940"/>
            <a:ext cx="66929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536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176" y="5749281"/>
            <a:ext cx="962025" cy="66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4413" y="519115"/>
            <a:ext cx="67183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dirty="0" smtClean="0"/>
              <a:t>Cliquez pour modifier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9691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98" y="508242"/>
            <a:ext cx="6731452" cy="1682863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1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257175" indent="-257175" algn="l">
              <a:buNone/>
              <a:defRPr kumimoji="0" lang="fr-BE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Cliquez pour modifier le style des sous-titres du masque</a:t>
            </a:r>
            <a:endParaRPr lang="en-US" noProof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6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4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Cliquez pour modifier le style du titre</a:t>
            </a:r>
            <a:endParaRPr lang="en-US" noProof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15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6" y="4495802"/>
            <a:ext cx="6791325" cy="409575"/>
          </a:xfrm>
        </p:spPr>
        <p:txBody>
          <a:bodyPr>
            <a:no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en-US" noProof="0" smtClean="0"/>
              <a:t>Cliquez pour modifier les styles du texte du masque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" y="5858676"/>
            <a:ext cx="1507635" cy="71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793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Cliquez</a:t>
            </a:r>
            <a:r>
              <a:rPr lang="en-US" noProof="0" dirty="0" smtClean="0"/>
              <a:t> pour modifier les styles du </a:t>
            </a:r>
            <a:r>
              <a:rPr lang="en-US" noProof="0" dirty="0" err="1" smtClean="0"/>
              <a:t>texte</a:t>
            </a:r>
            <a:r>
              <a:rPr lang="en-US" noProof="0" dirty="0" smtClean="0"/>
              <a:t> du masque</a:t>
            </a:r>
          </a:p>
          <a:p>
            <a:pPr lvl="1"/>
            <a:r>
              <a:rPr lang="en-US" noProof="0" dirty="0" err="1" smtClean="0"/>
              <a:t>Deuxième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Troisième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Quatrième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Cinquième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/>
          </a:p>
        </p:txBody>
      </p:sp>
      <p:pic>
        <p:nvPicPr>
          <p:cNvPr id="1028" name="Picture 2"/>
          <p:cNvPicPr>
            <a:picLocks noChangeAspect="1" noChangeArrowheads="1"/>
          </p:cNvPicPr>
          <p:nvPr userDrawn="1"/>
        </p:nvPicPr>
        <p:blipFill>
          <a:blip r:embed="rId24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24" cstate="print"/>
          <a:srcRect l="269" t="20290" r="13968" b="25948"/>
          <a:stretch>
            <a:fillRect/>
          </a:stretch>
        </p:blipFill>
        <p:spPr bwMode="auto">
          <a:xfrm>
            <a:off x="0" y="6780215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7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noProof="0" smtClean="0"/>
              <a:t>Prof. Untel     |     Service Untel     (voir pied de page dans le menu Powerpoint)</a:t>
            </a:r>
            <a:endParaRPr lang="en-US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en-US" noProof="0" smtClean="0"/>
              <a:pPr>
                <a:defRPr/>
              </a:pPr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666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lang="fr-BE" sz="33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3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 b="1">
          <a:solidFill>
            <a:srgbClr val="C44C4C"/>
          </a:solidFill>
          <a:latin typeface="Calibri" pitchFamily="34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 b="1">
          <a:solidFill>
            <a:srgbClr val="C44C4C"/>
          </a:solidFill>
          <a:latin typeface="Calibri" pitchFamily="34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 b="1">
          <a:solidFill>
            <a:srgbClr val="C44C4C"/>
          </a:solidFill>
          <a:latin typeface="Calibri" pitchFamily="34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 b="1">
          <a:solidFill>
            <a:srgbClr val="C44C4C"/>
          </a:solidFill>
          <a:latin typeface="Calibri" pitchFamily="34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 typeface="Arial" charset="0"/>
        <a:buNone/>
        <a:defRPr lang="fr-FR" sz="24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FR" sz="18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lang="fr-FR" sz="15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fr-BE" sz="15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9.png"/><Relationship Id="rId5" Type="http://schemas.openxmlformats.org/officeDocument/2006/relationships/image" Target="../media/image48.jp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2"/>
          <p:cNvSpPr>
            <a:spLocks noGrp="1"/>
          </p:cNvSpPr>
          <p:nvPr>
            <p:ph type="title"/>
          </p:nvPr>
        </p:nvSpPr>
        <p:spPr>
          <a:xfrm>
            <a:off x="0" y="2767889"/>
            <a:ext cx="9010651" cy="979884"/>
          </a:xfrm>
        </p:spPr>
        <p:txBody>
          <a:bodyPr/>
          <a:lstStyle/>
          <a:p>
            <a:r>
              <a:rPr lang="en-US" sz="3150" dirty="0">
                <a:latin typeface="Constantia" panose="02030602050306030303" pitchFamily="18" charset="0"/>
                <a:cs typeface="Arial" panose="020B0604020202020204" pitchFamily="34" charset="0"/>
              </a:rPr>
              <a:t>Reciprocal influence between APP expression </a:t>
            </a:r>
            <a:br>
              <a:rPr lang="en-US" sz="3150" dirty="0">
                <a:latin typeface="Constantia" panose="02030602050306030303" pitchFamily="18" charset="0"/>
                <a:cs typeface="Arial" panose="020B0604020202020204" pitchFamily="34" charset="0"/>
              </a:rPr>
            </a:br>
            <a:r>
              <a:rPr lang="en-US" sz="3150" dirty="0">
                <a:latin typeface="Constantia" panose="02030602050306030303" pitchFamily="18" charset="0"/>
                <a:cs typeface="Arial" panose="020B0604020202020204" pitchFamily="34" charset="0"/>
              </a:rPr>
              <a:t>and glucose metabolism in the hippocampus</a:t>
            </a:r>
            <a:endParaRPr lang="en-US" sz="3150" dirty="0">
              <a:latin typeface="Constantia" panose="02030602050306030303" pitchFamily="18" charset="0"/>
            </a:endParaRPr>
          </a:p>
        </p:txBody>
      </p:sp>
      <p:sp>
        <p:nvSpPr>
          <p:cNvPr id="22533" name="Espace réservé du texte 4"/>
          <p:cNvSpPr>
            <a:spLocks noGrp="1"/>
          </p:cNvSpPr>
          <p:nvPr>
            <p:ph type="body" sz="quarter" idx="11"/>
          </p:nvPr>
        </p:nvSpPr>
        <p:spPr bwMode="auto">
          <a:xfrm>
            <a:off x="0" y="4033596"/>
            <a:ext cx="9144000" cy="30718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Mélanie</a:t>
            </a:r>
            <a:r>
              <a:rPr lang="en-US" sz="2000" b="1" dirty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GLOIRE</a:t>
            </a:r>
          </a:p>
          <a:p>
            <a:pPr algn="ctr"/>
            <a:endParaRPr lang="fr-BE" sz="16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fr-BE" sz="1600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PhD </a:t>
            </a:r>
            <a:r>
              <a:rPr lang="fr-BE" sz="1600" dirty="0" err="1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student</a:t>
            </a:r>
            <a:endParaRPr lang="fr-BE" sz="16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melanie.gloire@umons.ac.be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Head of department: Prof. Laurence RIS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Department of Neuroscience, University of Mons, Belgium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35" y="4552730"/>
            <a:ext cx="1285875" cy="1285875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89353" y="3829999"/>
            <a:ext cx="3754647" cy="407193"/>
          </a:xfrm>
        </p:spPr>
        <p:txBody>
          <a:bodyPr/>
          <a:lstStyle/>
          <a:p>
            <a:pPr algn="ctr"/>
            <a:r>
              <a:rPr lang="fr-BE" sz="1800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30</a:t>
            </a:r>
            <a:r>
              <a:rPr lang="fr-BE" sz="1800" baseline="30000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th </a:t>
            </a:r>
            <a:r>
              <a:rPr lang="fr-BE" sz="1800" dirty="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March 2017</a:t>
            </a:r>
            <a:endParaRPr lang="fr-BE" sz="1800" baseline="30000" dirty="0">
              <a:solidFill>
                <a:schemeClr val="tx1"/>
              </a:solidFill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19087" y="174817"/>
            <a:ext cx="165622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350" dirty="0">
                <a:latin typeface="Arial" panose="020B0604020202020204" pitchFamily="34" charset="0"/>
                <a:cs typeface="Arial" panose="020B0604020202020204" pitchFamily="34" charset="0"/>
              </a:rPr>
              <a:t>Poster </a:t>
            </a:r>
            <a:r>
              <a:rPr lang="fr-BE" sz="1350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fr-BE" sz="1350" dirty="0">
                <a:latin typeface="Arial" panose="020B0604020202020204" pitchFamily="34" charset="0"/>
                <a:cs typeface="Arial" panose="020B0604020202020204" pitchFamily="34" charset="0"/>
              </a:rPr>
              <a:t> # 104</a:t>
            </a:r>
          </a:p>
        </p:txBody>
      </p:sp>
    </p:spTree>
    <p:extLst>
      <p:ext uri="{BB962C8B-B14F-4D97-AF65-F5344CB8AC3E}">
        <p14:creationId xmlns:p14="http://schemas.microsoft.com/office/powerpoint/2010/main" val="5566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aseline="30000" dirty="0">
                <a:latin typeface="Arial" panose="020B0604020202020204" pitchFamily="34" charset="0"/>
              </a:rPr>
              <a:t>1H</a:t>
            </a:r>
            <a:r>
              <a:rPr lang="fr-BE" dirty="0">
                <a:latin typeface="Arial" panose="020B0604020202020204" pitchFamily="34" charset="0"/>
              </a:rPr>
              <a:t>NMR</a:t>
            </a:r>
            <a:br>
              <a:rPr lang="fr-BE" dirty="0">
                <a:latin typeface="Arial" panose="020B0604020202020204" pitchFamily="34" charset="0"/>
              </a:rPr>
            </a:br>
            <a:r>
              <a:rPr lang="fr-BE" sz="2400" dirty="0" err="1" smtClean="0">
                <a:latin typeface="Arial" panose="020B0604020202020204" pitchFamily="34" charset="0"/>
              </a:rPr>
              <a:t>Hypoglycemia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10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99" y="1447261"/>
            <a:ext cx="3400022" cy="4877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87921" y="3023419"/>
            <a:ext cx="2575775" cy="172480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~3mM (~</a:t>
            </a:r>
            <a:r>
              <a:rPr kumimoji="0" lang="fr-BE" sz="20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54mg/dl)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000" b="0" i="0" u="none" strike="noStrike" kern="1200" cap="none" spc="0" normalizeH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2000" baseline="0" dirty="0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</a:t>
            </a:r>
            <a:r>
              <a:rPr lang="fr-BE" sz="2000" dirty="0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BE" sz="20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hours</a:t>
            </a:r>
            <a:endParaRPr lang="fr-BE" sz="2000" dirty="0" smtClean="0">
              <a:solidFill>
                <a:srgbClr val="80808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marR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20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Glycemia</a:t>
            </a:r>
            <a:r>
              <a:rPr lang="fr-BE" sz="2000" dirty="0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monitoring </a:t>
            </a:r>
            <a:r>
              <a:rPr lang="fr-BE" sz="20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every</a:t>
            </a:r>
            <a:r>
              <a:rPr lang="fr-BE" sz="2000" dirty="0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15’</a:t>
            </a: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8850" y="6581777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04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0050" y="0"/>
            <a:ext cx="8229600" cy="1143000"/>
          </a:xfrm>
        </p:spPr>
        <p:txBody>
          <a:bodyPr/>
          <a:lstStyle/>
          <a:p>
            <a:r>
              <a:rPr lang="fr-BE" baseline="30000" dirty="0">
                <a:latin typeface="Arial" panose="020B0604020202020204" pitchFamily="34" charset="0"/>
              </a:rPr>
              <a:t>1H</a:t>
            </a:r>
            <a:r>
              <a:rPr lang="fr-BE" dirty="0">
                <a:latin typeface="Arial" panose="020B0604020202020204" pitchFamily="34" charset="0"/>
              </a:rPr>
              <a:t>NMR</a:t>
            </a:r>
            <a:br>
              <a:rPr lang="fr-BE" dirty="0">
                <a:latin typeface="Arial" panose="020B0604020202020204" pitchFamily="34" charset="0"/>
              </a:rPr>
            </a:br>
            <a:r>
              <a:rPr lang="fr-BE" sz="2400" dirty="0" err="1" smtClean="0">
                <a:latin typeface="Arial" panose="020B0604020202020204" pitchFamily="34" charset="0"/>
              </a:rPr>
              <a:t>Hypoglycemia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11</a:t>
            </a:fld>
            <a:endParaRPr lang="fr-BE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8850" y="6581777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7" name="Image 556"/>
          <p:cNvPicPr>
            <a:picLocks noChangeAspect="1"/>
          </p:cNvPicPr>
          <p:nvPr/>
        </p:nvPicPr>
        <p:blipFill rotWithShape="1">
          <a:blip r:embed="rId2"/>
          <a:srcRect b="3808"/>
          <a:stretch/>
        </p:blipFill>
        <p:spPr>
          <a:xfrm>
            <a:off x="314799" y="3806288"/>
            <a:ext cx="8379373" cy="2826332"/>
          </a:xfrm>
          <a:prstGeom prst="rect">
            <a:avLst/>
          </a:prstGeom>
        </p:spPr>
      </p:pic>
      <p:pic>
        <p:nvPicPr>
          <p:cNvPr id="558" name="Image 5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9" y="968769"/>
            <a:ext cx="8400102" cy="28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Electrophysiological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recordings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12</a:t>
            </a:fld>
            <a:endParaRPr lang="fr-BE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8850" y="6581777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85" y="1923156"/>
            <a:ext cx="5457952" cy="3909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093" y="1213184"/>
            <a:ext cx="8654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Glucose restriction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synaptic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transmission in a concentration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dependant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3" y="2041762"/>
            <a:ext cx="2121592" cy="10303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22557" y="3072075"/>
            <a:ext cx="2453242" cy="80591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fEPSP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field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excitatory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posstynaptic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potential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slope</a:t>
            </a:r>
            <a:endParaRPr kumimoji="0" lang="fr-BE" sz="1600" b="0" i="0" u="none" strike="noStrike" kern="1200" cap="none" spc="0" normalizeH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sz="1600" baseline="0" dirty="0">
              <a:solidFill>
                <a:srgbClr val="80808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16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fEPSP</a:t>
            </a:r>
            <a:r>
              <a:rPr lang="fr-BE" sz="1600" dirty="0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~ </a:t>
            </a:r>
            <a:r>
              <a:rPr lang="fr-BE" sz="16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synaptic</a:t>
            </a:r>
            <a:r>
              <a:rPr lang="fr-BE" sz="1600" dirty="0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activity</a:t>
            </a:r>
            <a:endParaRPr kumimoji="0" lang="fr-BE" sz="16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46220" y="364472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Electrophysiological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recordings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13</a:t>
            </a:fld>
            <a:endParaRPr lang="fr-BE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8850" y="6581777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85" y="1923156"/>
            <a:ext cx="5457952" cy="39096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9093" y="1213184"/>
            <a:ext cx="8654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Glucose restriction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synaptic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transmission in a concentration </a:t>
            </a:r>
            <a:r>
              <a:rPr lang="fr-BE" b="1" dirty="0" err="1">
                <a:latin typeface="Arial" panose="020B0604020202020204" pitchFamily="34" charset="0"/>
                <a:cs typeface="Arial" panose="020B0604020202020204" pitchFamily="34" charset="0"/>
              </a:rPr>
              <a:t>dependant</a:t>
            </a:r>
            <a:r>
              <a:rPr lang="fr-B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3" y="2041762"/>
            <a:ext cx="2121592" cy="10303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22557" y="3072075"/>
            <a:ext cx="2453242" cy="80591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fEPSP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field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excitatory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posstynaptic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potential</a:t>
            </a: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 </a:t>
            </a:r>
            <a:r>
              <a:rPr kumimoji="0" lang="fr-BE" sz="1600" b="0" i="0" u="none" strike="noStrike" kern="1200" cap="none" spc="0" normalizeH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slope</a:t>
            </a:r>
            <a:endParaRPr kumimoji="0" lang="fr-BE" sz="1600" b="0" i="0" u="none" strike="noStrike" kern="1200" cap="none" spc="0" normalizeH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fr-BE" sz="1600" baseline="0" dirty="0">
              <a:solidFill>
                <a:srgbClr val="80808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16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fEPSP</a:t>
            </a:r>
            <a:r>
              <a:rPr lang="fr-BE" sz="1600" dirty="0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~ </a:t>
            </a:r>
            <a:r>
              <a:rPr lang="fr-BE" sz="16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synaptic</a:t>
            </a:r>
            <a:r>
              <a:rPr lang="fr-BE" sz="1600" dirty="0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BE" sz="1600" dirty="0" err="1" smtClean="0">
                <a:solidFill>
                  <a:srgbClr val="80808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activity</a:t>
            </a:r>
            <a:endParaRPr kumimoji="0" lang="fr-BE" sz="16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1" y="5945686"/>
            <a:ext cx="914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basal condition,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fEPSP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slopes are similar in the three genotypes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146220" y="364472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 rot="19672088">
            <a:off x="2895744" y="3450200"/>
            <a:ext cx="5250179" cy="954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0956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Electrophysiological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recordings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14</a:t>
            </a:fld>
            <a:endParaRPr lang="fr-BE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57639" y="6543233"/>
            <a:ext cx="7126119" cy="314770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27" y="988798"/>
            <a:ext cx="1717179" cy="16774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00" y="2109947"/>
            <a:ext cx="8692524" cy="4460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4214" y="1181205"/>
            <a:ext cx="7379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level of APP expression modulates the sensitivity to restriction in glucose supply 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-109902" y="2622488"/>
            <a:ext cx="1208819" cy="8667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fEPSP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at maximal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stimulation</a:t>
            </a:r>
            <a:endParaRPr kumimoji="0" lang="fr-BE" sz="16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586318"/>
            <a:ext cx="989016" cy="40744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10mM = 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63845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Electrophysiological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recordings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15</a:t>
            </a:fld>
            <a:endParaRPr lang="fr-BE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57639" y="6543233"/>
            <a:ext cx="7126119" cy="314770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127" y="988798"/>
            <a:ext cx="1717179" cy="16774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00" y="2109947"/>
            <a:ext cx="8692524" cy="44608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64214" y="1181205"/>
            <a:ext cx="7379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level of APP expression modulates the sensitivity to restriction in glucose supply 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-109902" y="2622488"/>
            <a:ext cx="1208819" cy="86674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fEPSP</a:t>
            </a: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at maximal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stimulation</a:t>
            </a:r>
            <a:endParaRPr kumimoji="0" lang="fr-BE" sz="16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586318"/>
            <a:ext cx="989016" cy="40744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10mM = </a:t>
            </a: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100%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237362" y="3441307"/>
            <a:ext cx="1865205" cy="10431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2488163" y="4634204"/>
            <a:ext cx="1878564" cy="6770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6974732" y="5257302"/>
            <a:ext cx="1912093" cy="108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6713974" y="3886319"/>
            <a:ext cx="1915676" cy="10508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1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Hypothesis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linking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electrophysiological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recordings</a:t>
            </a:r>
            <a:r>
              <a:rPr lang="fr-BE" dirty="0" smtClean="0">
                <a:latin typeface="Arial" panose="020B0604020202020204" pitchFamily="34" charset="0"/>
              </a:rPr>
              <a:t> and</a:t>
            </a:r>
            <a:r>
              <a:rPr lang="fr-BE" baseline="30000" dirty="0" smtClean="0">
                <a:latin typeface="Arial" panose="020B0604020202020204" pitchFamily="34" charset="0"/>
              </a:rPr>
              <a:t>1H</a:t>
            </a:r>
            <a:r>
              <a:rPr lang="fr-BE" dirty="0" smtClean="0">
                <a:latin typeface="Arial" panose="020B0604020202020204" pitchFamily="34" charset="0"/>
              </a:rPr>
              <a:t>NMR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16</a:t>
            </a:fld>
            <a:endParaRPr lang="fr-BE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57639" y="6543233"/>
            <a:ext cx="7126119" cy="314770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06" y="1589656"/>
            <a:ext cx="4527743" cy="478155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31786" y="3426437"/>
            <a:ext cx="1268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↓</a:t>
            </a:r>
            <a:r>
              <a:rPr lang="fr-BE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GABA</a:t>
            </a:r>
            <a:endParaRPr lang="fr-B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34413" y="3427996"/>
            <a:ext cx="1268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↑</a:t>
            </a:r>
            <a:r>
              <a:rPr lang="fr-BE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Lactate</a:t>
            </a:r>
            <a:endParaRPr lang="fr-B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78" y="3980435"/>
            <a:ext cx="2974751" cy="94445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5914320" y="5069022"/>
            <a:ext cx="34104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“Lactate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allows 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the brain to function normally under acute hypoglycemic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conditions”</a:t>
            </a:r>
            <a:endParaRPr lang="fr-BE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10275" y="3822458"/>
            <a:ext cx="2163651" cy="63106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Increased</a:t>
            </a:r>
            <a:r>
              <a:rPr kumimoji="0" lang="fr-BE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sz="1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excitability</a:t>
            </a:r>
            <a:r>
              <a:rPr kumimoji="0" lang="fr-BE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of the neuronal network</a:t>
            </a: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Constantia" panose="02030602050306030303" pitchFamily="18" charset="0"/>
              </a:rPr>
              <a:t>Acknowledgements</a:t>
            </a:r>
            <a:endParaRPr lang="fr-BE" dirty="0">
              <a:latin typeface="Constantia" panose="02030602050306030303" pitchFamily="18" charset="0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554" y="4885475"/>
            <a:ext cx="1996679" cy="750094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629650" y="6580060"/>
            <a:ext cx="514350" cy="208359"/>
          </a:xfrm>
        </p:spPr>
        <p:txBody>
          <a:bodyPr/>
          <a:lstStyle/>
          <a:p>
            <a:pPr>
              <a:defRPr/>
            </a:pPr>
            <a:fld id="{FE2617E4-4894-4A65-BE9D-81D8AD4FAD7A}" type="slidenum">
              <a:rPr lang="fr-BE" smtClean="0">
                <a:latin typeface="Constantia" panose="02030602050306030303" pitchFamily="18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fr-BE" dirty="0">
              <a:latin typeface="Constantia" panose="02030602050306030303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616" y="1866170"/>
            <a:ext cx="1266554" cy="8001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434" y="2958537"/>
            <a:ext cx="963632" cy="65842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6"/>
          <a:stretch/>
        </p:blipFill>
        <p:spPr>
          <a:xfrm>
            <a:off x="7745335" y="2934723"/>
            <a:ext cx="1151573" cy="65613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819" y="3813913"/>
            <a:ext cx="2000250" cy="10001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7" b="28708"/>
          <a:stretch/>
        </p:blipFill>
        <p:spPr>
          <a:xfrm>
            <a:off x="5922150" y="2934135"/>
            <a:ext cx="1786187" cy="70723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536" y="3798018"/>
            <a:ext cx="1832372" cy="10319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715" y="1101385"/>
            <a:ext cx="2450804" cy="4755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899" y="1866171"/>
            <a:ext cx="2517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b="1" u="sng" dirty="0">
                <a:latin typeface="Constantia" panose="02030602050306030303" pitchFamily="18" charset="0"/>
                <a:cs typeface="Arial" panose="020B0604020202020204" pitchFamily="34" charset="0"/>
              </a:rPr>
              <a:t>Neuroscience team</a:t>
            </a:r>
          </a:p>
          <a:p>
            <a:endParaRPr lang="fr-BE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Prof. Laurence Ris</a:t>
            </a:r>
          </a:p>
          <a:p>
            <a:endParaRPr lang="fr-BE" sz="675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Dr. Agnès Villers</a:t>
            </a:r>
          </a:p>
          <a:p>
            <a:endParaRPr lang="fr-BE" sz="675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Dr. Paula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Paci</a:t>
            </a:r>
            <a:endParaRPr lang="fr-BE" sz="1200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endParaRPr lang="fr-BE" sz="675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Mélanie Gloire (PhD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student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endParaRPr lang="fr-BE" sz="675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Adeline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Rinchon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 (PhD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student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endParaRPr lang="fr-BE" sz="675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Mathilde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Wauters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 (PhD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student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endParaRPr lang="fr-BE" sz="675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Célestine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Brunois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 (PhD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student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)</a:t>
            </a:r>
          </a:p>
          <a:p>
            <a:endParaRPr lang="fr-BE" sz="675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Bernard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Foucart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 (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technicial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 staff)</a:t>
            </a:r>
          </a:p>
          <a:p>
            <a:endParaRPr lang="fr-BE" sz="675" dirty="0">
              <a:latin typeface="Constantia" panose="02030602050306030303" pitchFamily="18" charset="0"/>
              <a:cs typeface="Arial" panose="020B0604020202020204" pitchFamily="34" charset="0"/>
            </a:endParaRPr>
          </a:p>
          <a:p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Claudio 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Palmieri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 (</a:t>
            </a:r>
            <a:r>
              <a:rPr lang="fr-BE" sz="1200" dirty="0" err="1">
                <a:latin typeface="Constantia" panose="02030602050306030303" pitchFamily="18" charset="0"/>
                <a:cs typeface="Arial" panose="020B0604020202020204" pitchFamily="34" charset="0"/>
              </a:rPr>
              <a:t>technical</a:t>
            </a:r>
            <a:r>
              <a:rPr lang="fr-BE" sz="1200" dirty="0">
                <a:latin typeface="Constantia" panose="02030602050306030303" pitchFamily="18" charset="0"/>
                <a:cs typeface="Arial" panose="020B0604020202020204" pitchFamily="34" charset="0"/>
              </a:rPr>
              <a:t> staff)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40924" y="6580060"/>
            <a:ext cx="6655984" cy="3026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550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melanie.gloire@umons.ac.be</a:t>
            </a:r>
          </a:p>
        </p:txBody>
      </p:sp>
    </p:spTree>
    <p:extLst>
      <p:ext uri="{BB962C8B-B14F-4D97-AF65-F5344CB8AC3E}">
        <p14:creationId xmlns:p14="http://schemas.microsoft.com/office/powerpoint/2010/main" val="188180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Preliminary </a:t>
            </a:r>
            <a:r>
              <a:rPr lang="en-US" dirty="0">
                <a:latin typeface="Arial" panose="020B0604020202020204" pitchFamily="34" charset="0"/>
              </a:rPr>
              <a:t>results </a:t>
            </a:r>
            <a:r>
              <a:rPr lang="en-US" dirty="0" smtClean="0">
                <a:latin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</a:rPr>
              <a:t>next experiments..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18</a:t>
            </a:fld>
            <a:endParaRPr lang="fr-BE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57639" y="6543233"/>
            <a:ext cx="7126119" cy="314770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947" y="2508422"/>
            <a:ext cx="4959692" cy="33990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15947" y="1734430"/>
            <a:ext cx="4959692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13C</a:t>
            </a:r>
            <a:r>
              <a:rPr kumimoji="0" lang="fr-B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NMR: [1-13C]glucose and [2-13C]</a:t>
            </a:r>
            <a:r>
              <a:rPr kumimoji="0" lang="fr-BE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acetate</a:t>
            </a:r>
            <a:r>
              <a:rPr kumimoji="0" lang="fr-BE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1733324"/>
            <a:ext cx="4015947" cy="4572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18F</a:t>
            </a:r>
            <a:r>
              <a:rPr kumimoji="0" lang="fr-BE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FDG PET-Scan</a:t>
            </a:r>
            <a:endParaRPr kumimoji="0" lang="fr-BE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66365" y="2438592"/>
            <a:ext cx="2483215" cy="35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7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2228850"/>
            <a:ext cx="68580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sz="75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</p:nvPr>
        </p:nvGraphicFramePr>
        <p:xfrm>
          <a:off x="1314450" y="3257551"/>
          <a:ext cx="6515100" cy="1321000"/>
        </p:xfrm>
        <a:graphic>
          <a:graphicData uri="http://schemas.openxmlformats.org/drawingml/2006/table">
            <a:tbl>
              <a:tblPr/>
              <a:tblGrid>
                <a:gridCol w="158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7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87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87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 smtClean="0">
                          <a:latin typeface="Arial"/>
                          <a:ea typeface="Calibri"/>
                          <a:cs typeface="Arial"/>
                        </a:rPr>
                        <a:t>Ownership/ Equity </a:t>
                      </a: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Position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 smtClean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7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7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5" dirty="0" smtClean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dirty="0" smtClean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19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9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9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30039" marR="30039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71" name="Rectangle 32"/>
          <p:cNvSpPr>
            <a:spLocks noChangeArrowheads="1"/>
          </p:cNvSpPr>
          <p:nvPr/>
        </p:nvSpPr>
        <p:spPr bwMode="auto">
          <a:xfrm>
            <a:off x="1143001" y="87865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350"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78204"/>
              </p:ext>
            </p:extLst>
          </p:nvPr>
        </p:nvGraphicFramePr>
        <p:xfrm>
          <a:off x="1314450" y="2743200"/>
          <a:ext cx="3225404" cy="434818"/>
        </p:xfrm>
        <a:graphic>
          <a:graphicData uri="http://schemas.openxmlformats.org/drawingml/2006/table">
            <a:tbl>
              <a:tblPr/>
              <a:tblGrid>
                <a:gridCol w="320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9" marR="51439" marT="70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51439" marR="51439" marT="70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439" marR="51439" marT="70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51439" marR="51439" marT="709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83" name="TextBox 1"/>
          <p:cNvSpPr txBox="1">
            <a:spLocks noChangeArrowheads="1"/>
          </p:cNvSpPr>
          <p:nvPr/>
        </p:nvSpPr>
        <p:spPr bwMode="auto">
          <a:xfrm>
            <a:off x="1943100" y="1562100"/>
            <a:ext cx="1371600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>
                <a:solidFill>
                  <a:srgbClr val="FFFFFF"/>
                </a:solidFill>
                <a:latin typeface="Arial" panose="020B0604020202020204" pitchFamily="34" charset="0"/>
              </a:rPr>
              <a:t>March 30 - April 2, 2014</a:t>
            </a:r>
            <a:r>
              <a:rPr lang="en-US" altLang="en-US" sz="675">
                <a:latin typeface="Arial" panose="020B0604020202020204" pitchFamily="34" charset="0"/>
              </a:rPr>
              <a:t/>
            </a:r>
            <a:br>
              <a:rPr lang="en-US" altLang="en-US" sz="675">
                <a:latin typeface="Arial" panose="020B0604020202020204" pitchFamily="34" charset="0"/>
              </a:rPr>
            </a:br>
            <a:r>
              <a:rPr lang="en-US" altLang="en-US" sz="675">
                <a:solidFill>
                  <a:srgbClr val="FFFFFF"/>
                </a:solidFill>
                <a:latin typeface="Arial" panose="020B0604020202020204" pitchFamily="34" charset="0"/>
              </a:rPr>
              <a:t>Sheraton Sonoma County</a:t>
            </a:r>
            <a:br>
              <a:rPr lang="en-US" altLang="en-US" sz="675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675">
                <a:solidFill>
                  <a:srgbClr val="FFFFFF"/>
                </a:solidFill>
                <a:latin typeface="Arial" panose="020B0604020202020204" pitchFamily="34" charset="0"/>
              </a:rPr>
              <a:t>Petaluma, California</a:t>
            </a:r>
            <a:endParaRPr lang="nl-NL" altLang="en-US" sz="1350"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314450" y="4686300"/>
            <a:ext cx="6515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1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panose="020B0604020202020204" pitchFamily="34" charset="0"/>
              </a:rPr>
              <a:t>Off-Label Product Use</a:t>
            </a:r>
            <a:br>
              <a:rPr lang="en-US" sz="2100" b="1" kern="0" dirty="0">
                <a:solidFill>
                  <a:schemeClr val="tx1">
                    <a:lumMod val="95000"/>
                    <a:lumOff val="5000"/>
                  </a:schemeClr>
                </a:solidFill>
                <a:ea typeface="+mj-ea"/>
                <a:cs typeface="Arial" panose="020B0604020202020204" pitchFamily="34" charset="0"/>
              </a:rPr>
            </a:br>
            <a:endParaRPr lang="en-US" sz="750" b="1" i="1" kern="0" dirty="0">
              <a:solidFill>
                <a:schemeClr val="tx1">
                  <a:lumMod val="95000"/>
                  <a:lumOff val="5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43915"/>
              </p:ext>
            </p:extLst>
          </p:nvPr>
        </p:nvGraphicFramePr>
        <p:xfrm>
          <a:off x="1314450" y="5086351"/>
          <a:ext cx="6515100" cy="650082"/>
        </p:xfrm>
        <a:graphic>
          <a:graphicData uri="http://schemas.openxmlformats.org/drawingml/2006/table">
            <a:tbl>
              <a:tblPr/>
              <a:tblGrid>
                <a:gridCol w="31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6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69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Will you be presenting or referencing off-label or investigational use of a therapeutic product? </a:t>
                      </a:r>
                      <a:endParaRPr lang="en-US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6095" marR="36095" marT="6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95" marR="36095" marT="6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36095" marR="36095" marT="6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95" marR="36095" marT="6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Yes, please specify:</a:t>
                      </a:r>
                    </a:p>
                  </a:txBody>
                  <a:tcPr marL="36095" marR="36095" marT="635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95" marR="36095" marT="6351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1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1060849"/>
            <a:ext cx="6107906" cy="119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493337"/>
      </p:ext>
    </p:extLst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Working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hypothesis</a:t>
            </a:r>
            <a:r>
              <a:rPr lang="fr-BE" dirty="0" smtClean="0">
                <a:latin typeface="Arial" panose="020B0604020202020204" pitchFamily="34" charset="0"/>
              </a:rPr>
              <a:t> and mouse model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3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6402" y="6585849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|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12" y="1445578"/>
            <a:ext cx="5566130" cy="4145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083" y="2188737"/>
            <a:ext cx="5970327" cy="41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35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Working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hypothesis</a:t>
            </a:r>
            <a:r>
              <a:rPr lang="fr-BE" dirty="0" smtClean="0">
                <a:latin typeface="Arial" panose="020B0604020202020204" pitchFamily="34" charset="0"/>
              </a:rPr>
              <a:t> and mouse model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4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6402" y="6585849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|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12" y="1445578"/>
            <a:ext cx="5566130" cy="4145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929" y="2059185"/>
            <a:ext cx="5266141" cy="43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Working</a:t>
            </a:r>
            <a:r>
              <a:rPr lang="fr-BE" dirty="0" smtClean="0">
                <a:latin typeface="Arial" panose="020B0604020202020204" pitchFamily="34" charset="0"/>
              </a:rPr>
              <a:t> </a:t>
            </a:r>
            <a:r>
              <a:rPr lang="fr-BE" dirty="0" err="1" smtClean="0">
                <a:latin typeface="Arial" panose="020B0604020202020204" pitchFamily="34" charset="0"/>
              </a:rPr>
              <a:t>hypothesis</a:t>
            </a:r>
            <a:r>
              <a:rPr lang="fr-BE" dirty="0" smtClean="0">
                <a:latin typeface="Arial" panose="020B0604020202020204" pitchFamily="34" charset="0"/>
              </a:rPr>
              <a:t> and mouse model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5</a:t>
            </a:fld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6402" y="6585849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|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12" y="1445578"/>
            <a:ext cx="5566130" cy="4145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59" y="1991615"/>
            <a:ext cx="6541635" cy="45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latin typeface="Arial" panose="020B0604020202020204" pitchFamily="34" charset="0"/>
              </a:rPr>
              <a:t>Methods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629650" y="6580186"/>
            <a:ext cx="514350" cy="277812"/>
          </a:xfrm>
        </p:spPr>
        <p:txBody>
          <a:bodyPr/>
          <a:lstStyle/>
          <a:p>
            <a:pPr>
              <a:defRPr/>
            </a:pPr>
            <a:fld id="{409E434B-834A-4B3C-A6CC-D634FFB8216D}" type="slidenum">
              <a:rPr lang="fr-BE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t="8060"/>
          <a:stretch/>
        </p:blipFill>
        <p:spPr>
          <a:xfrm>
            <a:off x="-75083" y="1524648"/>
            <a:ext cx="9153938" cy="22224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0259" y="3846131"/>
            <a:ext cx="9144000" cy="36763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1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Electrophysiologic</a:t>
            </a:r>
            <a:r>
              <a:rPr lang="fr-BE" sz="2000" b="1" u="sng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 </a:t>
            </a:r>
            <a:r>
              <a:rPr lang="fr-BE" sz="2000" b="1" u="sng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recordings</a:t>
            </a:r>
            <a:r>
              <a:rPr lang="fr-BE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lang="fr-BE" sz="2000" b="1" i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ex vivo </a:t>
            </a:r>
            <a:r>
              <a:rPr lang="fr-BE" sz="20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restriction in glucose </a:t>
            </a:r>
            <a:r>
              <a:rPr lang="fr-BE" sz="2000" b="1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supply</a:t>
            </a:r>
            <a:endParaRPr kumimoji="0" lang="fr-BE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557" y="1250402"/>
            <a:ext cx="9144000" cy="4841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1" i="0" u="sng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1H</a:t>
            </a:r>
            <a:r>
              <a:rPr kumimoji="0" lang="fr-BE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NMR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: </a:t>
            </a:r>
            <a:r>
              <a:rPr kumimoji="0" lang="fr-BE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 vivo </a:t>
            </a: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hypoglycemia</a:t>
            </a: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22" y="4131706"/>
            <a:ext cx="7406156" cy="25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aseline="30000" dirty="0" smtClean="0">
                <a:latin typeface="Arial" panose="020B0604020202020204" pitchFamily="34" charset="0"/>
              </a:rPr>
              <a:t>1H</a:t>
            </a:r>
            <a:r>
              <a:rPr lang="fr-BE" dirty="0" smtClean="0">
                <a:latin typeface="Arial" panose="020B0604020202020204" pitchFamily="34" charset="0"/>
              </a:rPr>
              <a:t>NMR</a:t>
            </a:r>
            <a:br>
              <a:rPr lang="fr-BE" dirty="0" smtClean="0">
                <a:latin typeface="Arial" panose="020B0604020202020204" pitchFamily="34" charset="0"/>
              </a:rPr>
            </a:br>
            <a:r>
              <a:rPr lang="fr-BE" sz="2400" dirty="0" smtClean="0">
                <a:latin typeface="Arial" panose="020B0604020202020204" pitchFamily="34" charset="0"/>
              </a:rPr>
              <a:t>Control condition</a:t>
            </a:r>
            <a:endParaRPr lang="fr-BE" dirty="0">
              <a:latin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E434B-834A-4B3C-A6CC-D634FFB8216D}" type="slidenum">
              <a:rPr lang="fr-BE" smtClean="0"/>
              <a:pPr>
                <a:defRPr/>
              </a:pPr>
              <a:t>7</a:t>
            </a:fld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4347"/>
          <a:stretch/>
        </p:blipFill>
        <p:spPr>
          <a:xfrm>
            <a:off x="180303" y="1827289"/>
            <a:ext cx="9096465" cy="4182218"/>
          </a:xfrm>
          <a:prstGeom prst="rect">
            <a:avLst/>
          </a:prstGeom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8850" y="6581777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5417" y="141763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Identification of aqueous metabolites detectable on a 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NMR spectrum obtained from the extraction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APP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KO mouse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hippocampi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55417" y="6217072"/>
            <a:ext cx="9143999" cy="4041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Area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under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the </a:t>
            </a:r>
            <a:r>
              <a:rPr kumimoji="0" lang="fr-BE" sz="1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curve</a:t>
            </a:r>
            <a:r>
              <a:rPr kumimoji="0" lang="fr-B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(0.04ppm)</a:t>
            </a:r>
            <a:r>
              <a:rPr kumimoji="0" lang="fr-BE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PCA</a:t>
            </a:r>
            <a:endParaRPr kumimoji="0" lang="fr-BE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2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97364"/>
            <a:ext cx="8229600" cy="1143000"/>
          </a:xfrm>
        </p:spPr>
        <p:txBody>
          <a:bodyPr/>
          <a:lstStyle/>
          <a:p>
            <a:r>
              <a:rPr lang="fr-BE" baseline="30000" dirty="0">
                <a:latin typeface="Arial" panose="020B0604020202020204" pitchFamily="34" charset="0"/>
              </a:rPr>
              <a:t>1H</a:t>
            </a:r>
            <a:r>
              <a:rPr lang="fr-BE" dirty="0">
                <a:latin typeface="Arial" panose="020B0604020202020204" pitchFamily="34" charset="0"/>
              </a:rPr>
              <a:t>NMR</a:t>
            </a:r>
            <a:br>
              <a:rPr lang="fr-BE" dirty="0">
                <a:latin typeface="Arial" panose="020B0604020202020204" pitchFamily="34" charset="0"/>
              </a:rPr>
            </a:br>
            <a:r>
              <a:rPr lang="fr-BE" sz="2400" dirty="0">
                <a:latin typeface="Arial" panose="020B0604020202020204" pitchFamily="34" charset="0"/>
              </a:rPr>
              <a:t>Control condition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en-US" noProof="0" smtClean="0"/>
              <a:pPr>
                <a:defRPr/>
              </a:pPr>
              <a:t>8</a:t>
            </a:fld>
            <a:endParaRPr lang="en-US" noProof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57" y="1523057"/>
            <a:ext cx="6913463" cy="2270347"/>
          </a:xfrm>
          <a:prstGeom prst="rect">
            <a:avLst/>
          </a:prstGeom>
        </p:spPr>
      </p:pic>
      <p:sp>
        <p:nvSpPr>
          <p:cNvPr id="1096" name="ZoneTexte 1095"/>
          <p:cNvSpPr txBox="1"/>
          <p:nvPr/>
        </p:nvSpPr>
        <p:spPr>
          <a:xfrm>
            <a:off x="0" y="1183391"/>
            <a:ext cx="9144000" cy="46560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Principal component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analysis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(PC1 – PC2) </a:t>
            </a:r>
          </a:p>
        </p:txBody>
      </p:sp>
      <p:sp>
        <p:nvSpPr>
          <p:cNvPr id="1097" name="ZoneTexte 1096"/>
          <p:cNvSpPr txBox="1"/>
          <p:nvPr/>
        </p:nvSpPr>
        <p:spPr>
          <a:xfrm>
            <a:off x="81526" y="2306111"/>
            <a:ext cx="1313646" cy="3219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Score plot</a:t>
            </a:r>
          </a:p>
        </p:txBody>
      </p:sp>
      <p:sp>
        <p:nvSpPr>
          <p:cNvPr id="1098" name="ZoneTexte 1097"/>
          <p:cNvSpPr txBox="1"/>
          <p:nvPr/>
        </p:nvSpPr>
        <p:spPr>
          <a:xfrm>
            <a:off x="81526" y="4746275"/>
            <a:ext cx="1384478" cy="32197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Loading</a:t>
            </a:r>
            <a:r>
              <a:rPr kumimoji="0" lang="fr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plot</a:t>
            </a:r>
          </a:p>
        </p:txBody>
      </p:sp>
      <p:sp>
        <p:nvSpPr>
          <p:cNvPr id="1099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8850" y="6581777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0" name="Image 10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860" y="3922404"/>
            <a:ext cx="6900660" cy="229168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0" y="6230383"/>
            <a:ext cx="9144000" cy="45723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55000" lnSpcReduction="20000"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sz="2500" b="1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Genotypes</a:t>
            </a:r>
            <a:r>
              <a:rPr lang="fr-BE" sz="25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BE" sz="2500" b="1" dirty="0" err="1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segregate</a:t>
            </a:r>
            <a:r>
              <a:rPr lang="fr-BE" sz="25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fr-BE" sz="2500" b="1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The level of APP expression modifies the metabolic function in the hippocampus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fr-BE" sz="2800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endParaRPr kumimoji="0" lang="fr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62242" y="1535849"/>
            <a:ext cx="1636422" cy="3098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HT 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WT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980423" y="2192614"/>
            <a:ext cx="646090" cy="3098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KO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80423" y="5899743"/>
            <a:ext cx="646090" cy="3098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KO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62242" y="5875101"/>
            <a:ext cx="1636422" cy="30988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HT 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WT</a:t>
            </a:r>
          </a:p>
        </p:txBody>
      </p:sp>
    </p:spTree>
    <p:extLst>
      <p:ext uri="{BB962C8B-B14F-4D97-AF65-F5344CB8AC3E}">
        <p14:creationId xmlns:p14="http://schemas.microsoft.com/office/powerpoint/2010/main" val="329263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aseline="30000" dirty="0">
                <a:latin typeface="Arial" panose="020B0604020202020204" pitchFamily="34" charset="0"/>
              </a:rPr>
              <a:t>1H</a:t>
            </a:r>
            <a:r>
              <a:rPr lang="fr-BE" dirty="0">
                <a:latin typeface="Arial" panose="020B0604020202020204" pitchFamily="34" charset="0"/>
              </a:rPr>
              <a:t>NMR</a:t>
            </a:r>
            <a:br>
              <a:rPr lang="fr-BE" dirty="0">
                <a:latin typeface="Arial" panose="020B0604020202020204" pitchFamily="34" charset="0"/>
              </a:rPr>
            </a:br>
            <a:r>
              <a:rPr lang="fr-BE" sz="2400" dirty="0">
                <a:latin typeface="Arial" panose="020B0604020202020204" pitchFamily="34" charset="0"/>
              </a:rPr>
              <a:t>Control condition</a:t>
            </a:r>
            <a:endParaRPr lang="fr-BE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D0D07-BA6C-4CE2-85E1-215477AE30BF}" type="slidenum">
              <a:rPr lang="en-US" noProof="0" smtClean="0"/>
              <a:pPr>
                <a:defRPr/>
              </a:pPr>
              <a:t>9</a:t>
            </a:fld>
            <a:endParaRPr lang="en-US" noProof="0"/>
          </a:p>
        </p:txBody>
      </p:sp>
      <p:sp>
        <p:nvSpPr>
          <p:cNvPr id="7" name="ZoneTexte 6"/>
          <p:cNvSpPr txBox="1"/>
          <p:nvPr/>
        </p:nvSpPr>
        <p:spPr>
          <a:xfrm>
            <a:off x="0" y="6109859"/>
            <a:ext cx="9144001" cy="41563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HT</a:t>
            </a:r>
            <a:r>
              <a:rPr kumimoji="0" lang="fr-BE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present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 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intermediate</a:t>
            </a:r>
            <a:r>
              <a:rPr kumimoji="0" lang="fr-BE" b="0" i="0" u="none" strike="noStrike" kern="1200" cap="none" spc="0" normalizeH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fr-BE" b="0" i="0" u="none" strike="noStrike" kern="1200" cap="none" spc="0" normalizeH="0" noProof="0" dirty="0" err="1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phenotype</a:t>
            </a:r>
            <a:endParaRPr kumimoji="0" lang="fr-BE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28850" y="6581777"/>
            <a:ext cx="6400800" cy="276225"/>
          </a:xfrm>
        </p:spPr>
        <p:txBody>
          <a:bodyPr/>
          <a:lstStyle/>
          <a:p>
            <a:pPr>
              <a:defRPr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Mélanie Gloire    I     Neuroscience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89" y="1354266"/>
            <a:ext cx="7122822" cy="4755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29193" y="4855992"/>
            <a:ext cx="1268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↓</a:t>
            </a:r>
            <a:r>
              <a:rPr lang="fr-BE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GABA</a:t>
            </a:r>
            <a:endParaRPr lang="fr-B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3004" y="4855992"/>
            <a:ext cx="141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↑</a:t>
            </a:r>
            <a:r>
              <a:rPr lang="fr-BE" b="1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glutamate</a:t>
            </a:r>
            <a:endParaRPr lang="fr-B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323611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494</Words>
  <Application>Microsoft Office PowerPoint</Application>
  <PresentationFormat>Affichage à l'écran (4:3)</PresentationFormat>
  <Paragraphs>153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arial</vt:lpstr>
      <vt:lpstr>Calibri</vt:lpstr>
      <vt:lpstr>Cambria</vt:lpstr>
      <vt:lpstr>Constantia</vt:lpstr>
      <vt:lpstr>Times New Roman</vt:lpstr>
      <vt:lpstr>Verdana</vt:lpstr>
      <vt:lpstr>Wingdings</vt:lpstr>
      <vt:lpstr>1_Thème Office</vt:lpstr>
      <vt:lpstr>Reciprocal influence between APP expression  and glucose metabolism in the hippocampus</vt:lpstr>
      <vt:lpstr>Faculty Disclosure</vt:lpstr>
      <vt:lpstr>Working hypothesis and mouse model</vt:lpstr>
      <vt:lpstr>Working hypothesis and mouse model</vt:lpstr>
      <vt:lpstr>Working hypothesis and mouse model</vt:lpstr>
      <vt:lpstr>Methods</vt:lpstr>
      <vt:lpstr>1HNMR Control condition</vt:lpstr>
      <vt:lpstr>1HNMR Control condition</vt:lpstr>
      <vt:lpstr>1HNMR Control condition</vt:lpstr>
      <vt:lpstr>1HNMR Hypoglycemia</vt:lpstr>
      <vt:lpstr>1HNMR Hypoglycemia</vt:lpstr>
      <vt:lpstr>Electrophysiological recordings</vt:lpstr>
      <vt:lpstr>Electrophysiological recordings</vt:lpstr>
      <vt:lpstr>Electrophysiological recordings</vt:lpstr>
      <vt:lpstr>Electrophysiological recordings</vt:lpstr>
      <vt:lpstr>Hypothesis linking electrophysiological recordings and1HNMR</vt:lpstr>
      <vt:lpstr>Acknowledgements</vt:lpstr>
      <vt:lpstr>Preliminary results from next experiments..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Reciprocal influence between APP expression and glucose metabolism in the hippocampus</dc:title>
  <dc:creator>Utilisateur</dc:creator>
  <cp:lastModifiedBy>Utilisateur</cp:lastModifiedBy>
  <cp:revision>99</cp:revision>
  <dcterms:created xsi:type="dcterms:W3CDTF">2017-03-21T08:12:00Z</dcterms:created>
  <dcterms:modified xsi:type="dcterms:W3CDTF">2017-04-07T14:04:57Z</dcterms:modified>
</cp:coreProperties>
</file>