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8" r:id="rId5"/>
    <p:sldId id="392" r:id="rId6"/>
    <p:sldId id="396" r:id="rId7"/>
    <p:sldId id="397" r:id="rId8"/>
    <p:sldId id="401" r:id="rId9"/>
    <p:sldId id="398" r:id="rId10"/>
    <p:sldId id="407" r:id="rId11"/>
    <p:sldId id="409" r:id="rId12"/>
    <p:sldId id="412" r:id="rId13"/>
    <p:sldId id="399" r:id="rId14"/>
    <p:sldId id="414" r:id="rId15"/>
    <p:sldId id="415" r:id="rId1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DE222D-91D4-BA14-710E-A284FD6247C5}" name="Gudrun Vanderbauwhede" initials="GV" userId="Gudrun Vanderbauwhede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lmant Nathanaël" initials="SN" lastIdx="1" clrIdx="0">
    <p:extLst>
      <p:ext uri="{19B8F6BF-5375-455C-9EA6-DF929625EA0E}">
        <p15:presenceInfo xmlns:p15="http://schemas.microsoft.com/office/powerpoint/2012/main" userId="6bbea1dc86cfef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C42"/>
    <a:srgbClr val="A80039"/>
    <a:srgbClr val="00ABCC"/>
    <a:srgbClr val="969696"/>
    <a:srgbClr val="C4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8" autoAdjust="0"/>
    <p:restoredTop sz="85664" autoAdjust="0"/>
  </p:normalViewPr>
  <p:slideViewPr>
    <p:cSldViewPr snapToGrid="0" showGuides="1">
      <p:cViewPr varScale="1">
        <p:scale>
          <a:sx n="70" d="100"/>
          <a:sy n="70" d="100"/>
        </p:scale>
        <p:origin x="206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156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lmant Nathanaël" userId="6bbea1dc86cfef5b" providerId="LiveId" clId="{B635A2D2-8D9E-4780-9AAB-448A60B5933E}"/>
    <pc:docChg chg="modSld">
      <pc:chgData name="Stilmant Nathanaël" userId="6bbea1dc86cfef5b" providerId="LiveId" clId="{B635A2D2-8D9E-4780-9AAB-448A60B5933E}" dt="2022-05-16T06:43:38.834" v="4" actId="20577"/>
      <pc:docMkLst>
        <pc:docMk/>
      </pc:docMkLst>
      <pc:sldChg chg="modSp mod">
        <pc:chgData name="Stilmant Nathanaël" userId="6bbea1dc86cfef5b" providerId="LiveId" clId="{B635A2D2-8D9E-4780-9AAB-448A60B5933E}" dt="2022-05-16T06:43:38.834" v="4" actId="20577"/>
        <pc:sldMkLst>
          <pc:docMk/>
          <pc:sldMk cId="1720101791" sldId="414"/>
        </pc:sldMkLst>
        <pc:spChg chg="mod">
          <ac:chgData name="Stilmant Nathanaël" userId="6bbea1dc86cfef5b" providerId="LiveId" clId="{B635A2D2-8D9E-4780-9AAB-448A60B5933E}" dt="2022-05-16T06:43:38.834" v="4" actId="20577"/>
          <ac:spMkLst>
            <pc:docMk/>
            <pc:sldMk cId="1720101791" sldId="414"/>
            <ac:spMk id="2" creationId="{3351E7AB-87C4-4861-924E-D41A8B073F4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Tête de phrase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Correction FR</c:v>
                </c:pt>
                <c:pt idx="1">
                  <c:v>Correction NL</c:v>
                </c:pt>
                <c:pt idx="2">
                  <c:v>Phatiques FR</c:v>
                </c:pt>
                <c:pt idx="3">
                  <c:v>Phatiques NL</c:v>
                </c:pt>
                <c:pt idx="4">
                  <c:v>Narration FR</c:v>
                </c:pt>
                <c:pt idx="5">
                  <c:v>Narration NL</c:v>
                </c:pt>
                <c:pt idx="6">
                  <c:v>Concession simple FR</c:v>
                </c:pt>
                <c:pt idx="7">
                  <c:v>Concession simple NL</c:v>
                </c:pt>
                <c:pt idx="8">
                  <c:v>Addition FR</c:v>
                </c:pt>
                <c:pt idx="9">
                  <c:v>Addition NL</c:v>
                </c:pt>
                <c:pt idx="10">
                  <c:v>Adversation FR</c:v>
                </c:pt>
                <c:pt idx="11">
                  <c:v>Adversation NL</c:v>
                </c:pt>
              </c:strCache>
            </c:str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71.42</c:v>
                </c:pt>
                <c:pt idx="3">
                  <c:v>71.42</c:v>
                </c:pt>
                <c:pt idx="4">
                  <c:v>90</c:v>
                </c:pt>
                <c:pt idx="5">
                  <c:v>42.85</c:v>
                </c:pt>
                <c:pt idx="6">
                  <c:v>31.57</c:v>
                </c:pt>
                <c:pt idx="7">
                  <c:v>4.54</c:v>
                </c:pt>
                <c:pt idx="8">
                  <c:v>36</c:v>
                </c:pt>
                <c:pt idx="9">
                  <c:v>9.09</c:v>
                </c:pt>
                <c:pt idx="10">
                  <c:v>27.27</c:v>
                </c:pt>
                <c:pt idx="11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79-45AD-8283-1CC18199071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Avant virgule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Correction FR</c:v>
                </c:pt>
                <c:pt idx="1">
                  <c:v>Correction NL</c:v>
                </c:pt>
                <c:pt idx="2">
                  <c:v>Phatiques FR</c:v>
                </c:pt>
                <c:pt idx="3">
                  <c:v>Phatiques NL</c:v>
                </c:pt>
                <c:pt idx="4">
                  <c:v>Narration FR</c:v>
                </c:pt>
                <c:pt idx="5">
                  <c:v>Narration NL</c:v>
                </c:pt>
                <c:pt idx="6">
                  <c:v>Concession simple FR</c:v>
                </c:pt>
                <c:pt idx="7">
                  <c:v>Concession simple NL</c:v>
                </c:pt>
                <c:pt idx="8">
                  <c:v>Addition FR</c:v>
                </c:pt>
                <c:pt idx="9">
                  <c:v>Addition NL</c:v>
                </c:pt>
                <c:pt idx="10">
                  <c:v>Adversation FR</c:v>
                </c:pt>
                <c:pt idx="11">
                  <c:v>Adversation NL</c:v>
                </c:pt>
              </c:strCache>
            </c:strRef>
          </c:cat>
          <c:val>
            <c:numRef>
              <c:f>Feuil1!$C$2:$C$13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4.54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79-45AD-8283-1CC181990714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Sans virgule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Correction FR</c:v>
                </c:pt>
                <c:pt idx="1">
                  <c:v>Correction NL</c:v>
                </c:pt>
                <c:pt idx="2">
                  <c:v>Phatiques FR</c:v>
                </c:pt>
                <c:pt idx="3">
                  <c:v>Phatiques NL</c:v>
                </c:pt>
                <c:pt idx="4">
                  <c:v>Narration FR</c:v>
                </c:pt>
                <c:pt idx="5">
                  <c:v>Narration NL</c:v>
                </c:pt>
                <c:pt idx="6">
                  <c:v>Concession simple FR</c:v>
                </c:pt>
                <c:pt idx="7">
                  <c:v>Concession simple NL</c:v>
                </c:pt>
                <c:pt idx="8">
                  <c:v>Addition FR</c:v>
                </c:pt>
                <c:pt idx="9">
                  <c:v>Addition NL</c:v>
                </c:pt>
                <c:pt idx="10">
                  <c:v>Adversation FR</c:v>
                </c:pt>
                <c:pt idx="11">
                  <c:v>Adversation NL</c:v>
                </c:pt>
              </c:strCache>
            </c:strRef>
          </c:cat>
          <c:val>
            <c:numRef>
              <c:f>Feuil1!$D$2:$D$13</c:f>
              <c:numCache>
                <c:formatCode>General</c:formatCode>
                <c:ptCount val="12"/>
                <c:pt idx="0">
                  <c:v>75</c:v>
                </c:pt>
                <c:pt idx="1">
                  <c:v>77.77</c:v>
                </c:pt>
                <c:pt idx="2">
                  <c:v>0</c:v>
                </c:pt>
                <c:pt idx="3">
                  <c:v>14.28</c:v>
                </c:pt>
                <c:pt idx="4">
                  <c:v>10</c:v>
                </c:pt>
                <c:pt idx="5">
                  <c:v>21.42</c:v>
                </c:pt>
                <c:pt idx="6">
                  <c:v>15.78</c:v>
                </c:pt>
                <c:pt idx="7">
                  <c:v>13.63</c:v>
                </c:pt>
                <c:pt idx="8">
                  <c:v>12</c:v>
                </c:pt>
                <c:pt idx="9">
                  <c:v>9.09</c:v>
                </c:pt>
                <c:pt idx="10">
                  <c:v>18.18</c:v>
                </c:pt>
                <c:pt idx="11">
                  <c:v>16.66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79-45AD-8283-1CC181990714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Après virgule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Correction FR</c:v>
                </c:pt>
                <c:pt idx="1">
                  <c:v>Correction NL</c:v>
                </c:pt>
                <c:pt idx="2">
                  <c:v>Phatiques FR</c:v>
                </c:pt>
                <c:pt idx="3">
                  <c:v>Phatiques NL</c:v>
                </c:pt>
                <c:pt idx="4">
                  <c:v>Narration FR</c:v>
                </c:pt>
                <c:pt idx="5">
                  <c:v>Narration NL</c:v>
                </c:pt>
                <c:pt idx="6">
                  <c:v>Concession simple FR</c:v>
                </c:pt>
                <c:pt idx="7">
                  <c:v>Concession simple NL</c:v>
                </c:pt>
                <c:pt idx="8">
                  <c:v>Addition FR</c:v>
                </c:pt>
                <c:pt idx="9">
                  <c:v>Addition NL</c:v>
                </c:pt>
                <c:pt idx="10">
                  <c:v>Adversation FR</c:v>
                </c:pt>
                <c:pt idx="11">
                  <c:v>Adversation NL</c:v>
                </c:pt>
              </c:strCache>
            </c:strRef>
          </c:cat>
          <c:val>
            <c:numRef>
              <c:f>Feuil1!$E$2:$E$13</c:f>
              <c:numCache>
                <c:formatCode>General</c:formatCode>
                <c:ptCount val="12"/>
                <c:pt idx="0">
                  <c:v>25</c:v>
                </c:pt>
                <c:pt idx="1">
                  <c:v>22.22</c:v>
                </c:pt>
                <c:pt idx="2">
                  <c:v>14.28</c:v>
                </c:pt>
                <c:pt idx="3">
                  <c:v>14.28</c:v>
                </c:pt>
                <c:pt idx="4">
                  <c:v>0</c:v>
                </c:pt>
                <c:pt idx="5">
                  <c:v>35.71</c:v>
                </c:pt>
                <c:pt idx="6">
                  <c:v>52.36</c:v>
                </c:pt>
                <c:pt idx="7">
                  <c:v>81.81</c:v>
                </c:pt>
                <c:pt idx="8">
                  <c:v>52</c:v>
                </c:pt>
                <c:pt idx="9">
                  <c:v>81.81</c:v>
                </c:pt>
                <c:pt idx="10">
                  <c:v>50</c:v>
                </c:pt>
                <c:pt idx="11">
                  <c:v>77.77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79-45AD-8283-1CC181990714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Fin de phrase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12"/>
                <c:pt idx="0">
                  <c:v>Correction FR</c:v>
                </c:pt>
                <c:pt idx="1">
                  <c:v>Correction NL</c:v>
                </c:pt>
                <c:pt idx="2">
                  <c:v>Phatiques FR</c:v>
                </c:pt>
                <c:pt idx="3">
                  <c:v>Phatiques NL</c:v>
                </c:pt>
                <c:pt idx="4">
                  <c:v>Narration FR</c:v>
                </c:pt>
                <c:pt idx="5">
                  <c:v>Narration NL</c:v>
                </c:pt>
                <c:pt idx="6">
                  <c:v>Concession simple FR</c:v>
                </c:pt>
                <c:pt idx="7">
                  <c:v>Concession simple NL</c:v>
                </c:pt>
                <c:pt idx="8">
                  <c:v>Addition FR</c:v>
                </c:pt>
                <c:pt idx="9">
                  <c:v>Addition NL</c:v>
                </c:pt>
                <c:pt idx="10">
                  <c:v>Adversation FR</c:v>
                </c:pt>
                <c:pt idx="11">
                  <c:v>Adversation NL</c:v>
                </c:pt>
              </c:strCache>
            </c:strRef>
          </c:cat>
          <c:val>
            <c:numRef>
              <c:f>Feuil1!$F$2:$F$13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14.28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79-45AD-8283-1CC181990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936600"/>
        <c:axId val="1"/>
      </c:barChart>
      <c:catAx>
        <c:axId val="204936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4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4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4936600"/>
        <c:crosses val="autoZero"/>
        <c:crossBetween val="between"/>
      </c:valAx>
      <c:spPr>
        <a:noFill/>
        <a:ln w="2544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4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9614638757751"/>
          <c:y val="2.9158383035122599E-2"/>
          <c:w val="0.85048292249649438"/>
          <c:h val="0.843896620278330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Aucune modification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Concession</c:v>
                </c:pt>
                <c:pt idx="1">
                  <c:v>Adversation</c:v>
                </c:pt>
                <c:pt idx="2">
                  <c:v>Addition</c:v>
                </c:pt>
                <c:pt idx="3">
                  <c:v>Narration</c:v>
                </c:pt>
                <c:pt idx="4">
                  <c:v>Phatiques</c:v>
                </c:pt>
                <c:pt idx="5">
                  <c:v>Correction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34.615384615384613</c:v>
                </c:pt>
                <c:pt idx="1">
                  <c:v>14.285714285714285</c:v>
                </c:pt>
                <c:pt idx="2">
                  <c:v>27.27272727272727</c:v>
                </c:pt>
                <c:pt idx="3">
                  <c:v>60</c:v>
                </c:pt>
                <c:pt idx="4">
                  <c:v>28.571428571428569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F-481D-8DF7-98DDDE61F93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Modifications légères (natures, ponctuation, place)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Concession</c:v>
                </c:pt>
                <c:pt idx="1">
                  <c:v>Adversation</c:v>
                </c:pt>
                <c:pt idx="2">
                  <c:v>Addition</c:v>
                </c:pt>
                <c:pt idx="3">
                  <c:v>Narration</c:v>
                </c:pt>
                <c:pt idx="4">
                  <c:v>Phatiques</c:v>
                </c:pt>
                <c:pt idx="5">
                  <c:v>Correction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50</c:v>
                </c:pt>
                <c:pt idx="1">
                  <c:v>76.19047619047619</c:v>
                </c:pt>
                <c:pt idx="2">
                  <c:v>45.454545454545453</c:v>
                </c:pt>
                <c:pt idx="3">
                  <c:v>30</c:v>
                </c:pt>
                <c:pt idx="4">
                  <c:v>57.142857142857139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F-481D-8DF7-98DDDE61F93A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Changement de connecteur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Concession</c:v>
                </c:pt>
                <c:pt idx="1">
                  <c:v>Adversation</c:v>
                </c:pt>
                <c:pt idx="2">
                  <c:v>Addition</c:v>
                </c:pt>
                <c:pt idx="3">
                  <c:v>Narration</c:v>
                </c:pt>
                <c:pt idx="4">
                  <c:v>Phatiques</c:v>
                </c:pt>
                <c:pt idx="5">
                  <c:v>Correction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19.230769230769234</c:v>
                </c:pt>
                <c:pt idx="1">
                  <c:v>23.809523809523807</c:v>
                </c:pt>
                <c:pt idx="2">
                  <c:v>9.0909090909090917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F-481D-8DF7-98DDDE61F93A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Non-marquage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Concession</c:v>
                </c:pt>
                <c:pt idx="1">
                  <c:v>Adversation</c:v>
                </c:pt>
                <c:pt idx="2">
                  <c:v>Addition</c:v>
                </c:pt>
                <c:pt idx="3">
                  <c:v>Narration</c:v>
                </c:pt>
                <c:pt idx="4">
                  <c:v>Phatiques</c:v>
                </c:pt>
                <c:pt idx="5">
                  <c:v>Correction</c:v>
                </c:pt>
              </c:strCache>
            </c:strRef>
          </c:cat>
          <c:val>
            <c:numRef>
              <c:f>Feuil1!$E$2:$E$7</c:f>
              <c:numCache>
                <c:formatCode>General</c:formatCode>
                <c:ptCount val="6"/>
                <c:pt idx="0">
                  <c:v>3.8461538461538463</c:v>
                </c:pt>
                <c:pt idx="1">
                  <c:v>14.285714285714285</c:v>
                </c:pt>
                <c:pt idx="2">
                  <c:v>18.181818181818183</c:v>
                </c:pt>
                <c:pt idx="3">
                  <c:v>10</c:v>
                </c:pt>
                <c:pt idx="4">
                  <c:v>14.285714285714285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DF-481D-8DF7-98DDDE61F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8778512"/>
        <c:axId val="848786056"/>
      </c:barChart>
      <c:catAx>
        <c:axId val="84877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8786056"/>
        <c:crosses val="autoZero"/>
        <c:auto val="1"/>
        <c:lblAlgn val="ctr"/>
        <c:lblOffset val="100"/>
        <c:noMultiLvlLbl val="0"/>
      </c:catAx>
      <c:valAx>
        <c:axId val="84878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877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Correction</c:v>
                </c:pt>
                <c:pt idx="1">
                  <c:v>Narration</c:v>
                </c:pt>
                <c:pt idx="2">
                  <c:v>Phatiques</c:v>
                </c:pt>
                <c:pt idx="3">
                  <c:v>Concession</c:v>
                </c:pt>
                <c:pt idx="4">
                  <c:v>Addition</c:v>
                </c:pt>
                <c:pt idx="5">
                  <c:v>Adversation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50</c:v>
                </c:pt>
                <c:pt idx="1">
                  <c:v>78.569999999999993</c:v>
                </c:pt>
                <c:pt idx="2">
                  <c:v>92.85</c:v>
                </c:pt>
                <c:pt idx="3">
                  <c:v>94.64</c:v>
                </c:pt>
                <c:pt idx="4">
                  <c:v>78.569999999999993</c:v>
                </c:pt>
                <c:pt idx="5">
                  <c:v>14.28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C-4F65-B805-E5B9CFBDA69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Autres connecteurs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Correction</c:v>
                </c:pt>
                <c:pt idx="1">
                  <c:v>Narration</c:v>
                </c:pt>
                <c:pt idx="2">
                  <c:v>Phatiques</c:v>
                </c:pt>
                <c:pt idx="3">
                  <c:v>Concession</c:v>
                </c:pt>
                <c:pt idx="4">
                  <c:v>Addition</c:v>
                </c:pt>
                <c:pt idx="5">
                  <c:v>Adversation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0</c:v>
                </c:pt>
                <c:pt idx="1">
                  <c:v>7.14</c:v>
                </c:pt>
                <c:pt idx="2">
                  <c:v>3.57</c:v>
                </c:pt>
                <c:pt idx="3">
                  <c:v>5.35</c:v>
                </c:pt>
                <c:pt idx="4">
                  <c:v>14.28</c:v>
                </c:pt>
                <c:pt idx="5">
                  <c:v>85.71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C-4F65-B805-E5B9CFBDA690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Non-marquage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Correction</c:v>
                </c:pt>
                <c:pt idx="1">
                  <c:v>Narration</c:v>
                </c:pt>
                <c:pt idx="2">
                  <c:v>Phatiques</c:v>
                </c:pt>
                <c:pt idx="3">
                  <c:v>Concession</c:v>
                </c:pt>
                <c:pt idx="4">
                  <c:v>Addition</c:v>
                </c:pt>
                <c:pt idx="5">
                  <c:v>Adversation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50</c:v>
                </c:pt>
                <c:pt idx="1">
                  <c:v>14.28</c:v>
                </c:pt>
                <c:pt idx="2">
                  <c:v>3.57</c:v>
                </c:pt>
                <c:pt idx="3">
                  <c:v>0</c:v>
                </c:pt>
                <c:pt idx="4">
                  <c:v>7.14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C-4F65-B805-E5B9CFBDA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4236543"/>
        <c:axId val="1714237375"/>
      </c:barChart>
      <c:catAx>
        <c:axId val="171423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4237375"/>
        <c:crosses val="autoZero"/>
        <c:auto val="1"/>
        <c:lblAlgn val="ctr"/>
        <c:lblOffset val="100"/>
        <c:noMultiLvlLbl val="0"/>
      </c:catAx>
      <c:valAx>
        <c:axId val="171423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423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18637F4-2998-4A04-85EB-03EBC3A13DE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4800947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BE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fr-BE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472BF5C-F4A4-4237-AD97-00BC6E0FC6C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71095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en-tête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fr-FR"/>
              <a:t>2018-2019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605BE-CD3A-46F6-A3F6-3A8069685BF3}" type="slidenum">
              <a:rPr lang="fr-BE"/>
              <a:pPr/>
              <a:t>1</a:t>
            </a:fld>
            <a:endParaRPr lang="fr-BE"/>
          </a:p>
        </p:txBody>
      </p:sp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054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L’objectif de ce projet est d’aboutir à une meilleure compréhension des principaux connecteurs exprimant l’opposition en français et en néerlandais, afin de répondre à certaines questions comme 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« Pourquoi peut-on traduire ici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maar</a:t>
            </a: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par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par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contre</a:t>
            </a: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et pas par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même si</a:t>
            </a: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? » 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« En néerlandais la phrase commence par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maar</a:t>
            </a: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, mais on ne peut pas commencer la phrase par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mais </a:t>
            </a: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 français, non ? »</a:t>
            </a:r>
            <a:endParaRPr kumimoji="0" lang="fr-BE" sz="12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  <a:defRPr/>
            </a:pPr>
            <a:r>
              <a:rPr kumimoji="0" lang="fr-FR" sz="12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Jusqu’à présent, l’intuition était la principale source de réponse à ces questions, mais bien que capitale dans le processus de traduction, elle peut être « </a:t>
            </a:r>
            <a:r>
              <a:rPr lang="fr-BE" noProof="0" dirty="0"/>
              <a:t>une ressource inestimable qui, à l'occasion, peut aussi se transformer en une arme à double tranchant. » (Carles Andreu). Il convient donc de chercher à mieux comprendre ces connecteurs, pour pouvoir expliquer de telles questions.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  <a:defRPr/>
            </a:pPr>
            <a:r>
              <a:rPr kumimoji="0" lang="fr-BE" sz="12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Nécessite la linguistique descriptive et contrastive (Granger, 2003), vitale pour toute recherche en traductologie.</a:t>
            </a:r>
          </a:p>
          <a:p>
            <a:r>
              <a:rPr lang="fr-BE" dirty="0"/>
              <a:t> 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907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/>
              <a:t>Concession</a:t>
            </a:r>
            <a:r>
              <a:rPr lang="fr-FR" sz="1200" dirty="0"/>
              <a:t>, P aurait dû empêcher Q de se produire (</a:t>
            </a:r>
            <a:r>
              <a:rPr lang="fr-FR" sz="1200" dirty="0" err="1"/>
              <a:t>Sandfeld</a:t>
            </a:r>
            <a:r>
              <a:rPr lang="fr-FR" sz="1200" dirty="0"/>
              <a:t>, 1965)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/>
              <a:t>Adversation</a:t>
            </a:r>
            <a:r>
              <a:rPr lang="fr-FR" sz="1200" dirty="0"/>
              <a:t>, P et Q (présentés comme) contraires (Van de </a:t>
            </a:r>
            <a:r>
              <a:rPr lang="fr-FR" sz="1200" dirty="0" err="1"/>
              <a:t>Voorde</a:t>
            </a:r>
            <a:r>
              <a:rPr lang="fr-FR" sz="1200" dirty="0"/>
              <a:t>, 1992)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/>
              <a:t>Correction</a:t>
            </a:r>
            <a:r>
              <a:rPr lang="fr-FR" sz="1200" dirty="0"/>
              <a:t>, Q remplace P, qui est nié (Pelletier, 1992)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dirty="0"/>
          </a:p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2663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sélection des connecteurs à étudier s’est faite en deux étapes :</a:t>
            </a:r>
          </a:p>
          <a:p>
            <a:pPr marL="228600" indent="-228600">
              <a:buAutoNum type="arabicParenR"/>
            </a:pPr>
            <a:r>
              <a:rPr lang="fr-FR" dirty="0"/>
              <a:t>Etablir une liste des connecteurs qualifiés de connecteurs d’opposition ;</a:t>
            </a:r>
          </a:p>
          <a:p>
            <a:pPr marL="228600" indent="-228600">
              <a:buAutoNum type="arabicParenR"/>
            </a:pPr>
            <a:r>
              <a:rPr lang="fr-FR" dirty="0"/>
              <a:t>Chercher ses connecteurs dans le corpus tout en les désambiguïsant manuellement si nécessaire (</a:t>
            </a:r>
            <a:r>
              <a:rPr lang="fr-FR" i="1" dirty="0"/>
              <a:t>alors que</a:t>
            </a:r>
            <a:r>
              <a:rPr lang="fr-FR" i="0" dirty="0"/>
              <a:t>)</a:t>
            </a:r>
            <a:endParaRPr lang="fr-FR" dirty="0"/>
          </a:p>
          <a:p>
            <a:endParaRPr lang="fr-FR" dirty="0"/>
          </a:p>
          <a:p>
            <a:r>
              <a:rPr lang="fr-FR" dirty="0"/>
              <a:t>Le DPC a le néerlandais comme langue pivot.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65904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Quatre cas de figure sont possibles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dirty="0"/>
              <a:t>Traduction littérale, sans aucune modification des critères pris en compte dans l’étude (bleu)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dirty="0"/>
              <a:t>Traduction littérale, avec modification d’au moins un des critères retenus dans l’étude (rouge)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dirty="0"/>
              <a:t>Traduction de </a:t>
            </a:r>
            <a:r>
              <a:rPr lang="fr-BE" i="1" dirty="0"/>
              <a:t>maar</a:t>
            </a:r>
            <a:r>
              <a:rPr lang="fr-BE" i="0" dirty="0"/>
              <a:t> par un autre connecteur que </a:t>
            </a:r>
            <a:r>
              <a:rPr lang="fr-BE" i="1" dirty="0"/>
              <a:t>mais</a:t>
            </a:r>
            <a:r>
              <a:rPr lang="fr-BE" i="0" dirty="0"/>
              <a:t>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i="0" dirty="0"/>
              <a:t>Traduction de </a:t>
            </a:r>
            <a:r>
              <a:rPr lang="fr-BE" i="1" dirty="0"/>
              <a:t>maar</a:t>
            </a:r>
            <a:r>
              <a:rPr lang="fr-BE" i="0" dirty="0"/>
              <a:t> par une relation de non-marquage, comme l’entend </a:t>
            </a:r>
            <a:r>
              <a:rPr lang="fr-BE" i="0" dirty="0" err="1"/>
              <a:t>Corminboeuf</a:t>
            </a:r>
            <a:r>
              <a:rPr lang="fr-BE" i="0" dirty="0"/>
              <a:t> (2014).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i="0" dirty="0"/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BE" i="0" dirty="0"/>
              <a:t>Résultats devant être confirmés par l’étude principale, car il ne s’agissait là que d’un échantillon.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656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Résultats d’une pré-expérience didactique : il s’agissait pour les étudiants de traduire une </a:t>
            </a:r>
            <a:r>
              <a:rPr lang="fr-FR" dirty="0"/>
              <a:t>traduction « à vue » d’un texte semi-authentique comportant un exemplaire de chaque type de </a:t>
            </a:r>
            <a:r>
              <a:rPr lang="fr-FR" i="1" dirty="0"/>
              <a:t>maar,</a:t>
            </a:r>
            <a:r>
              <a:rPr lang="fr-FR" i="0" dirty="0"/>
              <a:t> puis d’expliquer les stratégies employées.</a:t>
            </a:r>
            <a:endParaRPr lang="fr-FR" i="1" dirty="0"/>
          </a:p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18377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58144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2618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5738"/>
            <a:ext cx="170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514350"/>
            <a:ext cx="672465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81225" y="3686176"/>
            <a:ext cx="6800850" cy="542924"/>
          </a:xfrm>
        </p:spPr>
        <p:txBody>
          <a:bodyPr>
            <a:noAutofit/>
          </a:bodyPr>
          <a:lstStyle>
            <a:lvl1pPr marL="342900" indent="-342900" algn="ctr">
              <a:buNone/>
              <a:defRPr kumimoji="0" lang="fr-BE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Année d’études</a:t>
            </a:r>
            <a:endParaRPr lang="fr-BE" dirty="0"/>
          </a:p>
        </p:txBody>
      </p:sp>
      <p:sp>
        <p:nvSpPr>
          <p:cNvPr id="15" name="Titre 14"/>
          <p:cNvSpPr>
            <a:spLocks noGrp="1"/>
          </p:cNvSpPr>
          <p:nvPr>
            <p:ph type="title" hasCustomPrompt="1"/>
          </p:nvPr>
        </p:nvSpPr>
        <p:spPr>
          <a:xfrm>
            <a:off x="2181225" y="2370138"/>
            <a:ext cx="6829425" cy="1306512"/>
          </a:xfrm>
        </p:spPr>
        <p:txBody>
          <a:bodyPr>
            <a:noAutofit/>
          </a:bodyPr>
          <a:lstStyle>
            <a:lvl1pPr>
              <a:defRPr kumimoji="0" lang="fr-BE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</a:lstStyle>
          <a:p>
            <a:pPr lvl="0"/>
            <a:r>
              <a:rPr lang="fr-FR" dirty="0"/>
              <a:t>Titre du cours</a:t>
            </a:r>
            <a:endParaRPr lang="fr-BE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2181225" y="4905375"/>
            <a:ext cx="6781800" cy="457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81225" y="4495800"/>
            <a:ext cx="6791325" cy="409575"/>
          </a:xfrm>
        </p:spPr>
        <p:txBody>
          <a:bodyPr>
            <a:no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 dirty="0"/>
              <a:t>2013-2014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5492132"/>
            <a:ext cx="914400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8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 en-desso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40A3-6889-4185-8ED5-D3B3BBE230D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985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DED-1A28-444C-BD51-1FD816ACC28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7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67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à gauche,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9350" y="274638"/>
            <a:ext cx="6267450" cy="1143000"/>
          </a:xfrm>
        </p:spPr>
        <p:txBody>
          <a:bodyPr>
            <a:noAutofit/>
          </a:bodyPr>
          <a:lstStyle>
            <a:lvl1pPr>
              <a:def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4" cy="4525963"/>
          </a:xfrm>
        </p:spPr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114300" y="285750"/>
            <a:ext cx="2028825" cy="6057900"/>
          </a:xfrm>
        </p:spPr>
        <p:txBody>
          <a:bodyPr/>
          <a:lstStyle>
            <a:lvl2pPr marL="0" indent="0" algn="l">
              <a:buNone/>
              <a:defRPr sz="1300" b="1" cap="small" baseline="0">
                <a:solidFill>
                  <a:srgbClr val="C44C4C"/>
                </a:solidFill>
                <a:latin typeface="+mn-lt"/>
              </a:defRPr>
            </a:lvl2pPr>
            <a:lvl3pPr marL="0" indent="0">
              <a:buClr>
                <a:srgbClr val="969696"/>
              </a:buClr>
              <a:buFontTx/>
              <a:buNone/>
              <a:defRPr sz="1300" cap="small">
                <a:solidFill>
                  <a:srgbClr val="969696"/>
                </a:solidFill>
                <a:latin typeface="+mn-lt"/>
              </a:defRPr>
            </a:lvl3pPr>
            <a:lvl4pPr marL="180975" indent="-180975">
              <a:buFont typeface="Wingdings" pitchFamily="2" charset="2"/>
              <a:buChar char="§"/>
              <a:defRPr sz="1300" b="1" cap="small">
                <a:solidFill>
                  <a:srgbClr val="C44C4C"/>
                </a:solidFill>
              </a:defRPr>
            </a:lvl4pPr>
            <a:lvl5pPr marL="180975" marR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300" cap="small" baseline="0">
                <a:solidFill>
                  <a:srgbClr val="969696"/>
                </a:solidFill>
                <a:latin typeface="+mn-lt"/>
              </a:defRPr>
            </a:lvl5pPr>
            <a:lvl6pPr marL="447675" indent="-228600">
              <a:buFont typeface="Wingdings" pitchFamily="2" charset="2"/>
              <a:buChar char="§"/>
              <a:defRPr sz="1300" b="1" cap="small">
                <a:solidFill>
                  <a:srgbClr val="C44C4C"/>
                </a:solidFill>
              </a:defRPr>
            </a:lvl6pPr>
            <a:lvl7pPr marL="447675" indent="-228600">
              <a:buFont typeface="Wingdings" pitchFamily="2" charset="2"/>
              <a:buChar char="§"/>
              <a:defRPr sz="1300" cap="small">
                <a:solidFill>
                  <a:srgbClr val="969696"/>
                </a:solidFill>
              </a:defRPr>
            </a:lvl7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A48A-5D6F-421D-A426-7B944679845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13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9350" y="274638"/>
            <a:ext cx="6267450" cy="1143000"/>
          </a:xfrm>
        </p:spPr>
        <p:txBody>
          <a:bodyPr>
            <a:noAutofit/>
          </a:bodyPr>
          <a:lstStyle>
            <a:lvl1pPr>
              <a:def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4" cy="4525963"/>
          </a:xfrm>
        </p:spPr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2"/>
          </p:nvPr>
        </p:nvSpPr>
        <p:spPr>
          <a:xfrm>
            <a:off x="1" y="76200"/>
            <a:ext cx="2227496" cy="6515100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une image</a:t>
            </a:r>
            <a:endParaRPr lang="fr-BE" noProof="0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C169-8203-4640-BA8A-8BF80C08038C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152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sz="quarter" idx="12"/>
          </p:nvPr>
        </p:nvSpPr>
        <p:spPr>
          <a:xfrm>
            <a:off x="466725" y="1609725"/>
            <a:ext cx="4057650" cy="451485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3"/>
          </p:nvPr>
        </p:nvSpPr>
        <p:spPr>
          <a:xfrm>
            <a:off x="4638675" y="1609725"/>
            <a:ext cx="4057650" cy="451485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7" name="Espace réservé du numéro de diapositive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B060-E0A8-4F34-89EB-7FB041174D23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538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18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18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9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7564-6157-4F15-AFA8-C56DB9DC33F3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10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19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5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BF88-F531-4941-BDC1-1CE265FF58D5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6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33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C0D8-0916-4A97-88A7-BE22BC098911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30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3D3D-9436-416D-8509-19E544BBD09A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53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228850" y="6581775"/>
            <a:ext cx="6400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629650" y="6580188"/>
            <a:ext cx="514350" cy="277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4ED8BB-B4D0-4FB9-B35E-DCCD291DA905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78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r-BE" sz="4400" b="1" kern="1200" dirty="0">
          <a:solidFill>
            <a:schemeClr val="accent2"/>
          </a:solidFill>
          <a:latin typeface="Calibri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fr-FR" sz="3200" kern="1200" dirty="0">
          <a:solidFill>
            <a:srgbClr val="808080"/>
          </a:solidFill>
          <a:latin typeface="Calibri" pitchFamily="34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fr-FR" sz="24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fr-FR" sz="20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fr-BE" sz="2000" kern="1200" dirty="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fr-BE" sz="2000" kern="1200" dirty="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ael.STILMANT@umons.ac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type="subTitle" idx="1"/>
          </p:nvPr>
        </p:nvSpPr>
        <p:spPr>
          <a:xfrm>
            <a:off x="558370" y="2891774"/>
            <a:ext cx="8027259" cy="1649691"/>
          </a:xfrm>
          <a:noFill/>
        </p:spPr>
        <p:txBody>
          <a:bodyPr/>
          <a:lstStyle/>
          <a:p>
            <a:pPr marL="0" indent="0">
              <a:buNone/>
            </a:pPr>
            <a:r>
              <a:rPr lang="fr-BE" sz="2800" b="1" i="1" dirty="0">
                <a:solidFill>
                  <a:schemeClr val="tx1"/>
                </a:solidFill>
              </a:rPr>
              <a:t>Les connecteurs d'opposition en français et en néerlandais : étude descriptive, contrastive et traductologique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Stilmant Nathanaël (</a:t>
            </a:r>
            <a:r>
              <a:rPr lang="en-US" sz="2000" b="1" dirty="0">
                <a:solidFill>
                  <a:schemeClr val="tx1"/>
                </a:solidFill>
                <a:hlinkClick r:id="rId3"/>
              </a:rPr>
              <a:t>Nathanael.STILMANT@umons.ac.be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2000133" y="2410108"/>
            <a:ext cx="6829425" cy="1306512"/>
          </a:xfrm>
          <a:noFill/>
        </p:spPr>
        <p:txBody>
          <a:bodyPr/>
          <a:lstStyle/>
          <a:p>
            <a:pPr algn="l"/>
            <a:br>
              <a:rPr lang="fr-FR" dirty="0">
                <a:cs typeface="Arial" charset="0"/>
              </a:rPr>
            </a:br>
            <a:endParaRPr lang="fr-FR" dirty="0">
              <a:cs typeface="Arial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2181225" y="4905374"/>
            <a:ext cx="6781800" cy="634189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rgbClr val="202124"/>
                </a:solidFill>
                <a:latin typeface="Google Sans"/>
              </a:rPr>
              <a:t>Journée</a:t>
            </a:r>
            <a:r>
              <a:rPr lang="en-US" sz="2800" dirty="0">
                <a:solidFill>
                  <a:srgbClr val="202124"/>
                </a:solidFill>
                <a:latin typeface="Google Sans"/>
              </a:rPr>
              <a:t> des </a:t>
            </a:r>
            <a:r>
              <a:rPr lang="en-US" sz="2800" dirty="0" err="1">
                <a:solidFill>
                  <a:srgbClr val="202124"/>
                </a:solidFill>
                <a:latin typeface="Google Sans"/>
              </a:rPr>
              <a:t>doctorants</a:t>
            </a:r>
            <a:r>
              <a:rPr lang="en-US" sz="2800" dirty="0">
                <a:solidFill>
                  <a:srgbClr val="202124"/>
                </a:solidFill>
                <a:latin typeface="Google Sans"/>
              </a:rPr>
              <a:t> 2022 </a:t>
            </a:r>
          </a:p>
          <a:p>
            <a:pPr algn="ctr"/>
            <a:r>
              <a:rPr lang="en-US" sz="2800" dirty="0">
                <a:solidFill>
                  <a:srgbClr val="202124"/>
                </a:solidFill>
                <a:latin typeface="Google Sans"/>
              </a:rPr>
              <a:t>Université Libre de </a:t>
            </a:r>
            <a:r>
              <a:rPr lang="en-US" sz="2800" dirty="0" err="1">
                <a:solidFill>
                  <a:srgbClr val="202124"/>
                </a:solidFill>
                <a:latin typeface="Google Sans"/>
              </a:rPr>
              <a:t>Bruxelles</a:t>
            </a:r>
            <a:endParaRPr lang="fr-BE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/>
              <a:t>Une meilleure compréhension, en trois étapes :</a:t>
            </a:r>
          </a:p>
          <a:p>
            <a:pPr marL="514350" indent="-514350" algn="just">
              <a:buAutoNum type="arabicPeriod"/>
            </a:pPr>
            <a:r>
              <a:rPr lang="fr-FR" sz="2800" dirty="0"/>
              <a:t>Description</a:t>
            </a:r>
          </a:p>
          <a:p>
            <a:pPr marL="514350" indent="-514350" algn="just">
              <a:buAutoNum type="arabicPeriod"/>
            </a:pPr>
            <a:r>
              <a:rPr lang="fr-FR" sz="2800" dirty="0"/>
              <a:t>Comparaison</a:t>
            </a:r>
          </a:p>
          <a:p>
            <a:pPr marL="514350" indent="-514350" algn="just">
              <a:buAutoNum type="arabicPeriod"/>
            </a:pPr>
            <a:r>
              <a:rPr lang="fr-FR" sz="2800" dirty="0"/>
              <a:t>Analyse des stratégies traductives</a:t>
            </a:r>
          </a:p>
          <a:p>
            <a:pPr marL="0" indent="0" algn="just"/>
            <a:r>
              <a:rPr lang="fr-FR" sz="2800" dirty="0"/>
              <a:t>+ 4.  Compréhension des stratégies intuitives des étudiants</a:t>
            </a:r>
          </a:p>
          <a:p>
            <a:pPr marL="0" indent="0" algn="just"/>
            <a:r>
              <a:rPr lang="fr-FR" sz="2800" dirty="0"/>
              <a:t>« On peut commencer des phrases par </a:t>
            </a:r>
            <a:r>
              <a:rPr lang="fr-FR" sz="2800" i="1" dirty="0"/>
              <a:t>maar</a:t>
            </a:r>
            <a:r>
              <a:rPr lang="fr-FR" sz="2800" dirty="0"/>
              <a:t> et </a:t>
            </a:r>
            <a:r>
              <a:rPr lang="fr-FR" sz="2800" i="1" dirty="0"/>
              <a:t>mais</a:t>
            </a:r>
            <a:r>
              <a:rPr lang="fr-FR" sz="2800" dirty="0"/>
              <a:t>, dans les deux langues, mais cette tendance est plus forte dans certains cas que d’autres (narration, phatiques). »</a:t>
            </a:r>
          </a:p>
          <a:p>
            <a:pPr marL="0" indent="0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Conclusions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6690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8690"/>
            <a:ext cx="8229600" cy="5297213"/>
          </a:xfrm>
        </p:spPr>
        <p:txBody>
          <a:bodyPr/>
          <a:lstStyle/>
          <a:p>
            <a:pPr algn="just"/>
            <a:r>
              <a:rPr lang="fr-BE" sz="2000" dirty="0">
                <a:ea typeface="Calibri" panose="020F0502020204030204" pitchFamily="34" charset="0"/>
              </a:rPr>
              <a:t>Anscombre, J.-C. &amp; Ducrot, O. (1977). Deux mais en français ? </a:t>
            </a:r>
            <a:r>
              <a:rPr lang="fr-BE" sz="2000" i="1" dirty="0">
                <a:ea typeface="Calibri" panose="020F0502020204030204" pitchFamily="34" charset="0"/>
              </a:rPr>
              <a:t>Lingua</a:t>
            </a:r>
            <a:r>
              <a:rPr lang="fr-BE" sz="2000" dirty="0">
                <a:ea typeface="Calibri" panose="020F0502020204030204" pitchFamily="34" charset="0"/>
              </a:rPr>
              <a:t> </a:t>
            </a:r>
            <a:r>
              <a:rPr lang="fr-BE" sz="2000" i="1" dirty="0">
                <a:ea typeface="Calibri" panose="020F0502020204030204" pitchFamily="34" charset="0"/>
              </a:rPr>
              <a:t>43</a:t>
            </a:r>
            <a:r>
              <a:rPr lang="fr-BE" sz="2000" dirty="0">
                <a:ea typeface="Calibri" panose="020F0502020204030204" pitchFamily="34" charset="0"/>
              </a:rPr>
              <a:t>(1), 23-40.</a:t>
            </a:r>
          </a:p>
          <a:p>
            <a:pPr algn="just"/>
            <a:r>
              <a:rPr lang="fr-BE" sz="2000" dirty="0">
                <a:ea typeface="Calibri" panose="020F0502020204030204" pitchFamily="34" charset="0"/>
              </a:rPr>
              <a:t>Birkelund, M. (2009). Pierre n’est pas français mais danois. Une structure polyphonique à part. </a:t>
            </a:r>
            <a:r>
              <a:rPr lang="fr-BE" sz="2000" i="1" dirty="0">
                <a:ea typeface="Calibri" panose="020F0502020204030204" pitchFamily="34" charset="0"/>
              </a:rPr>
              <a:t>Langue Française</a:t>
            </a:r>
            <a:r>
              <a:rPr lang="fr-BE" sz="2000" dirty="0">
                <a:ea typeface="Calibri" panose="020F0502020204030204" pitchFamily="34" charset="0"/>
              </a:rPr>
              <a:t> </a:t>
            </a:r>
            <a:r>
              <a:rPr lang="fr-BE" sz="2000" i="1" dirty="0">
                <a:ea typeface="Calibri" panose="020F0502020204030204" pitchFamily="34" charset="0"/>
              </a:rPr>
              <a:t>164</a:t>
            </a:r>
            <a:r>
              <a:rPr lang="fr-BE" sz="2000" dirty="0">
                <a:ea typeface="Calibri" panose="020F0502020204030204" pitchFamily="34" charset="0"/>
              </a:rPr>
              <a:t>, 123-135. </a:t>
            </a:r>
          </a:p>
          <a:p>
            <a:pPr algn="just"/>
            <a:r>
              <a:rPr lang="fr-BE" sz="2000" dirty="0">
                <a:ea typeface="Calibri" panose="020F0502020204030204" pitchFamily="34" charset="0"/>
              </a:rPr>
              <a:t>Blumenthal, P. (1980). </a:t>
            </a:r>
            <a:r>
              <a:rPr lang="fr-BE" sz="2000" i="1" dirty="0">
                <a:ea typeface="Calibri" panose="020F0502020204030204" pitchFamily="34" charset="0"/>
              </a:rPr>
              <a:t>La Syntaxe du message</a:t>
            </a:r>
            <a:r>
              <a:rPr lang="fr-BE" sz="2000" dirty="0">
                <a:ea typeface="Calibri" panose="020F0502020204030204" pitchFamily="34" charset="0"/>
              </a:rPr>
              <a:t>. Tübingen : Niemeyer.</a:t>
            </a:r>
          </a:p>
          <a:p>
            <a:pPr algn="just"/>
            <a:r>
              <a:rPr lang="it-IT" sz="2000" dirty="0">
                <a:ea typeface="Calibri" panose="020F0502020204030204" pitchFamily="34" charset="0"/>
              </a:rPr>
              <a:t>Corminboeuf, G. (2014). </a:t>
            </a:r>
            <a:r>
              <a:rPr lang="it-IT" sz="2000" i="1" dirty="0">
                <a:ea typeface="Calibri" panose="020F0502020204030204" pitchFamily="34" charset="0"/>
              </a:rPr>
              <a:t>L’identification des relations de discours implicites : le cas de l’adversation.</a:t>
            </a:r>
            <a:r>
              <a:rPr lang="it-IT" sz="2000" dirty="0">
                <a:ea typeface="Calibri" panose="020F0502020204030204" pitchFamily="34" charset="0"/>
              </a:rPr>
              <a:t> </a:t>
            </a:r>
            <a:r>
              <a:rPr lang="it-IT" sz="2000" dirty="0" err="1">
                <a:ea typeface="Calibri" panose="020F0502020204030204" pitchFamily="34" charset="0"/>
              </a:rPr>
              <a:t>Présenté</a:t>
            </a:r>
            <a:r>
              <a:rPr lang="it-IT" sz="2000" dirty="0">
                <a:ea typeface="Calibri" panose="020F0502020204030204" pitchFamily="34" charset="0"/>
              </a:rPr>
              <a:t> au Congrès Mondial de Linguistique Française, Berlin.</a:t>
            </a:r>
          </a:p>
          <a:p>
            <a:pPr algn="just"/>
            <a:r>
              <a:rPr lang="it-IT" sz="2000" dirty="0">
                <a:ea typeface="Calibri" panose="020F0502020204030204" pitchFamily="34" charset="0"/>
              </a:rPr>
              <a:t>Danlos, C., Roze, C. &amp; Muller, P. (2012). LEXCONN: A French Lexicon of Discourse Connectives. </a:t>
            </a:r>
            <a:r>
              <a:rPr lang="it-IT" sz="2000" i="1" dirty="0" err="1">
                <a:ea typeface="Calibri" panose="020F0502020204030204" pitchFamily="34" charset="0"/>
              </a:rPr>
              <a:t>Discours</a:t>
            </a:r>
            <a:r>
              <a:rPr lang="it-IT" sz="2000" i="1">
                <a:ea typeface="Calibri" panose="020F0502020204030204" pitchFamily="34" charset="0"/>
              </a:rPr>
              <a:t> 10</a:t>
            </a:r>
            <a:r>
              <a:rPr lang="it-IT" sz="2000" dirty="0">
                <a:ea typeface="Calibri" panose="020F0502020204030204" pitchFamily="34" charset="0"/>
              </a:rPr>
              <a:t>, 114-125.</a:t>
            </a:r>
          </a:p>
          <a:p>
            <a:pPr algn="just"/>
            <a:r>
              <a:rPr lang="it-IT" sz="2000" dirty="0">
                <a:ea typeface="Calibri" panose="020F0502020204030204" pitchFamily="34" charset="0"/>
              </a:rPr>
              <a:t>Deléchelle, G. (1993). Connecteurs et relations inter-énoncés. In J.-R. Lapaire, W. Rotgé (Eds.), </a:t>
            </a:r>
            <a:r>
              <a:rPr lang="it-IT" sz="2000" i="1" dirty="0">
                <a:ea typeface="Calibri" panose="020F0502020204030204" pitchFamily="34" charset="0"/>
              </a:rPr>
              <a:t>Séminaire pratique de linguistique anglaise</a:t>
            </a:r>
            <a:r>
              <a:rPr lang="it-IT" sz="2000" dirty="0">
                <a:ea typeface="Calibri" panose="020F0502020204030204" pitchFamily="34" charset="0"/>
              </a:rPr>
              <a:t> (pp. 173-194). Toulouse : Presses Universitaires du </a:t>
            </a:r>
            <a:r>
              <a:rPr lang="it-IT" sz="2000" dirty="0" err="1">
                <a:ea typeface="Calibri" panose="020F0502020204030204" pitchFamily="34" charset="0"/>
              </a:rPr>
              <a:t>Mirail</a:t>
            </a:r>
            <a:r>
              <a:rPr lang="it-IT" sz="2000" dirty="0"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GB" sz="2000" dirty="0">
                <a:ea typeface="Calibri" panose="020F0502020204030204" pitchFamily="34" charset="0"/>
              </a:rPr>
              <a:t>Granger, S. , Lerot, J. &amp; Petch-Tyson, S. (2003). Preface. In S. Granger, J. Lerot &amp; S. Petch-Tyson (Eds.), </a:t>
            </a:r>
            <a:r>
              <a:rPr lang="en-GB" sz="2000" i="1" dirty="0">
                <a:ea typeface="Calibri" panose="020F0502020204030204" pitchFamily="34" charset="0"/>
              </a:rPr>
              <a:t>Corpus-based Approaches to Contrastive Linguistics and Translation Studies</a:t>
            </a:r>
            <a:r>
              <a:rPr lang="en-GB" sz="2000" dirty="0">
                <a:ea typeface="Calibri" panose="020F0502020204030204" pitchFamily="34" charset="0"/>
              </a:rPr>
              <a:t> (pp. 9-13). Amsterdam : </a:t>
            </a:r>
            <a:r>
              <a:rPr lang="en-GB" sz="2000" dirty="0" err="1">
                <a:ea typeface="Calibri" panose="020F0502020204030204" pitchFamily="34" charset="0"/>
              </a:rPr>
              <a:t>Rodopi</a:t>
            </a:r>
            <a:r>
              <a:rPr lang="en-GB" sz="2000" dirty="0">
                <a:ea typeface="Calibri" panose="020F0502020204030204" pitchFamily="34" charset="0"/>
              </a:rPr>
              <a:t>.</a:t>
            </a:r>
            <a:endParaRPr lang="fr-BE" sz="2000" dirty="0">
              <a:ea typeface="Calibri" panose="020F0502020204030204" pitchFamily="34" charset="0"/>
            </a:endParaRPr>
          </a:p>
          <a:p>
            <a:endParaRPr lang="it-IT" sz="2000" dirty="0">
              <a:ea typeface="Calibri" panose="020F0502020204030204" pitchFamily="34" charset="0"/>
            </a:endParaRPr>
          </a:p>
          <a:p>
            <a:endParaRPr lang="it-IT" sz="2000" dirty="0"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352800" algn="l"/>
              </a:tabLst>
            </a:pPr>
            <a:endParaRPr lang="fr-BE" sz="2000" dirty="0"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352800" algn="l"/>
              </a:tabLst>
            </a:pPr>
            <a:endParaRPr lang="fr-BE" sz="2000" dirty="0">
              <a:ea typeface="Calibri" panose="020F0502020204030204" pitchFamily="34" charset="0"/>
            </a:endParaRPr>
          </a:p>
          <a:p>
            <a:endParaRPr lang="fr-BE" sz="2000" dirty="0">
              <a:ea typeface="Calibri" panose="020F0502020204030204" pitchFamily="34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Bibliographie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010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3792"/>
            <a:ext cx="8229600" cy="5139559"/>
          </a:xfrm>
        </p:spPr>
        <p:txBody>
          <a:bodyPr/>
          <a:lstStyle/>
          <a:p>
            <a:pPr algn="just"/>
            <a:r>
              <a:rPr lang="fr-BE" sz="2000" dirty="0" err="1">
                <a:ea typeface="Calibri" panose="020F0502020204030204" pitchFamily="34" charset="0"/>
              </a:rPr>
              <a:t>Luscher</a:t>
            </a:r>
            <a:r>
              <a:rPr lang="fr-BE" sz="2000" dirty="0">
                <a:ea typeface="Calibri" panose="020F0502020204030204" pitchFamily="34" charset="0"/>
              </a:rPr>
              <a:t>, J.-M. (2002). </a:t>
            </a:r>
            <a:r>
              <a:rPr lang="fr-BE" sz="2000" i="1" dirty="0">
                <a:ea typeface="Calibri" panose="020F0502020204030204" pitchFamily="34" charset="0"/>
              </a:rPr>
              <a:t>Eléments d’une pragmatique procédurale</a:t>
            </a:r>
            <a:r>
              <a:rPr lang="fr-BE" sz="2000" dirty="0">
                <a:ea typeface="Calibri" panose="020F0502020204030204" pitchFamily="34" charset="0"/>
              </a:rPr>
              <a:t>. Göppingen : </a:t>
            </a:r>
            <a:r>
              <a:rPr lang="fr-BE" sz="2000" dirty="0" err="1">
                <a:ea typeface="Calibri" panose="020F0502020204030204" pitchFamily="34" charset="0"/>
              </a:rPr>
              <a:t>Kümmerle</a:t>
            </a:r>
            <a:r>
              <a:rPr lang="fr-BE" sz="2000" dirty="0">
                <a:ea typeface="Calibri" panose="020F0502020204030204" pitchFamily="34" charset="0"/>
              </a:rPr>
              <a:t> </a:t>
            </a:r>
            <a:r>
              <a:rPr lang="fr-BE" sz="2000" dirty="0" err="1">
                <a:ea typeface="Calibri" panose="020F0502020204030204" pitchFamily="34" charset="0"/>
              </a:rPr>
              <a:t>Verlag</a:t>
            </a:r>
            <a:r>
              <a:rPr lang="fr-BE" sz="2000" dirty="0"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fr-B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Moeschler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&amp; de Spengler, N. (1982). Quand même : de la concession à la réfutation. C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ahiers de linguistique française 2</a:t>
            </a:r>
            <a:r>
              <a:rPr lang="fr-BE" sz="2000" i="1" dirty="0">
                <a:ea typeface="Calibri" panose="020F0502020204030204" pitchFamily="34" charset="0"/>
              </a:rPr>
              <a:t>, 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93-111. </a:t>
            </a:r>
          </a:p>
          <a:p>
            <a:pPr algn="just"/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Pelletier, C. (1992). 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Étude des connecteurs </a:t>
            </a:r>
            <a:r>
              <a:rPr lang="fr-BE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des productions écrites d’étudiants universitaires : approche sémantico-pragmatique 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(Mémoire, Université du Québec à Chicoutimi).</a:t>
            </a:r>
          </a:p>
          <a:p>
            <a:pPr algn="just"/>
            <a:r>
              <a:rPr lang="fr-B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Perrez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(2007). </a:t>
            </a:r>
            <a:r>
              <a:rPr lang="nl-NL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Connectieven</a:t>
            </a:r>
            <a:r>
              <a:rPr lang="nl-NL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tekstbegrip en </a:t>
            </a:r>
            <a:r>
              <a:rPr lang="nl-NL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vreemdetaalverwerving</a:t>
            </a:r>
            <a:r>
              <a:rPr lang="nl-NL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een studie van de impact van causale en contrastieve </a:t>
            </a:r>
            <a:r>
              <a:rPr lang="nl-NL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connectieven</a:t>
            </a:r>
            <a:r>
              <a:rPr lang="nl-NL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het begrijpen van teksten in het Nederlands als een vreemde taal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Thèse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doctorat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Catholique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Louvain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fr-BE" sz="2000" dirty="0" err="1">
                <a:ea typeface="Calibri" panose="020F0502020204030204" pitchFamily="34" charset="0"/>
              </a:rPr>
              <a:t>Sandfeld</a:t>
            </a:r>
            <a:r>
              <a:rPr lang="fr-BE" sz="2000" dirty="0">
                <a:ea typeface="Calibri" panose="020F0502020204030204" pitchFamily="34" charset="0"/>
              </a:rPr>
              <a:t>, K. (1965). </a:t>
            </a:r>
            <a:r>
              <a:rPr lang="fr-BE" sz="2000" i="1" dirty="0">
                <a:ea typeface="Calibri" panose="020F0502020204030204" pitchFamily="34" charset="0"/>
              </a:rPr>
              <a:t>Les propositions subordonnées</a:t>
            </a:r>
            <a:r>
              <a:rPr lang="fr-BE" sz="2000" dirty="0">
                <a:ea typeface="Calibri" panose="020F0502020204030204" pitchFamily="34" charset="0"/>
              </a:rPr>
              <a:t>. Genève : Droz.</a:t>
            </a:r>
          </a:p>
          <a:p>
            <a:pPr algn="just"/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</a:t>
            </a:r>
            <a:r>
              <a:rPr lang="fr-B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Voorde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 (1992). De deux à trois “mais” : essai de vérification des approches d’</a:t>
            </a:r>
            <a:r>
              <a:rPr lang="fr-B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Anscombre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de Ducrot et de Blumenthal. 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de Linguistique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fr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57-81.</a:t>
            </a:r>
          </a:p>
          <a:p>
            <a:pPr algn="just"/>
            <a:endParaRPr lang="fr-BE" sz="2000" dirty="0">
              <a:ea typeface="Calibri" panose="020F0502020204030204" pitchFamily="34" charset="0"/>
            </a:endParaRPr>
          </a:p>
          <a:p>
            <a:pPr algn="just"/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2000" dirty="0">
              <a:ea typeface="Calibri" panose="020F0502020204030204" pitchFamily="34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Bibliographie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000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6044"/>
            <a:ext cx="8229600" cy="519238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r-BE" sz="2400" dirty="0"/>
              <a:t>Objectif(s)</a:t>
            </a:r>
          </a:p>
          <a:p>
            <a:pPr marL="514350" indent="-514350">
              <a:buAutoNum type="arabicPeriod"/>
            </a:pPr>
            <a:r>
              <a:rPr lang="fr-BE" sz="2400" dirty="0"/>
              <a:t>Littérature</a:t>
            </a:r>
          </a:p>
          <a:p>
            <a:pPr marL="0" indent="0"/>
            <a:r>
              <a:rPr lang="fr-BE" sz="2400" dirty="0"/>
              <a:t> 2.1. Notions fondamentales</a:t>
            </a:r>
          </a:p>
          <a:p>
            <a:pPr marL="0" indent="0"/>
            <a:r>
              <a:rPr lang="fr-BE" sz="2400" dirty="0"/>
              <a:t> 2.2. Critères d’analyse des connecteurs étudiés</a:t>
            </a:r>
          </a:p>
          <a:p>
            <a:pPr marL="0" indent="0"/>
            <a:r>
              <a:rPr lang="fr-BE" sz="2400" dirty="0"/>
              <a:t>3. Méthodologie</a:t>
            </a:r>
          </a:p>
          <a:p>
            <a:pPr marL="0" indent="0"/>
            <a:r>
              <a:rPr lang="fr-BE" sz="2400" dirty="0"/>
              <a:t>4.  Résultats préliminaires (</a:t>
            </a:r>
            <a:r>
              <a:rPr lang="fr-BE" sz="2400" i="1" dirty="0"/>
              <a:t>maar</a:t>
            </a:r>
            <a:r>
              <a:rPr lang="fr-BE" sz="2400" dirty="0"/>
              <a:t> &amp; </a:t>
            </a:r>
            <a:r>
              <a:rPr lang="fr-BE" sz="2400" i="1" dirty="0"/>
              <a:t>mais</a:t>
            </a:r>
            <a:r>
              <a:rPr lang="fr-BE" sz="2400" dirty="0"/>
              <a:t>)</a:t>
            </a:r>
          </a:p>
          <a:p>
            <a:pPr marL="0" indent="0"/>
            <a:r>
              <a:rPr lang="fr-BE" sz="2400" dirty="0"/>
              <a:t> 4.1. Monolingues</a:t>
            </a:r>
          </a:p>
          <a:p>
            <a:pPr marL="0" indent="0"/>
            <a:r>
              <a:rPr lang="fr-BE" sz="2400" dirty="0"/>
              <a:t> 4.2. Parallèles</a:t>
            </a:r>
          </a:p>
          <a:p>
            <a:pPr marL="0" indent="0"/>
            <a:r>
              <a:rPr lang="fr-BE" sz="2400" dirty="0"/>
              <a:t> 4.3. Didactiques</a:t>
            </a:r>
          </a:p>
          <a:p>
            <a:pPr marL="0" indent="0"/>
            <a:r>
              <a:rPr lang="fr-BE" sz="2400" dirty="0"/>
              <a:t>5. Conclusion</a:t>
            </a:r>
          </a:p>
          <a:p>
            <a:pPr marL="0" indent="0"/>
            <a:r>
              <a:rPr lang="fr-BE" sz="2400" dirty="0"/>
              <a:t>6. Bibliographie</a:t>
            </a:r>
          </a:p>
          <a:p>
            <a:pPr marL="0" indent="0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la présentation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354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Objectif(s)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7D7A4B4-6602-4725-A787-2B95359B6D37}"/>
              </a:ext>
            </a:extLst>
          </p:cNvPr>
          <p:cNvSpPr txBox="1"/>
          <p:nvPr/>
        </p:nvSpPr>
        <p:spPr>
          <a:xfrm>
            <a:off x="1309195" y="1975945"/>
            <a:ext cx="1839310" cy="620111"/>
          </a:xfrm>
          <a:prstGeom prst="rect">
            <a:avLst/>
          </a:prstGeom>
          <a:ln w="76200">
            <a:solidFill>
              <a:srgbClr val="C40C42"/>
            </a:solidFill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Description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C57C265-1765-469F-9A2C-D082D7D85A92}"/>
              </a:ext>
            </a:extLst>
          </p:cNvPr>
          <p:cNvSpPr txBox="1"/>
          <p:nvPr/>
        </p:nvSpPr>
        <p:spPr>
          <a:xfrm>
            <a:off x="5728138" y="1975944"/>
            <a:ext cx="2106669" cy="620111"/>
          </a:xfrm>
          <a:prstGeom prst="rect">
            <a:avLst/>
          </a:prstGeom>
          <a:ln w="76200">
            <a:solidFill>
              <a:srgbClr val="C40C42"/>
            </a:solidFill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Comparaison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29E8C8-94E6-4F2E-BE8A-FB4250AC7F2A}"/>
              </a:ext>
            </a:extLst>
          </p:cNvPr>
          <p:cNvSpPr txBox="1"/>
          <p:nvPr/>
        </p:nvSpPr>
        <p:spPr>
          <a:xfrm>
            <a:off x="3666960" y="3653001"/>
            <a:ext cx="1810080" cy="620111"/>
          </a:xfrm>
          <a:prstGeom prst="rect">
            <a:avLst/>
          </a:prstGeom>
          <a:ln w="76200">
            <a:solidFill>
              <a:srgbClr val="C40C42"/>
            </a:solidFill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Traduction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0718C92-14A9-44CE-A0DC-5CE39504612D}"/>
              </a:ext>
            </a:extLst>
          </p:cNvPr>
          <p:cNvSpPr txBox="1"/>
          <p:nvPr/>
        </p:nvSpPr>
        <p:spPr>
          <a:xfrm>
            <a:off x="6024727" y="5322983"/>
            <a:ext cx="1810080" cy="620111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Didactique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9E22E21C-DF19-4BC9-B519-AF83E41F594A}"/>
              </a:ext>
            </a:extLst>
          </p:cNvPr>
          <p:cNvSpPr/>
          <p:nvPr/>
        </p:nvSpPr>
        <p:spPr>
          <a:xfrm>
            <a:off x="3589940" y="2094241"/>
            <a:ext cx="1839310" cy="325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4" name="Flèche : virage 13">
            <a:extLst>
              <a:ext uri="{FF2B5EF4-FFF2-40B4-BE49-F238E27FC236}">
                <a16:creationId xmlns:a16="http://schemas.microsoft.com/office/drawing/2014/main" id="{6E27F6CE-808C-4FBD-8D80-BE51E441ED0F}"/>
              </a:ext>
            </a:extLst>
          </p:cNvPr>
          <p:cNvSpPr/>
          <p:nvPr/>
        </p:nvSpPr>
        <p:spPr>
          <a:xfrm rot="10800000" flipH="1">
            <a:off x="2480442" y="2971799"/>
            <a:ext cx="830318" cy="11272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5" name="Flèche : virage 14">
            <a:extLst>
              <a:ext uri="{FF2B5EF4-FFF2-40B4-BE49-F238E27FC236}">
                <a16:creationId xmlns:a16="http://schemas.microsoft.com/office/drawing/2014/main" id="{87D457E0-E0D4-452A-ACD5-C267EA658176}"/>
              </a:ext>
            </a:extLst>
          </p:cNvPr>
          <p:cNvSpPr/>
          <p:nvPr/>
        </p:nvSpPr>
        <p:spPr>
          <a:xfrm rot="10800000">
            <a:off x="5833241" y="2971799"/>
            <a:ext cx="756745" cy="11272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6" name="Signe Plus 15">
            <a:extLst>
              <a:ext uri="{FF2B5EF4-FFF2-40B4-BE49-F238E27FC236}">
                <a16:creationId xmlns:a16="http://schemas.microsoft.com/office/drawing/2014/main" id="{B6F5DD5A-7788-409B-9987-B4A7BD1D5563}"/>
              </a:ext>
            </a:extLst>
          </p:cNvPr>
          <p:cNvSpPr/>
          <p:nvPr/>
        </p:nvSpPr>
        <p:spPr>
          <a:xfrm>
            <a:off x="5318234" y="5389273"/>
            <a:ext cx="515006" cy="5123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46D8BE0-4B25-425A-A19D-F91C328B3E92}"/>
              </a:ext>
            </a:extLst>
          </p:cNvPr>
          <p:cNvSpPr txBox="1"/>
          <p:nvPr/>
        </p:nvSpPr>
        <p:spPr>
          <a:xfrm rot="21262384">
            <a:off x="286493" y="4896302"/>
            <a:ext cx="3482995" cy="131914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« Comment traduire un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maar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placé en tête de phrase ? » 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11" y="1196622"/>
            <a:ext cx="8771467" cy="5175603"/>
          </a:xfrm>
        </p:spPr>
        <p:txBody>
          <a:bodyPr/>
          <a:lstStyle/>
          <a:p>
            <a:r>
              <a:rPr lang="fr-FR" dirty="0"/>
              <a:t>2.1. Notions fondamentales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800" dirty="0"/>
          </a:p>
          <a:p>
            <a:endParaRPr lang="fr-FR" sz="2800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Littérature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E069230-22C5-494C-9967-651C116B0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55609"/>
              </p:ext>
            </p:extLst>
          </p:nvPr>
        </p:nvGraphicFramePr>
        <p:xfrm>
          <a:off x="457200" y="1938751"/>
          <a:ext cx="3978166" cy="3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166">
                  <a:extLst>
                    <a:ext uri="{9D8B030D-6E8A-4147-A177-3AD203B41FA5}">
                      <a16:colId xmlns:a16="http://schemas.microsoft.com/office/drawing/2014/main" val="2474581271"/>
                    </a:ext>
                  </a:extLst>
                </a:gridCol>
              </a:tblGrid>
              <a:tr h="465909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Opposition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67443"/>
                  </a:ext>
                </a:extLst>
              </a:tr>
              <a:tr h="11488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/>
                        <a:t>Concession : </a:t>
                      </a:r>
                      <a:r>
                        <a:rPr lang="fr-FR" sz="2000" dirty="0"/>
                        <a:t>« Il faut beau, mais je ne sors pas » (</a:t>
                      </a:r>
                      <a:r>
                        <a:rPr lang="fr-FR" sz="2000" dirty="0" err="1"/>
                        <a:t>Moeschler</a:t>
                      </a:r>
                      <a:r>
                        <a:rPr lang="fr-FR" sz="2000" dirty="0"/>
                        <a:t> &amp; De Spengler, 1982)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89982"/>
                  </a:ext>
                </a:extLst>
              </a:tr>
              <a:tr h="11488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/>
                        <a:t>Adversation : </a:t>
                      </a:r>
                      <a:r>
                        <a:rPr lang="fr-FR" sz="2000" dirty="0"/>
                        <a:t>« La Peugeot 404 est sûre, mais la Renaud 16 est rapide » (Blumenthal, 1980)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70989"/>
                  </a:ext>
                </a:extLst>
              </a:tr>
              <a:tr h="11488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/>
                        <a:t>Correction : </a:t>
                      </a:r>
                      <a:r>
                        <a:rPr lang="fr-FR" sz="2000" dirty="0"/>
                        <a:t>« Pierre n’est pas français, mais danois » (Birkelund, 2009)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09243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8D4A118-0480-41DE-BF1E-83DEB4F31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73630"/>
              </p:ext>
            </p:extLst>
          </p:nvPr>
        </p:nvGraphicFramePr>
        <p:xfrm>
          <a:off x="4708636" y="1938751"/>
          <a:ext cx="3978166" cy="318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166">
                  <a:extLst>
                    <a:ext uri="{9D8B030D-6E8A-4147-A177-3AD203B41FA5}">
                      <a16:colId xmlns:a16="http://schemas.microsoft.com/office/drawing/2014/main" val="2474581271"/>
                    </a:ext>
                  </a:extLst>
                </a:gridCol>
              </a:tblGrid>
              <a:tr h="400478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Connecteurs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67443"/>
                  </a:ext>
                </a:extLst>
              </a:tr>
              <a:tr h="45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Conjonctions de coordination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89982"/>
                  </a:ext>
                </a:extLst>
              </a:tr>
              <a:tr h="47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Conjonctions de subordination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13144"/>
                  </a:ext>
                </a:extLst>
              </a:tr>
              <a:tr h="462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Adverbes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93365"/>
                  </a:ext>
                </a:extLst>
              </a:tr>
              <a:tr h="462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Prépositions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66734"/>
                  </a:ext>
                </a:extLst>
              </a:tr>
              <a:tr h="462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Locutions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51109"/>
                  </a:ext>
                </a:extLst>
              </a:tr>
              <a:tr h="462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Phrases entières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74199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182516D-B978-4934-B14F-B3CC9DA8ECC1}"/>
              </a:ext>
            </a:extLst>
          </p:cNvPr>
          <p:cNvSpPr txBox="1"/>
          <p:nvPr/>
        </p:nvSpPr>
        <p:spPr>
          <a:xfrm>
            <a:off x="5087007" y="5330439"/>
            <a:ext cx="2375338" cy="54596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77500" lnSpcReduction="20000"/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B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Deléchelle</a:t>
            </a:r>
            <a:r>
              <a:rPr kumimoji="0" lang="fr-BE" sz="2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, 1993)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EA7110A-D36F-43B1-ACC0-D59826C68C93}"/>
              </a:ext>
            </a:extLst>
          </p:cNvPr>
          <p:cNvSpPr/>
          <p:nvPr/>
        </p:nvSpPr>
        <p:spPr>
          <a:xfrm>
            <a:off x="4435365" y="1729201"/>
            <a:ext cx="4516724" cy="2800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61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2.2. Critères d’analyse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Sémantique (</a:t>
            </a:r>
            <a:r>
              <a:rPr lang="fr-FR" dirty="0" err="1"/>
              <a:t>Anscombre</a:t>
            </a:r>
            <a:r>
              <a:rPr lang="fr-FR" dirty="0"/>
              <a:t> &amp; Ducrot, 1977)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Nature de P et Q (Birkelund, 2009)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Position du connecteur dans la phrase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Longueur de P et de Q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/>
              <a:t>Séquences de connecteurs (</a:t>
            </a:r>
            <a:r>
              <a:rPr lang="fr-FR" dirty="0" err="1"/>
              <a:t>Luscher</a:t>
            </a:r>
            <a:r>
              <a:rPr lang="fr-FR" dirty="0"/>
              <a:t>, 2002).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Littérature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66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2772"/>
            <a:ext cx="8229600" cy="4833391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Méthodologie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0B5B2537-B58B-4244-B262-7C39FF473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61816"/>
              </p:ext>
            </p:extLst>
          </p:nvPr>
        </p:nvGraphicFramePr>
        <p:xfrm>
          <a:off x="612948" y="3429000"/>
          <a:ext cx="807385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32">
                  <a:extLst>
                    <a:ext uri="{9D8B030D-6E8A-4147-A177-3AD203B41FA5}">
                      <a16:colId xmlns:a16="http://schemas.microsoft.com/office/drawing/2014/main" val="2615242521"/>
                    </a:ext>
                  </a:extLst>
                </a:gridCol>
                <a:gridCol w="1788606">
                  <a:extLst>
                    <a:ext uri="{9D8B030D-6E8A-4147-A177-3AD203B41FA5}">
                      <a16:colId xmlns:a16="http://schemas.microsoft.com/office/drawing/2014/main" val="3283967996"/>
                    </a:ext>
                  </a:extLst>
                </a:gridCol>
                <a:gridCol w="1919236">
                  <a:extLst>
                    <a:ext uri="{9D8B030D-6E8A-4147-A177-3AD203B41FA5}">
                      <a16:colId xmlns:a16="http://schemas.microsoft.com/office/drawing/2014/main" val="2279975732"/>
                    </a:ext>
                  </a:extLst>
                </a:gridCol>
                <a:gridCol w="2572378">
                  <a:extLst>
                    <a:ext uri="{9D8B030D-6E8A-4147-A177-3AD203B41FA5}">
                      <a16:colId xmlns:a16="http://schemas.microsoft.com/office/drawing/2014/main" val="324061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Linguistique descriptive 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Linguistique contrastive 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Traductologie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Didactique</a:t>
                      </a:r>
                      <a:endParaRPr lang="fr-B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1009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Corpus monolingues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Corpus parallèle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Corpus d’apprenants et de professionnels</a:t>
                      </a:r>
                      <a:endParaRPr lang="fr-B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349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FR : CRFC (Corpus de Référence du Français Contemporain)</a:t>
                      </a:r>
                    </a:p>
                    <a:p>
                      <a:pPr algn="ctr"/>
                      <a:r>
                        <a:rPr lang="fr-FR" sz="2000" dirty="0"/>
                        <a:t>NL : </a:t>
                      </a:r>
                      <a:r>
                        <a:rPr lang="fr-FR" sz="2000" dirty="0" err="1"/>
                        <a:t>SoNaR</a:t>
                      </a:r>
                      <a:r>
                        <a:rPr lang="fr-FR" sz="2000" dirty="0"/>
                        <a:t> Corpus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FR-NL</a:t>
                      </a:r>
                    </a:p>
                    <a:p>
                      <a:pPr algn="ctr"/>
                      <a:r>
                        <a:rPr lang="fr-FR" sz="2000" dirty="0"/>
                        <a:t>NL-FR</a:t>
                      </a:r>
                    </a:p>
                    <a:p>
                      <a:pPr algn="ctr"/>
                      <a:r>
                        <a:rPr lang="fr-FR" sz="2000" dirty="0"/>
                        <a:t>Dutch Parallel Corpus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Créations, basés sur des traductions à vue d’étudiants et de traducteurs</a:t>
                      </a:r>
                      <a:endParaRPr lang="fr-B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224081"/>
                  </a:ext>
                </a:extLst>
              </a:tr>
            </a:tbl>
          </a:graphicData>
        </a:graphic>
      </p:graphicFrame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6E8AF31F-56DC-418B-A2F4-A803CA0BC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21002"/>
              </p:ext>
            </p:extLst>
          </p:nvPr>
        </p:nvGraphicFramePr>
        <p:xfrm>
          <a:off x="612948" y="1397000"/>
          <a:ext cx="80167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17">
                  <a:extLst>
                    <a:ext uri="{9D8B030D-6E8A-4147-A177-3AD203B41FA5}">
                      <a16:colId xmlns:a16="http://schemas.microsoft.com/office/drawing/2014/main" val="3090906066"/>
                    </a:ext>
                  </a:extLst>
                </a:gridCol>
                <a:gridCol w="1336117">
                  <a:extLst>
                    <a:ext uri="{9D8B030D-6E8A-4147-A177-3AD203B41FA5}">
                      <a16:colId xmlns:a16="http://schemas.microsoft.com/office/drawing/2014/main" val="1576483386"/>
                    </a:ext>
                  </a:extLst>
                </a:gridCol>
                <a:gridCol w="1336117">
                  <a:extLst>
                    <a:ext uri="{9D8B030D-6E8A-4147-A177-3AD203B41FA5}">
                      <a16:colId xmlns:a16="http://schemas.microsoft.com/office/drawing/2014/main" val="2566925922"/>
                    </a:ext>
                  </a:extLst>
                </a:gridCol>
                <a:gridCol w="1336117">
                  <a:extLst>
                    <a:ext uri="{9D8B030D-6E8A-4147-A177-3AD203B41FA5}">
                      <a16:colId xmlns:a16="http://schemas.microsoft.com/office/drawing/2014/main" val="93864653"/>
                    </a:ext>
                  </a:extLst>
                </a:gridCol>
                <a:gridCol w="1336117">
                  <a:extLst>
                    <a:ext uri="{9D8B030D-6E8A-4147-A177-3AD203B41FA5}">
                      <a16:colId xmlns:a16="http://schemas.microsoft.com/office/drawing/2014/main" val="799242364"/>
                    </a:ext>
                  </a:extLst>
                </a:gridCol>
                <a:gridCol w="1336117">
                  <a:extLst>
                    <a:ext uri="{9D8B030D-6E8A-4147-A177-3AD203B41FA5}">
                      <a16:colId xmlns:a16="http://schemas.microsoft.com/office/drawing/2014/main" val="290574327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fr-BE" dirty="0"/>
                        <a:t>Connecteurs les plus fréquents (inspirés de </a:t>
                      </a:r>
                      <a:r>
                        <a:rPr lang="fr-FR" sz="1800" dirty="0" err="1"/>
                        <a:t>Danlos</a:t>
                      </a:r>
                      <a:r>
                        <a:rPr lang="fr-FR" sz="1800" dirty="0"/>
                        <a:t>, Roze &amp; Muller, 2012 ; </a:t>
                      </a:r>
                      <a:r>
                        <a:rPr lang="fr-FR" sz="1800" dirty="0" err="1"/>
                        <a:t>Perrez</a:t>
                      </a:r>
                      <a:r>
                        <a:rPr lang="fr-FR" sz="1800" dirty="0"/>
                        <a:t>, 2007)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4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Même si/s’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Alors que/qu’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Cependant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Si/s’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537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Néerlandais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Toch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Echter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Terwijl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Hoewel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9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22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09626"/>
            <a:ext cx="8229600" cy="5316538"/>
          </a:xfrm>
        </p:spPr>
        <p:txBody>
          <a:bodyPr/>
          <a:lstStyle/>
          <a:p>
            <a:r>
              <a:rPr lang="fr-FR" dirty="0"/>
              <a:t>4.1. Monolingues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5C7D0CD2-33A9-4CF1-8F36-BEF37F2EE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007275"/>
              </p:ext>
            </p:extLst>
          </p:nvPr>
        </p:nvGraphicFramePr>
        <p:xfrm>
          <a:off x="247650" y="1323976"/>
          <a:ext cx="8705850" cy="51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re 8">
            <a:extLst>
              <a:ext uri="{FF2B5EF4-FFF2-40B4-BE49-F238E27FC236}">
                <a16:creationId xmlns:a16="http://schemas.microsoft.com/office/drawing/2014/main" id="{0A5920FE-CC24-47A5-B3AF-E5D2F21D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z="3600" dirty="0"/>
              <a:t>4. Résultats préliminaires </a:t>
            </a:r>
            <a:r>
              <a:rPr lang="fr-BE" sz="3600" dirty="0"/>
              <a:t>(</a:t>
            </a:r>
            <a:r>
              <a:rPr lang="fr-BE" sz="3600" i="1" dirty="0"/>
              <a:t>maar</a:t>
            </a:r>
            <a:r>
              <a:rPr lang="fr-BE" sz="3600" dirty="0"/>
              <a:t> &amp; </a:t>
            </a:r>
            <a:r>
              <a:rPr lang="fr-BE" sz="3600" i="1" dirty="0"/>
              <a:t>mais</a:t>
            </a:r>
            <a:r>
              <a:rPr lang="fr-BE" sz="3600" dirty="0"/>
              <a:t>)</a:t>
            </a:r>
            <a:br>
              <a:rPr lang="fr-BE" sz="5400" dirty="0"/>
            </a:br>
            <a:endParaRPr lang="fr-BE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68068CC-BFDF-4D3F-8714-FE9DEF24018F}"/>
              </a:ext>
            </a:extLst>
          </p:cNvPr>
          <p:cNvSpPr/>
          <p:nvPr/>
        </p:nvSpPr>
        <p:spPr>
          <a:xfrm>
            <a:off x="3381374" y="3667125"/>
            <a:ext cx="4895851" cy="1609725"/>
          </a:xfrm>
          <a:prstGeom prst="ellipse">
            <a:avLst/>
          </a:prstGeom>
          <a:noFill/>
          <a:ln w="76200">
            <a:solidFill>
              <a:srgbClr val="A80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C1EB000-9EE6-4A52-9E95-554D86D2D07C}"/>
              </a:ext>
            </a:extLst>
          </p:cNvPr>
          <p:cNvSpPr/>
          <p:nvPr/>
        </p:nvSpPr>
        <p:spPr>
          <a:xfrm>
            <a:off x="3876675" y="1238252"/>
            <a:ext cx="4229100" cy="2428874"/>
          </a:xfrm>
          <a:prstGeom prst="ellipse">
            <a:avLst/>
          </a:prstGeom>
          <a:noFill/>
          <a:ln w="76200">
            <a:solidFill>
              <a:srgbClr val="A80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1732D14-AB85-4A6C-849A-F0F724FF5CCF}"/>
              </a:ext>
            </a:extLst>
          </p:cNvPr>
          <p:cNvSpPr/>
          <p:nvPr/>
        </p:nvSpPr>
        <p:spPr>
          <a:xfrm>
            <a:off x="6429374" y="4981575"/>
            <a:ext cx="1095375" cy="935038"/>
          </a:xfrm>
          <a:prstGeom prst="ellipse">
            <a:avLst/>
          </a:prstGeom>
          <a:noFill/>
          <a:ln w="76200">
            <a:solidFill>
              <a:srgbClr val="A80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06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0598"/>
            <a:ext cx="8229600" cy="5155566"/>
          </a:xfrm>
        </p:spPr>
        <p:txBody>
          <a:bodyPr/>
          <a:lstStyle/>
          <a:p>
            <a:r>
              <a:rPr lang="fr-FR" dirty="0"/>
              <a:t>4.2. Parallèles</a:t>
            </a:r>
          </a:p>
          <a:p>
            <a:endParaRPr lang="fr-FR" dirty="0"/>
          </a:p>
          <a:p>
            <a:endParaRPr lang="fr-FR" i="1" dirty="0"/>
          </a:p>
          <a:p>
            <a:endParaRPr lang="fr-FR" i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1055687"/>
          </a:xfrm>
        </p:spPr>
        <p:txBody>
          <a:bodyPr/>
          <a:lstStyle/>
          <a:p>
            <a:r>
              <a:rPr lang="fr-FR" sz="3600" dirty="0"/>
              <a:t>4. Résultats préliminaires </a:t>
            </a:r>
            <a:r>
              <a:rPr lang="fr-BE" sz="3600" dirty="0"/>
              <a:t>(</a:t>
            </a:r>
            <a:r>
              <a:rPr lang="fr-BE" sz="3600" i="1" dirty="0"/>
              <a:t>maar</a:t>
            </a:r>
            <a:r>
              <a:rPr lang="fr-BE" sz="3600" dirty="0"/>
              <a:t> &amp; </a:t>
            </a:r>
            <a:r>
              <a:rPr lang="fr-BE" sz="3600" i="1" dirty="0"/>
              <a:t>mais</a:t>
            </a:r>
            <a:r>
              <a:rPr lang="fr-BE" sz="3600" dirty="0"/>
              <a:t>)</a:t>
            </a:r>
            <a:br>
              <a:rPr lang="fr-BE" sz="4400" dirty="0"/>
            </a:b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474B2E65-EF2D-4EDE-9BDF-1627C5AB3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531559"/>
              </p:ext>
            </p:extLst>
          </p:nvPr>
        </p:nvGraphicFramePr>
        <p:xfrm>
          <a:off x="171450" y="1524000"/>
          <a:ext cx="875347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928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351E7AB-87C4-4861-924E-D41A8B07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81650"/>
          </a:xfrm>
        </p:spPr>
        <p:txBody>
          <a:bodyPr/>
          <a:lstStyle/>
          <a:p>
            <a:r>
              <a:rPr lang="fr-FR" dirty="0"/>
              <a:t>4.3. Didactiques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i="1" dirty="0"/>
          </a:p>
          <a:p>
            <a:endParaRPr lang="fr-FR" i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CAB87EF-7C9F-4432-ACCF-1A59F9CF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3"/>
          </a:xfrm>
        </p:spPr>
        <p:txBody>
          <a:bodyPr/>
          <a:lstStyle/>
          <a:p>
            <a:r>
              <a:rPr lang="fr-FR" sz="3600" dirty="0"/>
              <a:t>4. Résultats préliminaires </a:t>
            </a:r>
            <a:r>
              <a:rPr lang="fr-BE" sz="3600" dirty="0"/>
              <a:t>(</a:t>
            </a:r>
            <a:r>
              <a:rPr lang="fr-BE" sz="3600" i="1" dirty="0"/>
              <a:t>maar</a:t>
            </a:r>
            <a:r>
              <a:rPr lang="fr-BE" sz="3600" dirty="0"/>
              <a:t> &amp; </a:t>
            </a:r>
            <a:r>
              <a:rPr lang="fr-BE" sz="3600" i="1" dirty="0"/>
              <a:t>mais</a:t>
            </a:r>
            <a:r>
              <a:rPr lang="fr-BE" sz="3600" dirty="0"/>
              <a:t>)</a:t>
            </a:r>
            <a:br>
              <a:rPr lang="fr-BE" sz="4400" dirty="0"/>
            </a:b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7A61CD-1DA4-41DF-8FDA-9DD70F63D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7955A-E74B-4011-A208-F782289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Journée des doctorants 2022 - ED3bis - Université Libre de Bruxelles - 23 mai 2022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E7EAFB1-4199-4087-835E-68F2EE3317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03849"/>
              </p:ext>
            </p:extLst>
          </p:nvPr>
        </p:nvGraphicFramePr>
        <p:xfrm>
          <a:off x="243068" y="1571626"/>
          <a:ext cx="8773609" cy="492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llipse 6">
            <a:extLst>
              <a:ext uri="{FF2B5EF4-FFF2-40B4-BE49-F238E27FC236}">
                <a16:creationId xmlns:a16="http://schemas.microsoft.com/office/drawing/2014/main" id="{E30DF12F-9A61-48DC-ADAC-2765DF96C56C}"/>
              </a:ext>
            </a:extLst>
          </p:cNvPr>
          <p:cNvSpPr/>
          <p:nvPr/>
        </p:nvSpPr>
        <p:spPr>
          <a:xfrm>
            <a:off x="7353300" y="1781175"/>
            <a:ext cx="1547632" cy="139065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19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powerpoint_fti">
  <a:themeElements>
    <a:clrScheme name="UM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BCC"/>
      </a:accent1>
      <a:accent2>
        <a:srgbClr val="C40C42"/>
      </a:accent2>
      <a:accent3>
        <a:srgbClr val="A5A5A5"/>
      </a:accent3>
      <a:accent4>
        <a:srgbClr val="94CD7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800" b="0" i="0" u="none" strike="noStrike" kern="1200" cap="none" spc="0" normalizeH="0" baseline="0" noProof="0" dirty="0" smtClean="0">
            <a:ln>
              <a:noFill/>
            </a:ln>
            <a:solidFill>
              <a:srgbClr val="808080"/>
            </a:solidFill>
            <a:effectLst/>
            <a:uLnTx/>
            <a:uFillTx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73CAB53DD0D24F847A80AD4680E291" ma:contentTypeVersion="0" ma:contentTypeDescription="Crée un document." ma:contentTypeScope="" ma:versionID="8b3c948cb6a4422ec8f35dc73181bc0f">
  <xsd:schema xmlns:xsd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72C689-9B79-4A57-8145-F30AE21FEEA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8D240A-E0D3-4926-91A9-D107838E3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F201339-44C6-4DF3-9C15-C7865AEC0B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powerpoint_fti</Template>
  <TotalTime>0</TotalTime>
  <Words>1488</Words>
  <Application>Microsoft Office PowerPoint</Application>
  <PresentationFormat>Affichage à l'écran (4:3)</PresentationFormat>
  <Paragraphs>222</Paragraphs>
  <Slides>12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Google Sans</vt:lpstr>
      <vt:lpstr>Symbol</vt:lpstr>
      <vt:lpstr>Wingdings</vt:lpstr>
      <vt:lpstr>powerpoint_fti</vt:lpstr>
      <vt:lpstr> </vt:lpstr>
      <vt:lpstr>Plan de la présentation</vt:lpstr>
      <vt:lpstr>1. Objectif(s)</vt:lpstr>
      <vt:lpstr>2. Littérature</vt:lpstr>
      <vt:lpstr>2. Littérature</vt:lpstr>
      <vt:lpstr>3. Méthodologie</vt:lpstr>
      <vt:lpstr>4. Résultats préliminaires (maar &amp; mais) </vt:lpstr>
      <vt:lpstr>4. Résultats préliminaires (maar &amp; mais) </vt:lpstr>
      <vt:lpstr>4. Résultats préliminaires (maar &amp; mais) </vt:lpstr>
      <vt:lpstr>5. Conclusions</vt:lpstr>
      <vt:lpstr>6. Bibliographie</vt:lpstr>
      <vt:lpstr>6. 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Etudier le néerlandais</dc:title>
  <dc:creator>Carola HENN</dc:creator>
  <cp:lastModifiedBy>Stilmant Nathanaël</cp:lastModifiedBy>
  <cp:revision>152</cp:revision>
  <cp:lastPrinted>2011-09-14T13:17:47Z</cp:lastPrinted>
  <dcterms:created xsi:type="dcterms:W3CDTF">2011-09-14T09:35:19Z</dcterms:created>
  <dcterms:modified xsi:type="dcterms:W3CDTF">2022-05-16T06:43:46Z</dcterms:modified>
</cp:coreProperties>
</file>