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86_D91EA8D0.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4E_1932E31.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8F_F18E473E.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handoutMasterIdLst>
    <p:handoutMasterId r:id="rId25"/>
  </p:handoutMasterIdLst>
  <p:sldIdLst>
    <p:sldId id="390" r:id="rId5"/>
    <p:sldId id="281" r:id="rId6"/>
    <p:sldId id="343" r:id="rId7"/>
    <p:sldId id="270" r:id="rId8"/>
    <p:sldId id="291" r:id="rId9"/>
    <p:sldId id="334" r:id="rId10"/>
    <p:sldId id="391" r:id="rId11"/>
    <p:sldId id="339" r:id="rId12"/>
    <p:sldId id="332" r:id="rId13"/>
    <p:sldId id="392" r:id="rId14"/>
    <p:sldId id="393" r:id="rId15"/>
    <p:sldId id="395" r:id="rId16"/>
    <p:sldId id="396" r:id="rId17"/>
    <p:sldId id="397" r:id="rId18"/>
    <p:sldId id="398" r:id="rId19"/>
    <p:sldId id="399" r:id="rId20"/>
    <p:sldId id="394" r:id="rId21"/>
    <p:sldId id="353" r:id="rId22"/>
    <p:sldId id="389" r:id="rId2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5BC627-2D12-3072-B3A6-514C1505C29A}" name="Jesse MARION" initials="JM" userId="Jesse MARION" providerId="None"/>
  <p188:author id="{F6DE222D-91D4-BA14-710E-A284FD6247C5}" name="Gudrun Vanderbauwhede" initials="GV" userId="Gudrun Vanderbauwhede" providerId="None"/>
  <p188:author id="{92404A41-FB42-682C-FB7E-6A07A7839D8A}" name="Jesse Marion" initials="JM" userId="7ac54b77efc4fa9c" providerId="Windows Live"/>
  <p188:author id="{AD47FBA7-A586-CDD1-7466-D35242E36834}" name="Lobke GHESQUIERE" initials="LG" userId="Lobke GHESQUIER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esse MARION" initials="JM" lastIdx="18" clrIdx="0">
    <p:extLst>
      <p:ext uri="{19B8F6BF-5375-455C-9EA6-DF929625EA0E}">
        <p15:presenceInfo xmlns:p15="http://schemas.microsoft.com/office/powerpoint/2012/main" userId="S::534042@umons.ac.be::41e83996-6ed1-47a9-8ba0-769309a2b2bb" providerId="AD"/>
      </p:ext>
    </p:extLst>
  </p:cmAuthor>
  <p:cmAuthor id="2" name="Jesse MARION" initials="JM [2]" lastIdx="7" clrIdx="1">
    <p:extLst>
      <p:ext uri="{19B8F6BF-5375-455C-9EA6-DF929625EA0E}">
        <p15:presenceInfo xmlns:p15="http://schemas.microsoft.com/office/powerpoint/2012/main" userId="Jesse MARION" providerId="None"/>
      </p:ext>
    </p:extLst>
  </p:cmAuthor>
  <p:cmAuthor id="3" name="Lobke Ghesquière" initials="LG" lastIdx="30" clrIdx="2">
    <p:extLst>
      <p:ext uri="{19B8F6BF-5375-455C-9EA6-DF929625EA0E}">
        <p15:presenceInfo xmlns:p15="http://schemas.microsoft.com/office/powerpoint/2012/main" userId="S-1-5-21-4060015860-3155939536-3220560164-115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C42"/>
    <a:srgbClr val="E7F1F6"/>
    <a:srgbClr val="CBE2EC"/>
    <a:srgbClr val="E2F2F6"/>
    <a:srgbClr val="969696"/>
    <a:srgbClr val="00ABCC"/>
    <a:srgbClr val="A80039"/>
    <a:srgbClr val="C4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9" autoAdjust="0"/>
    <p:restoredTop sz="90952" autoAdjust="0"/>
  </p:normalViewPr>
  <p:slideViewPr>
    <p:cSldViewPr snapToGrid="0">
      <p:cViewPr varScale="1">
        <p:scale>
          <a:sx n="71" d="100"/>
          <a:sy n="71" d="100"/>
        </p:scale>
        <p:origin x="1718"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4E_1932E31.xml><?xml version="1.0" encoding="utf-8"?>
<p188:cmLst xmlns:a="http://schemas.openxmlformats.org/drawingml/2006/main" xmlns:r="http://schemas.openxmlformats.org/officeDocument/2006/relationships" xmlns:p188="http://schemas.microsoft.com/office/powerpoint/2018/8/main">
  <p188:cm id="{F8FD7748-BEE0-464B-9B3E-F2E4DDB0B858}" authorId="{AD47FBA7-A586-CDD1-7466-D35242E36834}" created="2022-09-19T08:09:20.387">
    <pc:sldMkLst xmlns:pc="http://schemas.microsoft.com/office/powerpoint/2013/main/command">
      <pc:docMk/>
      <pc:sldMk cId="26422833" sldId="334"/>
    </pc:sldMkLst>
    <p188:replyLst>
      <p188:reply id="{23A6F4BE-3754-4DC7-92AA-A0B28EF12814}" authorId="{895BC627-2D12-3072-B3A6-514C1505C29A}" created="2022-09-19T11:16:56.624">
        <p188:txBody>
          <a:bodyPr/>
          <a:lstStyle/>
          <a:p>
            <a:r>
              <a:rPr lang="fr-FR"/>
              <a:t>Didn't ring a bell when I put the presentation together, but you're right. I'll take an example from YCCQA.</a:t>
            </a:r>
          </a:p>
        </p188:txBody>
      </p188:reply>
    </p188:replyLst>
    <p188:txBody>
      <a:bodyPr/>
      <a:lstStyle/>
      <a:p>
        <a:r>
          <a:rPr lang="en-BE"/>
          <a:t>Do you understand this to be the same as negational modification? If so, then this definition of 'empty overlap' cannot be upheld &lt;- example 3: not all, far from it</a:t>
        </a:r>
      </a:p>
    </p188:txBody>
  </p188:cm>
</p188:cmLst>
</file>

<file path=ppt/comments/modernComment_186_D91EA8D0.xml><?xml version="1.0" encoding="utf-8"?>
<p188:cmLst xmlns:a="http://schemas.openxmlformats.org/drawingml/2006/main" xmlns:r="http://schemas.openxmlformats.org/officeDocument/2006/relationships" xmlns:p188="http://schemas.microsoft.com/office/powerpoint/2018/8/main">
  <p188:cm id="{3AE979C5-E4FA-4B61-9E79-5CE9B934A673}" authorId="{895BC627-2D12-3072-B3A6-514C1505C29A}" created="2022-09-17T12:58:00.954">
    <pc:sldMkLst xmlns:pc="http://schemas.microsoft.com/office/powerpoint/2013/main/command">
      <pc:docMk/>
      <pc:sldMk cId="3642665168" sldId="390"/>
    </pc:sldMkLst>
    <p188:txBody>
      <a:bodyPr/>
      <a:lstStyle/>
      <a:p>
        <a:r>
          <a:rPr lang="fr-FR"/>
          <a:t>This slide left blank intentionally to test my pointer.</a:t>
        </a:r>
      </a:p>
    </p188:txBody>
  </p188:cm>
</p188:cmLst>
</file>

<file path=ppt/comments/modernComment_18F_F18E473E.xml><?xml version="1.0" encoding="utf-8"?>
<p188:cmLst xmlns:a="http://schemas.openxmlformats.org/drawingml/2006/main" xmlns:r="http://schemas.openxmlformats.org/officeDocument/2006/relationships" xmlns:p188="http://schemas.microsoft.com/office/powerpoint/2018/8/main">
  <p188:cm id="{E2849D65-27CD-4E66-9417-C6D99D9130C8}" authorId="{AD47FBA7-A586-CDD1-7466-D35242E36834}" created="2022-09-19T08:13:37.615">
    <ac:deMkLst xmlns:ac="http://schemas.microsoft.com/office/drawing/2013/main/command">
      <pc:docMk xmlns:pc="http://schemas.microsoft.com/office/powerpoint/2013/main/command"/>
      <pc:sldMk xmlns:pc="http://schemas.microsoft.com/office/powerpoint/2013/main/command" cId="4052633406" sldId="399"/>
      <ac:spMk id="6" creationId="{30E82B2C-4862-6446-B12B-AA3E8FCBBF04}"/>
    </ac:deMkLst>
    <p188:replyLst>
      <p188:reply id="{8CF66D8D-DC6B-4F07-B60F-A2EAD1119EF1}" authorId="{895BC627-2D12-3072-B3A6-514C1505C29A}" created="2022-09-19T11:24:43.044">
        <p188:txBody>
          <a:bodyPr/>
          <a:lstStyle/>
          <a:p>
            <a:r>
              <a:rPr lang="fr-FR"/>
              <a:t>Not much more than guesses, I'm afraid. 
1. No explanation, simply signals QM is identified and understood correctly, and can be kept as such in both languages under study.
2. Although it can be kept as such, QM might sometimes lack idiomaticity in French. Shifting from (genuine example) "presque tout le/notre personnel" to "la quasi-totalité du/de notre personnel" when translation "almost all our staff" might be a countermeasure. 
3. That, to me, is bound to idiomaticity, once more, but could also be linked to translation constraints (length of text, etc.). Saying "everyone" (given that "every(one/thing)" was used most often instead of "all") is shorter (and perhaps somewhat more idiomatic) than "all the people". 
If you think of anything, don't hesitate, of course :)</a:t>
            </a:r>
          </a:p>
        </p188:txBody>
      </p188:reply>
    </p188:replyLst>
    <p188:txBody>
      <a:bodyPr/>
      <a:lstStyle/>
      <a:p>
        <a:r>
          <a:rPr lang="en-BE"/>
          <a:t>Any (tentative) explanations?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BAE6744-50FF-4EAC-B8F6-50FAD023CFA1}" type="datetimeFigureOut">
              <a:rPr lang="fr-FR"/>
              <a:pPr>
                <a:defRPr/>
              </a:pPr>
              <a:t>23/09/2022</a:t>
            </a:fld>
            <a:endParaRPr lang="fr-BE"/>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7B4D2A2-2AC2-47F8-A6A5-A7DD71C98464}" type="slidenum">
              <a:rPr lang="fr-BE"/>
              <a:pPr>
                <a:defRPr/>
              </a:pPr>
              <a:t>‹N°›</a:t>
            </a:fld>
            <a:endParaRPr lang="fr-BE"/>
          </a:p>
        </p:txBody>
      </p:sp>
    </p:spTree>
    <p:extLst>
      <p:ext uri="{BB962C8B-B14F-4D97-AF65-F5344CB8AC3E}">
        <p14:creationId xmlns:p14="http://schemas.microsoft.com/office/powerpoint/2010/main" val="3293713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FE4DB1C-F76D-47A0-9DEA-1E750A360BE4}" type="datetimeFigureOut">
              <a:rPr lang="fr-FR"/>
              <a:pPr>
                <a:defRPr/>
              </a:pPr>
              <a:t>23/09/2022</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BE"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D7F7ECF-42F4-4999-8AB5-B9CFFB894227}" type="slidenum">
              <a:rPr lang="fr-BE"/>
              <a:pPr>
                <a:defRPr/>
              </a:pPr>
              <a:t>‹N°›</a:t>
            </a:fld>
            <a:endParaRPr lang="fr-BE"/>
          </a:p>
        </p:txBody>
      </p:sp>
    </p:spTree>
    <p:extLst>
      <p:ext uri="{BB962C8B-B14F-4D97-AF65-F5344CB8AC3E}">
        <p14:creationId xmlns:p14="http://schemas.microsoft.com/office/powerpoint/2010/main" val="22452533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dirty="0" err="1"/>
              <a:t>Greeting</a:t>
            </a:r>
            <a:r>
              <a:rPr lang="fr-FR" dirty="0"/>
              <a:t> &amp; intro </a:t>
            </a:r>
            <a:r>
              <a:rPr lang="en-GB" sz="1200" dirty="0">
                <a:latin typeface="Bahnschrift" panose="020B0502040204020203" pitchFamily="34" charset="0"/>
                <a:ea typeface="+mn-lt"/>
                <a:cs typeface="+mn-lt"/>
              </a:rPr>
              <a:t>(oral comment)</a:t>
            </a:r>
          </a:p>
          <a:p>
            <a:endParaRPr lang="fr-BE" dirty="0"/>
          </a:p>
        </p:txBody>
      </p:sp>
      <p:sp>
        <p:nvSpPr>
          <p:cNvPr id="4" name="Slide Number Placeholder 3"/>
          <p:cNvSpPr>
            <a:spLocks noGrp="1"/>
          </p:cNvSpPr>
          <p:nvPr>
            <p:ph type="sldNum" sz="quarter" idx="5"/>
          </p:nvPr>
        </p:nvSpPr>
        <p:spPr/>
        <p:txBody>
          <a:bodyPr/>
          <a:lstStyle/>
          <a:p>
            <a:pPr>
              <a:defRPr/>
            </a:pPr>
            <a:fld id="{BD7F7ECF-42F4-4999-8AB5-B9CFFB894227}" type="slidenum">
              <a:rPr lang="fr-BE" smtClean="0"/>
              <a:pPr>
                <a:defRPr/>
              </a:pPr>
              <a:t>2</a:t>
            </a:fld>
            <a:endParaRPr lang="fr-BE"/>
          </a:p>
        </p:txBody>
      </p:sp>
    </p:spTree>
    <p:extLst>
      <p:ext uri="{BB962C8B-B14F-4D97-AF65-F5344CB8AC3E}">
        <p14:creationId xmlns:p14="http://schemas.microsoft.com/office/powerpoint/2010/main" val="1626107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
            </a:r>
            <a:r>
              <a:rPr lang="fr-FR" dirty="0" err="1"/>
              <a:t>Deviant</a:t>
            </a:r>
            <a:r>
              <a:rPr lang="fr-FR" dirty="0"/>
              <a:t>’ as </a:t>
            </a:r>
            <a:r>
              <a:rPr lang="fr-FR" dirty="0" err="1"/>
              <a:t>from</a:t>
            </a:r>
            <a:r>
              <a:rPr lang="fr-FR" dirty="0"/>
              <a:t> ‘</a:t>
            </a:r>
            <a:r>
              <a:rPr lang="fr-FR" dirty="0" err="1"/>
              <a:t>deviating</a:t>
            </a:r>
            <a:r>
              <a:rPr lang="fr-FR" dirty="0"/>
              <a:t> </a:t>
            </a:r>
            <a:r>
              <a:rPr lang="fr-FR" dirty="0" err="1"/>
              <a:t>from</a:t>
            </a:r>
            <a:r>
              <a:rPr lang="fr-FR" dirty="0"/>
              <a:t> a </a:t>
            </a:r>
            <a:r>
              <a:rPr lang="fr-FR" dirty="0" err="1"/>
              <a:t>norm</a:t>
            </a:r>
            <a:r>
              <a:rPr lang="fr-FR" dirty="0"/>
              <a:t>’, </a:t>
            </a:r>
            <a:r>
              <a:rPr lang="fr-FR" dirty="0" err="1"/>
              <a:t>viz</a:t>
            </a:r>
            <a:r>
              <a:rPr lang="fr-FR" dirty="0"/>
              <a:t>. a 1-1 translation of the quantifier </a:t>
            </a:r>
            <a:r>
              <a:rPr lang="fr-FR" dirty="0" err="1"/>
              <a:t>under</a:t>
            </a:r>
            <a:r>
              <a:rPr lang="fr-FR" dirty="0"/>
              <a:t> modification</a:t>
            </a: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14</a:t>
            </a:fld>
            <a:endParaRPr lang="fr-BE"/>
          </a:p>
        </p:txBody>
      </p:sp>
    </p:spTree>
    <p:extLst>
      <p:ext uri="{BB962C8B-B14F-4D97-AF65-F5344CB8AC3E}">
        <p14:creationId xmlns:p14="http://schemas.microsoft.com/office/powerpoint/2010/main" val="2815604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15</a:t>
            </a:fld>
            <a:endParaRPr lang="fr-BE"/>
          </a:p>
        </p:txBody>
      </p:sp>
    </p:spTree>
    <p:extLst>
      <p:ext uri="{BB962C8B-B14F-4D97-AF65-F5344CB8AC3E}">
        <p14:creationId xmlns:p14="http://schemas.microsoft.com/office/powerpoint/2010/main" val="2653424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16</a:t>
            </a:fld>
            <a:endParaRPr lang="fr-BE"/>
          </a:p>
        </p:txBody>
      </p:sp>
    </p:spTree>
    <p:extLst>
      <p:ext uri="{BB962C8B-B14F-4D97-AF65-F5344CB8AC3E}">
        <p14:creationId xmlns:p14="http://schemas.microsoft.com/office/powerpoint/2010/main" val="338367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3</a:t>
            </a:fld>
            <a:endParaRPr lang="fr-BE"/>
          </a:p>
        </p:txBody>
      </p:sp>
    </p:spTree>
    <p:extLst>
      <p:ext uri="{BB962C8B-B14F-4D97-AF65-F5344CB8AC3E}">
        <p14:creationId xmlns:p14="http://schemas.microsoft.com/office/powerpoint/2010/main" val="3919175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4</a:t>
            </a:fld>
            <a:endParaRPr lang="fr-BE"/>
          </a:p>
        </p:txBody>
      </p:sp>
    </p:spTree>
    <p:extLst>
      <p:ext uri="{BB962C8B-B14F-4D97-AF65-F5344CB8AC3E}">
        <p14:creationId xmlns:p14="http://schemas.microsoft.com/office/powerpoint/2010/main" val="153551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i="1"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6</a:t>
            </a:fld>
            <a:endParaRPr lang="fr-BE"/>
          </a:p>
        </p:txBody>
      </p:sp>
    </p:spTree>
    <p:extLst>
      <p:ext uri="{BB962C8B-B14F-4D97-AF65-F5344CB8AC3E}">
        <p14:creationId xmlns:p14="http://schemas.microsoft.com/office/powerpoint/2010/main" val="21293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pPr>
              <a:defRPr/>
            </a:pPr>
            <a:fld id="{BD7F7ECF-42F4-4999-8AB5-B9CFFB894227}" type="slidenum">
              <a:rPr lang="fr-BE" smtClean="0"/>
              <a:pPr>
                <a:defRPr/>
              </a:pPr>
              <a:t>9</a:t>
            </a:fld>
            <a:endParaRPr lang="fr-BE"/>
          </a:p>
        </p:txBody>
      </p:sp>
    </p:spTree>
    <p:extLst>
      <p:ext uri="{BB962C8B-B14F-4D97-AF65-F5344CB8AC3E}">
        <p14:creationId xmlns:p14="http://schemas.microsoft.com/office/powerpoint/2010/main" val="1136014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effectLst/>
                <a:latin typeface="Bahnschrift" panose="020B0502040204020203" pitchFamily="34" charset="0"/>
                <a:ea typeface="Calibri" panose="020F0502020204030204" pitchFamily="34" charset="0"/>
                <a:cs typeface="Times New Roman" pitchFamily="18" charset="0"/>
                <a:sym typeface="Wingdings" panose="05000000000000000000" pitchFamily="2" charset="2"/>
              </a:rPr>
              <a:t>Quantitative &amp; Qualitative, but qualitative</a:t>
            </a:r>
            <a:r>
              <a:rPr lang="en-GB" dirty="0">
                <a:latin typeface="Bahnschrift" panose="020B0502040204020203" pitchFamily="34" charset="0"/>
                <a:ea typeface="Calibri" panose="020F0502020204030204" pitchFamily="34" charset="0"/>
                <a:cs typeface="Times New Roman" pitchFamily="18" charset="0"/>
                <a:sym typeface="Wingdings" panose="05000000000000000000" pitchFamily="2" charset="2"/>
              </a:rPr>
              <a:t>: NM max 150, although more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i="0" u="none" strike="noStrike" kern="1200" cap="none" spc="0" normalizeH="0" baseline="0" noProof="0" dirty="0">
                <a:ln>
                  <a:noFill/>
                </a:ln>
                <a:uLnTx/>
                <a:uFillTx/>
                <a:latin typeface="Bahnschrift" panose="020B0502040204020203" pitchFamily="34" charset="0"/>
                <a:ea typeface="Calibri" panose="020F0502020204030204" pitchFamily="34" charset="0"/>
                <a:cs typeface="Times New Roman" pitchFamily="18" charset="0"/>
                <a:sym typeface="Wingdings" panose="05000000000000000000" pitchFamily="2" charset="2"/>
              </a:rPr>
              <a:t>Extraction with </a:t>
            </a:r>
            <a:r>
              <a:rPr kumimoji="0" lang="en-GB" i="0" u="none" strike="noStrike" kern="1200" cap="none" spc="0" normalizeH="0" baseline="0" noProof="0" dirty="0" err="1">
                <a:ln>
                  <a:noFill/>
                </a:ln>
                <a:uLnTx/>
                <a:uFillTx/>
                <a:latin typeface="Bahnschrift" panose="020B0502040204020203" pitchFamily="34" charset="0"/>
                <a:ea typeface="Calibri" panose="020F0502020204030204" pitchFamily="34" charset="0"/>
                <a:cs typeface="Times New Roman" pitchFamily="18" charset="0"/>
                <a:sym typeface="Wingdings" panose="05000000000000000000" pitchFamily="2" charset="2"/>
              </a:rPr>
              <a:t>AntConc</a:t>
            </a:r>
            <a:r>
              <a:rPr kumimoji="0" lang="en-GB" i="0" u="none" strike="noStrike" kern="1200" cap="none" spc="0" normalizeH="0" baseline="0" noProof="0" dirty="0">
                <a:ln>
                  <a:noFill/>
                </a:ln>
                <a:uLnTx/>
                <a:uFillTx/>
                <a:latin typeface="Bahnschrift" panose="020B0502040204020203" pitchFamily="34" charset="0"/>
                <a:ea typeface="Calibri" panose="020F0502020204030204" pitchFamily="34" charset="0"/>
                <a:cs typeface="Times New Roman" pitchFamily="18" charset="0"/>
                <a:sym typeface="Wingdings" panose="05000000000000000000" pitchFamily="2" charset="2"/>
              </a:rPr>
              <a:t> (SE &amp; context limit)</a:t>
            </a:r>
            <a:endParaRPr kumimoji="0" lang="fr-FR" i="0" u="none" strike="noStrike" kern="1200" cap="none" spc="0" normalizeH="0" baseline="0" noProof="0" dirty="0">
              <a:ln>
                <a:noFill/>
              </a:ln>
              <a:effectLst/>
              <a:uLnTx/>
              <a:uFillTx/>
              <a:latin typeface="Bahnschrift" panose="020B0502040204020203" pitchFamily="34" charset="0"/>
              <a:ea typeface="Calibri" pitchFamily="34" charset="0"/>
              <a:cs typeface="Times New Roman" pitchFamily="18" charset="0"/>
            </a:endParaRPr>
          </a:p>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10</a:t>
            </a:fld>
            <a:endParaRPr lang="fr-BE"/>
          </a:p>
        </p:txBody>
      </p:sp>
    </p:spTree>
    <p:extLst>
      <p:ext uri="{BB962C8B-B14F-4D97-AF65-F5344CB8AC3E}">
        <p14:creationId xmlns:p14="http://schemas.microsoft.com/office/powerpoint/2010/main" val="1217821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If ‘not </a:t>
            </a:r>
            <a:r>
              <a:rPr lang="fr-FR" dirty="0" err="1"/>
              <a:t>translated</a:t>
            </a:r>
            <a:r>
              <a:rPr lang="fr-FR" dirty="0"/>
              <a:t>’: </a:t>
            </a:r>
            <a:r>
              <a:rPr lang="fr-FR" dirty="0" err="1"/>
              <a:t>typically</a:t>
            </a:r>
            <a:r>
              <a:rPr lang="fr-FR" dirty="0"/>
              <a:t> QM&gt;DM</a:t>
            </a:r>
          </a:p>
          <a:p>
            <a:r>
              <a:rPr lang="fr-FR" dirty="0"/>
              <a:t>If ‘</a:t>
            </a:r>
            <a:r>
              <a:rPr lang="fr-FR" dirty="0" err="1"/>
              <a:t>replaced</a:t>
            </a:r>
            <a:r>
              <a:rPr lang="fr-FR" dirty="0"/>
              <a:t>’: </a:t>
            </a:r>
            <a:r>
              <a:rPr lang="fr-FR" dirty="0" err="1"/>
              <a:t>other</a:t>
            </a:r>
            <a:r>
              <a:rPr lang="fr-FR" dirty="0"/>
              <a:t> quantifier, e.g. </a:t>
            </a:r>
            <a:r>
              <a:rPr lang="fr-FR" i="1" dirty="0" err="1"/>
              <a:t>every</a:t>
            </a:r>
            <a:r>
              <a:rPr lang="fr-FR" i="0" dirty="0"/>
              <a:t> </a:t>
            </a:r>
            <a:r>
              <a:rPr lang="fr-FR" i="0" dirty="0" err="1"/>
              <a:t>into</a:t>
            </a:r>
            <a:r>
              <a:rPr lang="fr-FR" i="0" dirty="0"/>
              <a:t> English</a:t>
            </a:r>
          </a:p>
          <a:p>
            <a:r>
              <a:rPr lang="fr-FR" i="0" dirty="0"/>
              <a:t>Will go over </a:t>
            </a:r>
            <a:r>
              <a:rPr lang="fr-FR" i="0" dirty="0" err="1"/>
              <a:t>examples</a:t>
            </a:r>
            <a:r>
              <a:rPr lang="fr-FR" i="0" dirty="0"/>
              <a:t> </a:t>
            </a:r>
            <a:r>
              <a:rPr lang="fr-FR" i="0" dirty="0" err="1"/>
              <a:t>from</a:t>
            </a:r>
            <a:r>
              <a:rPr lang="fr-FR" i="0" dirty="0"/>
              <a:t> </a:t>
            </a:r>
            <a:r>
              <a:rPr lang="fr-FR" i="0" dirty="0" err="1"/>
              <a:t>handout</a:t>
            </a:r>
            <a:r>
              <a:rPr lang="fr-FR" i="0" dirty="0"/>
              <a:t> </a:t>
            </a:r>
            <a:r>
              <a:rPr lang="fr-FR" i="0" dirty="0" err="1"/>
              <a:t>with</a:t>
            </a:r>
            <a:r>
              <a:rPr lang="fr-FR" i="0" dirty="0"/>
              <a:t> audience</a:t>
            </a:r>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11</a:t>
            </a:fld>
            <a:endParaRPr lang="fr-BE"/>
          </a:p>
        </p:txBody>
      </p:sp>
    </p:spTree>
    <p:extLst>
      <p:ext uri="{BB962C8B-B14F-4D97-AF65-F5344CB8AC3E}">
        <p14:creationId xmlns:p14="http://schemas.microsoft.com/office/powerpoint/2010/main" val="280887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Formally</a:t>
            </a:r>
            <a:r>
              <a:rPr lang="fr-FR" dirty="0"/>
              <a:t> </a:t>
            </a:r>
            <a:r>
              <a:rPr lang="fr-FR" dirty="0" err="1"/>
              <a:t>corresponding</a:t>
            </a:r>
            <a:r>
              <a:rPr lang="fr-FR" dirty="0"/>
              <a:t> (</a:t>
            </a:r>
            <a:r>
              <a:rPr lang="fr-FR" dirty="0" err="1"/>
              <a:t>Catford’s</a:t>
            </a:r>
            <a:r>
              <a:rPr lang="fr-FR" dirty="0"/>
              <a:t> </a:t>
            </a:r>
            <a:r>
              <a:rPr lang="fr-FR" dirty="0" err="1"/>
              <a:t>terminology</a:t>
            </a:r>
            <a:r>
              <a:rPr lang="fr-FR" dirty="0"/>
              <a:t>)</a:t>
            </a:r>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12</a:t>
            </a:fld>
            <a:endParaRPr lang="fr-BE"/>
          </a:p>
        </p:txBody>
      </p:sp>
    </p:spTree>
    <p:extLst>
      <p:ext uri="{BB962C8B-B14F-4D97-AF65-F5344CB8AC3E}">
        <p14:creationId xmlns:p14="http://schemas.microsoft.com/office/powerpoint/2010/main" val="1756121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BD7F7ECF-42F4-4999-8AB5-B9CFFB894227}" type="slidenum">
              <a:rPr lang="fr-BE" smtClean="0"/>
              <a:pPr>
                <a:defRPr/>
              </a:pPr>
              <a:t>13</a:t>
            </a:fld>
            <a:endParaRPr lang="fr-BE"/>
          </a:p>
        </p:txBody>
      </p:sp>
    </p:spTree>
    <p:extLst>
      <p:ext uri="{BB962C8B-B14F-4D97-AF65-F5344CB8AC3E}">
        <p14:creationId xmlns:p14="http://schemas.microsoft.com/office/powerpoint/2010/main" val="41577712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tif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4.tif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8.tif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medecine &amp; pharmacie">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1" y="185738"/>
            <a:ext cx="1704975" cy="584200"/>
          </a:xfrm>
          <a:prstGeom prst="rect">
            <a:avLst/>
          </a:prstGeom>
          <a:noFill/>
          <a:ln w="9525">
            <a:noFill/>
            <a:miter lim="800000"/>
            <a:headEnd/>
            <a:tailEnd/>
          </a:ln>
        </p:spPr>
      </p:pic>
      <p:pic>
        <p:nvPicPr>
          <p:cNvPr id="8"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283620" y="511177"/>
            <a:ext cx="6718300" cy="1679575"/>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a:p>
        </p:txBody>
      </p:sp>
      <p:sp>
        <p:nvSpPr>
          <p:cNvPr id="15" name="Titre 14"/>
          <p:cNvSpPr>
            <a:spLocks noGrp="1"/>
          </p:cNvSpPr>
          <p:nvPr>
            <p:ph type="title"/>
          </p:nvPr>
        </p:nvSpPr>
        <p:spPr>
          <a:xfrm>
            <a:off x="2181226"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a:t>Cliquez pour modifier le style du titre</a:t>
            </a:r>
            <a:endParaRPr lang="fr-BE"/>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6" y="4495802"/>
            <a:ext cx="6791325" cy="409575"/>
          </a:xfrm>
        </p:spPr>
        <p:txBody>
          <a:bodyPr>
            <a:noAutofit/>
          </a:bodyPr>
          <a:lstStyle>
            <a:lvl1pPr>
              <a:buNone/>
              <a:defRPr sz="2800"/>
            </a:lvl1pPr>
          </a:lstStyle>
          <a:p>
            <a:pPr lvl="0"/>
            <a:r>
              <a:rPr lang="fr-FR"/>
              <a:t>Cliquez pour modifier les styles du texte du masque</a:t>
            </a:r>
          </a:p>
        </p:txBody>
      </p:sp>
      <p:pic>
        <p:nvPicPr>
          <p:cNvPr id="10" name="Picture 2"/>
          <p:cNvPicPr>
            <a:picLocks noChangeAspect="1" noChangeArrowheads="1"/>
          </p:cNvPicPr>
          <p:nvPr userDrawn="1"/>
        </p:nvPicPr>
        <p:blipFill>
          <a:blip r:embed="rId4" cstate="print"/>
          <a:srcRect/>
          <a:stretch>
            <a:fillRect/>
          </a:stretch>
        </p:blipFill>
        <p:spPr bwMode="auto">
          <a:xfrm>
            <a:off x="139338" y="5780956"/>
            <a:ext cx="1870438" cy="834146"/>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Architecture">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1" y="185738"/>
            <a:ext cx="1704975" cy="584200"/>
          </a:xfrm>
          <a:prstGeom prst="rect">
            <a:avLst/>
          </a:prstGeom>
          <a:noFill/>
          <a:ln w="9525">
            <a:noFill/>
            <a:miter lim="800000"/>
            <a:headEnd/>
            <a:tailEnd/>
          </a:ln>
        </p:spPr>
      </p:pic>
      <p:pic>
        <p:nvPicPr>
          <p:cNvPr id="7"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298702" y="515938"/>
            <a:ext cx="6699248" cy="1674812"/>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a:p>
        </p:txBody>
      </p:sp>
      <p:sp>
        <p:nvSpPr>
          <p:cNvPr id="15" name="Titre 14"/>
          <p:cNvSpPr>
            <a:spLocks noGrp="1"/>
          </p:cNvSpPr>
          <p:nvPr>
            <p:ph type="title"/>
          </p:nvPr>
        </p:nvSpPr>
        <p:spPr>
          <a:xfrm>
            <a:off x="2181226"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a:t>Cliquez pour modifier le style du titre</a:t>
            </a:r>
            <a:endParaRPr lang="fr-BE"/>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6" y="4495802"/>
            <a:ext cx="6791325" cy="409575"/>
          </a:xfrm>
        </p:spPr>
        <p:txBody>
          <a:bodyPr>
            <a:noAutofit/>
          </a:bodyPr>
          <a:lstStyle>
            <a:lvl1pPr>
              <a:buNone/>
              <a:defRPr sz="2800"/>
            </a:lvl1pPr>
          </a:lstStyle>
          <a:p>
            <a:pPr lvl="0"/>
            <a:r>
              <a:rPr lang="fr-FR"/>
              <a:t>Cliquez pour modifier les styles du texte du masque</a:t>
            </a:r>
          </a:p>
        </p:txBody>
      </p:sp>
      <p:pic>
        <p:nvPicPr>
          <p:cNvPr id="81921" name="Picture 1"/>
          <p:cNvPicPr>
            <a:picLocks noChangeAspect="1" noChangeArrowheads="1"/>
          </p:cNvPicPr>
          <p:nvPr userDrawn="1"/>
        </p:nvPicPr>
        <p:blipFill>
          <a:blip r:embed="rId4" cstate="print"/>
          <a:srcRect/>
          <a:stretch>
            <a:fillRect/>
          </a:stretch>
        </p:blipFill>
        <p:spPr bwMode="auto">
          <a:xfrm>
            <a:off x="140697" y="5768156"/>
            <a:ext cx="1850028" cy="912364"/>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Services Généraux">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1" y="185738"/>
            <a:ext cx="1704975" cy="584200"/>
          </a:xfrm>
          <a:prstGeom prst="rect">
            <a:avLst/>
          </a:prstGeom>
          <a:noFill/>
          <a:ln w="9525">
            <a:noFill/>
            <a:miter lim="800000"/>
            <a:headEnd/>
            <a:tailEnd/>
          </a:ln>
        </p:spPr>
      </p:pic>
      <p:sp>
        <p:nvSpPr>
          <p:cNvPr id="8" name="ZoneTexte 7"/>
          <p:cNvSpPr txBox="1"/>
          <p:nvPr userDrawn="1"/>
        </p:nvSpPr>
        <p:spPr>
          <a:xfrm>
            <a:off x="2257424" y="447674"/>
            <a:ext cx="6743701" cy="1343026"/>
          </a:xfrm>
          <a:prstGeom prst="rect">
            <a:avLst/>
          </a:prstGeom>
          <a:effectLst>
            <a:outerShdw blurRad="127000" dir="2700000" algn="tl" rotWithShape="0">
              <a:prstClr val="black"/>
            </a:outerShdw>
          </a:effectLst>
        </p:spPr>
        <p:txBody>
          <a:bodyPr wrap="none">
            <a:normAutofit/>
          </a:bodyPr>
          <a:lstStyle/>
          <a:p>
            <a:pPr marL="342900" indent="-342900" eaLnBrk="0" hangingPunct="0">
              <a:buFont typeface="Arial" pitchFamily="34" charset="0"/>
              <a:buNone/>
              <a:defRPr/>
            </a:pPr>
            <a:endParaRPr lang="fr-BE" sz="3600">
              <a:solidFill>
                <a:schemeClr val="bg1"/>
              </a:solidFill>
              <a:latin typeface="Calibri" pitchFamily="34" charset="0"/>
              <a:ea typeface="Calibri" pitchFamily="34" charset="0"/>
              <a:cs typeface="Times New Roman" pitchFamily="18" charset="0"/>
            </a:endParaRPr>
          </a:p>
        </p:txBody>
      </p:sp>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a:p>
        </p:txBody>
      </p:sp>
      <p:sp>
        <p:nvSpPr>
          <p:cNvPr id="15" name="Titre 14"/>
          <p:cNvSpPr>
            <a:spLocks noGrp="1"/>
          </p:cNvSpPr>
          <p:nvPr>
            <p:ph type="title"/>
          </p:nvPr>
        </p:nvSpPr>
        <p:spPr>
          <a:xfrm>
            <a:off x="2181226"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a:t>Cliquez pour modifier le style du titre</a:t>
            </a:r>
            <a:endParaRPr lang="fr-BE"/>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6" y="4495802"/>
            <a:ext cx="6791325" cy="409575"/>
          </a:xfrm>
        </p:spPr>
        <p:txBody>
          <a:bodyPr>
            <a:noAutofit/>
          </a:bodyPr>
          <a:lstStyle>
            <a:lvl1pPr>
              <a:buNone/>
              <a:defRPr sz="2800"/>
            </a:lvl1pPr>
          </a:lstStyle>
          <a:p>
            <a:pPr lvl="0"/>
            <a:r>
              <a:rPr lang="fr-FR"/>
              <a:t>Cliquez pour modifier les styles du texte du masque</a:t>
            </a:r>
          </a:p>
        </p:txBody>
      </p:sp>
      <p:pic>
        <p:nvPicPr>
          <p:cNvPr id="9421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285999" y="517527"/>
            <a:ext cx="6734175" cy="1683543"/>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5" name="ZoneTexte 4"/>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a:solidFill>
                  <a:schemeClr val="bg1">
                    <a:lumMod val="65000"/>
                  </a:schemeClr>
                </a:solidFill>
                <a:latin typeface="Arial" pitchFamily="34" charset="0"/>
                <a:cs typeface="Arial" pitchFamily="34" charset="0"/>
              </a:rPr>
              <a:t>Université de Mons</a:t>
            </a:r>
            <a:endParaRPr lang="fr-BE" sz="1600" b="1">
              <a:solidFill>
                <a:schemeClr val="bg1">
                  <a:lumMod val="65000"/>
                </a:schemeClr>
              </a:solidFill>
              <a:latin typeface="Arial" pitchFamily="34" charset="0"/>
              <a:cs typeface="Arial" pitchFamily="34" charset="0"/>
            </a:endParaRPr>
          </a:p>
        </p:txBody>
      </p:sp>
      <p:sp>
        <p:nvSpPr>
          <p:cNvPr id="3" name="Espace réservé du contenu 2"/>
          <p:cNvSpPr>
            <a:spLocks noGrp="1"/>
          </p:cNvSpPr>
          <p:nvPr>
            <p:ph idx="1"/>
          </p:nvPr>
        </p:nvSpPr>
        <p:spPr/>
        <p:txBody>
          <a:bodyPr/>
          <a:lstStyle>
            <a:lvl1pPr>
              <a:buFontTx/>
              <a:buNone/>
              <a:defRPr kumimoji="0" lang="fr-FR" sz="32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Titre 10"/>
          <p:cNvSpPr>
            <a:spLocks noGrp="1"/>
          </p:cNvSpPr>
          <p:nvPr>
            <p:ph type="title"/>
          </p:nvPr>
        </p:nvSpPr>
        <p:spPr/>
        <p:txBody>
          <a:bodyPr/>
          <a:lstStyle>
            <a:lvl1pPr>
              <a:defRPr>
                <a:solidFill>
                  <a:schemeClr val="accent2"/>
                </a:solidFill>
              </a:defRPr>
            </a:lvl1pPr>
          </a:lstStyle>
          <a:p>
            <a:r>
              <a:rPr lang="fr-FR"/>
              <a:t>Cliquez pour modifier le style du titre</a:t>
            </a:r>
            <a:endParaRPr lang="fr-BE"/>
          </a:p>
        </p:txBody>
      </p:sp>
      <p:sp>
        <p:nvSpPr>
          <p:cNvPr id="6" name="Espace réservé du numéro de diapositive 7"/>
          <p:cNvSpPr>
            <a:spLocks noGrp="1"/>
          </p:cNvSpPr>
          <p:nvPr>
            <p:ph type="sldNum" sz="quarter" idx="10"/>
          </p:nvPr>
        </p:nvSpPr>
        <p:spPr/>
        <p:txBody>
          <a:bodyPr/>
          <a:lstStyle>
            <a:lvl1pPr>
              <a:defRPr/>
            </a:lvl1pPr>
          </a:lstStyle>
          <a:p>
            <a:pPr>
              <a:defRPr/>
            </a:pPr>
            <a:fld id="{E84D0D07-BA6C-4CE2-85E1-215477AE30BF}" type="slidenum">
              <a:rPr lang="fr-BE"/>
              <a:pPr>
                <a:defRPr/>
              </a:pPr>
              <a:t>‹N°›</a:t>
            </a:fld>
            <a:endParaRPr lang="fr-BE"/>
          </a:p>
        </p:txBody>
      </p:sp>
      <p:sp>
        <p:nvSpPr>
          <p:cNvPr id="7" name="Espace réservé du pied de page 13"/>
          <p:cNvSpPr>
            <a:spLocks noGrp="1"/>
          </p:cNvSpPr>
          <p:nvPr>
            <p:ph type="ftr" sz="quarter" idx="11"/>
          </p:nvPr>
        </p:nvSpPr>
        <p:spPr/>
        <p:txBody>
          <a:bodyPr/>
          <a:lstStyle>
            <a:lvl1pPr>
              <a:defRPr/>
            </a:lvl1pPr>
          </a:lstStyle>
          <a:p>
            <a:pPr>
              <a:defRPr/>
            </a:pPr>
            <a:r>
              <a:rPr lang="fr-BE"/>
              <a:t>Prof. Untel     |     Service Untel     (voir pied de page dans le menu Powerpoint)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lan à gauche, titre et conten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a:solidFill>
                  <a:schemeClr val="bg1">
                    <a:lumMod val="65000"/>
                  </a:schemeClr>
                </a:solidFill>
                <a:latin typeface="Arial" pitchFamily="34" charset="0"/>
                <a:cs typeface="Arial" pitchFamily="34" charset="0"/>
              </a:rPr>
              <a:t>Université de Mons</a:t>
            </a:r>
            <a:endParaRPr lang="fr-BE" sz="1600" b="1">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a:xfrm>
            <a:off x="2419350" y="274638"/>
            <a:ext cx="6267450" cy="1143000"/>
          </a:xfrm>
        </p:spPr>
        <p:txBody>
          <a:bodyPr>
            <a:noAutofit/>
          </a:bodyPr>
          <a:lstStyle>
            <a:lvl1pPr>
              <a:defRPr kumimoji="0" lang="fr-BE" sz="4400" b="1" i="0" u="none" strike="noStrike" kern="1200" cap="none" spc="0" normalizeH="0" baseline="0" noProof="0" dirty="0" smtClean="0">
                <a:ln>
                  <a:noFill/>
                </a:ln>
                <a:solidFill>
                  <a:schemeClr val="accent2"/>
                </a:solidFill>
                <a:effectLst/>
                <a:uLnTx/>
                <a:uFillTx/>
                <a:latin typeface="Calibri" pitchFamily="34" charset="0"/>
                <a:ea typeface="Times New Roman" pitchFamily="18" charset="0"/>
                <a:cs typeface="Arial" pitchFamily="34" charset="0"/>
              </a:defRPr>
            </a:lvl1pPr>
          </a:lstStyle>
          <a:p>
            <a:pPr lvl="0"/>
            <a:r>
              <a:rPr lang="fr-FR"/>
              <a:t>Cliquez pour modifier le style du titre</a:t>
            </a:r>
            <a:endParaRPr lang="fr-BE"/>
          </a:p>
        </p:txBody>
      </p:sp>
      <p:sp>
        <p:nvSpPr>
          <p:cNvPr id="3" name="Espace réservé du contenu 2"/>
          <p:cNvSpPr>
            <a:spLocks noGrp="1"/>
          </p:cNvSpPr>
          <p:nvPr>
            <p:ph idx="1"/>
          </p:nvPr>
        </p:nvSpPr>
        <p:spPr>
          <a:xfrm>
            <a:off x="2428876" y="1600202"/>
            <a:ext cx="6257924" cy="4525963"/>
          </a:xfrm>
        </p:spPr>
        <p:txBody>
          <a:bodyPr/>
          <a:lstStyle>
            <a:lvl1pPr>
              <a:buFontTx/>
              <a:buNone/>
              <a:defRPr kumimoji="0" lang="fr-FR" sz="32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4" name="Espace réservé du texte 13"/>
          <p:cNvSpPr>
            <a:spLocks noGrp="1"/>
          </p:cNvSpPr>
          <p:nvPr>
            <p:ph type="body" sz="quarter" idx="12"/>
          </p:nvPr>
        </p:nvSpPr>
        <p:spPr>
          <a:xfrm>
            <a:off x="114301" y="285750"/>
            <a:ext cx="2028825" cy="6057900"/>
          </a:xfrm>
        </p:spPr>
        <p:txBody>
          <a:bodyPr/>
          <a:lstStyle>
            <a:lvl2pPr marL="0" indent="0" algn="l">
              <a:buNone/>
              <a:defRPr sz="1300" b="1" cap="small" baseline="0">
                <a:solidFill>
                  <a:srgbClr val="C44C4C"/>
                </a:solidFill>
                <a:latin typeface="+mn-lt"/>
              </a:defRPr>
            </a:lvl2pPr>
            <a:lvl3pPr marL="0" indent="0">
              <a:buClr>
                <a:srgbClr val="969696"/>
              </a:buClr>
              <a:buFontTx/>
              <a:buNone/>
              <a:defRPr sz="1300" cap="small">
                <a:solidFill>
                  <a:srgbClr val="969696"/>
                </a:solidFill>
                <a:latin typeface="+mn-lt"/>
              </a:defRPr>
            </a:lvl3pPr>
            <a:lvl4pPr marL="180975" indent="-180975">
              <a:buFont typeface="Wingdings" pitchFamily="2" charset="2"/>
              <a:buChar char="§"/>
              <a:defRPr sz="1300" b="1" cap="small">
                <a:solidFill>
                  <a:srgbClr val="C44C4C"/>
                </a:solidFill>
              </a:defRPr>
            </a:lvl4pPr>
            <a:lvl5pPr marL="180975" marR="0" indent="-180975" algn="l" defTabSz="914400" rtl="0" eaLnBrk="1" fontAlgn="auto" latinLnBrk="0" hangingPunct="1">
              <a:lnSpc>
                <a:spcPct val="100000"/>
              </a:lnSpc>
              <a:spcBef>
                <a:spcPct val="20000"/>
              </a:spcBef>
              <a:spcAft>
                <a:spcPts val="0"/>
              </a:spcAft>
              <a:buClrTx/>
              <a:buSzTx/>
              <a:buFont typeface="Wingdings" pitchFamily="2" charset="2"/>
              <a:buChar char="§"/>
              <a:tabLst/>
              <a:defRPr sz="1300" cap="small" baseline="0">
                <a:solidFill>
                  <a:srgbClr val="969696"/>
                </a:solidFill>
                <a:latin typeface="+mn-lt"/>
              </a:defRPr>
            </a:lvl5pPr>
            <a:lvl6pPr marL="447675" indent="-228600">
              <a:buFont typeface="Wingdings" pitchFamily="2" charset="2"/>
              <a:buChar char="§"/>
              <a:defRPr sz="1300" b="1" cap="small">
                <a:solidFill>
                  <a:srgbClr val="C44C4C"/>
                </a:solidFill>
              </a:defRPr>
            </a:lvl6pPr>
            <a:lvl7pPr marL="447675" indent="-228600">
              <a:buFont typeface="Wingdings" pitchFamily="2" charset="2"/>
              <a:buChar char="§"/>
              <a:defRPr sz="1300" cap="small">
                <a:solidFill>
                  <a:srgbClr val="969696"/>
                </a:solidFill>
              </a:defRPr>
            </a:lvl7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u numéro de diapositive 11"/>
          <p:cNvSpPr>
            <a:spLocks noGrp="1"/>
          </p:cNvSpPr>
          <p:nvPr>
            <p:ph type="sldNum" sz="quarter" idx="13"/>
          </p:nvPr>
        </p:nvSpPr>
        <p:spPr/>
        <p:txBody>
          <a:bodyPr/>
          <a:lstStyle>
            <a:lvl1pPr>
              <a:defRPr/>
            </a:lvl1pPr>
          </a:lstStyle>
          <a:p>
            <a:pPr>
              <a:defRPr/>
            </a:pPr>
            <a:fld id="{8367BD0E-2A43-401C-A51A-07B7D43C3F74}" type="slidenum">
              <a:rPr lang="fr-BE"/>
              <a:pPr>
                <a:defRPr/>
              </a:pPr>
              <a:t>‹N°›</a:t>
            </a:fld>
            <a:endParaRPr lang="fr-BE"/>
          </a:p>
        </p:txBody>
      </p:sp>
      <p:sp>
        <p:nvSpPr>
          <p:cNvPr id="8" name="Espace réservé du pied de page 12"/>
          <p:cNvSpPr>
            <a:spLocks noGrp="1"/>
          </p:cNvSpPr>
          <p:nvPr>
            <p:ph type="ftr" sz="quarter" idx="14"/>
          </p:nvPr>
        </p:nvSpPr>
        <p:spPr/>
        <p:txBody>
          <a:bodyPr/>
          <a:lstStyle>
            <a:lvl1pPr>
              <a:defRPr/>
            </a:lvl1pPr>
          </a:lstStyle>
          <a:p>
            <a:pPr>
              <a:defRPr/>
            </a:pPr>
            <a:r>
              <a:rPr lang="fr-BE"/>
              <a:t>Prof. Untel     |     Service Untel     (voir pied de page dans le menu Powerpoint)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lan au-dessus, titre et conen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a:solidFill>
                  <a:schemeClr val="bg1">
                    <a:lumMod val="65000"/>
                  </a:schemeClr>
                </a:solidFill>
                <a:latin typeface="Arial" pitchFamily="34" charset="0"/>
                <a:cs typeface="Arial" pitchFamily="34" charset="0"/>
              </a:rPr>
              <a:t>Université de Mons</a:t>
            </a:r>
            <a:endParaRPr lang="fr-BE" sz="1600" b="1">
              <a:solidFill>
                <a:schemeClr val="bg1">
                  <a:lumMod val="65000"/>
                </a:schemeClr>
              </a:solidFill>
              <a:latin typeface="Arial" pitchFamily="34" charset="0"/>
              <a:cs typeface="Arial" pitchFamily="34" charset="0"/>
            </a:endParaRPr>
          </a:p>
        </p:txBody>
      </p:sp>
      <p:sp>
        <p:nvSpPr>
          <p:cNvPr id="3" name="Espace réservé du contenu 2"/>
          <p:cNvSpPr>
            <a:spLocks noGrp="1"/>
          </p:cNvSpPr>
          <p:nvPr>
            <p:ph idx="1"/>
          </p:nvPr>
        </p:nvSpPr>
        <p:spPr>
          <a:xfrm>
            <a:off x="457200" y="1600202"/>
            <a:ext cx="8229600" cy="4525963"/>
          </a:xfrm>
        </p:spPr>
        <p:txBody>
          <a:bodyPr/>
          <a:lstStyle>
            <a:lvl1pPr>
              <a:buFontTx/>
              <a:buNone/>
              <a:defRPr kumimoji="0" lang="fr-FR" sz="32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Titre 10"/>
          <p:cNvSpPr>
            <a:spLocks noGrp="1"/>
          </p:cNvSpPr>
          <p:nvPr>
            <p:ph type="title"/>
          </p:nvPr>
        </p:nvSpPr>
        <p:spPr>
          <a:xfrm>
            <a:off x="457200" y="274638"/>
            <a:ext cx="8229600" cy="1143000"/>
          </a:xfrm>
        </p:spPr>
        <p:txBody>
          <a:bodyPr/>
          <a:lstStyle>
            <a:lvl1pPr>
              <a:defRPr>
                <a:solidFill>
                  <a:schemeClr val="accent2"/>
                </a:solidFill>
              </a:defRPr>
            </a:lvl1pPr>
          </a:lstStyle>
          <a:p>
            <a:r>
              <a:rPr lang="fr-FR"/>
              <a:t>Cliquez pour modifier le style du titre</a:t>
            </a:r>
            <a:endParaRPr lang="fr-BE"/>
          </a:p>
        </p:txBody>
      </p:sp>
      <p:sp>
        <p:nvSpPr>
          <p:cNvPr id="17" name="Espace réservé du texte 22"/>
          <p:cNvSpPr>
            <a:spLocks noGrp="1"/>
          </p:cNvSpPr>
          <p:nvPr>
            <p:ph type="body" sz="quarter" idx="15"/>
          </p:nvPr>
        </p:nvSpPr>
        <p:spPr>
          <a:xfrm>
            <a:off x="0" y="0"/>
            <a:ext cx="9144000" cy="228600"/>
          </a:xfrm>
        </p:spPr>
        <p:txBody>
          <a:bodyPr>
            <a:noAutofit/>
          </a:bodyPr>
          <a:lstStyle>
            <a:lvl1pPr algn="ctr">
              <a:buNone/>
              <a:defRPr sz="1200" cap="small" baseline="0"/>
            </a:lvl1pPr>
          </a:lstStyle>
          <a:p>
            <a:pPr lvl="0"/>
            <a:r>
              <a:rPr lang="fr-FR"/>
              <a:t>Cliquez pour modifier les styles du texte du masque</a:t>
            </a:r>
          </a:p>
        </p:txBody>
      </p:sp>
      <p:sp>
        <p:nvSpPr>
          <p:cNvPr id="7" name="Espace réservé du numéro de diapositive 13"/>
          <p:cNvSpPr>
            <a:spLocks noGrp="1"/>
          </p:cNvSpPr>
          <p:nvPr>
            <p:ph type="sldNum" sz="quarter" idx="16"/>
          </p:nvPr>
        </p:nvSpPr>
        <p:spPr/>
        <p:txBody>
          <a:bodyPr/>
          <a:lstStyle>
            <a:lvl1pPr>
              <a:defRPr/>
            </a:lvl1pPr>
          </a:lstStyle>
          <a:p>
            <a:pPr>
              <a:defRPr/>
            </a:pPr>
            <a:fld id="{B27E66B0-5CBE-4E0A-A5C6-DF540FEFB54A}" type="slidenum">
              <a:rPr lang="fr-BE"/>
              <a:pPr>
                <a:defRPr/>
              </a:pPr>
              <a:t>‹N°›</a:t>
            </a:fld>
            <a:endParaRPr lang="fr-BE"/>
          </a:p>
        </p:txBody>
      </p:sp>
      <p:sp>
        <p:nvSpPr>
          <p:cNvPr id="8" name="Espace réservé du pied de page 14"/>
          <p:cNvSpPr>
            <a:spLocks noGrp="1"/>
          </p:cNvSpPr>
          <p:nvPr>
            <p:ph type="ftr" sz="quarter" idx="17"/>
          </p:nvPr>
        </p:nvSpPr>
        <p:spPr/>
        <p:txBody>
          <a:bodyPr/>
          <a:lstStyle>
            <a:lvl1pPr>
              <a:defRPr/>
            </a:lvl1pPr>
          </a:lstStyle>
          <a:p>
            <a:pPr>
              <a:defRPr/>
            </a:pPr>
            <a:r>
              <a:rPr lang="fr-BE"/>
              <a:t>Prof. Untel     |     Service Untel     (voir pied de page dans le menu Powerpoint)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titre et conten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a:solidFill>
                  <a:schemeClr val="bg1">
                    <a:lumMod val="65000"/>
                  </a:schemeClr>
                </a:solidFill>
                <a:latin typeface="Arial" pitchFamily="34" charset="0"/>
                <a:cs typeface="Arial" pitchFamily="34" charset="0"/>
              </a:rPr>
              <a:t>Université de Mons</a:t>
            </a:r>
            <a:endParaRPr lang="fr-BE" sz="1600" b="1">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a:xfrm>
            <a:off x="2419350" y="274638"/>
            <a:ext cx="6267450" cy="1143000"/>
          </a:xfrm>
        </p:spPr>
        <p:txBody>
          <a:bodyPr>
            <a:noAutofit/>
          </a:bodyPr>
          <a:lstStyle>
            <a:lvl1pPr>
              <a:defRPr kumimoji="0" lang="fr-BE" sz="4400" b="1" i="0" u="none" strike="noStrike" kern="1200" cap="none" spc="0" normalizeH="0" baseline="0" noProof="0" dirty="0" smtClean="0">
                <a:ln>
                  <a:noFill/>
                </a:ln>
                <a:solidFill>
                  <a:schemeClr val="accent2"/>
                </a:solidFill>
                <a:effectLst/>
                <a:uLnTx/>
                <a:uFillTx/>
                <a:latin typeface="Calibri" pitchFamily="34" charset="0"/>
                <a:ea typeface="Times New Roman" pitchFamily="18" charset="0"/>
                <a:cs typeface="Arial" pitchFamily="34" charset="0"/>
              </a:defRPr>
            </a:lvl1pPr>
          </a:lstStyle>
          <a:p>
            <a:pPr lvl="0"/>
            <a:r>
              <a:rPr lang="fr-FR"/>
              <a:t>Cliquez pour modifier le style du titre</a:t>
            </a:r>
            <a:endParaRPr lang="fr-BE"/>
          </a:p>
        </p:txBody>
      </p:sp>
      <p:sp>
        <p:nvSpPr>
          <p:cNvPr id="3" name="Espace réservé du contenu 2"/>
          <p:cNvSpPr>
            <a:spLocks noGrp="1"/>
          </p:cNvSpPr>
          <p:nvPr>
            <p:ph idx="1"/>
          </p:nvPr>
        </p:nvSpPr>
        <p:spPr>
          <a:xfrm>
            <a:off x="2428876" y="1600202"/>
            <a:ext cx="6257924" cy="4525963"/>
          </a:xfrm>
        </p:spPr>
        <p:txBody>
          <a:bodyPr/>
          <a:lstStyle>
            <a:lvl1pPr>
              <a:buFontTx/>
              <a:buNone/>
              <a:defRPr kumimoji="0" lang="fr-FR" sz="32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13" name="Espace réservé pour une image  12"/>
          <p:cNvSpPr>
            <a:spLocks noGrp="1"/>
          </p:cNvSpPr>
          <p:nvPr>
            <p:ph type="pic" sz="quarter" idx="12"/>
          </p:nvPr>
        </p:nvSpPr>
        <p:spPr>
          <a:xfrm>
            <a:off x="1" y="76200"/>
            <a:ext cx="2227496" cy="6515100"/>
          </a:xfrm>
        </p:spPr>
        <p:txBody>
          <a:bodyPr/>
          <a:lstStyle/>
          <a:p>
            <a:pPr lvl="0"/>
            <a:endParaRPr lang="fr-BE" noProof="0"/>
          </a:p>
        </p:txBody>
      </p:sp>
      <p:sp>
        <p:nvSpPr>
          <p:cNvPr id="7" name="Espace réservé du numéro de diapositive 11"/>
          <p:cNvSpPr>
            <a:spLocks noGrp="1"/>
          </p:cNvSpPr>
          <p:nvPr>
            <p:ph type="sldNum" sz="quarter" idx="13"/>
          </p:nvPr>
        </p:nvSpPr>
        <p:spPr/>
        <p:txBody>
          <a:bodyPr/>
          <a:lstStyle>
            <a:lvl1pPr>
              <a:defRPr/>
            </a:lvl1pPr>
          </a:lstStyle>
          <a:p>
            <a:pPr>
              <a:defRPr/>
            </a:pPr>
            <a:fld id="{EF638697-95BF-4A22-A184-226172814C3E}" type="slidenum">
              <a:rPr lang="fr-BE"/>
              <a:pPr>
                <a:defRPr/>
              </a:pPr>
              <a:t>‹N°›</a:t>
            </a:fld>
            <a:endParaRPr lang="fr-BE"/>
          </a:p>
        </p:txBody>
      </p:sp>
      <p:sp>
        <p:nvSpPr>
          <p:cNvPr id="8" name="Espace réservé du pied de page 13"/>
          <p:cNvSpPr>
            <a:spLocks noGrp="1"/>
          </p:cNvSpPr>
          <p:nvPr>
            <p:ph type="ftr" sz="quarter" idx="14"/>
          </p:nvPr>
        </p:nvSpPr>
        <p:spPr/>
        <p:txBody>
          <a:bodyPr/>
          <a:lstStyle>
            <a:lvl1pPr>
              <a:defRPr/>
            </a:lvl1pPr>
          </a:lstStyle>
          <a:p>
            <a:pPr>
              <a:defRPr/>
            </a:pPr>
            <a:r>
              <a:rPr lang="fr-BE"/>
              <a:t>Prof. Untel     |     Service Untel     (voir pied de page dans le menu Powerpoint)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a:solidFill>
                  <a:schemeClr val="bg1">
                    <a:lumMod val="65000"/>
                  </a:schemeClr>
                </a:solidFill>
                <a:latin typeface="Arial" pitchFamily="34" charset="0"/>
                <a:cs typeface="Arial" pitchFamily="34" charset="0"/>
              </a:rPr>
              <a:t>Université de Mons</a:t>
            </a:r>
            <a:endParaRPr lang="fr-BE" sz="1600" b="1">
              <a:solidFill>
                <a:schemeClr val="bg1">
                  <a:lumMod val="65000"/>
                </a:schemeClr>
              </a:solidFill>
              <a:latin typeface="Arial" pitchFamily="34" charset="0"/>
              <a:cs typeface="Arial" pitchFamily="34" charset="0"/>
            </a:endParaRPr>
          </a:p>
        </p:txBody>
      </p:sp>
      <p:sp>
        <p:nvSpPr>
          <p:cNvPr id="10" name="Titre 9"/>
          <p:cNvSpPr>
            <a:spLocks noGrp="1"/>
          </p:cNvSpPr>
          <p:nvPr>
            <p:ph type="title"/>
          </p:nvPr>
        </p:nvSpPr>
        <p:spPr/>
        <p:txBody>
          <a:bodyPr/>
          <a:lstStyle>
            <a:lvl1pPr>
              <a:defRPr>
                <a:solidFill>
                  <a:schemeClr val="accent2"/>
                </a:solidFill>
              </a:defRPr>
            </a:lvl1pPr>
          </a:lstStyle>
          <a:p>
            <a:r>
              <a:rPr lang="fr-FR"/>
              <a:t>Cliquez pour modifier le style du titre</a:t>
            </a:r>
            <a:endParaRPr lang="fr-BE"/>
          </a:p>
        </p:txBody>
      </p:sp>
      <p:sp>
        <p:nvSpPr>
          <p:cNvPr id="16" name="Espace réservé du contenu 15"/>
          <p:cNvSpPr>
            <a:spLocks noGrp="1"/>
          </p:cNvSpPr>
          <p:nvPr>
            <p:ph sz="quarter" idx="12"/>
          </p:nvPr>
        </p:nvSpPr>
        <p:spPr>
          <a:xfrm>
            <a:off x="466725" y="1609725"/>
            <a:ext cx="4057650" cy="4514850"/>
          </a:xfrm>
        </p:spPr>
        <p:txBody>
          <a:bodyPr/>
          <a:lstStyle>
            <a:lvl1pPr marL="0" indent="0">
              <a:buNone/>
              <a:defRPr sz="2800"/>
            </a:lvl1pPr>
            <a:lvl2pP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17" name="Espace réservé du contenu 15"/>
          <p:cNvSpPr>
            <a:spLocks noGrp="1"/>
          </p:cNvSpPr>
          <p:nvPr>
            <p:ph sz="quarter" idx="13"/>
          </p:nvPr>
        </p:nvSpPr>
        <p:spPr>
          <a:xfrm>
            <a:off x="4638675" y="1609725"/>
            <a:ext cx="4057650" cy="4514850"/>
          </a:xfrm>
        </p:spPr>
        <p:txBody>
          <a:bodyPr/>
          <a:lstStyle>
            <a:lvl1pPr marL="0" indent="0">
              <a:buNone/>
              <a:defRPr sz="2800"/>
            </a:lvl1pPr>
            <a:lvl2pP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u numéro de diapositive 10"/>
          <p:cNvSpPr>
            <a:spLocks noGrp="1"/>
          </p:cNvSpPr>
          <p:nvPr>
            <p:ph type="sldNum" sz="quarter" idx="14"/>
          </p:nvPr>
        </p:nvSpPr>
        <p:spPr/>
        <p:txBody>
          <a:bodyPr/>
          <a:lstStyle>
            <a:lvl1pPr>
              <a:defRPr/>
            </a:lvl1pPr>
          </a:lstStyle>
          <a:p>
            <a:pPr>
              <a:defRPr/>
            </a:pPr>
            <a:fld id="{FE2617E4-4894-4A65-BE9D-81D8AD4FAD7A}" type="slidenum">
              <a:rPr lang="fr-BE"/>
              <a:pPr>
                <a:defRPr/>
              </a:pPr>
              <a:t>‹N°›</a:t>
            </a:fld>
            <a:endParaRPr lang="fr-BE"/>
          </a:p>
        </p:txBody>
      </p:sp>
      <p:sp>
        <p:nvSpPr>
          <p:cNvPr id="8" name="Espace réservé du pied de page 12"/>
          <p:cNvSpPr>
            <a:spLocks noGrp="1"/>
          </p:cNvSpPr>
          <p:nvPr>
            <p:ph type="ftr" sz="quarter" idx="15"/>
          </p:nvPr>
        </p:nvSpPr>
        <p:spPr/>
        <p:txBody>
          <a:bodyPr/>
          <a:lstStyle>
            <a:lvl1pPr>
              <a:defRPr/>
            </a:lvl1pPr>
          </a:lstStyle>
          <a:p>
            <a:pPr>
              <a:defRPr/>
            </a:pPr>
            <a:r>
              <a:rPr lang="fr-BE"/>
              <a:t>Prof. Untel     |     Service Untel     (voir pied de page dans le menu Powerpoint)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8" name="ZoneTexte 7"/>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a:solidFill>
                  <a:schemeClr val="bg1">
                    <a:lumMod val="65000"/>
                  </a:schemeClr>
                </a:solidFill>
                <a:latin typeface="Arial" pitchFamily="34" charset="0"/>
                <a:cs typeface="Arial" pitchFamily="34" charset="0"/>
              </a:rPr>
              <a:t>Université de Mons</a:t>
            </a:r>
            <a:endParaRPr lang="fr-BE" sz="1600" b="1">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p:txBody>
          <a:bodyPr/>
          <a:lstStyle>
            <a:lvl1pPr>
              <a:defRPr>
                <a:solidFill>
                  <a:schemeClr val="accent2"/>
                </a:solidFill>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marL="0" indent="0">
              <a:buNone/>
              <a:defRPr sz="2400"/>
            </a:lvl1pPr>
            <a:lvl2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18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marL="0" indent="0">
              <a:buNone/>
              <a:defRPr sz="2400"/>
            </a:lvl1pPr>
            <a:lvl2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18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9" name="Espace réservé du numéro de diapositive 12"/>
          <p:cNvSpPr>
            <a:spLocks noGrp="1"/>
          </p:cNvSpPr>
          <p:nvPr>
            <p:ph type="sldNum" sz="quarter" idx="10"/>
          </p:nvPr>
        </p:nvSpPr>
        <p:spPr/>
        <p:txBody>
          <a:bodyPr/>
          <a:lstStyle>
            <a:lvl1pPr>
              <a:defRPr/>
            </a:lvl1pPr>
          </a:lstStyle>
          <a:p>
            <a:pPr>
              <a:defRPr/>
            </a:pPr>
            <a:fld id="{B399A4E3-6D52-4424-9E3B-4890C72A3643}" type="slidenum">
              <a:rPr lang="fr-BE"/>
              <a:pPr>
                <a:defRPr/>
              </a:pPr>
              <a:t>‹N°›</a:t>
            </a:fld>
            <a:endParaRPr lang="fr-BE"/>
          </a:p>
        </p:txBody>
      </p:sp>
      <p:sp>
        <p:nvSpPr>
          <p:cNvPr id="10" name="Espace réservé du pied de page 13"/>
          <p:cNvSpPr>
            <a:spLocks noGrp="1"/>
          </p:cNvSpPr>
          <p:nvPr>
            <p:ph type="ftr" sz="quarter" idx="11"/>
          </p:nvPr>
        </p:nvSpPr>
        <p:spPr/>
        <p:txBody>
          <a:bodyPr/>
          <a:lstStyle>
            <a:lvl1pPr>
              <a:defRPr/>
            </a:lvl1pPr>
          </a:lstStyle>
          <a:p>
            <a:pPr>
              <a:defRPr/>
            </a:pPr>
            <a:r>
              <a:rPr lang="fr-BE"/>
              <a:t>Prof. Untel     |     Service Untel     (voir pied de page dans le menu Powerpoint)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4" name="ZoneTexte 3"/>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a:solidFill>
                  <a:schemeClr val="bg1">
                    <a:lumMod val="65000"/>
                  </a:schemeClr>
                </a:solidFill>
                <a:latin typeface="Arial" pitchFamily="34" charset="0"/>
                <a:cs typeface="Arial" pitchFamily="34" charset="0"/>
              </a:rPr>
              <a:t>Université de Mons</a:t>
            </a:r>
            <a:endParaRPr lang="fr-BE" sz="1600" b="1">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p:txBody>
          <a:bodyPr/>
          <a:lstStyle>
            <a:lvl1pPr>
              <a:defRPr>
                <a:solidFill>
                  <a:schemeClr val="accent2"/>
                </a:solidFill>
              </a:defRPr>
            </a:lvl1pPr>
          </a:lstStyle>
          <a:p>
            <a:r>
              <a:rPr lang="fr-FR"/>
              <a:t>Cliquez pour modifier le style du titre</a:t>
            </a:r>
            <a:endParaRPr lang="fr-BE"/>
          </a:p>
        </p:txBody>
      </p:sp>
      <p:sp>
        <p:nvSpPr>
          <p:cNvPr id="5" name="Espace réservé du numéro de diapositive 11"/>
          <p:cNvSpPr>
            <a:spLocks noGrp="1"/>
          </p:cNvSpPr>
          <p:nvPr>
            <p:ph type="sldNum" sz="quarter" idx="10"/>
          </p:nvPr>
        </p:nvSpPr>
        <p:spPr/>
        <p:txBody>
          <a:bodyPr/>
          <a:lstStyle>
            <a:lvl1pPr>
              <a:defRPr/>
            </a:lvl1pPr>
          </a:lstStyle>
          <a:p>
            <a:pPr>
              <a:defRPr/>
            </a:pPr>
            <a:fld id="{409E434B-834A-4B3C-A6CC-D634FFB8216D}" type="slidenum">
              <a:rPr lang="fr-BE"/>
              <a:pPr>
                <a:defRPr/>
              </a:pPr>
              <a:t>‹N°›</a:t>
            </a:fld>
            <a:endParaRPr lang="fr-BE"/>
          </a:p>
        </p:txBody>
      </p:sp>
      <p:sp>
        <p:nvSpPr>
          <p:cNvPr id="6" name="Espace réservé du pied de page 12"/>
          <p:cNvSpPr>
            <a:spLocks noGrp="1"/>
          </p:cNvSpPr>
          <p:nvPr>
            <p:ph type="ftr" sz="quarter" idx="11"/>
          </p:nvPr>
        </p:nvSpPr>
        <p:spPr/>
        <p:txBody>
          <a:bodyPr/>
          <a:lstStyle>
            <a:lvl1pPr>
              <a:defRPr/>
            </a:lvl1pPr>
          </a:lstStyle>
          <a:p>
            <a:pPr>
              <a:defRPr/>
            </a:pPr>
            <a:r>
              <a:rPr lang="fr-BE"/>
              <a:t>Prof. Untel     |     Service Untel     (voir pied de page dans le menu Powerpoint)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3" name="ZoneTexte 2"/>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a:solidFill>
                  <a:schemeClr val="bg1">
                    <a:lumMod val="65000"/>
                  </a:schemeClr>
                </a:solidFill>
                <a:latin typeface="Arial" pitchFamily="34" charset="0"/>
                <a:cs typeface="Arial" pitchFamily="34" charset="0"/>
              </a:rPr>
              <a:t>Université de Mons</a:t>
            </a:r>
            <a:endParaRPr lang="fr-BE" sz="1600" b="1">
              <a:solidFill>
                <a:schemeClr val="bg1">
                  <a:lumMod val="65000"/>
                </a:schemeClr>
              </a:solidFill>
              <a:latin typeface="Arial" pitchFamily="34" charset="0"/>
              <a:cs typeface="Arial" pitchFamily="34" charset="0"/>
            </a:endParaRPr>
          </a:p>
        </p:txBody>
      </p:sp>
      <p:sp>
        <p:nvSpPr>
          <p:cNvPr id="4" name="Espace réservé du numéro de diapositive 5"/>
          <p:cNvSpPr>
            <a:spLocks noGrp="1"/>
          </p:cNvSpPr>
          <p:nvPr>
            <p:ph type="sldNum" sz="quarter" idx="10"/>
          </p:nvPr>
        </p:nvSpPr>
        <p:spPr/>
        <p:txBody>
          <a:bodyPr/>
          <a:lstStyle>
            <a:lvl1pPr>
              <a:defRPr/>
            </a:lvl1pPr>
          </a:lstStyle>
          <a:p>
            <a:pPr>
              <a:defRPr/>
            </a:pPr>
            <a:fld id="{08BFE5C0-0B6B-48DC-B68C-BA922E7A4541}" type="slidenum">
              <a:rPr lang="fr-BE"/>
              <a:pPr>
                <a:defRPr/>
              </a:pPr>
              <a:t>‹N°›</a:t>
            </a:fld>
            <a:endParaRPr lang="fr-BE"/>
          </a:p>
        </p:txBody>
      </p:sp>
      <p:sp>
        <p:nvSpPr>
          <p:cNvPr id="5" name="Espace réservé du pied de page 6"/>
          <p:cNvSpPr>
            <a:spLocks noGrp="1"/>
          </p:cNvSpPr>
          <p:nvPr>
            <p:ph type="ftr" sz="quarter" idx="11"/>
          </p:nvPr>
        </p:nvSpPr>
        <p:spPr/>
        <p:txBody>
          <a:bodyPr/>
          <a:lstStyle>
            <a:lvl1pPr>
              <a:defRPr/>
            </a:lvl1pPr>
          </a:lstStyle>
          <a:p>
            <a:pPr>
              <a:defRPr/>
            </a:pPr>
            <a:r>
              <a:rPr lang="fr-BE"/>
              <a:t>Prof. Untel     |     Service Untel     (voir pied de page dans le menu Powerpoint)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itre Polytech">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1" y="185738"/>
            <a:ext cx="1704975" cy="584200"/>
          </a:xfrm>
          <a:prstGeom prst="rect">
            <a:avLst/>
          </a:prstGeom>
          <a:noFill/>
          <a:ln w="9525">
            <a:noFill/>
            <a:miter lim="800000"/>
            <a:headEnd/>
            <a:tailEnd/>
          </a:ln>
        </p:spPr>
      </p:pic>
      <p:pic>
        <p:nvPicPr>
          <p:cNvPr id="7" name="Picture 8"/>
          <p:cNvPicPr>
            <a:picLocks noChangeAspect="1" noChangeArrowheads="1"/>
          </p:cNvPicPr>
          <p:nvPr userDrawn="1"/>
        </p:nvPicPr>
        <p:blipFill>
          <a:blip r:embed="rId3" cstate="print"/>
          <a:srcRect/>
          <a:stretch>
            <a:fillRect/>
          </a:stretch>
        </p:blipFill>
        <p:spPr bwMode="auto">
          <a:xfrm>
            <a:off x="187326" y="5907090"/>
            <a:ext cx="1778000" cy="612775"/>
          </a:xfrm>
          <a:prstGeom prst="rect">
            <a:avLst/>
          </a:prstGeom>
          <a:noFill/>
          <a:ln w="9525">
            <a:noFill/>
            <a:miter lim="800000"/>
            <a:headEnd/>
            <a:tailEnd/>
          </a:ln>
        </p:spPr>
      </p:pic>
      <p:pic>
        <p:nvPicPr>
          <p:cNvPr id="8"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2302671" y="519115"/>
            <a:ext cx="6686548" cy="1671637"/>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a:p>
        </p:txBody>
      </p:sp>
      <p:sp>
        <p:nvSpPr>
          <p:cNvPr id="15" name="Titre 14"/>
          <p:cNvSpPr>
            <a:spLocks noGrp="1"/>
          </p:cNvSpPr>
          <p:nvPr>
            <p:ph type="title"/>
          </p:nvPr>
        </p:nvSpPr>
        <p:spPr>
          <a:xfrm>
            <a:off x="2181226"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a:t>Cliquez pour modifier le style du titre</a:t>
            </a:r>
            <a:endParaRPr lang="fr-BE"/>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6" y="4495802"/>
            <a:ext cx="6791325" cy="409575"/>
          </a:xfrm>
        </p:spPr>
        <p:txBody>
          <a:bodyPr>
            <a:noAutofit/>
          </a:bodyPr>
          <a:lstStyle>
            <a:lvl1pPr>
              <a:buNone/>
              <a:defRPr sz="2800"/>
            </a:lvl1pPr>
          </a:lstStyle>
          <a:p>
            <a:pPr lvl="0"/>
            <a:r>
              <a:rPr lang="fr-FR"/>
              <a:t>Cliquez pour modifier les styles du texte du masque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à gauch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a:solidFill>
                  <a:schemeClr val="bg1">
                    <a:lumMod val="65000"/>
                  </a:schemeClr>
                </a:solidFill>
                <a:latin typeface="Arial" pitchFamily="34" charset="0"/>
                <a:cs typeface="Arial" pitchFamily="34" charset="0"/>
              </a:rPr>
              <a:t>Université de Mons</a:t>
            </a:r>
            <a:endParaRPr lang="fr-BE" sz="1600" b="1">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2"/>
            <a:ext cx="5111750" cy="5853113"/>
          </a:xfrm>
        </p:spPr>
        <p:txBody>
          <a:bodyPr/>
          <a:lstStyle>
            <a:lvl1pPr marL="0" indent="0">
              <a:buNone/>
              <a:defRPr sz="3200"/>
            </a:lvl1pPr>
            <a:lvl2pP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Espace réservé du numéro de diapositive 8"/>
          <p:cNvSpPr>
            <a:spLocks noGrp="1"/>
          </p:cNvSpPr>
          <p:nvPr>
            <p:ph type="sldNum" sz="quarter" idx="10"/>
          </p:nvPr>
        </p:nvSpPr>
        <p:spPr/>
        <p:txBody>
          <a:bodyPr/>
          <a:lstStyle>
            <a:lvl1pPr>
              <a:defRPr/>
            </a:lvl1pPr>
          </a:lstStyle>
          <a:p>
            <a:pPr>
              <a:defRPr/>
            </a:pPr>
            <a:fld id="{AC0B8AA1-91CF-48D5-ACEB-1FB0E427801C}" type="slidenum">
              <a:rPr lang="fr-BE"/>
              <a:pPr>
                <a:defRPr/>
              </a:pPr>
              <a:t>‹N°›</a:t>
            </a:fld>
            <a:endParaRPr lang="fr-BE"/>
          </a:p>
        </p:txBody>
      </p:sp>
      <p:sp>
        <p:nvSpPr>
          <p:cNvPr id="8" name="Espace réservé du pied de page 12"/>
          <p:cNvSpPr>
            <a:spLocks noGrp="1"/>
          </p:cNvSpPr>
          <p:nvPr>
            <p:ph type="ftr" sz="quarter" idx="11"/>
          </p:nvPr>
        </p:nvSpPr>
        <p:spPr/>
        <p:txBody>
          <a:bodyPr/>
          <a:lstStyle>
            <a:lvl1pPr>
              <a:defRPr/>
            </a:lvl1pPr>
          </a:lstStyle>
          <a:p>
            <a:pPr>
              <a:defRPr/>
            </a:pPr>
            <a:r>
              <a:rPr lang="fr-BE"/>
              <a:t>Prof. Untel     |     Service Untel     (voir pied de page dans le menu Powerpoint)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en-dessou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a:solidFill>
                  <a:schemeClr val="bg1">
                    <a:lumMod val="65000"/>
                  </a:schemeClr>
                </a:solidFill>
                <a:latin typeface="Arial" pitchFamily="34" charset="0"/>
                <a:cs typeface="Arial" pitchFamily="34" charset="0"/>
              </a:rPr>
              <a:t>Université de Mons</a:t>
            </a:r>
            <a:endParaRPr lang="fr-BE" sz="1600" b="1">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Espace réservé du numéro de diapositive 8"/>
          <p:cNvSpPr>
            <a:spLocks noGrp="1"/>
          </p:cNvSpPr>
          <p:nvPr>
            <p:ph type="sldNum" sz="quarter" idx="10"/>
          </p:nvPr>
        </p:nvSpPr>
        <p:spPr/>
        <p:txBody>
          <a:bodyPr/>
          <a:lstStyle>
            <a:lvl1pPr>
              <a:defRPr/>
            </a:lvl1pPr>
          </a:lstStyle>
          <a:p>
            <a:pPr>
              <a:defRPr/>
            </a:pPr>
            <a:fld id="{5269FFC6-F3D3-44CE-8875-302054ACEC4E}" type="slidenum">
              <a:rPr lang="fr-BE"/>
              <a:pPr>
                <a:defRPr/>
              </a:pPr>
              <a:t>‹N°›</a:t>
            </a:fld>
            <a:endParaRPr lang="fr-BE"/>
          </a:p>
        </p:txBody>
      </p:sp>
      <p:sp>
        <p:nvSpPr>
          <p:cNvPr id="8" name="Espace réservé du pied de page 12"/>
          <p:cNvSpPr>
            <a:spLocks noGrp="1"/>
          </p:cNvSpPr>
          <p:nvPr>
            <p:ph type="ftr" sz="quarter" idx="11"/>
          </p:nvPr>
        </p:nvSpPr>
        <p:spPr/>
        <p:txBody>
          <a:bodyPr/>
          <a:lstStyle>
            <a:lvl1pPr>
              <a:defRPr/>
            </a:lvl1pPr>
          </a:lstStyle>
          <a:p>
            <a:pPr>
              <a:defRPr/>
            </a:pPr>
            <a:r>
              <a:rPr lang="fr-BE"/>
              <a:t>Prof. Untel     |     Service Untel     (voir pied de page dans le menu Powerpoint)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psycho &amp; sciences éducation">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1" y="185738"/>
            <a:ext cx="1704975" cy="584200"/>
          </a:xfrm>
          <a:prstGeom prst="rect">
            <a:avLst/>
          </a:prstGeom>
          <a:noFill/>
          <a:ln w="9525">
            <a:noFill/>
            <a:miter lim="800000"/>
            <a:headEnd/>
            <a:tailEnd/>
          </a:ln>
        </p:spPr>
      </p:pic>
      <p:pic>
        <p:nvPicPr>
          <p:cNvPr id="8"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306637" y="523877"/>
            <a:ext cx="6667500" cy="1666875"/>
          </a:xfrm>
          <a:prstGeom prst="rect">
            <a:avLst/>
          </a:prstGeom>
          <a:noFill/>
          <a:ln w="9525">
            <a:noFill/>
            <a:miter lim="800000"/>
            <a:headEnd/>
            <a:tailEnd/>
          </a:ln>
        </p:spPr>
      </p:pic>
      <p:sp>
        <p:nvSpPr>
          <p:cNvPr id="15" name="Titre 14"/>
          <p:cNvSpPr>
            <a:spLocks noGrp="1"/>
          </p:cNvSpPr>
          <p:nvPr>
            <p:ph type="title"/>
          </p:nvPr>
        </p:nvSpPr>
        <p:spPr>
          <a:xfrm>
            <a:off x="2181226"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a:t>Cliquez pour modifier le style du titre</a:t>
            </a:r>
            <a:endParaRPr lang="fr-BE"/>
          </a:p>
        </p:txBody>
      </p:sp>
      <p:sp>
        <p:nvSpPr>
          <p:cNvPr id="12"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a:p>
        </p:txBody>
      </p:sp>
      <p:sp>
        <p:nvSpPr>
          <p:cNvPr id="13"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4" name="Espace réservé du texte 17"/>
          <p:cNvSpPr>
            <a:spLocks noGrp="1"/>
          </p:cNvSpPr>
          <p:nvPr>
            <p:ph type="body" sz="quarter" idx="11"/>
          </p:nvPr>
        </p:nvSpPr>
        <p:spPr>
          <a:xfrm>
            <a:off x="2181226" y="4495802"/>
            <a:ext cx="6791325" cy="409575"/>
          </a:xfrm>
        </p:spPr>
        <p:txBody>
          <a:bodyPr>
            <a:noAutofit/>
          </a:bodyPr>
          <a:lstStyle>
            <a:lvl1pPr>
              <a:buNone/>
              <a:defRPr sz="2800"/>
            </a:lvl1pPr>
          </a:lstStyle>
          <a:p>
            <a:pPr lvl="0"/>
            <a:r>
              <a:rPr lang="fr-FR"/>
              <a:t>Cliquez pour modifier les styles du texte du masque</a:t>
            </a:r>
          </a:p>
        </p:txBody>
      </p:sp>
      <p:pic>
        <p:nvPicPr>
          <p:cNvPr id="10" name="Image 9" descr="UMONS_Fac psy et siences educ_small.png"/>
          <p:cNvPicPr>
            <a:picLocks noChangeAspect="1"/>
          </p:cNvPicPr>
          <p:nvPr userDrawn="1"/>
        </p:nvPicPr>
        <p:blipFill>
          <a:blip r:embed="rId4" cstate="print"/>
          <a:stretch>
            <a:fillRect/>
          </a:stretch>
        </p:blipFill>
        <p:spPr>
          <a:xfrm>
            <a:off x="246491" y="5840965"/>
            <a:ext cx="1669774" cy="75639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itre Sciences">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5050" y="514350"/>
            <a:ext cx="6724650" cy="1681162"/>
          </a:xfrm>
          <a:prstGeom prst="rect">
            <a:avLst/>
          </a:prstGeom>
        </p:spPr>
      </p:pic>
      <p:pic>
        <p:nvPicPr>
          <p:cNvPr id="7" name="Picture 3"/>
          <p:cNvPicPr>
            <a:picLocks noChangeAspect="1" noChangeArrowheads="1"/>
          </p:cNvPicPr>
          <p:nvPr userDrawn="1"/>
        </p:nvPicPr>
        <p:blipFill>
          <a:blip r:embed="rId3" cstate="print"/>
          <a:srcRect/>
          <a:stretch>
            <a:fillRect/>
          </a:stretch>
        </p:blipFill>
        <p:spPr bwMode="auto">
          <a:xfrm>
            <a:off x="285751" y="185738"/>
            <a:ext cx="1704975" cy="584200"/>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a:p>
        </p:txBody>
      </p:sp>
      <p:sp>
        <p:nvSpPr>
          <p:cNvPr id="15" name="Titre 14"/>
          <p:cNvSpPr>
            <a:spLocks noGrp="1"/>
          </p:cNvSpPr>
          <p:nvPr>
            <p:ph type="title"/>
          </p:nvPr>
        </p:nvSpPr>
        <p:spPr>
          <a:xfrm>
            <a:off x="2181226"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a:t>Cliquez pour modifier le style du titre</a:t>
            </a:r>
            <a:endParaRPr lang="fr-BE"/>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6" y="4495802"/>
            <a:ext cx="6791325" cy="409575"/>
          </a:xfrm>
        </p:spPr>
        <p:txBody>
          <a:bodyPr>
            <a:noAutofit/>
          </a:bodyPr>
          <a:lstStyle>
            <a:lvl1pPr>
              <a:buNone/>
              <a:defRPr sz="2800"/>
            </a:lvl1pPr>
          </a:lstStyle>
          <a:p>
            <a:pPr lvl="0"/>
            <a:r>
              <a:rPr lang="fr-FR"/>
              <a:t>Cliquez pour modifier les styles du texte du masque</a:t>
            </a:r>
          </a:p>
        </p:txBody>
      </p:sp>
      <p:pic>
        <p:nvPicPr>
          <p:cNvPr id="88065" name="Picture 1"/>
          <p:cNvPicPr>
            <a:picLocks noChangeAspect="1" noChangeArrowheads="1"/>
          </p:cNvPicPr>
          <p:nvPr userDrawn="1"/>
        </p:nvPicPr>
        <p:blipFill>
          <a:blip r:embed="rId4" cstate="print"/>
          <a:srcRect/>
          <a:stretch>
            <a:fillRect/>
          </a:stretch>
        </p:blipFill>
        <p:spPr bwMode="auto">
          <a:xfrm>
            <a:off x="200297" y="5748475"/>
            <a:ext cx="1740423" cy="89045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II">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1" y="185738"/>
            <a:ext cx="1704975" cy="584200"/>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a:p>
        </p:txBody>
      </p:sp>
      <p:sp>
        <p:nvSpPr>
          <p:cNvPr id="15" name="Titre 14"/>
          <p:cNvSpPr>
            <a:spLocks noGrp="1"/>
          </p:cNvSpPr>
          <p:nvPr>
            <p:ph type="title"/>
          </p:nvPr>
        </p:nvSpPr>
        <p:spPr>
          <a:xfrm>
            <a:off x="2181226"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a:t>Cliquez pour modifier le style du titre</a:t>
            </a:r>
            <a:endParaRPr lang="fr-BE"/>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6" y="4495802"/>
            <a:ext cx="6791325" cy="409575"/>
          </a:xfrm>
        </p:spPr>
        <p:txBody>
          <a:bodyPr>
            <a:noAutofit/>
          </a:bodyPr>
          <a:lstStyle>
            <a:lvl1pPr>
              <a:buNone/>
              <a:defRPr sz="2800"/>
            </a:lvl1pPr>
          </a:lstStyle>
          <a:p>
            <a:pPr lvl="0"/>
            <a:r>
              <a:rPr lang="fr-FR"/>
              <a:t>Cliquez pour modifier les styles du texte du masque</a:t>
            </a:r>
          </a:p>
        </p:txBody>
      </p:sp>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1025" y="512417"/>
            <a:ext cx="6732394" cy="1683098"/>
          </a:xfrm>
          <a:prstGeom prst="rect">
            <a:avLst/>
          </a:prstGeom>
        </p:spPr>
      </p:pic>
      <p:pic>
        <p:nvPicPr>
          <p:cNvPr id="4" name="Imag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44539" y="5843451"/>
            <a:ext cx="1665030" cy="70430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itre Warocqué">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1" y="185738"/>
            <a:ext cx="1704975" cy="584200"/>
          </a:xfrm>
          <a:prstGeom prst="rect">
            <a:avLst/>
          </a:prstGeom>
          <a:noFill/>
          <a:ln w="9525">
            <a:noFill/>
            <a:miter lim="800000"/>
            <a:headEnd/>
            <a:tailEnd/>
          </a:ln>
        </p:spPr>
      </p:pic>
      <p:pic>
        <p:nvPicPr>
          <p:cNvPr id="8"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298702" y="506413"/>
            <a:ext cx="6699248" cy="1674812"/>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a:p>
        </p:txBody>
      </p:sp>
      <p:sp>
        <p:nvSpPr>
          <p:cNvPr id="15" name="Titre 14"/>
          <p:cNvSpPr>
            <a:spLocks noGrp="1"/>
          </p:cNvSpPr>
          <p:nvPr>
            <p:ph type="title"/>
          </p:nvPr>
        </p:nvSpPr>
        <p:spPr>
          <a:xfrm>
            <a:off x="2181226"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a:t>Cliquez pour modifier le style du titre</a:t>
            </a:r>
            <a:endParaRPr lang="fr-BE"/>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6" y="4495802"/>
            <a:ext cx="6791325" cy="409575"/>
          </a:xfrm>
        </p:spPr>
        <p:txBody>
          <a:bodyPr>
            <a:noAutofit/>
          </a:bodyPr>
          <a:lstStyle>
            <a:lvl1pPr>
              <a:buNone/>
              <a:defRPr sz="2800"/>
            </a:lvl1pPr>
          </a:lstStyle>
          <a:p>
            <a:pPr lvl="0"/>
            <a:r>
              <a:rPr lang="fr-FR"/>
              <a:t>Cliquez pour modifier les styles du texte du masque</a:t>
            </a:r>
          </a:p>
        </p:txBody>
      </p:sp>
      <p:pic>
        <p:nvPicPr>
          <p:cNvPr id="2" name="Imag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4766" y="5628186"/>
            <a:ext cx="1386942" cy="92506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ISL">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1" y="185738"/>
            <a:ext cx="1704975" cy="584200"/>
          </a:xfrm>
          <a:prstGeom prst="rect">
            <a:avLst/>
          </a:prstGeom>
          <a:noFill/>
          <a:ln w="9525">
            <a:noFill/>
            <a:miter lim="800000"/>
            <a:headEnd/>
            <a:tailEnd/>
          </a:ln>
        </p:spPr>
      </p:pic>
      <p:pic>
        <p:nvPicPr>
          <p:cNvPr id="8"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301876" y="515940"/>
            <a:ext cx="6692900" cy="1673225"/>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a:p>
        </p:txBody>
      </p:sp>
      <p:sp>
        <p:nvSpPr>
          <p:cNvPr id="15" name="Titre 14"/>
          <p:cNvSpPr>
            <a:spLocks noGrp="1"/>
          </p:cNvSpPr>
          <p:nvPr>
            <p:ph type="title"/>
          </p:nvPr>
        </p:nvSpPr>
        <p:spPr>
          <a:xfrm>
            <a:off x="2181226"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a:t>Cliquez pour modifier le style du titre</a:t>
            </a:r>
            <a:endParaRPr lang="fr-BE"/>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6" y="4495802"/>
            <a:ext cx="6791325" cy="409575"/>
          </a:xfrm>
        </p:spPr>
        <p:txBody>
          <a:bodyPr>
            <a:noAutofit/>
          </a:bodyPr>
          <a:lstStyle>
            <a:lvl1pPr>
              <a:buNone/>
              <a:defRPr sz="2800"/>
            </a:lvl1pPr>
          </a:lstStyle>
          <a:p>
            <a:pPr lvl="0"/>
            <a:r>
              <a:rPr lang="fr-FR"/>
              <a:t>Cliquez pour modifier les styles du texte du masque</a:t>
            </a:r>
          </a:p>
        </p:txBody>
      </p:sp>
      <p:pic>
        <p:nvPicPr>
          <p:cNvPr id="2" name="Imag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1" y="5991497"/>
            <a:ext cx="1612940" cy="47766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roit">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1" y="185738"/>
            <a:ext cx="1704975" cy="584200"/>
          </a:xfrm>
          <a:prstGeom prst="rect">
            <a:avLst/>
          </a:prstGeom>
          <a:noFill/>
          <a:ln w="9525">
            <a:noFill/>
            <a:miter lim="800000"/>
            <a:headEnd/>
            <a:tailEnd/>
          </a:ln>
        </p:spPr>
      </p:pic>
      <p:pic>
        <p:nvPicPr>
          <p:cNvPr id="8"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284413" y="519115"/>
            <a:ext cx="6718300" cy="1679575"/>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a:p>
        </p:txBody>
      </p:sp>
      <p:sp>
        <p:nvSpPr>
          <p:cNvPr id="15" name="Titre 14"/>
          <p:cNvSpPr>
            <a:spLocks noGrp="1"/>
          </p:cNvSpPr>
          <p:nvPr>
            <p:ph type="title"/>
          </p:nvPr>
        </p:nvSpPr>
        <p:spPr>
          <a:xfrm>
            <a:off x="2181226"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a:t>Cliquez pour modifier le style du titre</a:t>
            </a:r>
            <a:endParaRPr lang="fr-BE"/>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6" y="4495802"/>
            <a:ext cx="6791325" cy="409575"/>
          </a:xfrm>
        </p:spPr>
        <p:txBody>
          <a:bodyPr>
            <a:noAutofit/>
          </a:bodyPr>
          <a:lstStyle>
            <a:lvl1pPr>
              <a:buNone/>
              <a:defRPr sz="2800"/>
            </a:lvl1pPr>
          </a:lstStyle>
          <a:p>
            <a:pPr lvl="0"/>
            <a:r>
              <a:rPr lang="fr-FR"/>
              <a:t>Cliquez pour modifier les styles du texte du masque</a:t>
            </a:r>
          </a:p>
        </p:txBody>
      </p:sp>
      <p:pic>
        <p:nvPicPr>
          <p:cNvPr id="2" name="Imag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751" y="5721533"/>
            <a:ext cx="1446794" cy="81512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H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2598" y="508242"/>
            <a:ext cx="6731452" cy="1682863"/>
          </a:xfrm>
          <a:prstGeom prst="rect">
            <a:avLst/>
          </a:prstGeom>
        </p:spPr>
      </p:pic>
      <p:pic>
        <p:nvPicPr>
          <p:cNvPr id="6" name="Picture 3"/>
          <p:cNvPicPr>
            <a:picLocks noChangeAspect="1" noChangeArrowheads="1"/>
          </p:cNvPicPr>
          <p:nvPr userDrawn="1"/>
        </p:nvPicPr>
        <p:blipFill>
          <a:blip r:embed="rId3" cstate="print"/>
          <a:srcRect/>
          <a:stretch>
            <a:fillRect/>
          </a:stretch>
        </p:blipFill>
        <p:spPr bwMode="auto">
          <a:xfrm>
            <a:off x="285751" y="185738"/>
            <a:ext cx="1704975" cy="584200"/>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a:p>
        </p:txBody>
      </p:sp>
      <p:sp>
        <p:nvSpPr>
          <p:cNvPr id="15" name="Titre 14"/>
          <p:cNvSpPr>
            <a:spLocks noGrp="1"/>
          </p:cNvSpPr>
          <p:nvPr>
            <p:ph type="title"/>
          </p:nvPr>
        </p:nvSpPr>
        <p:spPr>
          <a:xfrm>
            <a:off x="2181226"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a:t>Cliquez pour modifier le style du titre</a:t>
            </a:r>
            <a:endParaRPr lang="fr-BE"/>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6" y="4495802"/>
            <a:ext cx="6791325" cy="409575"/>
          </a:xfrm>
        </p:spPr>
        <p:txBody>
          <a:bodyPr>
            <a:noAutofit/>
          </a:bodyPr>
          <a:lstStyle>
            <a:lvl1pPr>
              <a:buNone/>
              <a:defRPr sz="2800"/>
            </a:lvl1pPr>
          </a:lstStyle>
          <a:p>
            <a:pPr lvl="0"/>
            <a:r>
              <a:rPr lang="fr-FR"/>
              <a:t>Cliquez pour modifier les styles du texte du masque</a:t>
            </a:r>
          </a:p>
        </p:txBody>
      </p:sp>
      <p:pic>
        <p:nvPicPr>
          <p:cNvPr id="82947" name="Picture 3"/>
          <p:cNvPicPr>
            <a:picLocks noChangeAspect="1" noChangeArrowheads="1"/>
          </p:cNvPicPr>
          <p:nvPr userDrawn="1"/>
        </p:nvPicPr>
        <p:blipFill>
          <a:blip r:embed="rId4" cstate="print"/>
          <a:srcRect/>
          <a:stretch>
            <a:fillRect/>
          </a:stretch>
        </p:blipFill>
        <p:spPr bwMode="auto">
          <a:xfrm>
            <a:off x="191590" y="5773535"/>
            <a:ext cx="1803667" cy="853688"/>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endParaRPr lang="fr-BE"/>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pic>
        <p:nvPicPr>
          <p:cNvPr id="1028" name="Picture 2"/>
          <p:cNvPicPr>
            <a:picLocks noChangeAspect="1" noChangeArrowheads="1"/>
          </p:cNvPicPr>
          <p:nvPr userDrawn="1"/>
        </p:nvPicPr>
        <p:blipFill>
          <a:blip r:embed="rId23" cstate="print"/>
          <a:srcRect l="269" t="20290" r="13968" b="25948"/>
          <a:stretch>
            <a:fillRect/>
          </a:stretch>
        </p:blipFill>
        <p:spPr bwMode="auto">
          <a:xfrm>
            <a:off x="0" y="0"/>
            <a:ext cx="9144000" cy="77788"/>
          </a:xfrm>
          <a:prstGeom prst="rect">
            <a:avLst/>
          </a:prstGeom>
          <a:noFill/>
          <a:ln w="9525">
            <a:noFill/>
            <a:miter lim="800000"/>
            <a:headEnd/>
            <a:tailEnd/>
          </a:ln>
        </p:spPr>
      </p:pic>
      <p:pic>
        <p:nvPicPr>
          <p:cNvPr id="1029" name="Picture 2"/>
          <p:cNvPicPr>
            <a:picLocks noChangeAspect="1" noChangeArrowheads="1"/>
          </p:cNvPicPr>
          <p:nvPr userDrawn="1"/>
        </p:nvPicPr>
        <p:blipFill>
          <a:blip r:embed="rId23" cstate="print"/>
          <a:srcRect l="269" t="20290" r="13968" b="25948"/>
          <a:stretch>
            <a:fillRect/>
          </a:stretch>
        </p:blipFill>
        <p:spPr bwMode="auto">
          <a:xfrm>
            <a:off x="0" y="6780215"/>
            <a:ext cx="9144000" cy="77787"/>
          </a:xfrm>
          <a:prstGeom prst="rect">
            <a:avLst/>
          </a:prstGeom>
          <a:noFill/>
          <a:ln w="9525">
            <a:noFill/>
            <a:miter lim="800000"/>
            <a:headEnd/>
            <a:tailEnd/>
          </a:ln>
        </p:spPr>
      </p:pic>
      <p:sp>
        <p:nvSpPr>
          <p:cNvPr id="6" name="Espace réservé du pied de page 5"/>
          <p:cNvSpPr>
            <a:spLocks noGrp="1"/>
          </p:cNvSpPr>
          <p:nvPr>
            <p:ph type="ftr" sz="quarter" idx="3"/>
          </p:nvPr>
        </p:nvSpPr>
        <p:spPr>
          <a:xfrm>
            <a:off x="2228850" y="6581777"/>
            <a:ext cx="6400800" cy="2762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n-lt"/>
                <a:cs typeface="+mn-cs"/>
              </a:defRPr>
            </a:lvl1pPr>
          </a:lstStyle>
          <a:p>
            <a:pPr>
              <a:defRPr/>
            </a:pPr>
            <a:r>
              <a:rPr lang="fr-BE"/>
              <a:t>Prof. Untel     |     Service Untel     (voir pied de page dans le menu Powerpoint)</a:t>
            </a:r>
          </a:p>
        </p:txBody>
      </p:sp>
      <p:sp>
        <p:nvSpPr>
          <p:cNvPr id="7" name="Espace réservé du numéro de diapositive 6"/>
          <p:cNvSpPr>
            <a:spLocks noGrp="1"/>
          </p:cNvSpPr>
          <p:nvPr>
            <p:ph type="sldNum" sz="quarter" idx="4"/>
          </p:nvPr>
        </p:nvSpPr>
        <p:spPr>
          <a:xfrm>
            <a:off x="8629650" y="6580188"/>
            <a:ext cx="514350" cy="277812"/>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n-lt"/>
                <a:cs typeface="+mn-cs"/>
              </a:defRPr>
            </a:lvl1pPr>
          </a:lstStyle>
          <a:p>
            <a:pPr>
              <a:defRPr/>
            </a:pPr>
            <a:fld id="{B2788E00-F875-4D77-9ED4-63F826220AA2}"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10"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Lst>
  <p:hf hdr="0" dt="0"/>
  <p:txStyles>
    <p:titleStyle>
      <a:lvl1pPr algn="ctr" rtl="0" fontAlgn="base">
        <a:spcBef>
          <a:spcPct val="0"/>
        </a:spcBef>
        <a:spcAft>
          <a:spcPct val="0"/>
        </a:spcAft>
        <a:defRPr lang="fr-BE" sz="4400" b="1" kern="1200" dirty="0">
          <a:solidFill>
            <a:schemeClr val="accent2"/>
          </a:solidFill>
          <a:latin typeface="Calibri" pitchFamily="34" charset="0"/>
          <a:ea typeface="+mj-ea"/>
          <a:cs typeface="Arial" pitchFamily="34" charset="0"/>
        </a:defRPr>
      </a:lvl1pPr>
      <a:lvl2pPr algn="ctr" rtl="0" fontAlgn="base">
        <a:spcBef>
          <a:spcPct val="0"/>
        </a:spcBef>
        <a:spcAft>
          <a:spcPct val="0"/>
        </a:spcAft>
        <a:defRPr sz="4400" b="1">
          <a:solidFill>
            <a:srgbClr val="C44C4C"/>
          </a:solidFill>
          <a:latin typeface="Calibri" pitchFamily="34" charset="0"/>
          <a:cs typeface="Arial" charset="0"/>
        </a:defRPr>
      </a:lvl2pPr>
      <a:lvl3pPr algn="ctr" rtl="0" fontAlgn="base">
        <a:spcBef>
          <a:spcPct val="0"/>
        </a:spcBef>
        <a:spcAft>
          <a:spcPct val="0"/>
        </a:spcAft>
        <a:defRPr sz="4400" b="1">
          <a:solidFill>
            <a:srgbClr val="C44C4C"/>
          </a:solidFill>
          <a:latin typeface="Calibri" pitchFamily="34" charset="0"/>
          <a:cs typeface="Arial" charset="0"/>
        </a:defRPr>
      </a:lvl3pPr>
      <a:lvl4pPr algn="ctr" rtl="0" fontAlgn="base">
        <a:spcBef>
          <a:spcPct val="0"/>
        </a:spcBef>
        <a:spcAft>
          <a:spcPct val="0"/>
        </a:spcAft>
        <a:defRPr sz="4400" b="1">
          <a:solidFill>
            <a:srgbClr val="C44C4C"/>
          </a:solidFill>
          <a:latin typeface="Calibri" pitchFamily="34" charset="0"/>
          <a:cs typeface="Arial" charset="0"/>
        </a:defRPr>
      </a:lvl4pPr>
      <a:lvl5pPr algn="ctr" rtl="0" fontAlgn="base">
        <a:spcBef>
          <a:spcPct val="0"/>
        </a:spcBef>
        <a:spcAft>
          <a:spcPct val="0"/>
        </a:spcAft>
        <a:defRPr sz="4400" b="1">
          <a:solidFill>
            <a:srgbClr val="C44C4C"/>
          </a:solidFill>
          <a:latin typeface="Calibri" pitchFamily="34" charset="0"/>
          <a:cs typeface="Arial" charset="0"/>
        </a:defRPr>
      </a:lvl5pPr>
      <a:lvl6pPr marL="457200" algn="ctr" rtl="0" fontAlgn="base">
        <a:spcBef>
          <a:spcPct val="0"/>
        </a:spcBef>
        <a:spcAft>
          <a:spcPct val="0"/>
        </a:spcAft>
        <a:defRPr sz="4400" b="1">
          <a:solidFill>
            <a:srgbClr val="C44C4C"/>
          </a:solidFill>
          <a:latin typeface="Calibri" pitchFamily="34" charset="0"/>
          <a:cs typeface="Arial" charset="0"/>
        </a:defRPr>
      </a:lvl6pPr>
      <a:lvl7pPr marL="914400" algn="ctr" rtl="0" fontAlgn="base">
        <a:spcBef>
          <a:spcPct val="0"/>
        </a:spcBef>
        <a:spcAft>
          <a:spcPct val="0"/>
        </a:spcAft>
        <a:defRPr sz="4400" b="1">
          <a:solidFill>
            <a:srgbClr val="C44C4C"/>
          </a:solidFill>
          <a:latin typeface="Calibri" pitchFamily="34" charset="0"/>
          <a:cs typeface="Arial" charset="0"/>
        </a:defRPr>
      </a:lvl7pPr>
      <a:lvl8pPr marL="1371600" algn="ctr" rtl="0" fontAlgn="base">
        <a:spcBef>
          <a:spcPct val="0"/>
        </a:spcBef>
        <a:spcAft>
          <a:spcPct val="0"/>
        </a:spcAft>
        <a:defRPr sz="4400" b="1">
          <a:solidFill>
            <a:srgbClr val="C44C4C"/>
          </a:solidFill>
          <a:latin typeface="Calibri" pitchFamily="34" charset="0"/>
          <a:cs typeface="Arial" charset="0"/>
        </a:defRPr>
      </a:lvl8pPr>
      <a:lvl9pPr marL="1828800" algn="ctr" rtl="0" fontAlgn="base">
        <a:spcBef>
          <a:spcPct val="0"/>
        </a:spcBef>
        <a:spcAft>
          <a:spcPct val="0"/>
        </a:spcAft>
        <a:defRPr sz="4400" b="1">
          <a:solidFill>
            <a:srgbClr val="C44C4C"/>
          </a:solidFill>
          <a:latin typeface="Calibri" pitchFamily="34" charset="0"/>
          <a:cs typeface="Arial" charset="0"/>
        </a:defRPr>
      </a:lvl9pPr>
    </p:titleStyle>
    <p:bodyStyle>
      <a:lvl1pPr marL="0" indent="0" algn="l" rtl="0" fontAlgn="base">
        <a:spcBef>
          <a:spcPct val="20000"/>
        </a:spcBef>
        <a:spcAft>
          <a:spcPct val="0"/>
        </a:spcAft>
        <a:buFont typeface="Arial" charset="0"/>
        <a:buNone/>
        <a:defRPr lang="fr-FR" sz="3200" kern="1200" dirty="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186_D91EA8D0.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8F_F18E473E.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4E_1932E31.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B6DF8BC6-0703-7448-CDFD-9A0AEDAC4EB1}"/>
              </a:ext>
            </a:extLst>
          </p:cNvPr>
          <p:cNvSpPr>
            <a:spLocks noGrp="1"/>
          </p:cNvSpPr>
          <p:nvPr>
            <p:ph type="sldNum" sz="quarter" idx="16"/>
          </p:nvPr>
        </p:nvSpPr>
        <p:spPr/>
        <p:txBody>
          <a:bodyPr/>
          <a:lstStyle/>
          <a:p>
            <a:pPr>
              <a:defRPr/>
            </a:pPr>
            <a:fld id="{B27E66B0-5CBE-4E0A-A5C6-DF540FEFB54A}" type="slidenum">
              <a:rPr lang="fr-BE" smtClean="0"/>
              <a:pPr>
                <a:defRPr/>
              </a:pPr>
              <a:t>1</a:t>
            </a:fld>
            <a:endParaRPr lang="fr-BE"/>
          </a:p>
        </p:txBody>
      </p:sp>
    </p:spTree>
    <p:extLst>
      <p:ext uri="{BB962C8B-B14F-4D97-AF65-F5344CB8AC3E}">
        <p14:creationId xmlns:p14="http://schemas.microsoft.com/office/powerpoint/2010/main" val="364266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66FB698-567F-BA25-5B78-421344D174E2}"/>
              </a:ext>
            </a:extLst>
          </p:cNvPr>
          <p:cNvSpPr>
            <a:spLocks noGrp="1"/>
          </p:cNvSpPr>
          <p:nvPr>
            <p:ph type="title"/>
          </p:nvPr>
        </p:nvSpPr>
        <p:spPr/>
        <p:txBody>
          <a:bodyPr/>
          <a:lstStyle/>
          <a:p>
            <a:r>
              <a:rPr lang="fr-FR" dirty="0" err="1"/>
              <a:t>Methodology</a:t>
            </a:r>
            <a:endParaRPr lang="fr-FR" dirty="0"/>
          </a:p>
        </p:txBody>
      </p:sp>
      <p:sp>
        <p:nvSpPr>
          <p:cNvPr id="5" name="Espace réservé du numéro de diapositive 4">
            <a:extLst>
              <a:ext uri="{FF2B5EF4-FFF2-40B4-BE49-F238E27FC236}">
                <a16:creationId xmlns:a16="http://schemas.microsoft.com/office/drawing/2014/main" id="{CA2AD3DC-0C08-867E-A392-B0545A9B57F8}"/>
              </a:ext>
            </a:extLst>
          </p:cNvPr>
          <p:cNvSpPr>
            <a:spLocks noGrp="1"/>
          </p:cNvSpPr>
          <p:nvPr>
            <p:ph type="sldNum" sz="quarter" idx="16"/>
          </p:nvPr>
        </p:nvSpPr>
        <p:spPr/>
        <p:txBody>
          <a:bodyPr/>
          <a:lstStyle/>
          <a:p>
            <a:pPr>
              <a:defRPr/>
            </a:pPr>
            <a:fld id="{B27E66B0-5CBE-4E0A-A5C6-DF540FEFB54A}" type="slidenum">
              <a:rPr lang="fr-BE" smtClean="0"/>
              <a:pPr>
                <a:defRPr/>
              </a:pPr>
              <a:t>10</a:t>
            </a:fld>
            <a:endParaRPr lang="fr-BE"/>
          </a:p>
        </p:txBody>
      </p:sp>
      <p:graphicFrame>
        <p:nvGraphicFramePr>
          <p:cNvPr id="8" name="Tableau 8">
            <a:extLst>
              <a:ext uri="{FF2B5EF4-FFF2-40B4-BE49-F238E27FC236}">
                <a16:creationId xmlns:a16="http://schemas.microsoft.com/office/drawing/2014/main" id="{55001E9E-0D0F-21B1-03AF-07D22D79B05A}"/>
              </a:ext>
            </a:extLst>
          </p:cNvPr>
          <p:cNvGraphicFramePr>
            <a:graphicFrameLocks noGrp="1"/>
          </p:cNvGraphicFramePr>
          <p:nvPr>
            <p:extLst>
              <p:ext uri="{D42A27DB-BD31-4B8C-83A1-F6EECF244321}">
                <p14:modId xmlns:p14="http://schemas.microsoft.com/office/powerpoint/2010/main" val="1214511851"/>
              </p:ext>
            </p:extLst>
          </p:nvPr>
        </p:nvGraphicFramePr>
        <p:xfrm>
          <a:off x="457200" y="1220993"/>
          <a:ext cx="8229600" cy="5185855"/>
        </p:xfrm>
        <a:graphic>
          <a:graphicData uri="http://schemas.openxmlformats.org/drawingml/2006/table">
            <a:tbl>
              <a:tblPr firstRow="1" bandRow="1">
                <a:tableStyleId>{22838BEF-8BB2-4498-84A7-C5851F593DF1}</a:tableStyleId>
              </a:tblPr>
              <a:tblGrid>
                <a:gridCol w="1991033">
                  <a:extLst>
                    <a:ext uri="{9D8B030D-6E8A-4147-A177-3AD203B41FA5}">
                      <a16:colId xmlns:a16="http://schemas.microsoft.com/office/drawing/2014/main" val="920647388"/>
                    </a:ext>
                  </a:extLst>
                </a:gridCol>
                <a:gridCol w="6238567">
                  <a:extLst>
                    <a:ext uri="{9D8B030D-6E8A-4147-A177-3AD203B41FA5}">
                      <a16:colId xmlns:a16="http://schemas.microsoft.com/office/drawing/2014/main" val="70418617"/>
                    </a:ext>
                  </a:extLst>
                </a:gridCol>
              </a:tblGrid>
              <a:tr h="370840">
                <a:tc rowSpan="3">
                  <a:txBody>
                    <a:bodyPr/>
                    <a:lstStyle/>
                    <a:p>
                      <a:pPr>
                        <a:lnSpc>
                          <a:spcPct val="150000"/>
                        </a:lnSpc>
                      </a:pPr>
                      <a:r>
                        <a:rPr lang="fr-FR" sz="2000" dirty="0">
                          <a:latin typeface="Bahnschrift" panose="020B0502040204020203" pitchFamily="34" charset="0"/>
                        </a:rPr>
                        <a:t>Corpus</a:t>
                      </a:r>
                    </a:p>
                  </a:txBody>
                  <a:tcPr anchor="ctr">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fr-FR" sz="2000" b="0" dirty="0" err="1">
                          <a:latin typeface="Bahnschrift" panose="020B0502040204020203" pitchFamily="34" charset="0"/>
                          <a:ea typeface="Calibri" pitchFamily="34" charset="0"/>
                          <a:cs typeface="Times New Roman" pitchFamily="18" charset="0"/>
                        </a:rPr>
                        <a:t>Europarl</a:t>
                      </a:r>
                      <a:r>
                        <a:rPr lang="fr-FR" sz="2000" b="0" dirty="0">
                          <a:latin typeface="Bahnschrift" panose="020B0502040204020203" pitchFamily="34" charset="0"/>
                          <a:ea typeface="Calibri" pitchFamily="34" charset="0"/>
                          <a:cs typeface="Times New Roman" pitchFamily="18" charset="0"/>
                        </a:rPr>
                        <a:t> Direct (</a:t>
                      </a:r>
                      <a:r>
                        <a:rPr lang="fr-FR" sz="2000" b="0" dirty="0" err="1">
                          <a:latin typeface="Bahnschrift" panose="020B0502040204020203" pitchFamily="34" charset="0"/>
                          <a:ea typeface="Calibri" pitchFamily="34" charset="0"/>
                          <a:cs typeface="Times New Roman" pitchFamily="18" charset="0"/>
                        </a:rPr>
                        <a:t>accurate</a:t>
                      </a:r>
                      <a:r>
                        <a:rPr lang="fr-FR" sz="2000" b="0" dirty="0">
                          <a:latin typeface="Bahnschrift" panose="020B0502040204020203" pitchFamily="34" charset="0"/>
                          <a:ea typeface="Calibri" pitchFamily="34" charset="0"/>
                          <a:cs typeface="Times New Roman" pitchFamily="18" charset="0"/>
                        </a:rPr>
                        <a:t> </a:t>
                      </a:r>
                      <a:r>
                        <a:rPr lang="fr-FR" sz="2000" b="0" dirty="0" err="1">
                          <a:latin typeface="Bahnschrift" panose="020B0502040204020203" pitchFamily="34" charset="0"/>
                          <a:ea typeface="Calibri" pitchFamily="34" charset="0"/>
                          <a:cs typeface="Times New Roman" pitchFamily="18" charset="0"/>
                        </a:rPr>
                        <a:t>language</a:t>
                      </a:r>
                      <a:r>
                        <a:rPr lang="fr-FR" sz="2000" b="0" dirty="0">
                          <a:latin typeface="Bahnschrift" panose="020B0502040204020203" pitchFamily="34" charset="0"/>
                          <a:ea typeface="Calibri" pitchFamily="34" charset="0"/>
                          <a:cs typeface="Times New Roman" pitchFamily="18" charset="0"/>
                        </a:rPr>
                        <a:t> </a:t>
                      </a:r>
                      <a:r>
                        <a:rPr lang="fr-FR" sz="2000" b="0" dirty="0" err="1">
                          <a:latin typeface="Bahnschrift" panose="020B0502040204020203" pitchFamily="34" charset="0"/>
                          <a:ea typeface="Calibri" pitchFamily="34" charset="0"/>
                          <a:cs typeface="Times New Roman" pitchFamily="18" charset="0"/>
                        </a:rPr>
                        <a:t>tagging</a:t>
                      </a:r>
                      <a:r>
                        <a:rPr lang="fr-FR" sz="2000" b="0" dirty="0">
                          <a:latin typeface="Bahnschrift" panose="020B0502040204020203" pitchFamily="34" charset="0"/>
                          <a:ea typeface="Calibri" pitchFamily="34" charset="0"/>
                          <a:cs typeface="Times New Roman" pitchFamily="18" charset="0"/>
                        </a:rPr>
                        <a:t>) </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600" b="0" dirty="0">
                          <a:solidFill>
                            <a:schemeClr val="bg1">
                              <a:lumMod val="50000"/>
                            </a:schemeClr>
                          </a:solidFill>
                          <a:effectLst/>
                          <a:latin typeface="Bahnschrift" panose="020B0502040204020203" pitchFamily="34" charset="0"/>
                          <a:ea typeface="Calibri" panose="020F0502020204030204" pitchFamily="34" charset="0"/>
                        </a:rPr>
                        <a:t>(Koehn 2005, </a:t>
                      </a:r>
                      <a:r>
                        <a:rPr lang="en-GB" sz="1600" b="0" dirty="0" err="1">
                          <a:solidFill>
                            <a:schemeClr val="bg1">
                              <a:lumMod val="50000"/>
                            </a:schemeClr>
                          </a:solidFill>
                          <a:effectLst/>
                          <a:latin typeface="Bahnschrift" panose="020B0502040204020203" pitchFamily="34" charset="0"/>
                          <a:ea typeface="Calibri" panose="020F0502020204030204" pitchFamily="34" charset="0"/>
                        </a:rPr>
                        <a:t>Cartoni</a:t>
                      </a:r>
                      <a:r>
                        <a:rPr lang="en-GB" sz="1600" b="0" dirty="0">
                          <a:solidFill>
                            <a:schemeClr val="bg1">
                              <a:lumMod val="50000"/>
                            </a:schemeClr>
                          </a:solidFill>
                          <a:effectLst/>
                          <a:latin typeface="Bahnschrift" panose="020B0502040204020203" pitchFamily="34" charset="0"/>
                          <a:ea typeface="Calibri" panose="020F0502020204030204" pitchFamily="34" charset="0"/>
                        </a:rPr>
                        <a:t> &amp; Meyer 2012)</a:t>
                      </a:r>
                      <a:endParaRPr lang="fr-FR" sz="2000" b="0" dirty="0">
                        <a:solidFill>
                          <a:schemeClr val="bg1">
                            <a:lumMod val="50000"/>
                          </a:schemeClr>
                        </a:solidFill>
                        <a:latin typeface="Bahnschrift" panose="020B0502040204020203" pitchFamily="34" charset="0"/>
                      </a:endParaRPr>
                    </a:p>
                  </a:txBody>
                  <a:tcPr anchor="ctr"/>
                </a:tc>
                <a:extLst>
                  <a:ext uri="{0D108BD9-81ED-4DB2-BD59-A6C34878D82A}">
                    <a16:rowId xmlns:a16="http://schemas.microsoft.com/office/drawing/2014/main" val="3613926770"/>
                  </a:ext>
                </a:extLst>
              </a:tr>
              <a:tr h="370840">
                <a:tc vMerge="1">
                  <a:txBody>
                    <a:bodyPr/>
                    <a:lstStyle/>
                    <a:p>
                      <a:endParaRPr lang="fr-FR" dirty="0"/>
                    </a:p>
                  </a:txBody>
                  <a:tcPr/>
                </a:tc>
                <a:tc>
                  <a:txBody>
                    <a:bodyPr/>
                    <a:lstStyle/>
                    <a:p>
                      <a:pPr>
                        <a:lnSpc>
                          <a:spcPct val="150000"/>
                        </a:lnSpc>
                      </a:pPr>
                      <a:r>
                        <a:rPr lang="fr-FR" sz="2000" dirty="0">
                          <a:latin typeface="Bahnschrift" panose="020B0502040204020203" pitchFamily="34" charset="0"/>
                        </a:rPr>
                        <a:t>± 50 million </a:t>
                      </a:r>
                      <a:r>
                        <a:rPr lang="fr-FR" sz="2000" dirty="0" err="1">
                          <a:latin typeface="Bahnschrift" panose="020B0502040204020203" pitchFamily="34" charset="0"/>
                        </a:rPr>
                        <a:t>words</a:t>
                      </a:r>
                      <a:r>
                        <a:rPr lang="fr-FR" sz="2000" dirty="0">
                          <a:latin typeface="Bahnschrift" panose="020B0502040204020203" pitchFamily="34" charset="0"/>
                        </a:rPr>
                        <a:t> per </a:t>
                      </a:r>
                      <a:r>
                        <a:rPr lang="fr-FR" sz="2000" dirty="0" err="1">
                          <a:latin typeface="Bahnschrift" panose="020B0502040204020203" pitchFamily="34" charset="0"/>
                        </a:rPr>
                        <a:t>language</a:t>
                      </a:r>
                      <a:r>
                        <a:rPr lang="fr-FR" sz="2000" dirty="0">
                          <a:latin typeface="Bahnschrift" panose="020B0502040204020203" pitchFamily="34" charset="0"/>
                        </a:rPr>
                        <a:t> </a:t>
                      </a:r>
                    </a:p>
                  </a:txBody>
                  <a:tcPr anchor="ctr"/>
                </a:tc>
                <a:extLst>
                  <a:ext uri="{0D108BD9-81ED-4DB2-BD59-A6C34878D82A}">
                    <a16:rowId xmlns:a16="http://schemas.microsoft.com/office/drawing/2014/main" val="387246143"/>
                  </a:ext>
                </a:extLst>
              </a:tr>
              <a:tr h="370840">
                <a:tc vMerge="1">
                  <a:txBody>
                    <a:bodyPr/>
                    <a:lstStyle/>
                    <a:p>
                      <a:endParaRPr lang="fr-FR" dirty="0"/>
                    </a:p>
                  </a:txBody>
                  <a:tcPr/>
                </a:tc>
                <a:tc>
                  <a:txBody>
                    <a:bodyPr/>
                    <a:lstStyle/>
                    <a:p>
                      <a:pPr>
                        <a:lnSpc>
                          <a:spcPct val="150000"/>
                        </a:lnSpc>
                      </a:pPr>
                      <a:r>
                        <a:rPr lang="fr-FR" sz="2000" dirty="0">
                          <a:latin typeface="Bahnschrift" panose="020B0502040204020203" pitchFamily="34" charset="0"/>
                        </a:rPr>
                        <a:t>April 1996 – </a:t>
                      </a:r>
                      <a:r>
                        <a:rPr lang="fr-FR" sz="2000" dirty="0" err="1">
                          <a:latin typeface="Bahnschrift" panose="020B0502040204020203" pitchFamily="34" charset="0"/>
                        </a:rPr>
                        <a:t>December</a:t>
                      </a:r>
                      <a:r>
                        <a:rPr lang="fr-FR" sz="2000" dirty="0">
                          <a:latin typeface="Bahnschrift" panose="020B0502040204020203" pitchFamily="34" charset="0"/>
                        </a:rPr>
                        <a:t> 2010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058575"/>
                  </a:ext>
                </a:extLst>
              </a:tr>
              <a:tr h="297180">
                <a:tc rowSpan="5">
                  <a:txBody>
                    <a:bodyPr/>
                    <a:lstStyle/>
                    <a:p>
                      <a:pPr>
                        <a:lnSpc>
                          <a:spcPct val="150000"/>
                        </a:lnSpc>
                      </a:pPr>
                      <a:r>
                        <a:rPr lang="fr-FR" sz="2000" b="1" dirty="0" err="1">
                          <a:latin typeface="Bahnschrift" panose="020B0502040204020203" pitchFamily="34" charset="0"/>
                        </a:rPr>
                        <a:t>Preparation</a:t>
                      </a:r>
                      <a:endParaRPr lang="fr-FR" sz="2000" b="1" dirty="0">
                        <a:latin typeface="Bahnschrift" panose="020B0502040204020203"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50000"/>
                        </a:lnSpc>
                        <a:spcBef>
                          <a:spcPts val="0"/>
                        </a:spcBef>
                        <a:spcAft>
                          <a:spcPts val="0"/>
                        </a:spcAft>
                        <a:buClrTx/>
                        <a:buSzTx/>
                        <a:buFont typeface="+mj-lt"/>
                        <a:buNone/>
                        <a:tabLst/>
                        <a:defRPr/>
                      </a:pPr>
                      <a:r>
                        <a:rPr lang="en-GB" sz="2000" dirty="0">
                          <a:latin typeface="Bahnschrift" panose="020B0502040204020203" pitchFamily="34" charset="0"/>
                          <a:ea typeface="Calibri" panose="020F0502020204030204" pitchFamily="34" charset="0"/>
                          <a:cs typeface="Times New Roman" pitchFamily="18" charset="0"/>
                        </a:rPr>
                        <a:t>TXT files into Excels</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31827463"/>
                  </a:ext>
                </a:extLst>
              </a:tr>
              <a:tr h="446221">
                <a:tc vMerge="1">
                  <a:txBody>
                    <a:bodyPr/>
                    <a:lstStyle/>
                    <a:p>
                      <a:endParaRPr lang="fr-FR"/>
                    </a:p>
                  </a:txBody>
                  <a:tcPr/>
                </a:tc>
                <a:tc>
                  <a:txBody>
                    <a:bodyPr/>
                    <a:lstStyle/>
                    <a:p>
                      <a:pPr marL="0" marR="0" lvl="0" indent="0" algn="l" defTabSz="914400" rtl="0" eaLnBrk="1" fontAlgn="auto" latinLnBrk="0" hangingPunct="1">
                        <a:lnSpc>
                          <a:spcPct val="150000"/>
                        </a:lnSpc>
                        <a:spcBef>
                          <a:spcPts val="0"/>
                        </a:spcBef>
                        <a:spcAft>
                          <a:spcPts val="0"/>
                        </a:spcAft>
                        <a:buClrTx/>
                        <a:buSzTx/>
                        <a:buFont typeface="+mj-lt"/>
                        <a:buNone/>
                        <a:tabLst/>
                        <a:defRPr/>
                      </a:pPr>
                      <a:r>
                        <a:rPr lang="en-GB" sz="2000" dirty="0">
                          <a:latin typeface="Bahnschrift" panose="020B0502040204020203" pitchFamily="34" charset="0"/>
                          <a:ea typeface="Calibri" panose="020F0502020204030204" pitchFamily="34" charset="0"/>
                          <a:cs typeface="Times New Roman" pitchFamily="18" charset="0"/>
                        </a:rPr>
                        <a:t>Upload onto </a:t>
                      </a:r>
                      <a:r>
                        <a:rPr lang="en-GB" sz="2000" dirty="0" err="1">
                          <a:latin typeface="Bahnschrift" panose="020B0502040204020203" pitchFamily="34" charset="0"/>
                          <a:ea typeface="Calibri" panose="020F0502020204030204" pitchFamily="34" charset="0"/>
                          <a:cs typeface="Times New Roman" pitchFamily="18" charset="0"/>
                        </a:rPr>
                        <a:t>SketchEngine</a:t>
                      </a:r>
                      <a:r>
                        <a:rPr lang="en-GB" sz="2000" dirty="0">
                          <a:latin typeface="Bahnschrift" panose="020B0502040204020203" pitchFamily="34" charset="0"/>
                          <a:ea typeface="Calibri" panose="020F0502020204030204" pitchFamily="34" charset="0"/>
                          <a:cs typeface="Times New Roman" pitchFamily="18" charset="0"/>
                        </a:rPr>
                        <a:t>: </a:t>
                      </a:r>
                      <a:r>
                        <a:rPr kumimoji="0" lang="en-GB" sz="2000" i="0" u="none" strike="noStrike" kern="1200" cap="none" spc="0" normalizeH="0" baseline="0" noProof="0" dirty="0">
                          <a:ln>
                            <a:noFill/>
                          </a:ln>
                          <a:uLnTx/>
                          <a:uFillTx/>
                          <a:latin typeface="Bahnschrift" panose="020B0502040204020203" pitchFamily="34" charset="0"/>
                          <a:ea typeface="Calibri" panose="020F0502020204030204" pitchFamily="34" charset="0"/>
                          <a:cs typeface="Times New Roman" pitchFamily="18" charset="0"/>
                        </a:rPr>
                        <a:t>N-grams </a:t>
                      </a:r>
                      <a:r>
                        <a:rPr kumimoji="0" lang="en-GB" sz="2000" i="0" u="none" strike="noStrike" kern="1200" cap="none" spc="0" normalizeH="0" baseline="0" noProof="0" dirty="0">
                          <a:ln>
                            <a:noFill/>
                          </a:ln>
                          <a:uLnTx/>
                          <a:uFillTx/>
                          <a:latin typeface="Bahnschrift" panose="020B0502040204020203" pitchFamily="34" charset="0"/>
                          <a:ea typeface="Calibri" panose="020F0502020204030204" pitchFamily="34" charset="0"/>
                          <a:cs typeface="Times New Roman" pitchFamily="18" charset="0"/>
                          <a:sym typeface="Wingdings" panose="05000000000000000000" pitchFamily="2" charset="2"/>
                        </a:rPr>
                        <a:t> list of potential modifiers </a:t>
                      </a:r>
                    </a:p>
                  </a:txBody>
                  <a:tcPr anchor="ctr"/>
                </a:tc>
                <a:extLst>
                  <a:ext uri="{0D108BD9-81ED-4DB2-BD59-A6C34878D82A}">
                    <a16:rowId xmlns:a16="http://schemas.microsoft.com/office/drawing/2014/main" val="4228824214"/>
                  </a:ext>
                </a:extLst>
              </a:tr>
              <a:tr h="435405">
                <a:tc vMerge="1">
                  <a:txBody>
                    <a:bodyPr/>
                    <a:lstStyle/>
                    <a:p>
                      <a:endParaRPr lang="fr-FR"/>
                    </a:p>
                  </a:txBody>
                  <a:tcPr/>
                </a:tc>
                <a:tc>
                  <a:txBody>
                    <a:bodyPr/>
                    <a:lstStyle/>
                    <a:p>
                      <a:pPr marL="0" marR="0" lvl="0" indent="0" algn="l" defTabSz="914400" rtl="0" eaLnBrk="1" fontAlgn="auto" latinLnBrk="0" hangingPunct="1">
                        <a:lnSpc>
                          <a:spcPct val="150000"/>
                        </a:lnSpc>
                        <a:spcBef>
                          <a:spcPts val="0"/>
                        </a:spcBef>
                        <a:spcAft>
                          <a:spcPts val="0"/>
                        </a:spcAft>
                        <a:buClrTx/>
                        <a:buSzTx/>
                        <a:buFont typeface="+mj-lt"/>
                        <a:buNone/>
                        <a:tabLst/>
                        <a:defRPr/>
                      </a:pPr>
                      <a:r>
                        <a:rPr kumimoji="0" lang="en-GB" sz="2000" i="0" u="none" strike="noStrike" kern="1200" cap="none" spc="0" normalizeH="0" baseline="0" noProof="0" dirty="0">
                          <a:ln>
                            <a:noFill/>
                          </a:ln>
                          <a:uLnTx/>
                          <a:uFillTx/>
                          <a:latin typeface="Bahnschrift" panose="020B0502040204020203" pitchFamily="34" charset="0"/>
                          <a:ea typeface="Calibri" panose="020F0502020204030204" pitchFamily="34" charset="0"/>
                          <a:cs typeface="Times New Roman" pitchFamily="18" charset="0"/>
                          <a:sym typeface="Wingdings" panose="05000000000000000000" pitchFamily="2" charset="2"/>
                        </a:rPr>
                        <a:t>Extraction with </a:t>
                      </a:r>
                      <a:r>
                        <a:rPr kumimoji="0" lang="en-GB" sz="2000" i="0" u="none" strike="noStrike" kern="1200" cap="none" spc="0" normalizeH="0" baseline="0" noProof="0" dirty="0" err="1">
                          <a:ln>
                            <a:noFill/>
                          </a:ln>
                          <a:uLnTx/>
                          <a:uFillTx/>
                          <a:latin typeface="Bahnschrift" panose="020B0502040204020203" pitchFamily="34" charset="0"/>
                          <a:ea typeface="Calibri" panose="020F0502020204030204" pitchFamily="34" charset="0"/>
                          <a:cs typeface="Times New Roman" pitchFamily="18" charset="0"/>
                          <a:sym typeface="Wingdings" panose="05000000000000000000" pitchFamily="2" charset="2"/>
                        </a:rPr>
                        <a:t>AntConc</a:t>
                      </a:r>
                      <a:r>
                        <a:rPr kumimoji="0" lang="en-GB" sz="2000" i="0" u="none" strike="noStrike" kern="1200" cap="none" spc="0" normalizeH="0" baseline="0" noProof="0" dirty="0">
                          <a:ln>
                            <a:noFill/>
                          </a:ln>
                          <a:uLnTx/>
                          <a:uFillTx/>
                          <a:latin typeface="Bahnschrift" panose="020B0502040204020203" pitchFamily="34" charset="0"/>
                          <a:ea typeface="Calibri" panose="020F0502020204030204" pitchFamily="34" charset="0"/>
                          <a:cs typeface="Times New Roman" pitchFamily="18" charset="0"/>
                          <a:sym typeface="Wingdings" panose="05000000000000000000" pitchFamily="2" charset="2"/>
                        </a:rPr>
                        <a:t> </a:t>
                      </a:r>
                      <a:r>
                        <a:rPr kumimoji="0" lang="en-GB" sz="1600" i="0" u="none" strike="noStrike" kern="1200" cap="none" spc="0" normalizeH="0" baseline="0" noProof="0" dirty="0">
                          <a:ln>
                            <a:noFill/>
                          </a:ln>
                          <a:solidFill>
                            <a:schemeClr val="bg1">
                              <a:lumMod val="50000"/>
                            </a:schemeClr>
                          </a:solidFill>
                          <a:uLnTx/>
                          <a:uFillTx/>
                          <a:latin typeface="Bahnschrift" panose="020B0502040204020203" pitchFamily="34" charset="0"/>
                          <a:ea typeface="Calibri" panose="020F0502020204030204" pitchFamily="34" charset="0"/>
                          <a:cs typeface="Times New Roman" pitchFamily="18" charset="0"/>
                          <a:sym typeface="Wingdings" panose="05000000000000000000" pitchFamily="2" charset="2"/>
                        </a:rPr>
                        <a:t>(Anthony 2010)</a:t>
                      </a:r>
                      <a:endParaRPr kumimoji="0" lang="en-GB" sz="2000" i="0" u="none" strike="noStrike" kern="1200" cap="none" spc="0" normalizeH="0" baseline="0" noProof="0" dirty="0">
                        <a:ln>
                          <a:noFill/>
                        </a:ln>
                        <a:solidFill>
                          <a:schemeClr val="bg1">
                            <a:lumMod val="50000"/>
                          </a:schemeClr>
                        </a:solidFill>
                        <a:uLnTx/>
                        <a:uFillTx/>
                        <a:latin typeface="Bahnschrift" panose="020B0502040204020203" pitchFamily="34" charset="0"/>
                        <a:ea typeface="Calibri" panose="020F0502020204030204" pitchFamily="34" charset="0"/>
                        <a:cs typeface="Times New Roman" pitchFamily="18" charset="0"/>
                        <a:sym typeface="Wingdings" panose="05000000000000000000" pitchFamily="2" charset="2"/>
                      </a:endParaRPr>
                    </a:p>
                  </a:txBody>
                  <a:tcPr anchor="ctr"/>
                </a:tc>
                <a:extLst>
                  <a:ext uri="{0D108BD9-81ED-4DB2-BD59-A6C34878D82A}">
                    <a16:rowId xmlns:a16="http://schemas.microsoft.com/office/drawing/2014/main" val="593205068"/>
                  </a:ext>
                </a:extLst>
              </a:tr>
              <a:tr h="297180">
                <a:tc vMerge="1">
                  <a:txBody>
                    <a:bodyPr/>
                    <a:lstStyle/>
                    <a:p>
                      <a:endParaRPr lang="fr-FR"/>
                    </a:p>
                  </a:txBody>
                  <a:tcPr/>
                </a:tc>
                <a:tc>
                  <a:txBody>
                    <a:bodyPr/>
                    <a:lstStyle/>
                    <a:p>
                      <a:pPr marL="0" marR="0" lvl="0" indent="0" algn="l" defTabSz="914400" rtl="0" eaLnBrk="1" fontAlgn="auto" latinLnBrk="0" hangingPunct="1">
                        <a:lnSpc>
                          <a:spcPct val="150000"/>
                        </a:lnSpc>
                        <a:spcBef>
                          <a:spcPts val="0"/>
                        </a:spcBef>
                        <a:spcAft>
                          <a:spcPts val="0"/>
                        </a:spcAft>
                        <a:buClrTx/>
                        <a:buSzTx/>
                        <a:buFont typeface="+mj-lt"/>
                        <a:buNone/>
                        <a:tabLst/>
                        <a:defRPr/>
                      </a:pPr>
                      <a:r>
                        <a:rPr kumimoji="0" lang="en-GB" sz="2000" i="0" u="none" strike="noStrike" kern="1200" cap="none" spc="0" normalizeH="0" baseline="0" noProof="0" dirty="0">
                          <a:ln>
                            <a:noFill/>
                          </a:ln>
                          <a:uLnTx/>
                          <a:uFillTx/>
                          <a:latin typeface="Bahnschrift" panose="020B0502040204020203" pitchFamily="34" charset="0"/>
                          <a:ea typeface="Calibri" panose="020F0502020204030204" pitchFamily="34" charset="0"/>
                          <a:cs typeface="Times New Roman" pitchFamily="18" charset="0"/>
                          <a:sym typeface="Wingdings" panose="05000000000000000000" pitchFamily="2" charset="2"/>
                        </a:rPr>
                        <a:t>EN&gt;FR: 317 instances (!sampling)</a:t>
                      </a:r>
                    </a:p>
                    <a:p>
                      <a:pPr marL="0" marR="0" lvl="0" indent="0" algn="l" defTabSz="914400" rtl="0" eaLnBrk="1" fontAlgn="auto" latinLnBrk="0" hangingPunct="1">
                        <a:lnSpc>
                          <a:spcPct val="150000"/>
                        </a:lnSpc>
                        <a:spcBef>
                          <a:spcPts val="0"/>
                        </a:spcBef>
                        <a:spcAft>
                          <a:spcPts val="0"/>
                        </a:spcAft>
                        <a:buClrTx/>
                        <a:buSzTx/>
                        <a:buFont typeface="+mj-lt"/>
                        <a:buNone/>
                        <a:tabLst/>
                        <a:defRPr/>
                      </a:pPr>
                      <a:r>
                        <a:rPr kumimoji="0" lang="en-GB" sz="2000" i="0" u="none" strike="noStrike" kern="1200" cap="none" spc="0" normalizeH="0" baseline="0" noProof="0" dirty="0">
                          <a:ln>
                            <a:noFill/>
                          </a:ln>
                          <a:uLnTx/>
                          <a:uFillTx/>
                          <a:latin typeface="Bahnschrift" panose="020B0502040204020203" pitchFamily="34" charset="0"/>
                          <a:ea typeface="Calibri" panose="020F0502020204030204" pitchFamily="34" charset="0"/>
                          <a:cs typeface="Times New Roman" pitchFamily="18" charset="0"/>
                          <a:sym typeface="Wingdings" panose="05000000000000000000" pitchFamily="2" charset="2"/>
                        </a:rPr>
                        <a:t>FR&gt;EN: 255 instances</a:t>
                      </a:r>
                    </a:p>
                  </a:txBody>
                  <a:tcPr anchor="ctr"/>
                </a:tc>
                <a:extLst>
                  <a:ext uri="{0D108BD9-81ED-4DB2-BD59-A6C34878D82A}">
                    <a16:rowId xmlns:a16="http://schemas.microsoft.com/office/drawing/2014/main" val="1601687945"/>
                  </a:ext>
                </a:extLst>
              </a:tr>
              <a:tr h="297180">
                <a:tc vMerge="1">
                  <a:txBody>
                    <a:bodyPr/>
                    <a:lstStyle/>
                    <a:p>
                      <a:pPr>
                        <a:lnSpc>
                          <a:spcPct val="150000"/>
                        </a:lnSpc>
                      </a:pPr>
                      <a:endParaRPr lang="fr-FR" sz="2000" b="1" dirty="0">
                        <a:latin typeface="Bahnschrift" panose="020B0502040204020203" pitchFamily="34" charset="0"/>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50000"/>
                        </a:lnSpc>
                        <a:spcBef>
                          <a:spcPts val="0"/>
                        </a:spcBef>
                        <a:spcAft>
                          <a:spcPts val="0"/>
                        </a:spcAft>
                        <a:buClrTx/>
                        <a:buSzTx/>
                        <a:buFont typeface="+mj-lt"/>
                        <a:buNone/>
                        <a:tabLst/>
                        <a:defRPr/>
                      </a:pPr>
                      <a:r>
                        <a:rPr kumimoji="0" lang="en-GB" sz="2000" i="0" u="none" strike="noStrike" kern="1200" cap="none" spc="0" normalizeH="0" baseline="0" noProof="0" dirty="0">
                          <a:ln>
                            <a:noFill/>
                          </a:ln>
                          <a:uLnTx/>
                          <a:uFillTx/>
                          <a:latin typeface="Bahnschrift" panose="020B0502040204020203" pitchFamily="34" charset="0"/>
                          <a:ea typeface="Calibri" panose="020F0502020204030204" pitchFamily="34" charset="0"/>
                          <a:cs typeface="Times New Roman" pitchFamily="18" charset="0"/>
                          <a:sym typeface="Wingdings" panose="05000000000000000000" pitchFamily="2" charset="2"/>
                        </a:rPr>
                        <a:t>Analysis in Excel</a:t>
                      </a:r>
                    </a:p>
                  </a:txBody>
                  <a:tcPr anchor="ctr"/>
                </a:tc>
                <a:extLst>
                  <a:ext uri="{0D108BD9-81ED-4DB2-BD59-A6C34878D82A}">
                    <a16:rowId xmlns:a16="http://schemas.microsoft.com/office/drawing/2014/main" val="3616705967"/>
                  </a:ext>
                </a:extLst>
              </a:tr>
            </a:tbl>
          </a:graphicData>
        </a:graphic>
      </p:graphicFrame>
      <p:sp>
        <p:nvSpPr>
          <p:cNvPr id="2" name="Espace réservé du texte 5">
            <a:extLst>
              <a:ext uri="{FF2B5EF4-FFF2-40B4-BE49-F238E27FC236}">
                <a16:creationId xmlns:a16="http://schemas.microsoft.com/office/drawing/2014/main" id="{FA093597-C1E2-DBE0-86C1-230FFD31ED0C}"/>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err="1">
                <a:solidFill>
                  <a:schemeClr val="bg1">
                    <a:lumMod val="50000"/>
                  </a:schemeClr>
                </a:solidFill>
                <a:latin typeface="Bahnschrift" panose="020B0502040204020203" pitchFamily="34" charset="0"/>
                <a:cs typeface="Calibri"/>
              </a:rPr>
              <a:t>Literature</a:t>
            </a:r>
            <a:r>
              <a:rPr lang="fr-FR" b="1" dirty="0">
                <a:solidFill>
                  <a:srgbClr val="C40C42"/>
                </a:solidFill>
                <a:latin typeface="Bahnschrift" panose="020B0502040204020203" pitchFamily="34" charset="0"/>
                <a:cs typeface="Calibri"/>
              </a:rPr>
              <a:t>  </a:t>
            </a:r>
            <a:r>
              <a:rPr lang="fr-BE" dirty="0">
                <a:solidFill>
                  <a:schemeClr val="bg1">
                    <a:lumMod val="50000"/>
                  </a:schemeClr>
                </a:solidFill>
                <a:latin typeface="Bahnschrift" panose="020B0502040204020203" pitchFamily="34" charset="0"/>
                <a:cs typeface="Calibri"/>
              </a:rPr>
              <a:t>|  </a:t>
            </a:r>
            <a:r>
              <a:rPr lang="fr-BE" b="1" dirty="0" err="1">
                <a:solidFill>
                  <a:srgbClr val="C00000"/>
                </a:solidFill>
                <a:latin typeface="Bahnschrift" panose="020B0502040204020203" pitchFamily="34" charset="0"/>
                <a:cs typeface="Calibri"/>
              </a:rPr>
              <a:t>Methodology</a:t>
            </a:r>
            <a:r>
              <a:rPr lang="fr-BE" dirty="0">
                <a:solidFill>
                  <a:schemeClr val="bg1">
                    <a:lumMod val="50000"/>
                  </a:schemeClr>
                </a:solidFill>
                <a:latin typeface="Bahnschrift" panose="020B0502040204020203" pitchFamily="34" charset="0"/>
                <a:cs typeface="Calibri"/>
              </a:rPr>
              <a:t>  |  </a:t>
            </a:r>
            <a:r>
              <a:rPr lang="fr-BE" dirty="0" err="1">
                <a:solidFill>
                  <a:schemeClr val="bg1">
                    <a:lumMod val="50000"/>
                  </a:schemeClr>
                </a:solidFill>
                <a:latin typeface="Bahnschrift" panose="020B0502040204020203" pitchFamily="34" charset="0"/>
                <a:cs typeface="Calibri"/>
              </a:rPr>
              <a:t>Results</a:t>
            </a:r>
            <a:r>
              <a:rPr lang="fr-BE" dirty="0">
                <a:solidFill>
                  <a:schemeClr val="bg1">
                    <a:lumMod val="50000"/>
                  </a:schemeClr>
                </a:solidFill>
                <a:latin typeface="Bahnschrift" panose="020B0502040204020203" pitchFamily="34" charset="0"/>
                <a:cs typeface="Calibri"/>
              </a:rPr>
              <a:t>  |  Conclusion  |  </a:t>
            </a:r>
            <a:r>
              <a:rPr lang="fr-BE" dirty="0" err="1">
                <a:solidFill>
                  <a:schemeClr val="bg1">
                    <a:lumMod val="50000"/>
                  </a:schemeClr>
                </a:solidFill>
                <a:latin typeface="Bahnschrift" panose="020B0502040204020203" pitchFamily="34" charset="0"/>
                <a:cs typeface="Calibri"/>
              </a:rPr>
              <a:t>References</a:t>
            </a:r>
            <a:endParaRPr lang="fr-BE" dirty="0">
              <a:solidFill>
                <a:schemeClr val="bg1">
                  <a:lumMod val="50000"/>
                </a:schemeClr>
              </a:solidFill>
              <a:latin typeface="Bahnschrift" panose="020B0502040204020203" pitchFamily="34" charset="0"/>
              <a:cs typeface="Calibri"/>
            </a:endParaRPr>
          </a:p>
        </p:txBody>
      </p:sp>
      <p:sp>
        <p:nvSpPr>
          <p:cNvPr id="4" name="Espace réservé du texte 5">
            <a:extLst>
              <a:ext uri="{FF2B5EF4-FFF2-40B4-BE49-F238E27FC236}">
                <a16:creationId xmlns:a16="http://schemas.microsoft.com/office/drawing/2014/main" id="{DE0F6635-C7D7-9CB8-F7A3-8855099CF720}"/>
              </a:ext>
            </a:extLst>
          </p:cNvPr>
          <p:cNvSpPr txBox="1">
            <a:spLocks/>
          </p:cNvSpPr>
          <p:nvPr/>
        </p:nvSpPr>
        <p:spPr>
          <a:xfrm>
            <a:off x="2369574" y="145472"/>
            <a:ext cx="531138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a:t>
            </a:r>
            <a:r>
              <a:rPr lang="fr-FR" b="1" dirty="0">
                <a:solidFill>
                  <a:srgbClr val="969696"/>
                </a:solidFill>
                <a:latin typeface="Bahnschrift" panose="020B0502040204020203" pitchFamily="34" charset="0"/>
                <a:cs typeface="Calibri"/>
              </a:rPr>
              <a:t>• • • •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46789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7">
            <a:extLst>
              <a:ext uri="{FF2B5EF4-FFF2-40B4-BE49-F238E27FC236}">
                <a16:creationId xmlns:a16="http://schemas.microsoft.com/office/drawing/2014/main" id="{070DE0E7-19BB-BAAD-4840-72B438024FB9}"/>
              </a:ext>
            </a:extLst>
          </p:cNvPr>
          <p:cNvGraphicFramePr>
            <a:graphicFrameLocks noGrp="1"/>
          </p:cNvGraphicFramePr>
          <p:nvPr>
            <p:ph idx="1"/>
            <p:extLst>
              <p:ext uri="{D42A27DB-BD31-4B8C-83A1-F6EECF244321}">
                <p14:modId xmlns:p14="http://schemas.microsoft.com/office/powerpoint/2010/main" val="1862667118"/>
              </p:ext>
            </p:extLst>
          </p:nvPr>
        </p:nvGraphicFramePr>
        <p:xfrm>
          <a:off x="457200" y="1417638"/>
          <a:ext cx="8229600" cy="11125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219019820"/>
                    </a:ext>
                  </a:extLst>
                </a:gridCol>
                <a:gridCol w="2057400">
                  <a:extLst>
                    <a:ext uri="{9D8B030D-6E8A-4147-A177-3AD203B41FA5}">
                      <a16:colId xmlns:a16="http://schemas.microsoft.com/office/drawing/2014/main" val="884269745"/>
                    </a:ext>
                  </a:extLst>
                </a:gridCol>
                <a:gridCol w="2057400">
                  <a:extLst>
                    <a:ext uri="{9D8B030D-6E8A-4147-A177-3AD203B41FA5}">
                      <a16:colId xmlns:a16="http://schemas.microsoft.com/office/drawing/2014/main" val="3317318064"/>
                    </a:ext>
                  </a:extLst>
                </a:gridCol>
                <a:gridCol w="2057400">
                  <a:extLst>
                    <a:ext uri="{9D8B030D-6E8A-4147-A177-3AD203B41FA5}">
                      <a16:colId xmlns:a16="http://schemas.microsoft.com/office/drawing/2014/main" val="327192125"/>
                    </a:ext>
                  </a:extLst>
                </a:gridCol>
              </a:tblGrid>
              <a:tr h="370840">
                <a:tc>
                  <a:txBody>
                    <a:bodyPr/>
                    <a:lstStyle/>
                    <a:p>
                      <a:r>
                        <a:rPr lang="fr-FR" dirty="0" err="1">
                          <a:latin typeface="Bahnschrift" panose="020B0502040204020203" pitchFamily="34" charset="0"/>
                        </a:rPr>
                        <a:t>Language</a:t>
                      </a:r>
                      <a:endParaRPr lang="fr-FR" dirty="0">
                        <a:latin typeface="Bahnschrift" panose="020B0502040204020203" pitchFamily="34" charset="0"/>
                      </a:endParaRPr>
                    </a:p>
                  </a:txBody>
                  <a:tcPr anchor="ctr"/>
                </a:tc>
                <a:tc>
                  <a:txBody>
                    <a:bodyPr/>
                    <a:lstStyle/>
                    <a:p>
                      <a:pPr algn="ctr"/>
                      <a:r>
                        <a:rPr lang="fr-FR" dirty="0" err="1">
                          <a:latin typeface="Bahnschrift" panose="020B0502040204020203" pitchFamily="34" charset="0"/>
                        </a:rPr>
                        <a:t>Approximating</a:t>
                      </a:r>
                      <a:endParaRPr lang="fr-FR" dirty="0">
                        <a:latin typeface="Bahnschrift" panose="020B0502040204020203" pitchFamily="34" charset="0"/>
                      </a:endParaRPr>
                    </a:p>
                  </a:txBody>
                  <a:tcPr anchor="ctr"/>
                </a:tc>
                <a:tc>
                  <a:txBody>
                    <a:bodyPr/>
                    <a:lstStyle/>
                    <a:p>
                      <a:pPr algn="ctr"/>
                      <a:r>
                        <a:rPr lang="fr-FR" dirty="0" err="1">
                          <a:latin typeface="Bahnschrift" panose="020B0502040204020203" pitchFamily="34" charset="0"/>
                        </a:rPr>
                        <a:t>Totality</a:t>
                      </a:r>
                      <a:endParaRPr lang="fr-FR" dirty="0">
                        <a:latin typeface="Bahnschrift" panose="020B0502040204020203" pitchFamily="34" charset="0"/>
                      </a:endParaRPr>
                    </a:p>
                  </a:txBody>
                  <a:tcPr anchor="ctr"/>
                </a:tc>
                <a:tc>
                  <a:txBody>
                    <a:bodyPr/>
                    <a:lstStyle/>
                    <a:p>
                      <a:pPr algn="ctr"/>
                      <a:r>
                        <a:rPr lang="fr-FR" dirty="0" err="1">
                          <a:latin typeface="Bahnschrift" panose="020B0502040204020203" pitchFamily="34" charset="0"/>
                        </a:rPr>
                        <a:t>Negational</a:t>
                      </a:r>
                      <a:endParaRPr lang="fr-FR" dirty="0">
                        <a:latin typeface="Bahnschrift" panose="020B0502040204020203" pitchFamily="34" charset="0"/>
                      </a:endParaRPr>
                    </a:p>
                  </a:txBody>
                  <a:tcPr anchor="ctr"/>
                </a:tc>
                <a:extLst>
                  <a:ext uri="{0D108BD9-81ED-4DB2-BD59-A6C34878D82A}">
                    <a16:rowId xmlns:a16="http://schemas.microsoft.com/office/drawing/2014/main" val="3993641131"/>
                  </a:ext>
                </a:extLst>
              </a:tr>
              <a:tr h="370840">
                <a:tc>
                  <a:txBody>
                    <a:bodyPr/>
                    <a:lstStyle/>
                    <a:p>
                      <a:r>
                        <a:rPr lang="fr-FR" dirty="0">
                          <a:latin typeface="Bahnschrift" panose="020B0502040204020203" pitchFamily="34" charset="0"/>
                        </a:rPr>
                        <a:t>English</a:t>
                      </a:r>
                    </a:p>
                  </a:txBody>
                  <a:tcPr anchor="ctr"/>
                </a:tc>
                <a:tc>
                  <a:txBody>
                    <a:bodyPr/>
                    <a:lstStyle/>
                    <a:p>
                      <a:pPr algn="ctr"/>
                      <a:r>
                        <a:rPr lang="fr-FR" sz="1800" b="1" i="0" kern="1200" dirty="0">
                          <a:solidFill>
                            <a:schemeClr val="dk1"/>
                          </a:solidFill>
                          <a:effectLst/>
                          <a:latin typeface="+mn-lt"/>
                          <a:ea typeface="+mn-ea"/>
                          <a:cs typeface="+mn-cs"/>
                        </a:rPr>
                        <a:t>✓</a:t>
                      </a:r>
                      <a:endParaRPr lang="fr-FR" b="1" dirty="0">
                        <a:latin typeface="Bahnschrift" panose="020B0502040204020203" pitchFamily="34" charset="0"/>
                      </a:endParaRPr>
                    </a:p>
                  </a:txBody>
                  <a:tcPr anchor="ctr"/>
                </a:tc>
                <a:tc>
                  <a:txBody>
                    <a:bodyPr/>
                    <a:lstStyle/>
                    <a:p>
                      <a:pPr algn="ctr"/>
                      <a:endParaRPr lang="fr-FR" b="1" dirty="0">
                        <a:latin typeface="Bahnschrift" panose="020B0502040204020203" pitchFamily="34" charset="0"/>
                      </a:endParaRPr>
                    </a:p>
                  </a:txBody>
                  <a:tcPr anchor="ctr"/>
                </a:tc>
                <a:tc>
                  <a:txBody>
                    <a:bodyPr/>
                    <a:lstStyle/>
                    <a:p>
                      <a:pPr algn="ctr"/>
                      <a:r>
                        <a:rPr lang="fr-FR" sz="1800" b="1" i="0" kern="1200" dirty="0">
                          <a:solidFill>
                            <a:schemeClr val="dk1"/>
                          </a:solidFill>
                          <a:effectLst/>
                          <a:latin typeface="+mn-lt"/>
                          <a:ea typeface="+mn-ea"/>
                          <a:cs typeface="+mn-cs"/>
                        </a:rPr>
                        <a:t>✓</a:t>
                      </a:r>
                      <a:endParaRPr lang="fr-FR" b="1" dirty="0">
                        <a:latin typeface="Bahnschrift" panose="020B0502040204020203" pitchFamily="34" charset="0"/>
                      </a:endParaRPr>
                    </a:p>
                  </a:txBody>
                  <a:tcPr anchor="ctr"/>
                </a:tc>
                <a:extLst>
                  <a:ext uri="{0D108BD9-81ED-4DB2-BD59-A6C34878D82A}">
                    <a16:rowId xmlns:a16="http://schemas.microsoft.com/office/drawing/2014/main" val="1332990591"/>
                  </a:ext>
                </a:extLst>
              </a:tr>
              <a:tr h="370840">
                <a:tc>
                  <a:txBody>
                    <a:bodyPr/>
                    <a:lstStyle/>
                    <a:p>
                      <a:r>
                        <a:rPr lang="fr-FR" dirty="0">
                          <a:latin typeface="Bahnschrift" panose="020B0502040204020203" pitchFamily="34" charset="0"/>
                        </a:rPr>
                        <a:t>French</a:t>
                      </a:r>
                    </a:p>
                  </a:txBody>
                  <a:tcPr anchor="ctr"/>
                </a:tc>
                <a:tc>
                  <a:txBody>
                    <a:bodyPr/>
                    <a:lstStyle/>
                    <a:p>
                      <a:pPr algn="ctr"/>
                      <a:r>
                        <a:rPr lang="fr-FR" sz="1800" b="1" i="0" kern="1200" dirty="0">
                          <a:solidFill>
                            <a:schemeClr val="dk1"/>
                          </a:solidFill>
                          <a:effectLst/>
                          <a:latin typeface="+mn-lt"/>
                          <a:ea typeface="+mn-ea"/>
                          <a:cs typeface="+mn-cs"/>
                        </a:rPr>
                        <a:t>✓</a:t>
                      </a:r>
                      <a:endParaRPr lang="fr-FR" b="1" dirty="0">
                        <a:latin typeface="Bahnschrift" panose="020B0502040204020203" pitchFamily="34" charset="0"/>
                      </a:endParaRPr>
                    </a:p>
                  </a:txBody>
                  <a:tcPr anchor="ctr"/>
                </a:tc>
                <a:tc>
                  <a:txBody>
                    <a:bodyPr/>
                    <a:lstStyle/>
                    <a:p>
                      <a:pPr algn="ctr"/>
                      <a:r>
                        <a:rPr lang="fr-FR" sz="1800" b="1" i="0" kern="1200" dirty="0">
                          <a:solidFill>
                            <a:schemeClr val="dk1"/>
                          </a:solidFill>
                          <a:effectLst/>
                          <a:latin typeface="+mn-lt"/>
                          <a:ea typeface="+mn-ea"/>
                          <a:cs typeface="+mn-cs"/>
                        </a:rPr>
                        <a:t>✓</a:t>
                      </a:r>
                      <a:endParaRPr lang="fr-FR" b="1" dirty="0">
                        <a:latin typeface="Bahnschrift" panose="020B0502040204020203" pitchFamily="34" charset="0"/>
                      </a:endParaRPr>
                    </a:p>
                  </a:txBody>
                  <a:tcPr anchor="ctr"/>
                </a:tc>
                <a:tc>
                  <a:txBody>
                    <a:bodyPr/>
                    <a:lstStyle/>
                    <a:p>
                      <a:pPr algn="ctr"/>
                      <a:r>
                        <a:rPr lang="fr-FR" sz="1800" b="1" i="0" kern="1200" dirty="0">
                          <a:solidFill>
                            <a:schemeClr val="dk1"/>
                          </a:solidFill>
                          <a:effectLst/>
                          <a:latin typeface="+mn-lt"/>
                          <a:ea typeface="+mn-ea"/>
                          <a:cs typeface="+mn-cs"/>
                        </a:rPr>
                        <a:t>✓</a:t>
                      </a:r>
                      <a:endParaRPr lang="fr-FR" b="1" dirty="0">
                        <a:latin typeface="Bahnschrift" panose="020B0502040204020203" pitchFamily="34" charset="0"/>
                      </a:endParaRPr>
                    </a:p>
                  </a:txBody>
                  <a:tcPr anchor="ctr"/>
                </a:tc>
                <a:extLst>
                  <a:ext uri="{0D108BD9-81ED-4DB2-BD59-A6C34878D82A}">
                    <a16:rowId xmlns:a16="http://schemas.microsoft.com/office/drawing/2014/main" val="1693096507"/>
                  </a:ext>
                </a:extLst>
              </a:tr>
            </a:tbl>
          </a:graphicData>
        </a:graphic>
      </p:graphicFrame>
      <p:sp>
        <p:nvSpPr>
          <p:cNvPr id="3" name="Titre 2">
            <a:extLst>
              <a:ext uri="{FF2B5EF4-FFF2-40B4-BE49-F238E27FC236}">
                <a16:creationId xmlns:a16="http://schemas.microsoft.com/office/drawing/2014/main" id="{810F4F20-6916-A629-5938-2C23A3A32C2B}"/>
              </a:ext>
            </a:extLst>
          </p:cNvPr>
          <p:cNvSpPr>
            <a:spLocks noGrp="1"/>
          </p:cNvSpPr>
          <p:nvPr>
            <p:ph type="title"/>
          </p:nvPr>
        </p:nvSpPr>
        <p:spPr/>
        <p:txBody>
          <a:bodyPr/>
          <a:lstStyle/>
          <a:p>
            <a:r>
              <a:rPr lang="fr-FR" dirty="0" err="1"/>
              <a:t>Results</a:t>
            </a:r>
            <a:endParaRPr lang="fr-FR" dirty="0"/>
          </a:p>
        </p:txBody>
      </p:sp>
      <p:sp>
        <p:nvSpPr>
          <p:cNvPr id="5" name="Espace réservé du numéro de diapositive 4">
            <a:extLst>
              <a:ext uri="{FF2B5EF4-FFF2-40B4-BE49-F238E27FC236}">
                <a16:creationId xmlns:a16="http://schemas.microsoft.com/office/drawing/2014/main" id="{300E8157-F915-C6C8-47D8-EFE0C408F130}"/>
              </a:ext>
            </a:extLst>
          </p:cNvPr>
          <p:cNvSpPr>
            <a:spLocks noGrp="1"/>
          </p:cNvSpPr>
          <p:nvPr>
            <p:ph type="sldNum" sz="quarter" idx="16"/>
          </p:nvPr>
        </p:nvSpPr>
        <p:spPr/>
        <p:txBody>
          <a:bodyPr/>
          <a:lstStyle/>
          <a:p>
            <a:pPr>
              <a:defRPr/>
            </a:pPr>
            <a:fld id="{B27E66B0-5CBE-4E0A-A5C6-DF540FEFB54A}" type="slidenum">
              <a:rPr lang="fr-BE" smtClean="0"/>
              <a:pPr>
                <a:defRPr/>
              </a:pPr>
              <a:t>11</a:t>
            </a:fld>
            <a:endParaRPr lang="fr-BE"/>
          </a:p>
        </p:txBody>
      </p:sp>
      <p:graphicFrame>
        <p:nvGraphicFramePr>
          <p:cNvPr id="8" name="Tableau 7">
            <a:extLst>
              <a:ext uri="{FF2B5EF4-FFF2-40B4-BE49-F238E27FC236}">
                <a16:creationId xmlns:a16="http://schemas.microsoft.com/office/drawing/2014/main" id="{234A16BA-73C1-74FF-520D-524BDF11C9BD}"/>
              </a:ext>
            </a:extLst>
          </p:cNvPr>
          <p:cNvGraphicFramePr>
            <a:graphicFrameLocks/>
          </p:cNvGraphicFramePr>
          <p:nvPr>
            <p:extLst>
              <p:ext uri="{D42A27DB-BD31-4B8C-83A1-F6EECF244321}">
                <p14:modId xmlns:p14="http://schemas.microsoft.com/office/powerpoint/2010/main" val="3174578323"/>
              </p:ext>
            </p:extLst>
          </p:nvPr>
        </p:nvGraphicFramePr>
        <p:xfrm>
          <a:off x="457200" y="2796858"/>
          <a:ext cx="8229600" cy="175260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219019820"/>
                    </a:ext>
                  </a:extLst>
                </a:gridCol>
                <a:gridCol w="1645920">
                  <a:extLst>
                    <a:ext uri="{9D8B030D-6E8A-4147-A177-3AD203B41FA5}">
                      <a16:colId xmlns:a16="http://schemas.microsoft.com/office/drawing/2014/main" val="884269745"/>
                    </a:ext>
                  </a:extLst>
                </a:gridCol>
                <a:gridCol w="1645920">
                  <a:extLst>
                    <a:ext uri="{9D8B030D-6E8A-4147-A177-3AD203B41FA5}">
                      <a16:colId xmlns:a16="http://schemas.microsoft.com/office/drawing/2014/main" val="3317318064"/>
                    </a:ext>
                  </a:extLst>
                </a:gridCol>
                <a:gridCol w="1645920">
                  <a:extLst>
                    <a:ext uri="{9D8B030D-6E8A-4147-A177-3AD203B41FA5}">
                      <a16:colId xmlns:a16="http://schemas.microsoft.com/office/drawing/2014/main" val="327192125"/>
                    </a:ext>
                  </a:extLst>
                </a:gridCol>
                <a:gridCol w="1645920">
                  <a:extLst>
                    <a:ext uri="{9D8B030D-6E8A-4147-A177-3AD203B41FA5}">
                      <a16:colId xmlns:a16="http://schemas.microsoft.com/office/drawing/2014/main" val="3304865957"/>
                    </a:ext>
                  </a:extLst>
                </a:gridCol>
              </a:tblGrid>
              <a:tr h="370840">
                <a:tc>
                  <a:txBody>
                    <a:bodyPr/>
                    <a:lstStyle/>
                    <a:p>
                      <a:r>
                        <a:rPr lang="fr-FR" dirty="0" err="1">
                          <a:latin typeface="Bahnschrift" panose="020B0502040204020203" pitchFamily="34" charset="0"/>
                        </a:rPr>
                        <a:t>Language</a:t>
                      </a:r>
                      <a:r>
                        <a:rPr lang="fr-FR" dirty="0">
                          <a:latin typeface="Bahnschrift" panose="020B0502040204020203" pitchFamily="34" charset="0"/>
                        </a:rPr>
                        <a:t> direction</a:t>
                      </a:r>
                    </a:p>
                  </a:txBody>
                  <a:tcPr/>
                </a:tc>
                <a:tc>
                  <a:txBody>
                    <a:bodyPr/>
                    <a:lstStyle/>
                    <a:p>
                      <a:pPr algn="ctr"/>
                      <a:r>
                        <a:rPr lang="fr-FR" dirty="0">
                          <a:latin typeface="Bahnschrift" panose="020B0502040204020203" pitchFamily="34" charset="0"/>
                        </a:rPr>
                        <a:t>Modifier not </a:t>
                      </a:r>
                      <a:r>
                        <a:rPr lang="fr-FR" dirty="0" err="1">
                          <a:latin typeface="Bahnschrift" panose="020B0502040204020203" pitchFamily="34" charset="0"/>
                        </a:rPr>
                        <a:t>translated</a:t>
                      </a:r>
                      <a:endParaRPr lang="fr-FR" dirty="0">
                        <a:latin typeface="Bahnschrift" panose="020B0502040204020203" pitchFamily="34" charset="0"/>
                      </a:endParaRPr>
                    </a:p>
                  </a:txBody>
                  <a:tcPr/>
                </a:tc>
                <a:tc>
                  <a:txBody>
                    <a:bodyPr/>
                    <a:lstStyle/>
                    <a:p>
                      <a:pPr algn="ctr"/>
                      <a:r>
                        <a:rPr lang="fr-FR" dirty="0">
                          <a:latin typeface="Bahnschrift" panose="020B0502040204020203" pitchFamily="34" charset="0"/>
                        </a:rPr>
                        <a:t>Quantifier not </a:t>
                      </a:r>
                      <a:r>
                        <a:rPr lang="fr-FR" dirty="0" err="1">
                          <a:latin typeface="Bahnschrift" panose="020B0502040204020203" pitchFamily="34" charset="0"/>
                        </a:rPr>
                        <a:t>translated</a:t>
                      </a:r>
                      <a:endParaRPr lang="fr-FR" dirty="0">
                        <a:latin typeface="Bahnschrift" panose="020B0502040204020203" pitchFamily="34" charset="0"/>
                      </a:endParaRPr>
                    </a:p>
                  </a:txBody>
                  <a:tcPr/>
                </a:tc>
                <a:tc>
                  <a:txBody>
                    <a:bodyPr/>
                    <a:lstStyle/>
                    <a:p>
                      <a:pPr algn="ctr"/>
                      <a:r>
                        <a:rPr lang="fr-FR" dirty="0">
                          <a:latin typeface="Bahnschrift" panose="020B0502040204020203" pitchFamily="34" charset="0"/>
                        </a:rPr>
                        <a:t>Quantifier </a:t>
                      </a:r>
                      <a:r>
                        <a:rPr lang="fr-FR" dirty="0" err="1">
                          <a:latin typeface="Bahnschrift" panose="020B0502040204020203" pitchFamily="34" charset="0"/>
                        </a:rPr>
                        <a:t>replaced</a:t>
                      </a:r>
                      <a:endParaRPr lang="fr-FR" dirty="0">
                        <a:latin typeface="Bahnschrift" panose="020B0502040204020203"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err="1">
                          <a:latin typeface="Bahnschrift" panose="020B0502040204020203" pitchFamily="34" charset="0"/>
                        </a:rPr>
                        <a:t>Neither</a:t>
                      </a:r>
                      <a:r>
                        <a:rPr lang="fr-FR" dirty="0">
                          <a:latin typeface="Bahnschrift" panose="020B0502040204020203" pitchFamily="34" charset="0"/>
                        </a:rPr>
                        <a:t> Q </a:t>
                      </a:r>
                      <a:r>
                        <a:rPr lang="fr-FR" dirty="0" err="1">
                          <a:latin typeface="Bahnschrift" panose="020B0502040204020203" pitchFamily="34" charset="0"/>
                        </a:rPr>
                        <a:t>nor</a:t>
                      </a:r>
                      <a:r>
                        <a:rPr lang="fr-FR" dirty="0">
                          <a:latin typeface="Bahnschrift" panose="020B0502040204020203" pitchFamily="34" charset="0"/>
                        </a:rPr>
                        <a:t> M </a:t>
                      </a:r>
                      <a:r>
                        <a:rPr lang="fr-FR" dirty="0" err="1">
                          <a:latin typeface="Bahnschrift" panose="020B0502040204020203" pitchFamily="34" charset="0"/>
                        </a:rPr>
                        <a:t>translated</a:t>
                      </a:r>
                      <a:endParaRPr lang="fr-FR" dirty="0">
                        <a:latin typeface="Bahnschrift" panose="020B0502040204020203" pitchFamily="34" charset="0"/>
                      </a:endParaRPr>
                    </a:p>
                  </a:txBody>
                  <a:tcPr/>
                </a:tc>
                <a:extLst>
                  <a:ext uri="{0D108BD9-81ED-4DB2-BD59-A6C34878D82A}">
                    <a16:rowId xmlns:a16="http://schemas.microsoft.com/office/drawing/2014/main" val="3993641131"/>
                  </a:ext>
                </a:extLst>
              </a:tr>
              <a:tr h="370840">
                <a:tc>
                  <a:txBody>
                    <a:bodyPr/>
                    <a:lstStyle/>
                    <a:p>
                      <a:r>
                        <a:rPr lang="fr-FR" dirty="0">
                          <a:latin typeface="Bahnschrift" panose="020B0502040204020203" pitchFamily="34" charset="0"/>
                        </a:rPr>
                        <a:t>EN&gt;FR</a:t>
                      </a:r>
                    </a:p>
                  </a:txBody>
                  <a:tcPr>
                    <a:lnR w="28575" cap="flat" cmpd="sng" algn="ctr">
                      <a:solidFill>
                        <a:schemeClr val="bg1"/>
                      </a:solidFill>
                      <a:prstDash val="solid"/>
                      <a:round/>
                      <a:headEnd type="none" w="med" len="med"/>
                      <a:tailEnd type="none" w="med" len="med"/>
                    </a:lnR>
                  </a:tcPr>
                </a:tc>
                <a:tc>
                  <a:txBody>
                    <a:bodyPr/>
                    <a:lstStyle/>
                    <a:p>
                      <a:pPr algn="ctr"/>
                      <a:r>
                        <a:rPr lang="fr-FR" b="0" dirty="0">
                          <a:latin typeface="Bahnschrift" panose="020B0502040204020203" pitchFamily="34" charset="0"/>
                        </a:rPr>
                        <a:t>14 (4.7%)</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fr-FR" b="0" dirty="0">
                          <a:latin typeface="Bahnschrift" panose="020B0502040204020203" pitchFamily="34" charset="0"/>
                        </a:rPr>
                        <a:t>10 (3.3%)</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fr-FR" b="0" dirty="0">
                          <a:latin typeface="Bahnschrift" panose="020B0502040204020203" pitchFamily="34" charset="0"/>
                        </a:rPr>
                        <a:t>48 (16.1%)</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fr-FR" b="0" dirty="0">
                          <a:latin typeface="Bahnschrift" panose="020B0502040204020203" pitchFamily="34" charset="0"/>
                        </a:rPr>
                        <a:t>4 (1.3%)</a:t>
                      </a:r>
                    </a:p>
                  </a:txBody>
                  <a:tcP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332990591"/>
                  </a:ext>
                </a:extLst>
              </a:tr>
              <a:tr h="370840">
                <a:tc>
                  <a:txBody>
                    <a:bodyPr/>
                    <a:lstStyle/>
                    <a:p>
                      <a:r>
                        <a:rPr lang="fr-FR" dirty="0">
                          <a:latin typeface="Bahnschrift" panose="020B0502040204020203" pitchFamily="34" charset="0"/>
                        </a:rPr>
                        <a:t>FR&gt;EN</a:t>
                      </a:r>
                    </a:p>
                  </a:txBody>
                  <a:tcP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a:r>
                        <a:rPr lang="fr-FR" b="0" dirty="0">
                          <a:latin typeface="Bahnschrift" panose="020B0502040204020203" pitchFamily="34" charset="0"/>
                        </a:rPr>
                        <a:t>14 (5.5%)</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a:r>
                        <a:rPr lang="fr-FR" b="0" dirty="0">
                          <a:latin typeface="Bahnschrift" panose="020B0502040204020203" pitchFamily="34" charset="0"/>
                        </a:rPr>
                        <a:t>25 (9.8%)</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a:r>
                        <a:rPr lang="fr-FR" b="0" dirty="0">
                          <a:latin typeface="Bahnschrift" panose="020B0502040204020203" pitchFamily="34" charset="0"/>
                        </a:rPr>
                        <a:t>72 (28%)</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a:r>
                        <a:rPr lang="fr-FR" b="0" dirty="0">
                          <a:latin typeface="Bahnschrift" panose="020B0502040204020203" pitchFamily="34" charset="0"/>
                        </a:rPr>
                        <a:t>3 (1.2%)</a:t>
                      </a:r>
                    </a:p>
                  </a:txBody>
                  <a:tcPr>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93096507"/>
                  </a:ext>
                </a:extLst>
              </a:tr>
              <a:tr h="370840">
                <a:tc>
                  <a:txBody>
                    <a:bodyPr/>
                    <a:lstStyle/>
                    <a:p>
                      <a:r>
                        <a:rPr lang="fr-FR" dirty="0" err="1">
                          <a:latin typeface="Bahnschrift" panose="020B0502040204020203" pitchFamily="34" charset="0"/>
                        </a:rPr>
                        <a:t>Examples</a:t>
                      </a:r>
                      <a:endParaRPr lang="fr-FR" dirty="0">
                        <a:latin typeface="Bahnschrift" panose="020B0502040204020203" pitchFamily="34" charset="0"/>
                      </a:endParaRPr>
                    </a:p>
                  </a:txBody>
                  <a:tcP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lang="fr-FR" b="0" dirty="0">
                          <a:latin typeface="Bahnschrift" panose="020B0502040204020203" pitchFamily="34" charset="0"/>
                        </a:rPr>
                        <a:t>4</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lang="fr-FR" b="0" dirty="0">
                          <a:latin typeface="Bahnschrift" panose="020B0502040204020203" pitchFamily="34" charset="0"/>
                        </a:rPr>
                        <a:t>5</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lang="fr-FR" b="0" dirty="0">
                          <a:latin typeface="Bahnschrift" panose="020B0502040204020203" pitchFamily="34" charset="0"/>
                        </a:rPr>
                        <a:t>6</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lang="fr-FR" b="0" dirty="0">
                          <a:latin typeface="Bahnschrift" panose="020B0502040204020203" pitchFamily="34" charset="0"/>
                        </a:rPr>
                        <a:t>7</a:t>
                      </a:r>
                    </a:p>
                  </a:txBody>
                  <a:tcP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120539391"/>
                  </a:ext>
                </a:extLst>
              </a:tr>
            </a:tbl>
          </a:graphicData>
        </a:graphic>
      </p:graphicFrame>
      <p:sp>
        <p:nvSpPr>
          <p:cNvPr id="10" name="ZoneTexte 9">
            <a:extLst>
              <a:ext uri="{FF2B5EF4-FFF2-40B4-BE49-F238E27FC236}">
                <a16:creationId xmlns:a16="http://schemas.microsoft.com/office/drawing/2014/main" id="{86427EA1-8E6B-094F-5B05-5590BBF8A2E6}"/>
              </a:ext>
            </a:extLst>
          </p:cNvPr>
          <p:cNvSpPr txBox="1"/>
          <p:nvPr/>
        </p:nvSpPr>
        <p:spPr>
          <a:xfrm>
            <a:off x="457199" y="4816158"/>
            <a:ext cx="8229599" cy="1530162"/>
          </a:xfrm>
          <a:prstGeom prst="rect">
            <a:avLst/>
          </a:prstGeom>
          <a:noFill/>
        </p:spPr>
        <p:txBody>
          <a:bodyPr wrap="square">
            <a:spAutoFit/>
          </a:bodyPr>
          <a:lstStyle/>
          <a:p>
            <a:pPr marL="893763" indent="-893763">
              <a:lnSpc>
                <a:spcPct val="120000"/>
              </a:lnSpc>
            </a:pPr>
            <a:r>
              <a:rPr lang="fr-FR" sz="2000" dirty="0" err="1">
                <a:latin typeface="Bahnschrift" panose="020B0502040204020203" pitchFamily="34" charset="0"/>
              </a:rPr>
              <a:t>Overall</a:t>
            </a:r>
            <a:r>
              <a:rPr lang="fr-FR" sz="2000" dirty="0">
                <a:latin typeface="Bahnschrift" panose="020B0502040204020203" pitchFamily="34" charset="0"/>
              </a:rPr>
              <a:t>:	QM </a:t>
            </a:r>
            <a:r>
              <a:rPr lang="fr-FR" sz="2000" dirty="0" err="1">
                <a:latin typeface="Bahnschrift" panose="020B0502040204020203" pitchFamily="34" charset="0"/>
              </a:rPr>
              <a:t>translated</a:t>
            </a:r>
            <a:r>
              <a:rPr lang="fr-FR" sz="2000" dirty="0">
                <a:latin typeface="Bahnschrift" panose="020B0502040204020203" pitchFamily="34" charset="0"/>
              </a:rPr>
              <a:t> by direct </a:t>
            </a:r>
            <a:r>
              <a:rPr lang="fr-FR" sz="2000" dirty="0" err="1">
                <a:latin typeface="Bahnschrift" panose="020B0502040204020203" pitchFamily="34" charset="0"/>
              </a:rPr>
              <a:t>equivalent</a:t>
            </a:r>
            <a:r>
              <a:rPr lang="fr-FR" sz="2000" dirty="0">
                <a:latin typeface="Bahnschrift" panose="020B0502040204020203" pitchFamily="34" charset="0"/>
              </a:rPr>
              <a:t>, </a:t>
            </a:r>
          </a:p>
          <a:p>
            <a:pPr marL="893763" indent="-893763">
              <a:lnSpc>
                <a:spcPct val="120000"/>
              </a:lnSpc>
            </a:pPr>
            <a:r>
              <a:rPr lang="fr-FR" sz="2000" dirty="0">
                <a:latin typeface="Bahnschrift" panose="020B0502040204020203" pitchFamily="34" charset="0"/>
              </a:rPr>
              <a:t>	</a:t>
            </a:r>
            <a:r>
              <a:rPr lang="fr-FR" sz="2000" dirty="0" err="1">
                <a:latin typeface="Bahnschrift" panose="020B0502040204020203" pitchFamily="34" charset="0"/>
              </a:rPr>
              <a:t>although</a:t>
            </a:r>
            <a:r>
              <a:rPr lang="fr-FR" sz="2000" dirty="0">
                <a:latin typeface="Bahnschrift" panose="020B0502040204020203" pitchFamily="34" charset="0"/>
              </a:rPr>
              <a:t> </a:t>
            </a:r>
            <a:r>
              <a:rPr lang="fr-FR" sz="2000" dirty="0" err="1">
                <a:latin typeface="Bahnschrift" panose="020B0502040204020203" pitchFamily="34" charset="0"/>
              </a:rPr>
              <a:t>great</a:t>
            </a:r>
            <a:r>
              <a:rPr lang="fr-FR" sz="2000" dirty="0">
                <a:latin typeface="Bahnschrift" panose="020B0502040204020203" pitchFamily="34" charset="0"/>
              </a:rPr>
              <a:t> </a:t>
            </a:r>
            <a:r>
              <a:rPr lang="fr-FR" sz="2000" dirty="0" err="1">
                <a:latin typeface="Bahnschrift" panose="020B0502040204020203" pitchFamily="34" charset="0"/>
              </a:rPr>
              <a:t>variety</a:t>
            </a:r>
            <a:r>
              <a:rPr lang="fr-FR" sz="2000" dirty="0">
                <a:latin typeface="Bahnschrift" panose="020B0502040204020203" pitchFamily="34" charset="0"/>
              </a:rPr>
              <a:t> of translations</a:t>
            </a:r>
          </a:p>
          <a:p>
            <a:pPr marL="893763" indent="-893763">
              <a:lnSpc>
                <a:spcPct val="120000"/>
              </a:lnSpc>
              <a:tabLst>
                <a:tab pos="3403600" algn="l"/>
              </a:tabLst>
            </a:pPr>
            <a:r>
              <a:rPr lang="fr-FR" sz="2000" dirty="0">
                <a:latin typeface="Bahnschrift" panose="020B0502040204020203" pitchFamily="34" charset="0"/>
              </a:rPr>
              <a:t>	e.g. </a:t>
            </a:r>
            <a:r>
              <a:rPr lang="fr-FR" sz="2000" i="1" dirty="0">
                <a:latin typeface="Bahnschrift" panose="020B0502040204020203" pitchFamily="34" charset="0"/>
              </a:rPr>
              <a:t>absolument tout</a:t>
            </a:r>
            <a:r>
              <a:rPr lang="fr-FR" sz="2000" dirty="0">
                <a:latin typeface="Bahnschrift" panose="020B0502040204020203" pitchFamily="34" charset="0"/>
              </a:rPr>
              <a:t> </a:t>
            </a:r>
            <a:r>
              <a:rPr lang="fr-FR" sz="2000" dirty="0" err="1">
                <a:latin typeface="Bahnschrift" panose="020B0502040204020203" pitchFamily="34" charset="0"/>
              </a:rPr>
              <a:t>into</a:t>
            </a:r>
            <a:r>
              <a:rPr lang="fr-FR" sz="2000" dirty="0">
                <a:latin typeface="Bahnschrift" panose="020B0502040204020203" pitchFamily="34" charset="0"/>
              </a:rPr>
              <a:t> </a:t>
            </a:r>
            <a:r>
              <a:rPr lang="fr-FR" sz="2000" i="1" dirty="0" err="1">
                <a:latin typeface="Bahnschrift" panose="020B0502040204020203" pitchFamily="34" charset="0"/>
              </a:rPr>
              <a:t>absolutely</a:t>
            </a:r>
            <a:r>
              <a:rPr lang="fr-FR" sz="2000" i="1" dirty="0">
                <a:latin typeface="Bahnschrift" panose="020B0502040204020203" pitchFamily="34" charset="0"/>
              </a:rPr>
              <a:t> </a:t>
            </a:r>
            <a:r>
              <a:rPr lang="fr-FR" sz="2000" i="1" dirty="0" err="1">
                <a:latin typeface="Bahnschrift" panose="020B0502040204020203" pitchFamily="34" charset="0"/>
              </a:rPr>
              <a:t>nothing</a:t>
            </a:r>
            <a:r>
              <a:rPr lang="fr-FR" sz="2000" dirty="0">
                <a:latin typeface="Bahnschrift" panose="020B0502040204020203" pitchFamily="34" charset="0"/>
              </a:rPr>
              <a:t>, or </a:t>
            </a:r>
            <a:r>
              <a:rPr lang="fr-FR" sz="2000" i="1" dirty="0" err="1">
                <a:latin typeface="Bahnschrift" panose="020B0502040204020203" pitchFamily="34" charset="0"/>
              </a:rPr>
              <a:t>almost</a:t>
            </a:r>
            <a:r>
              <a:rPr lang="fr-FR" sz="2000" i="1" dirty="0">
                <a:latin typeface="Bahnschrift" panose="020B0502040204020203" pitchFamily="34" charset="0"/>
              </a:rPr>
              <a:t> all </a:t>
            </a:r>
            <a:r>
              <a:rPr lang="fr-FR" sz="2000" dirty="0" err="1">
                <a:latin typeface="Bahnschrift" panose="020B0502040204020203" pitchFamily="34" charset="0"/>
              </a:rPr>
              <a:t>into</a:t>
            </a:r>
            <a:r>
              <a:rPr lang="fr-FR" sz="2000" dirty="0">
                <a:latin typeface="Bahnschrift" panose="020B0502040204020203" pitchFamily="34" charset="0"/>
              </a:rPr>
              <a:t> </a:t>
            </a:r>
            <a:r>
              <a:rPr lang="fr-FR" sz="2000" i="1" dirty="0">
                <a:latin typeface="Bahnschrift" panose="020B0502040204020203" pitchFamily="34" charset="0"/>
              </a:rPr>
              <a:t>la quasi-totalité</a:t>
            </a:r>
            <a:endParaRPr lang="fr-FR" sz="2000" dirty="0">
              <a:latin typeface="Bahnschrift" panose="020B0502040204020203" pitchFamily="34" charset="0"/>
            </a:endParaRPr>
          </a:p>
        </p:txBody>
      </p:sp>
      <p:sp>
        <p:nvSpPr>
          <p:cNvPr id="2" name="Espace réservé du texte 5">
            <a:extLst>
              <a:ext uri="{FF2B5EF4-FFF2-40B4-BE49-F238E27FC236}">
                <a16:creationId xmlns:a16="http://schemas.microsoft.com/office/drawing/2014/main" id="{610CC0E5-A1E3-31E4-42BA-BD2AD06F9AF8}"/>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err="1">
                <a:solidFill>
                  <a:schemeClr val="bg1">
                    <a:lumMod val="50000"/>
                  </a:schemeClr>
                </a:solidFill>
                <a:latin typeface="Bahnschrift" panose="020B0502040204020203" pitchFamily="34" charset="0"/>
                <a:cs typeface="Calibri"/>
              </a:rPr>
              <a:t>Literature</a:t>
            </a:r>
            <a:r>
              <a:rPr lang="fr-FR" b="1" dirty="0">
                <a:solidFill>
                  <a:srgbClr val="C40C42"/>
                </a:solidFill>
                <a:latin typeface="Bahnschrift" panose="020B0502040204020203" pitchFamily="34" charset="0"/>
                <a:cs typeface="Calibri"/>
              </a:rPr>
              <a:t>  </a:t>
            </a:r>
            <a:r>
              <a:rPr lang="fr-BE" dirty="0">
                <a:solidFill>
                  <a:schemeClr val="bg1">
                    <a:lumMod val="50000"/>
                  </a:schemeClr>
                </a:solidFill>
                <a:latin typeface="Bahnschrift" panose="020B0502040204020203" pitchFamily="34" charset="0"/>
                <a:cs typeface="Calibri"/>
              </a:rPr>
              <a:t>|  </a:t>
            </a:r>
            <a:r>
              <a:rPr lang="fr-BE" dirty="0" err="1">
                <a:solidFill>
                  <a:schemeClr val="bg1">
                    <a:lumMod val="50000"/>
                  </a:schemeClr>
                </a:solidFill>
                <a:latin typeface="Bahnschrift" panose="020B0502040204020203" pitchFamily="34" charset="0"/>
                <a:cs typeface="Calibri"/>
              </a:rPr>
              <a:t>Methodology</a:t>
            </a:r>
            <a:r>
              <a:rPr lang="fr-BE" dirty="0">
                <a:solidFill>
                  <a:schemeClr val="bg1">
                    <a:lumMod val="50000"/>
                  </a:schemeClr>
                </a:solidFill>
                <a:latin typeface="Bahnschrift" panose="020B0502040204020203" pitchFamily="34" charset="0"/>
                <a:cs typeface="Calibri"/>
              </a:rPr>
              <a:t>  |  </a:t>
            </a:r>
            <a:r>
              <a:rPr lang="fr-BE" b="1" dirty="0" err="1">
                <a:solidFill>
                  <a:srgbClr val="C00000"/>
                </a:solidFill>
                <a:latin typeface="Bahnschrift" panose="020B0502040204020203" pitchFamily="34" charset="0"/>
                <a:cs typeface="Calibri"/>
              </a:rPr>
              <a:t>Results</a:t>
            </a:r>
            <a:r>
              <a:rPr lang="fr-BE" dirty="0">
                <a:solidFill>
                  <a:schemeClr val="bg1">
                    <a:lumMod val="50000"/>
                  </a:schemeClr>
                </a:solidFill>
                <a:latin typeface="Bahnschrift" panose="020B0502040204020203" pitchFamily="34" charset="0"/>
                <a:cs typeface="Calibri"/>
              </a:rPr>
              <a:t>  |  Conclusion  |  </a:t>
            </a:r>
            <a:r>
              <a:rPr lang="fr-BE" dirty="0" err="1">
                <a:solidFill>
                  <a:schemeClr val="bg1">
                    <a:lumMod val="50000"/>
                  </a:schemeClr>
                </a:solidFill>
                <a:latin typeface="Bahnschrift" panose="020B0502040204020203" pitchFamily="34" charset="0"/>
                <a:cs typeface="Calibri"/>
              </a:rPr>
              <a:t>References</a:t>
            </a:r>
            <a:endParaRPr lang="fr-BE" dirty="0">
              <a:solidFill>
                <a:schemeClr val="bg1">
                  <a:lumMod val="50000"/>
                </a:schemeClr>
              </a:solidFill>
              <a:latin typeface="Bahnschrift" panose="020B0502040204020203" pitchFamily="34" charset="0"/>
              <a:cs typeface="Calibri"/>
            </a:endParaRPr>
          </a:p>
        </p:txBody>
      </p:sp>
      <p:sp>
        <p:nvSpPr>
          <p:cNvPr id="4" name="Espace réservé du texte 5">
            <a:extLst>
              <a:ext uri="{FF2B5EF4-FFF2-40B4-BE49-F238E27FC236}">
                <a16:creationId xmlns:a16="http://schemas.microsoft.com/office/drawing/2014/main" id="{BFE070CC-6CCF-E6E3-B6C0-ED9947BB75FC}"/>
              </a:ext>
            </a:extLst>
          </p:cNvPr>
          <p:cNvSpPr txBox="1">
            <a:spLocks/>
          </p:cNvSpPr>
          <p:nvPr/>
        </p:nvSpPr>
        <p:spPr>
          <a:xfrm>
            <a:off x="2369574" y="145472"/>
            <a:ext cx="531138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a:t>
            </a:r>
            <a:r>
              <a:rPr lang="fr-FR" b="1" dirty="0">
                <a:solidFill>
                  <a:srgbClr val="969696"/>
                </a:solidFill>
                <a:latin typeface="Bahnschrift" panose="020B0502040204020203" pitchFamily="34" charset="0"/>
                <a:cs typeface="Calibri"/>
              </a:rPr>
              <a:t>• • •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277742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10F4F20-6916-A629-5938-2C23A3A32C2B}"/>
              </a:ext>
            </a:extLst>
          </p:cNvPr>
          <p:cNvSpPr>
            <a:spLocks noGrp="1"/>
          </p:cNvSpPr>
          <p:nvPr>
            <p:ph type="title"/>
          </p:nvPr>
        </p:nvSpPr>
        <p:spPr/>
        <p:txBody>
          <a:bodyPr/>
          <a:lstStyle/>
          <a:p>
            <a:r>
              <a:rPr lang="fr-FR" dirty="0"/>
              <a:t>English </a:t>
            </a:r>
            <a:r>
              <a:rPr lang="fr-FR" dirty="0" err="1"/>
              <a:t>into</a:t>
            </a:r>
            <a:r>
              <a:rPr lang="fr-FR" dirty="0"/>
              <a:t> French</a:t>
            </a:r>
          </a:p>
        </p:txBody>
      </p:sp>
      <p:sp>
        <p:nvSpPr>
          <p:cNvPr id="5" name="Espace réservé du numéro de diapositive 4">
            <a:extLst>
              <a:ext uri="{FF2B5EF4-FFF2-40B4-BE49-F238E27FC236}">
                <a16:creationId xmlns:a16="http://schemas.microsoft.com/office/drawing/2014/main" id="{300E8157-F915-C6C8-47D8-EFE0C408F130}"/>
              </a:ext>
            </a:extLst>
          </p:cNvPr>
          <p:cNvSpPr>
            <a:spLocks noGrp="1"/>
          </p:cNvSpPr>
          <p:nvPr>
            <p:ph type="sldNum" sz="quarter" idx="16"/>
          </p:nvPr>
        </p:nvSpPr>
        <p:spPr/>
        <p:txBody>
          <a:bodyPr/>
          <a:lstStyle/>
          <a:p>
            <a:pPr>
              <a:defRPr/>
            </a:pPr>
            <a:fld id="{B27E66B0-5CBE-4E0A-A5C6-DF540FEFB54A}" type="slidenum">
              <a:rPr lang="fr-BE" smtClean="0"/>
              <a:pPr>
                <a:defRPr/>
              </a:pPr>
              <a:t>12</a:t>
            </a:fld>
            <a:endParaRPr lang="fr-BE"/>
          </a:p>
        </p:txBody>
      </p:sp>
      <p:graphicFrame>
        <p:nvGraphicFramePr>
          <p:cNvPr id="2" name="Tableau 5">
            <a:extLst>
              <a:ext uri="{FF2B5EF4-FFF2-40B4-BE49-F238E27FC236}">
                <a16:creationId xmlns:a16="http://schemas.microsoft.com/office/drawing/2014/main" id="{C3715535-1EFE-3BC6-D2D2-7B20D49A555F}"/>
              </a:ext>
            </a:extLst>
          </p:cNvPr>
          <p:cNvGraphicFramePr>
            <a:graphicFrameLocks noGrp="1"/>
          </p:cNvGraphicFramePr>
          <p:nvPr>
            <p:ph idx="1"/>
            <p:extLst>
              <p:ext uri="{D42A27DB-BD31-4B8C-83A1-F6EECF244321}">
                <p14:modId xmlns:p14="http://schemas.microsoft.com/office/powerpoint/2010/main" val="2888064349"/>
              </p:ext>
            </p:extLst>
          </p:nvPr>
        </p:nvGraphicFramePr>
        <p:xfrm>
          <a:off x="78657" y="1181665"/>
          <a:ext cx="8986684" cy="5307628"/>
        </p:xfrm>
        <a:graphic>
          <a:graphicData uri="http://schemas.openxmlformats.org/drawingml/2006/table">
            <a:tbl>
              <a:tblPr firstRow="1" bandRow="1">
                <a:tableStyleId>{5C22544A-7EE6-4342-B048-85BDC9FD1C3A}</a:tableStyleId>
              </a:tblPr>
              <a:tblGrid>
                <a:gridCol w="1877962">
                  <a:extLst>
                    <a:ext uri="{9D8B030D-6E8A-4147-A177-3AD203B41FA5}">
                      <a16:colId xmlns:a16="http://schemas.microsoft.com/office/drawing/2014/main" val="3412461306"/>
                    </a:ext>
                  </a:extLst>
                </a:gridCol>
                <a:gridCol w="1120878">
                  <a:extLst>
                    <a:ext uri="{9D8B030D-6E8A-4147-A177-3AD203B41FA5}">
                      <a16:colId xmlns:a16="http://schemas.microsoft.com/office/drawing/2014/main" val="655990210"/>
                    </a:ext>
                  </a:extLst>
                </a:gridCol>
                <a:gridCol w="1022555">
                  <a:extLst>
                    <a:ext uri="{9D8B030D-6E8A-4147-A177-3AD203B41FA5}">
                      <a16:colId xmlns:a16="http://schemas.microsoft.com/office/drawing/2014/main" val="18333563"/>
                    </a:ext>
                  </a:extLst>
                </a:gridCol>
                <a:gridCol w="2320413">
                  <a:extLst>
                    <a:ext uri="{9D8B030D-6E8A-4147-A177-3AD203B41FA5}">
                      <a16:colId xmlns:a16="http://schemas.microsoft.com/office/drawing/2014/main" val="2287947075"/>
                    </a:ext>
                  </a:extLst>
                </a:gridCol>
                <a:gridCol w="1032387">
                  <a:extLst>
                    <a:ext uri="{9D8B030D-6E8A-4147-A177-3AD203B41FA5}">
                      <a16:colId xmlns:a16="http://schemas.microsoft.com/office/drawing/2014/main" val="3450526686"/>
                    </a:ext>
                  </a:extLst>
                </a:gridCol>
                <a:gridCol w="1012722">
                  <a:extLst>
                    <a:ext uri="{9D8B030D-6E8A-4147-A177-3AD203B41FA5}">
                      <a16:colId xmlns:a16="http://schemas.microsoft.com/office/drawing/2014/main" val="2984473476"/>
                    </a:ext>
                  </a:extLst>
                </a:gridCol>
                <a:gridCol w="599767">
                  <a:extLst>
                    <a:ext uri="{9D8B030D-6E8A-4147-A177-3AD203B41FA5}">
                      <a16:colId xmlns:a16="http://schemas.microsoft.com/office/drawing/2014/main" val="3861868040"/>
                    </a:ext>
                  </a:extLst>
                </a:gridCol>
              </a:tblGrid>
              <a:tr h="517610">
                <a:tc>
                  <a:txBody>
                    <a:bodyPr/>
                    <a:lstStyle/>
                    <a:p>
                      <a:pPr algn="just">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EN</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Number</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%corpus</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Main translations</a:t>
                      </a:r>
                    </a:p>
                  </a:txBody>
                  <a:tcPr marL="68580" marR="68580" marT="0" marB="0" anchor="ctr"/>
                </a:tc>
                <a:tc>
                  <a:txBody>
                    <a:bodyPr/>
                    <a:lstStyle/>
                    <a:p>
                      <a:pPr algn="just">
                        <a:lnSpc>
                          <a:spcPct val="100000"/>
                        </a:lnSpc>
                        <a:spcAft>
                          <a:spcPts val="0"/>
                        </a:spcAft>
                      </a:pPr>
                      <a:r>
                        <a:rPr lang="fr-FR" sz="1600" dirty="0" err="1">
                          <a:effectLst/>
                          <a:latin typeface="Bahnschrift" panose="020B0502040204020203" pitchFamily="34" charset="0"/>
                          <a:ea typeface="Calibri" panose="020F0502020204030204" pitchFamily="34" charset="0"/>
                          <a:cs typeface="Times New Roman" panose="02020603050405020304" pitchFamily="18" charset="0"/>
                        </a:rPr>
                        <a:t>Number</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%corpus</a:t>
                      </a:r>
                    </a:p>
                  </a:txBody>
                  <a:tcPr marL="68580" marR="68580" marT="0" marB="0" anchor="ctr"/>
                </a:tc>
                <a:tc>
                  <a:txBody>
                    <a:bodyPr/>
                    <a:lstStyle/>
                    <a:p>
                      <a:pPr algn="just">
                        <a:lnSpc>
                          <a:spcPct val="100000"/>
                        </a:lnSpc>
                        <a:spcAft>
                          <a:spcPts val="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EX</a:t>
                      </a:r>
                    </a:p>
                  </a:txBody>
                  <a:tcPr marL="68580" marR="68580" marT="0" marB="0" anchor="ctr"/>
                </a:tc>
                <a:extLst>
                  <a:ext uri="{0D108BD9-81ED-4DB2-BD59-A6C34878D82A}">
                    <a16:rowId xmlns:a16="http://schemas.microsoft.com/office/drawing/2014/main" val="1704623013"/>
                  </a:ext>
                </a:extLst>
              </a:tr>
              <a:tr h="484558">
                <a:tc rowSpan="2">
                  <a:txBody>
                    <a:bodyPr/>
                    <a:lstStyle/>
                    <a:p>
                      <a:pPr algn="just">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(just) about all</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2</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0.6</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à </a:t>
                      </a:r>
                      <a:r>
                        <a:rPr lang="en-GB" sz="1600" dirty="0" err="1">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peu</a:t>
                      </a: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 </a:t>
                      </a:r>
                      <a:r>
                        <a:rPr lang="en-GB" sz="1600" dirty="0" err="1">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près</a:t>
                      </a: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 </a:t>
                      </a:r>
                      <a:r>
                        <a:rPr lang="en-GB" sz="1600" dirty="0" err="1">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tou</a:t>
                      </a: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1</a:t>
                      </a:r>
                      <a:endParaRPr lang="fr-FR" sz="16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0.3</a:t>
                      </a:r>
                      <a:endParaRPr lang="fr-FR" sz="16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8</a:t>
                      </a:r>
                    </a:p>
                  </a:txBody>
                  <a:tcPr marL="68580" marR="68580" marT="0" marB="0" anchor="ctr"/>
                </a:tc>
                <a:extLst>
                  <a:ext uri="{0D108BD9-81ED-4DB2-BD59-A6C34878D82A}">
                    <a16:rowId xmlns:a16="http://schemas.microsoft.com/office/drawing/2014/main" val="1548278519"/>
                  </a:ext>
                </a:extLst>
              </a:tr>
              <a:tr h="484558">
                <a:tc vMerge="1">
                  <a:txBody>
                    <a:bodyPr/>
                    <a:lstStyle/>
                    <a:p>
                      <a:pPr algn="just">
                        <a:lnSpc>
                          <a:spcPct val="100000"/>
                        </a:lnSpc>
                        <a:spcAft>
                          <a:spcPts val="0"/>
                        </a:spcAft>
                      </a:pP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0000"/>
                        </a:lnSpc>
                        <a:spcAft>
                          <a:spcPts val="0"/>
                        </a:spcAft>
                      </a:pP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0000"/>
                        </a:lnSpc>
                        <a:spcAft>
                          <a:spcPts val="0"/>
                        </a:spcAft>
                      </a:pP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presque </a:t>
                      </a:r>
                      <a:r>
                        <a:rPr lang="en-GB" sz="1600" dirty="0" err="1">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tou</a:t>
                      </a: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a:txBody>
                    <a:bodyPr/>
                    <a:lstStyle/>
                    <a:p>
                      <a:pPr algn="ctr">
                        <a:lnSpc>
                          <a:spcPct val="107000"/>
                        </a:lnSpc>
                        <a:spcAft>
                          <a:spcPts val="800"/>
                        </a:spcAft>
                      </a:pP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1</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a:txBody>
                    <a:bodyPr/>
                    <a:lstStyle/>
                    <a:p>
                      <a:pPr algn="ctr">
                        <a:lnSpc>
                          <a:spcPct val="107000"/>
                        </a:lnSpc>
                        <a:spcAft>
                          <a:spcPts val="800"/>
                        </a:spcAft>
                      </a:pP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0.3</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9</a:t>
                      </a:r>
                    </a:p>
                  </a:txBody>
                  <a:tcPr marL="68580" marR="68580" marT="0" marB="0" anchor="ctr">
                    <a:solidFill>
                      <a:srgbClr val="CBE2EC"/>
                    </a:solidFill>
                  </a:tcPr>
                </a:tc>
                <a:extLst>
                  <a:ext uri="{0D108BD9-81ED-4DB2-BD59-A6C34878D82A}">
                    <a16:rowId xmlns:a16="http://schemas.microsoft.com/office/drawing/2014/main" val="1780913226"/>
                  </a:ext>
                </a:extLst>
              </a:tr>
              <a:tr h="428996">
                <a:tc>
                  <a:txBody>
                    <a:bodyPr/>
                    <a:lstStyle/>
                    <a:p>
                      <a:pPr algn="just">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almost all</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gn="ctr">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77</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gn="ctr">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24.3</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nSpc>
                          <a:spcPct val="107000"/>
                        </a:lnSpc>
                        <a:spcAft>
                          <a:spcPts val="800"/>
                        </a:spcAft>
                      </a:pP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presque </a:t>
                      </a:r>
                      <a:r>
                        <a:rPr lang="en-GB" sz="1600" dirty="0" err="1">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tou</a:t>
                      </a: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a:t>
                      </a:r>
                    </a:p>
                  </a:txBody>
                  <a:tcPr marL="68580" marR="68580" marT="0" marB="0" anchor="ctr">
                    <a:solidFill>
                      <a:srgbClr val="E7F1F6"/>
                    </a:solidFill>
                  </a:tcPr>
                </a:tc>
                <a:tc>
                  <a:txBody>
                    <a:bodyPr/>
                    <a:lstStyle/>
                    <a:p>
                      <a:pPr algn="ctr">
                        <a:lnSpc>
                          <a:spcPct val="107000"/>
                        </a:lnSpc>
                        <a:spcAft>
                          <a:spcPts val="800"/>
                        </a:spcAft>
                      </a:pP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42</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gn="ctr">
                        <a:lnSpc>
                          <a:spcPct val="107000"/>
                        </a:lnSpc>
                        <a:spcAft>
                          <a:spcPts val="800"/>
                        </a:spcAft>
                      </a:pP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14.1</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10</a:t>
                      </a:r>
                    </a:p>
                  </a:txBody>
                  <a:tcPr marL="68580" marR="68580" marT="0" marB="0" anchor="ctr">
                    <a:solidFill>
                      <a:srgbClr val="E7F1F6"/>
                    </a:solidFill>
                  </a:tcPr>
                </a:tc>
                <a:extLst>
                  <a:ext uri="{0D108BD9-81ED-4DB2-BD59-A6C34878D82A}">
                    <a16:rowId xmlns:a16="http://schemas.microsoft.com/office/drawing/2014/main" val="1754184882"/>
                  </a:ext>
                </a:extLst>
              </a:tr>
              <a:tr h="484558">
                <a:tc>
                  <a:txBody>
                    <a:bodyPr/>
                    <a:lstStyle/>
                    <a:p>
                      <a:pPr algn="just">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essentially all</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a:txBody>
                    <a:bodyPr/>
                    <a:lstStyle/>
                    <a:p>
                      <a:pPr algn="ctr">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5</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a:txBody>
                    <a:bodyPr/>
                    <a:lstStyle/>
                    <a:p>
                      <a:pPr algn="ctr">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1.6</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a:txBody>
                    <a:bodyPr/>
                    <a:lstStyle/>
                    <a:p>
                      <a:pPr>
                        <a:lnSpc>
                          <a:spcPct val="107000"/>
                        </a:lnSpc>
                        <a:spcAft>
                          <a:spcPts val="800"/>
                        </a:spcAft>
                      </a:pPr>
                      <a:r>
                        <a:rPr lang="en-GB" sz="1600" dirty="0" err="1">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essentiellement</a:t>
                      </a: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 </a:t>
                      </a:r>
                      <a:r>
                        <a:rPr lang="en-GB" sz="1600" dirty="0" err="1">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tou</a:t>
                      </a: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a:txBody>
                    <a:bodyPr/>
                    <a:lstStyle/>
                    <a:p>
                      <a:pPr algn="ctr">
                        <a:lnSpc>
                          <a:spcPct val="107000"/>
                        </a:lnSpc>
                        <a:spcAft>
                          <a:spcPts val="800"/>
                        </a:spcAft>
                      </a:pP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4</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a:txBody>
                    <a:bodyPr/>
                    <a:lstStyle/>
                    <a:p>
                      <a:pPr algn="ctr">
                        <a:lnSpc>
                          <a:spcPct val="107000"/>
                        </a:lnSpc>
                        <a:spcAft>
                          <a:spcPts val="800"/>
                        </a:spcAft>
                      </a:pP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1.3</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11</a:t>
                      </a:r>
                    </a:p>
                  </a:txBody>
                  <a:tcPr marL="68580" marR="68580" marT="0" marB="0" anchor="ctr">
                    <a:solidFill>
                      <a:srgbClr val="CBE2EC"/>
                    </a:solidFill>
                  </a:tcPr>
                </a:tc>
                <a:extLst>
                  <a:ext uri="{0D108BD9-81ED-4DB2-BD59-A6C34878D82A}">
                    <a16:rowId xmlns:a16="http://schemas.microsoft.com/office/drawing/2014/main" val="3708273791"/>
                  </a:ext>
                </a:extLst>
              </a:tr>
              <a:tr h="484558">
                <a:tc>
                  <a:txBody>
                    <a:bodyPr/>
                    <a:lstStyle/>
                    <a:p>
                      <a:pPr algn="just">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(very) nearly all</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gn="ctr">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25</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gn="ctr">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7.9</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nSpc>
                          <a:spcPct val="107000"/>
                        </a:lnSpc>
                        <a:spcAft>
                          <a:spcPts val="800"/>
                        </a:spcAft>
                      </a:pP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presque </a:t>
                      </a:r>
                      <a:r>
                        <a:rPr lang="en-GB" sz="1600" dirty="0" err="1">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tou</a:t>
                      </a: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gn="ctr">
                        <a:lnSpc>
                          <a:spcPct val="107000"/>
                        </a:lnSpc>
                        <a:spcAft>
                          <a:spcPts val="800"/>
                        </a:spcAft>
                      </a:pP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12</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gn="ctr">
                        <a:lnSpc>
                          <a:spcPct val="107000"/>
                        </a:lnSpc>
                        <a:spcAft>
                          <a:spcPts val="800"/>
                        </a:spcAft>
                      </a:pP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4</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12</a:t>
                      </a:r>
                    </a:p>
                  </a:txBody>
                  <a:tcPr marL="68580" marR="68580" marT="0" marB="0" anchor="ctr">
                    <a:solidFill>
                      <a:srgbClr val="E7F1F6"/>
                    </a:solidFill>
                  </a:tcPr>
                </a:tc>
                <a:extLst>
                  <a:ext uri="{0D108BD9-81ED-4DB2-BD59-A6C34878D82A}">
                    <a16:rowId xmlns:a16="http://schemas.microsoft.com/office/drawing/2014/main" val="721821322"/>
                  </a:ext>
                </a:extLst>
              </a:tr>
              <a:tr h="484558">
                <a:tc rowSpan="2">
                  <a:txBody>
                    <a:bodyPr/>
                    <a:lstStyle/>
                    <a:p>
                      <a:pPr algn="just">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not all</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rowSpan="2">
                  <a:txBody>
                    <a:bodyPr/>
                    <a:lstStyle/>
                    <a:p>
                      <a:pPr algn="ctr">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169</a:t>
                      </a:r>
                    </a:p>
                    <a:p>
                      <a:pPr algn="ctr">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(150)</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rowSpan="2">
                  <a:txBody>
                    <a:bodyPr/>
                    <a:lstStyle/>
                    <a:p>
                      <a:pPr algn="ctr">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53.3</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a:txBody>
                    <a:bodyPr/>
                    <a:lstStyle/>
                    <a:p>
                      <a:pPr>
                        <a:lnSpc>
                          <a:spcPct val="107000"/>
                        </a:lnSpc>
                        <a:spcAft>
                          <a:spcPts val="800"/>
                        </a:spcAft>
                      </a:pP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(ne...) pas (…) </a:t>
                      </a:r>
                      <a:r>
                        <a:rPr lang="en-GB" sz="1600" dirty="0" err="1">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tou</a:t>
                      </a: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 </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a:txBody>
                    <a:bodyPr/>
                    <a:lstStyle/>
                    <a:p>
                      <a:pPr algn="ctr">
                        <a:lnSpc>
                          <a:spcPct val="107000"/>
                        </a:lnSpc>
                        <a:spcAft>
                          <a:spcPts val="800"/>
                        </a:spcAft>
                      </a:pP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55</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a:txBody>
                    <a:bodyPr/>
                    <a:lstStyle/>
                    <a:p>
                      <a:pPr algn="ctr">
                        <a:lnSpc>
                          <a:spcPct val="107000"/>
                        </a:lnSpc>
                        <a:spcAft>
                          <a:spcPts val="800"/>
                        </a:spcAft>
                      </a:pP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18.4</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13</a:t>
                      </a:r>
                    </a:p>
                  </a:txBody>
                  <a:tcPr marL="68580" marR="68580" marT="0" marB="0" anchor="ctr">
                    <a:solidFill>
                      <a:srgbClr val="CBE2EC"/>
                    </a:solidFill>
                  </a:tcPr>
                </a:tc>
                <a:extLst>
                  <a:ext uri="{0D108BD9-81ED-4DB2-BD59-A6C34878D82A}">
                    <a16:rowId xmlns:a16="http://schemas.microsoft.com/office/drawing/2014/main" val="704075762"/>
                  </a:ext>
                </a:extLst>
              </a:tr>
              <a:tr h="484558">
                <a:tc vMerge="1">
                  <a:txBody>
                    <a:bodyPr/>
                    <a:lstStyle/>
                    <a:p>
                      <a:pPr algn="just">
                        <a:lnSpc>
                          <a:spcPct val="100000"/>
                        </a:lnSpc>
                        <a:spcAft>
                          <a:spcPts val="0"/>
                        </a:spcAft>
                      </a:pP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0000"/>
                        </a:lnSpc>
                        <a:spcAft>
                          <a:spcPts val="0"/>
                        </a:spcAft>
                      </a:pP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0000"/>
                        </a:lnSpc>
                        <a:spcAft>
                          <a:spcPts val="0"/>
                        </a:spcAft>
                      </a:pP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dirty="0" err="1">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tou</a:t>
                      </a: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 (…) ne (…) pas</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73</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24.5</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14</a:t>
                      </a:r>
                    </a:p>
                  </a:txBody>
                  <a:tcPr marL="68580" marR="68580" marT="0" marB="0" anchor="ctr"/>
                </a:tc>
                <a:extLst>
                  <a:ext uri="{0D108BD9-81ED-4DB2-BD59-A6C34878D82A}">
                    <a16:rowId xmlns:a16="http://schemas.microsoft.com/office/drawing/2014/main" val="393137278"/>
                  </a:ext>
                </a:extLst>
              </a:tr>
              <a:tr h="484558">
                <a:tc>
                  <a:txBody>
                    <a:bodyPr/>
                    <a:lstStyle/>
                    <a:p>
                      <a:pPr algn="just">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practically all</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GB" sz="1600">
                          <a:effectLst/>
                          <a:latin typeface="Bahnschrift" panose="020B0502040204020203" pitchFamily="34" charset="0"/>
                          <a:ea typeface="Calibri" panose="020F0502020204030204" pitchFamily="34" charset="0"/>
                          <a:cs typeface="Times New Roman" panose="02020603050405020304" pitchFamily="18" charset="0"/>
                        </a:rPr>
                        <a:t>15</a:t>
                      </a:r>
                      <a:endParaRPr lang="fr-FR" sz="16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4.7</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pratiquement tou*</a:t>
                      </a:r>
                      <a:endParaRPr lang="fr-FR" sz="16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6</a:t>
                      </a:r>
                      <a:endParaRPr lang="fr-FR" sz="16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2</a:t>
                      </a:r>
                      <a:endParaRPr lang="fr-FR" sz="16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15</a:t>
                      </a:r>
                    </a:p>
                  </a:txBody>
                  <a:tcPr marL="68580" marR="68580" marT="0" marB="0" anchor="ctr"/>
                </a:tc>
                <a:extLst>
                  <a:ext uri="{0D108BD9-81ED-4DB2-BD59-A6C34878D82A}">
                    <a16:rowId xmlns:a16="http://schemas.microsoft.com/office/drawing/2014/main" val="1687374796"/>
                  </a:ext>
                </a:extLst>
              </a:tr>
              <a:tr h="484558">
                <a:tc>
                  <a:txBody>
                    <a:bodyPr/>
                    <a:lstStyle/>
                    <a:p>
                      <a:pPr algn="just">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virtually all</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GB" sz="1600">
                          <a:effectLst/>
                          <a:latin typeface="Bahnschrift" panose="020B0502040204020203" pitchFamily="34" charset="0"/>
                          <a:ea typeface="Calibri" panose="020F0502020204030204" pitchFamily="34" charset="0"/>
                          <a:cs typeface="Times New Roman" panose="02020603050405020304" pitchFamily="18" charset="0"/>
                        </a:rPr>
                        <a:t>24</a:t>
                      </a:r>
                      <a:endParaRPr lang="fr-FR" sz="16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7.6</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dirty="0" err="1">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pratiquement</a:t>
                      </a: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 </a:t>
                      </a:r>
                      <a:r>
                        <a:rPr lang="en-GB" sz="1600" dirty="0" err="1">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tou</a:t>
                      </a: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11</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GB" sz="1600" dirty="0">
                          <a:solidFill>
                            <a:srgbClr val="000000"/>
                          </a:solidFill>
                          <a:effectLst/>
                          <a:latin typeface="Bahnschrift" panose="020B0502040204020203" pitchFamily="34" charset="0"/>
                          <a:ea typeface="Calibri" panose="020F0502020204030204" pitchFamily="34" charset="0"/>
                          <a:cs typeface="Times New Roman" panose="02020603050405020304" pitchFamily="18" charset="0"/>
                        </a:rPr>
                        <a:t>3.7</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16</a:t>
                      </a:r>
                    </a:p>
                  </a:txBody>
                  <a:tcPr marL="68580" marR="68580" marT="0" marB="0" anchor="ctr"/>
                </a:tc>
                <a:extLst>
                  <a:ext uri="{0D108BD9-81ED-4DB2-BD59-A6C34878D82A}">
                    <a16:rowId xmlns:a16="http://schemas.microsoft.com/office/drawing/2014/main" val="2013257742"/>
                  </a:ext>
                </a:extLst>
              </a:tr>
              <a:tr h="484558">
                <a:tc>
                  <a:txBody>
                    <a:bodyPr/>
                    <a:lstStyle/>
                    <a:p>
                      <a:pPr algn="just">
                        <a:lnSpc>
                          <a:spcPct val="100000"/>
                        </a:lnSpc>
                        <a:spcAft>
                          <a:spcPts val="0"/>
                        </a:spcAft>
                      </a:pPr>
                      <a:r>
                        <a:rPr lang="en-GB" sz="1600" dirty="0">
                          <a:solidFill>
                            <a:schemeClr val="bg1"/>
                          </a:solidFill>
                          <a:effectLst/>
                          <a:latin typeface="Bahnschrift" panose="020B0502040204020203" pitchFamily="34" charset="0"/>
                          <a:ea typeface="Calibri" panose="020F0502020204030204" pitchFamily="34" charset="0"/>
                          <a:cs typeface="Times New Roman" panose="02020603050405020304" pitchFamily="18" charset="0"/>
                        </a:rPr>
                        <a:t>TOT</a:t>
                      </a:r>
                      <a:endParaRPr lang="fr-FR" sz="1600" dirty="0">
                        <a:solidFill>
                          <a:schemeClr val="bg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00000"/>
                        </a:lnSpc>
                        <a:spcAft>
                          <a:spcPts val="0"/>
                        </a:spcAft>
                      </a:pPr>
                      <a:r>
                        <a:rPr lang="en-GB" sz="1600" dirty="0">
                          <a:solidFill>
                            <a:schemeClr val="bg1"/>
                          </a:solidFill>
                          <a:effectLst/>
                          <a:latin typeface="Bahnschrift" panose="020B0502040204020203" pitchFamily="34" charset="0"/>
                          <a:ea typeface="Calibri" panose="020F0502020204030204" pitchFamily="34" charset="0"/>
                          <a:cs typeface="Times New Roman" panose="02020603050405020304" pitchFamily="18" charset="0"/>
                        </a:rPr>
                        <a:t>317</a:t>
                      </a:r>
                      <a:endParaRPr lang="fr-FR" sz="1600" dirty="0">
                        <a:solidFill>
                          <a:schemeClr val="bg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00000"/>
                        </a:lnSpc>
                        <a:spcAft>
                          <a:spcPts val="0"/>
                        </a:spcAft>
                      </a:pPr>
                      <a:r>
                        <a:rPr lang="en-GB" sz="1600" dirty="0">
                          <a:solidFill>
                            <a:schemeClr val="bg1"/>
                          </a:solidFill>
                          <a:effectLst/>
                          <a:latin typeface="Bahnschrift" panose="020B0502040204020203" pitchFamily="34" charset="0"/>
                          <a:ea typeface="Calibri" panose="020F0502020204030204" pitchFamily="34" charset="0"/>
                          <a:cs typeface="Times New Roman" panose="02020603050405020304" pitchFamily="18" charset="0"/>
                        </a:rPr>
                        <a:t>100</a:t>
                      </a:r>
                      <a:endParaRPr lang="fr-FR" sz="1600" dirty="0">
                        <a:solidFill>
                          <a:schemeClr val="bg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00000"/>
                        </a:lnSpc>
                        <a:spcAft>
                          <a:spcPts val="0"/>
                        </a:spcAft>
                      </a:pPr>
                      <a:endParaRPr lang="fr-FR" sz="1600" dirty="0">
                        <a:solidFill>
                          <a:schemeClr val="bg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Aft>
                          <a:spcPts val="0"/>
                        </a:spcAft>
                      </a:pPr>
                      <a:endParaRPr lang="fr-FR" sz="1600" dirty="0">
                        <a:solidFill>
                          <a:schemeClr val="bg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Aft>
                          <a:spcPts val="0"/>
                        </a:spcAft>
                      </a:pPr>
                      <a:endParaRPr lang="fr-FR" sz="1600" dirty="0">
                        <a:solidFill>
                          <a:schemeClr val="bg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Aft>
                          <a:spcPts val="0"/>
                        </a:spcAft>
                      </a:pPr>
                      <a:endParaRPr lang="fr-FR" sz="1600" dirty="0">
                        <a:solidFill>
                          <a:schemeClr val="bg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471048207"/>
                  </a:ext>
                </a:extLst>
              </a:tr>
            </a:tbl>
          </a:graphicData>
        </a:graphic>
      </p:graphicFrame>
      <p:sp>
        <p:nvSpPr>
          <p:cNvPr id="7" name="Espace réservé du texte 5">
            <a:extLst>
              <a:ext uri="{FF2B5EF4-FFF2-40B4-BE49-F238E27FC236}">
                <a16:creationId xmlns:a16="http://schemas.microsoft.com/office/drawing/2014/main" id="{E4099E1B-C554-837B-E44C-F2D729272F7A}"/>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err="1">
                <a:solidFill>
                  <a:schemeClr val="bg1">
                    <a:lumMod val="50000"/>
                  </a:schemeClr>
                </a:solidFill>
                <a:latin typeface="Bahnschrift" panose="020B0502040204020203" pitchFamily="34" charset="0"/>
                <a:cs typeface="Calibri"/>
              </a:rPr>
              <a:t>Literature</a:t>
            </a:r>
            <a:r>
              <a:rPr lang="fr-FR" b="1" dirty="0">
                <a:solidFill>
                  <a:srgbClr val="C40C42"/>
                </a:solidFill>
                <a:latin typeface="Bahnschrift" panose="020B0502040204020203" pitchFamily="34" charset="0"/>
                <a:cs typeface="Calibri"/>
              </a:rPr>
              <a:t>  </a:t>
            </a:r>
            <a:r>
              <a:rPr lang="fr-BE" dirty="0">
                <a:solidFill>
                  <a:schemeClr val="bg1">
                    <a:lumMod val="50000"/>
                  </a:schemeClr>
                </a:solidFill>
                <a:latin typeface="Bahnschrift" panose="020B0502040204020203" pitchFamily="34" charset="0"/>
                <a:cs typeface="Calibri"/>
              </a:rPr>
              <a:t>|  </a:t>
            </a:r>
            <a:r>
              <a:rPr lang="fr-BE" dirty="0" err="1">
                <a:solidFill>
                  <a:schemeClr val="bg1">
                    <a:lumMod val="50000"/>
                  </a:schemeClr>
                </a:solidFill>
                <a:latin typeface="Bahnschrift" panose="020B0502040204020203" pitchFamily="34" charset="0"/>
                <a:cs typeface="Calibri"/>
              </a:rPr>
              <a:t>Methodology</a:t>
            </a:r>
            <a:r>
              <a:rPr lang="fr-BE" dirty="0">
                <a:solidFill>
                  <a:schemeClr val="bg1">
                    <a:lumMod val="50000"/>
                  </a:schemeClr>
                </a:solidFill>
                <a:latin typeface="Bahnschrift" panose="020B0502040204020203" pitchFamily="34" charset="0"/>
                <a:cs typeface="Calibri"/>
              </a:rPr>
              <a:t>  |  </a:t>
            </a:r>
            <a:r>
              <a:rPr lang="fr-BE" b="1" dirty="0" err="1">
                <a:solidFill>
                  <a:srgbClr val="C00000"/>
                </a:solidFill>
                <a:latin typeface="Bahnschrift" panose="020B0502040204020203" pitchFamily="34" charset="0"/>
                <a:cs typeface="Calibri"/>
              </a:rPr>
              <a:t>Results</a:t>
            </a:r>
            <a:r>
              <a:rPr lang="fr-BE" dirty="0">
                <a:solidFill>
                  <a:schemeClr val="bg1">
                    <a:lumMod val="50000"/>
                  </a:schemeClr>
                </a:solidFill>
                <a:latin typeface="Bahnschrift" panose="020B0502040204020203" pitchFamily="34" charset="0"/>
                <a:cs typeface="Calibri"/>
              </a:rPr>
              <a:t>  |  Conclusion  |  </a:t>
            </a:r>
            <a:r>
              <a:rPr lang="fr-BE" dirty="0" err="1">
                <a:solidFill>
                  <a:schemeClr val="bg1">
                    <a:lumMod val="50000"/>
                  </a:schemeClr>
                </a:solidFill>
                <a:latin typeface="Bahnschrift" panose="020B0502040204020203" pitchFamily="34" charset="0"/>
                <a:cs typeface="Calibri"/>
              </a:rPr>
              <a:t>References</a:t>
            </a:r>
            <a:endParaRPr lang="fr-BE" dirty="0">
              <a:solidFill>
                <a:schemeClr val="bg1">
                  <a:lumMod val="50000"/>
                </a:schemeClr>
              </a:solidFill>
              <a:latin typeface="Bahnschrift" panose="020B0502040204020203" pitchFamily="34" charset="0"/>
              <a:cs typeface="Calibri"/>
            </a:endParaRPr>
          </a:p>
        </p:txBody>
      </p:sp>
      <p:sp>
        <p:nvSpPr>
          <p:cNvPr id="8" name="Espace réservé du texte 5">
            <a:extLst>
              <a:ext uri="{FF2B5EF4-FFF2-40B4-BE49-F238E27FC236}">
                <a16:creationId xmlns:a16="http://schemas.microsoft.com/office/drawing/2014/main" id="{8CEAF249-9943-DF11-40B1-67059E1F0A91}"/>
              </a:ext>
            </a:extLst>
          </p:cNvPr>
          <p:cNvSpPr txBox="1">
            <a:spLocks/>
          </p:cNvSpPr>
          <p:nvPr/>
        </p:nvSpPr>
        <p:spPr>
          <a:xfrm>
            <a:off x="2369574" y="145472"/>
            <a:ext cx="531138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a:t>
            </a:r>
            <a:r>
              <a:rPr lang="fr-FR" b="1" dirty="0">
                <a:solidFill>
                  <a:srgbClr val="969696"/>
                </a:solidFill>
                <a:latin typeface="Bahnschrift" panose="020B0502040204020203" pitchFamily="34" charset="0"/>
                <a:cs typeface="Calibri"/>
              </a:rPr>
              <a:t> • •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420850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10F4F20-6916-A629-5938-2C23A3A32C2B}"/>
              </a:ext>
            </a:extLst>
          </p:cNvPr>
          <p:cNvSpPr>
            <a:spLocks noGrp="1"/>
          </p:cNvSpPr>
          <p:nvPr>
            <p:ph type="title"/>
          </p:nvPr>
        </p:nvSpPr>
        <p:spPr/>
        <p:txBody>
          <a:bodyPr/>
          <a:lstStyle/>
          <a:p>
            <a:r>
              <a:rPr lang="fr-FR" dirty="0"/>
              <a:t>French </a:t>
            </a:r>
            <a:r>
              <a:rPr lang="fr-FR" dirty="0" err="1"/>
              <a:t>into</a:t>
            </a:r>
            <a:r>
              <a:rPr lang="fr-FR" dirty="0"/>
              <a:t> English</a:t>
            </a:r>
          </a:p>
        </p:txBody>
      </p:sp>
      <p:sp>
        <p:nvSpPr>
          <p:cNvPr id="5" name="Espace réservé du numéro de diapositive 4">
            <a:extLst>
              <a:ext uri="{FF2B5EF4-FFF2-40B4-BE49-F238E27FC236}">
                <a16:creationId xmlns:a16="http://schemas.microsoft.com/office/drawing/2014/main" id="{300E8157-F915-C6C8-47D8-EFE0C408F130}"/>
              </a:ext>
            </a:extLst>
          </p:cNvPr>
          <p:cNvSpPr>
            <a:spLocks noGrp="1"/>
          </p:cNvSpPr>
          <p:nvPr>
            <p:ph type="sldNum" sz="quarter" idx="16"/>
          </p:nvPr>
        </p:nvSpPr>
        <p:spPr/>
        <p:txBody>
          <a:bodyPr/>
          <a:lstStyle/>
          <a:p>
            <a:pPr>
              <a:defRPr/>
            </a:pPr>
            <a:fld id="{B27E66B0-5CBE-4E0A-A5C6-DF540FEFB54A}" type="slidenum">
              <a:rPr lang="fr-BE" smtClean="0"/>
              <a:pPr>
                <a:defRPr/>
              </a:pPr>
              <a:t>13</a:t>
            </a:fld>
            <a:endParaRPr lang="fr-BE"/>
          </a:p>
        </p:txBody>
      </p:sp>
      <p:graphicFrame>
        <p:nvGraphicFramePr>
          <p:cNvPr id="2" name="Tableau 5">
            <a:extLst>
              <a:ext uri="{FF2B5EF4-FFF2-40B4-BE49-F238E27FC236}">
                <a16:creationId xmlns:a16="http://schemas.microsoft.com/office/drawing/2014/main" id="{C3715535-1EFE-3BC6-D2D2-7B20D49A555F}"/>
              </a:ext>
            </a:extLst>
          </p:cNvPr>
          <p:cNvGraphicFramePr>
            <a:graphicFrameLocks noGrp="1"/>
          </p:cNvGraphicFramePr>
          <p:nvPr>
            <p:ph idx="1"/>
            <p:extLst>
              <p:ext uri="{D42A27DB-BD31-4B8C-83A1-F6EECF244321}">
                <p14:modId xmlns:p14="http://schemas.microsoft.com/office/powerpoint/2010/main" val="42382459"/>
              </p:ext>
            </p:extLst>
          </p:nvPr>
        </p:nvGraphicFramePr>
        <p:xfrm>
          <a:off x="78657" y="1181665"/>
          <a:ext cx="8986684" cy="5293817"/>
        </p:xfrm>
        <a:graphic>
          <a:graphicData uri="http://schemas.openxmlformats.org/drawingml/2006/table">
            <a:tbl>
              <a:tblPr firstRow="1" bandRow="1">
                <a:tableStyleId>{5C22544A-7EE6-4342-B048-85BDC9FD1C3A}</a:tableStyleId>
              </a:tblPr>
              <a:tblGrid>
                <a:gridCol w="1809137">
                  <a:extLst>
                    <a:ext uri="{9D8B030D-6E8A-4147-A177-3AD203B41FA5}">
                      <a16:colId xmlns:a16="http://schemas.microsoft.com/office/drawing/2014/main" val="3412461306"/>
                    </a:ext>
                  </a:extLst>
                </a:gridCol>
                <a:gridCol w="904567">
                  <a:extLst>
                    <a:ext uri="{9D8B030D-6E8A-4147-A177-3AD203B41FA5}">
                      <a16:colId xmlns:a16="http://schemas.microsoft.com/office/drawing/2014/main" val="655990210"/>
                    </a:ext>
                  </a:extLst>
                </a:gridCol>
                <a:gridCol w="943897">
                  <a:extLst>
                    <a:ext uri="{9D8B030D-6E8A-4147-A177-3AD203B41FA5}">
                      <a16:colId xmlns:a16="http://schemas.microsoft.com/office/drawing/2014/main" val="18333563"/>
                    </a:ext>
                  </a:extLst>
                </a:gridCol>
                <a:gridCol w="2792361">
                  <a:extLst>
                    <a:ext uri="{9D8B030D-6E8A-4147-A177-3AD203B41FA5}">
                      <a16:colId xmlns:a16="http://schemas.microsoft.com/office/drawing/2014/main" val="2287947075"/>
                    </a:ext>
                  </a:extLst>
                </a:gridCol>
                <a:gridCol w="924233">
                  <a:extLst>
                    <a:ext uri="{9D8B030D-6E8A-4147-A177-3AD203B41FA5}">
                      <a16:colId xmlns:a16="http://schemas.microsoft.com/office/drawing/2014/main" val="3450526686"/>
                    </a:ext>
                  </a:extLst>
                </a:gridCol>
                <a:gridCol w="1012722">
                  <a:extLst>
                    <a:ext uri="{9D8B030D-6E8A-4147-A177-3AD203B41FA5}">
                      <a16:colId xmlns:a16="http://schemas.microsoft.com/office/drawing/2014/main" val="2984473476"/>
                    </a:ext>
                  </a:extLst>
                </a:gridCol>
                <a:gridCol w="599767">
                  <a:extLst>
                    <a:ext uri="{9D8B030D-6E8A-4147-A177-3AD203B41FA5}">
                      <a16:colId xmlns:a16="http://schemas.microsoft.com/office/drawing/2014/main" val="3861868040"/>
                    </a:ext>
                  </a:extLst>
                </a:gridCol>
              </a:tblGrid>
              <a:tr h="517610">
                <a:tc>
                  <a:txBody>
                    <a:bodyPr/>
                    <a:lstStyle/>
                    <a:p>
                      <a:pPr algn="just">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FR</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Number</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%corpus</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Main translations</a:t>
                      </a:r>
                    </a:p>
                  </a:txBody>
                  <a:tcPr marL="68580" marR="68580" marT="0" marB="0" anchor="ctr"/>
                </a:tc>
                <a:tc>
                  <a:txBody>
                    <a:bodyPr/>
                    <a:lstStyle/>
                    <a:p>
                      <a:pPr algn="just">
                        <a:lnSpc>
                          <a:spcPct val="100000"/>
                        </a:lnSpc>
                        <a:spcAft>
                          <a:spcPts val="0"/>
                        </a:spcAft>
                      </a:pPr>
                      <a:r>
                        <a:rPr lang="fr-FR" sz="1600" dirty="0" err="1">
                          <a:effectLst/>
                          <a:latin typeface="Bahnschrift" panose="020B0502040204020203" pitchFamily="34" charset="0"/>
                          <a:ea typeface="Calibri" panose="020F0502020204030204" pitchFamily="34" charset="0"/>
                          <a:cs typeface="Times New Roman" panose="02020603050405020304" pitchFamily="18" charset="0"/>
                        </a:rPr>
                        <a:t>Number</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%corpus</a:t>
                      </a:r>
                    </a:p>
                  </a:txBody>
                  <a:tcPr marL="68580" marR="68580" marT="0" marB="0" anchor="ctr"/>
                </a:tc>
                <a:tc>
                  <a:txBody>
                    <a:bodyPr/>
                    <a:lstStyle/>
                    <a:p>
                      <a:pPr algn="just">
                        <a:lnSpc>
                          <a:spcPct val="100000"/>
                        </a:lnSpc>
                        <a:spcAft>
                          <a:spcPts val="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EX</a:t>
                      </a:r>
                    </a:p>
                  </a:txBody>
                  <a:tcPr marL="68580" marR="68580" marT="0" marB="0" anchor="ctr"/>
                </a:tc>
                <a:extLst>
                  <a:ext uri="{0D108BD9-81ED-4DB2-BD59-A6C34878D82A}">
                    <a16:rowId xmlns:a16="http://schemas.microsoft.com/office/drawing/2014/main" val="1704623013"/>
                  </a:ext>
                </a:extLst>
              </a:tr>
              <a:tr h="484558">
                <a:tc rowSpan="2">
                  <a:txBody>
                    <a:bodyPr/>
                    <a:lstStyle/>
                    <a:p>
                      <a:pPr algn="just">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à </a:t>
                      </a:r>
                      <a:r>
                        <a:rPr lang="en-GB" sz="1600" dirty="0" err="1">
                          <a:effectLst/>
                          <a:latin typeface="Bahnschrift" panose="020B0502040204020203" pitchFamily="34" charset="0"/>
                          <a:ea typeface="Calibri" panose="020F0502020204030204" pitchFamily="34" charset="0"/>
                          <a:cs typeface="Times New Roman" panose="02020603050405020304" pitchFamily="18" charset="0"/>
                        </a:rPr>
                        <a:t>peu</a:t>
                      </a:r>
                      <a:r>
                        <a:rPr lang="en-GB" sz="1600" dirty="0">
                          <a:effectLst/>
                          <a:latin typeface="Bahnschrift" panose="020B0502040204020203" pitchFamily="34" charset="0"/>
                          <a:ea typeface="Calibri" panose="020F0502020204030204" pitchFamily="34" charset="0"/>
                          <a:cs typeface="Times New Roman" panose="02020603050405020304" pitchFamily="18" charset="0"/>
                        </a:rPr>
                        <a:t> </a:t>
                      </a:r>
                      <a:r>
                        <a:rPr lang="en-GB" sz="1600" dirty="0" err="1">
                          <a:effectLst/>
                          <a:latin typeface="Bahnschrift" panose="020B0502040204020203" pitchFamily="34" charset="0"/>
                          <a:ea typeface="Calibri" panose="020F0502020204030204" pitchFamily="34" charset="0"/>
                          <a:cs typeface="Times New Roman" panose="02020603050405020304" pitchFamily="18" charset="0"/>
                        </a:rPr>
                        <a:t>près</a:t>
                      </a:r>
                      <a:r>
                        <a:rPr lang="en-GB" sz="1600" dirty="0">
                          <a:effectLst/>
                          <a:latin typeface="Bahnschrift" panose="020B0502040204020203" pitchFamily="34" charset="0"/>
                          <a:ea typeface="Calibri" panose="020F0502020204030204" pitchFamily="34" charset="0"/>
                          <a:cs typeface="Times New Roman" panose="02020603050405020304" pitchFamily="18" charset="0"/>
                        </a:rPr>
                        <a:t> </a:t>
                      </a:r>
                      <a:r>
                        <a:rPr lang="en-GB" sz="1600" dirty="0" err="1">
                          <a:effectLst/>
                          <a:latin typeface="Bahnschrift" panose="020B0502040204020203" pitchFamily="34" charset="0"/>
                          <a:ea typeface="Calibri" panose="020F0502020204030204" pitchFamily="34" charset="0"/>
                          <a:cs typeface="Times New Roman" panose="02020603050405020304" pitchFamily="18" charset="0"/>
                        </a:rPr>
                        <a:t>tou</a:t>
                      </a:r>
                      <a:r>
                        <a:rPr lang="en-GB" sz="1600" dirty="0">
                          <a:effectLst/>
                          <a:latin typeface="Bahnschrift" panose="020B0502040204020203" pitchFamily="34" charset="0"/>
                          <a:ea typeface="Calibri" panose="020F0502020204030204" pitchFamily="34" charset="0"/>
                          <a:cs typeface="Times New Roman" panose="02020603050405020304" pitchFamily="18" charset="0"/>
                        </a:rPr>
                        <a:t>*</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14</a:t>
                      </a:r>
                    </a:p>
                  </a:txBody>
                  <a:tcPr marL="68580" marR="68580" marT="0" marB="0" anchor="ctr"/>
                </a:tc>
                <a:tc rowSpan="2">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5.5</a:t>
                      </a:r>
                    </a:p>
                  </a:txBody>
                  <a:tcPr marL="68580" marR="68580" marT="0" marB="0" anchor="ctr"/>
                </a:tc>
                <a:tc>
                  <a:txBody>
                    <a:bodyPr/>
                    <a:lstStyle/>
                    <a:p>
                      <a:pPr>
                        <a:lnSpc>
                          <a:spcPct val="107000"/>
                        </a:lnSpc>
                        <a:spcAft>
                          <a:spcPts val="800"/>
                        </a:spcAft>
                      </a:pPr>
                      <a:r>
                        <a:rPr lang="en-GB" sz="1600">
                          <a:effectLst/>
                          <a:latin typeface="Bahnschrift" panose="020B0502040204020203" pitchFamily="34" charset="0"/>
                          <a:ea typeface="Calibri" panose="020F0502020204030204" pitchFamily="34" charset="0"/>
                          <a:cs typeface="Times New Roman" panose="02020603050405020304" pitchFamily="18" charset="0"/>
                        </a:rPr>
                        <a:t>(just) about/virtually/almost all</a:t>
                      </a:r>
                      <a:endParaRPr lang="fr-FR" sz="16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BE" sz="1600">
                          <a:effectLst/>
                          <a:latin typeface="Bahnschrift" panose="020B0502040204020203" pitchFamily="34" charset="0"/>
                          <a:ea typeface="Calibri" panose="020F0502020204030204" pitchFamily="34" charset="0"/>
                          <a:cs typeface="Times New Roman" panose="02020603050405020304" pitchFamily="18" charset="0"/>
                        </a:rPr>
                        <a:t>5</a:t>
                      </a:r>
                      <a:endParaRPr lang="fr-FR" sz="16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BE" sz="1600">
                          <a:effectLst/>
                          <a:latin typeface="Bahnschrift" panose="020B0502040204020203" pitchFamily="34" charset="0"/>
                          <a:ea typeface="Calibri" panose="020F0502020204030204" pitchFamily="34" charset="0"/>
                          <a:cs typeface="Times New Roman" panose="02020603050405020304" pitchFamily="18" charset="0"/>
                        </a:rPr>
                        <a:t>2</a:t>
                      </a:r>
                      <a:endParaRPr lang="fr-FR" sz="16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17</a:t>
                      </a:r>
                    </a:p>
                  </a:txBody>
                  <a:tcPr marL="68580" marR="68580" marT="0" marB="0" anchor="ctr"/>
                </a:tc>
                <a:extLst>
                  <a:ext uri="{0D108BD9-81ED-4DB2-BD59-A6C34878D82A}">
                    <a16:rowId xmlns:a16="http://schemas.microsoft.com/office/drawing/2014/main" val="1548278519"/>
                  </a:ext>
                </a:extLst>
              </a:tr>
              <a:tr h="484558">
                <a:tc vMerge="1">
                  <a:txBody>
                    <a:bodyPr/>
                    <a:lstStyle/>
                    <a:p>
                      <a:pPr algn="just">
                        <a:lnSpc>
                          <a:spcPct val="100000"/>
                        </a:lnSpc>
                        <a:spcAft>
                          <a:spcPts val="0"/>
                        </a:spcAft>
                      </a:pP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almost/practically every(thing/one)</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a:txBody>
                    <a:bodyPr/>
                    <a:lstStyle/>
                    <a:p>
                      <a:pPr algn="ctr">
                        <a:lnSpc>
                          <a:spcPct val="107000"/>
                        </a:lnSpc>
                        <a:spcAft>
                          <a:spcPts val="800"/>
                        </a:spcAft>
                      </a:pPr>
                      <a:r>
                        <a:rPr lang="fr-BE" sz="1600" dirty="0">
                          <a:effectLst/>
                          <a:latin typeface="Bahnschrift" panose="020B0502040204020203" pitchFamily="34" charset="0"/>
                          <a:ea typeface="Calibri" panose="020F0502020204030204" pitchFamily="34" charset="0"/>
                          <a:cs typeface="Times New Roman" panose="02020603050405020304" pitchFamily="18" charset="0"/>
                        </a:rPr>
                        <a:t>6</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a:txBody>
                    <a:bodyPr/>
                    <a:lstStyle/>
                    <a:p>
                      <a:pPr algn="ctr">
                        <a:lnSpc>
                          <a:spcPct val="107000"/>
                        </a:lnSpc>
                        <a:spcAft>
                          <a:spcPts val="800"/>
                        </a:spcAft>
                      </a:pPr>
                      <a:r>
                        <a:rPr lang="fr-BE" sz="1600" dirty="0">
                          <a:effectLst/>
                          <a:latin typeface="Bahnschrift" panose="020B0502040204020203" pitchFamily="34" charset="0"/>
                          <a:ea typeface="Calibri" panose="020F0502020204030204" pitchFamily="34" charset="0"/>
                          <a:cs typeface="Times New Roman" panose="02020603050405020304" pitchFamily="18" charset="0"/>
                        </a:rPr>
                        <a:t>2.3</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18</a:t>
                      </a:r>
                    </a:p>
                  </a:txBody>
                  <a:tcPr marL="68580" marR="68580" marT="0" marB="0" anchor="ctr">
                    <a:solidFill>
                      <a:srgbClr val="CBE2EC"/>
                    </a:solidFill>
                  </a:tcPr>
                </a:tc>
                <a:extLst>
                  <a:ext uri="{0D108BD9-81ED-4DB2-BD59-A6C34878D82A}">
                    <a16:rowId xmlns:a16="http://schemas.microsoft.com/office/drawing/2014/main" val="1780913226"/>
                  </a:ext>
                </a:extLst>
              </a:tr>
              <a:tr h="428996">
                <a:tc rowSpan="2">
                  <a:txBody>
                    <a:bodyPr/>
                    <a:lstStyle/>
                    <a:p>
                      <a:pPr algn="just">
                        <a:lnSpc>
                          <a:spcPct val="100000"/>
                        </a:lnSpc>
                        <a:spcAft>
                          <a:spcPts val="0"/>
                        </a:spcAft>
                      </a:pPr>
                      <a:r>
                        <a:rPr lang="en-GB" sz="1600" dirty="0" err="1">
                          <a:effectLst/>
                          <a:latin typeface="Bahnschrift" panose="020B0502040204020203" pitchFamily="34" charset="0"/>
                          <a:ea typeface="Calibri" panose="020F0502020204030204" pitchFamily="34" charset="0"/>
                          <a:cs typeface="Times New Roman" panose="02020603050405020304" pitchFamily="18" charset="0"/>
                        </a:rPr>
                        <a:t>absolument</a:t>
                      </a:r>
                      <a:r>
                        <a:rPr lang="en-GB" sz="1600" dirty="0">
                          <a:effectLst/>
                          <a:latin typeface="Bahnschrift" panose="020B0502040204020203" pitchFamily="34" charset="0"/>
                          <a:ea typeface="Calibri" panose="020F0502020204030204" pitchFamily="34" charset="0"/>
                          <a:cs typeface="Times New Roman" panose="02020603050405020304" pitchFamily="18" charset="0"/>
                        </a:rPr>
                        <a:t> </a:t>
                      </a:r>
                      <a:r>
                        <a:rPr lang="en-GB" sz="1600" dirty="0" err="1">
                          <a:effectLst/>
                          <a:latin typeface="Bahnschrift" panose="020B0502040204020203" pitchFamily="34" charset="0"/>
                          <a:ea typeface="Calibri" panose="020F0502020204030204" pitchFamily="34" charset="0"/>
                          <a:cs typeface="Times New Roman" panose="02020603050405020304" pitchFamily="18" charset="0"/>
                        </a:rPr>
                        <a:t>tou</a:t>
                      </a:r>
                      <a:r>
                        <a:rPr lang="en-GB" sz="1600" dirty="0">
                          <a:effectLst/>
                          <a:latin typeface="Bahnschrift" panose="020B0502040204020203" pitchFamily="34" charset="0"/>
                          <a:ea typeface="Calibri" panose="020F0502020204030204" pitchFamily="34" charset="0"/>
                          <a:cs typeface="Times New Roman" panose="02020603050405020304" pitchFamily="18" charset="0"/>
                        </a:rPr>
                        <a:t>*</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rowSpan="2">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22</a:t>
                      </a:r>
                    </a:p>
                  </a:txBody>
                  <a:tcPr marL="68580" marR="68580" marT="0" marB="0" anchor="ctr">
                    <a:solidFill>
                      <a:srgbClr val="E7F1F6"/>
                    </a:solidFill>
                  </a:tcPr>
                </a:tc>
                <a:tc rowSpan="2">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8.6</a:t>
                      </a:r>
                    </a:p>
                  </a:txBody>
                  <a:tcPr marL="68580" marR="68580" marT="0" marB="0" anchor="ctr">
                    <a:solidFill>
                      <a:srgbClr val="E7F1F6"/>
                    </a:solidFill>
                  </a:tcPr>
                </a:tc>
                <a:tc>
                  <a:txBody>
                    <a:bodyPr/>
                    <a:lstStyle/>
                    <a:p>
                      <a:pPr>
                        <a:lnSpc>
                          <a:spcPct val="107000"/>
                        </a:lnSpc>
                        <a:spcAft>
                          <a:spcPts val="800"/>
                        </a:spcAft>
                      </a:pPr>
                      <a:r>
                        <a:rPr lang="fr-BE" sz="1600" dirty="0" err="1">
                          <a:effectLst/>
                          <a:latin typeface="Bahnschrift" panose="020B0502040204020203" pitchFamily="34" charset="0"/>
                          <a:ea typeface="Calibri" panose="020F0502020204030204" pitchFamily="34" charset="0"/>
                          <a:cs typeface="Times New Roman" panose="02020603050405020304" pitchFamily="18" charset="0"/>
                        </a:rPr>
                        <a:t>absolutely</a:t>
                      </a:r>
                      <a:r>
                        <a:rPr lang="fr-BE" sz="1600" dirty="0">
                          <a:effectLst/>
                          <a:latin typeface="Bahnschrift" panose="020B0502040204020203" pitchFamily="34" charset="0"/>
                          <a:ea typeface="Calibri" panose="020F0502020204030204" pitchFamily="34" charset="0"/>
                          <a:cs typeface="Times New Roman" panose="02020603050405020304" pitchFamily="18" charset="0"/>
                        </a:rPr>
                        <a:t> (…) </a:t>
                      </a:r>
                      <a:r>
                        <a:rPr lang="fr-BE" sz="1600" dirty="0" err="1">
                          <a:effectLst/>
                          <a:latin typeface="Bahnschrift" panose="020B0502040204020203" pitchFamily="34" charset="0"/>
                          <a:ea typeface="Calibri" panose="020F0502020204030204" pitchFamily="34" charset="0"/>
                          <a:cs typeface="Times New Roman" panose="02020603050405020304" pitchFamily="18" charset="0"/>
                        </a:rPr>
                        <a:t>everything</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gn="ctr">
                        <a:lnSpc>
                          <a:spcPct val="107000"/>
                        </a:lnSpc>
                        <a:spcAft>
                          <a:spcPts val="800"/>
                        </a:spcAft>
                      </a:pPr>
                      <a:r>
                        <a:rPr lang="fr-BE" sz="1600" dirty="0">
                          <a:effectLst/>
                          <a:latin typeface="Bahnschrift" panose="020B0502040204020203" pitchFamily="34" charset="0"/>
                          <a:ea typeface="Calibri" panose="020F0502020204030204" pitchFamily="34" charset="0"/>
                          <a:cs typeface="Times New Roman" panose="02020603050405020304" pitchFamily="18" charset="0"/>
                        </a:rPr>
                        <a:t>8</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gn="ctr">
                        <a:lnSpc>
                          <a:spcPct val="107000"/>
                        </a:lnSpc>
                        <a:spcAft>
                          <a:spcPts val="800"/>
                        </a:spcAft>
                      </a:pPr>
                      <a:r>
                        <a:rPr lang="fr-BE" sz="1600" dirty="0">
                          <a:effectLst/>
                          <a:latin typeface="Bahnschrift" panose="020B0502040204020203" pitchFamily="34" charset="0"/>
                          <a:ea typeface="Calibri" panose="020F0502020204030204" pitchFamily="34" charset="0"/>
                          <a:cs typeface="Times New Roman" panose="02020603050405020304" pitchFamily="18" charset="0"/>
                        </a:rPr>
                        <a:t>3.1</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19</a:t>
                      </a:r>
                    </a:p>
                  </a:txBody>
                  <a:tcPr marL="68580" marR="68580" marT="0" marB="0" anchor="ctr">
                    <a:solidFill>
                      <a:srgbClr val="E7F1F6"/>
                    </a:solidFill>
                  </a:tcPr>
                </a:tc>
                <a:extLst>
                  <a:ext uri="{0D108BD9-81ED-4DB2-BD59-A6C34878D82A}">
                    <a16:rowId xmlns:a16="http://schemas.microsoft.com/office/drawing/2014/main" val="1754184882"/>
                  </a:ext>
                </a:extLst>
              </a:tr>
              <a:tr h="428996">
                <a:tc vMerge="1">
                  <a:txBody>
                    <a:bodyPr/>
                    <a:lstStyle/>
                    <a:p>
                      <a:pPr algn="just">
                        <a:lnSpc>
                          <a:spcPct val="100000"/>
                        </a:lnSpc>
                        <a:spcAft>
                          <a:spcPts val="0"/>
                        </a:spcAft>
                      </a:pP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fr-BE" sz="1600" dirty="0">
                          <a:effectLst/>
                          <a:latin typeface="Bahnschrift" panose="020B0502040204020203" pitchFamily="34" charset="0"/>
                          <a:ea typeface="Calibri" panose="020F0502020204030204" pitchFamily="34" charset="0"/>
                          <a:cs typeface="Times New Roman" panose="02020603050405020304" pitchFamily="18" charset="0"/>
                        </a:rPr>
                        <a:t>N.A.</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gn="ctr">
                        <a:lnSpc>
                          <a:spcPct val="107000"/>
                        </a:lnSpc>
                        <a:spcAft>
                          <a:spcPts val="800"/>
                        </a:spcAft>
                      </a:pPr>
                      <a:r>
                        <a:rPr lang="fr-BE" sz="1600" dirty="0">
                          <a:effectLst/>
                          <a:latin typeface="Bahnschrift" panose="020B0502040204020203" pitchFamily="34" charset="0"/>
                          <a:ea typeface="Calibri" panose="020F0502020204030204" pitchFamily="34" charset="0"/>
                          <a:cs typeface="Times New Roman" panose="02020603050405020304" pitchFamily="18" charset="0"/>
                        </a:rPr>
                        <a:t>6</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gn="ctr">
                        <a:lnSpc>
                          <a:spcPct val="107000"/>
                        </a:lnSpc>
                        <a:spcAft>
                          <a:spcPts val="800"/>
                        </a:spcAft>
                      </a:pPr>
                      <a:r>
                        <a:rPr lang="fr-BE" sz="1600" dirty="0">
                          <a:effectLst/>
                          <a:latin typeface="Bahnschrift" panose="020B0502040204020203" pitchFamily="34" charset="0"/>
                          <a:ea typeface="Calibri" panose="020F0502020204030204" pitchFamily="34" charset="0"/>
                          <a:cs typeface="Times New Roman" panose="02020603050405020304" pitchFamily="18" charset="0"/>
                        </a:rPr>
                        <a:t>2.3</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20</a:t>
                      </a:r>
                    </a:p>
                  </a:txBody>
                  <a:tcPr marL="68580" marR="68580" marT="0" marB="0" anchor="ctr">
                    <a:solidFill>
                      <a:srgbClr val="E7F1F6"/>
                    </a:solidFill>
                  </a:tcPr>
                </a:tc>
                <a:extLst>
                  <a:ext uri="{0D108BD9-81ED-4DB2-BD59-A6C34878D82A}">
                    <a16:rowId xmlns:a16="http://schemas.microsoft.com/office/drawing/2014/main" val="1083064200"/>
                  </a:ext>
                </a:extLst>
              </a:tr>
              <a:tr h="484558">
                <a:tc rowSpan="2">
                  <a:txBody>
                    <a:bodyPr/>
                    <a:lstStyle/>
                    <a:p>
                      <a:pPr algn="just">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(ne) pas </a:t>
                      </a:r>
                      <a:r>
                        <a:rPr lang="en-GB" sz="1600" dirty="0" err="1">
                          <a:effectLst/>
                          <a:latin typeface="Bahnschrift" panose="020B0502040204020203" pitchFamily="34" charset="0"/>
                          <a:ea typeface="Calibri" panose="020F0502020204030204" pitchFamily="34" charset="0"/>
                          <a:cs typeface="Times New Roman" panose="02020603050405020304" pitchFamily="18" charset="0"/>
                        </a:rPr>
                        <a:t>tou</a:t>
                      </a:r>
                      <a:r>
                        <a:rPr lang="en-GB" sz="1600" dirty="0">
                          <a:effectLst/>
                          <a:latin typeface="Bahnschrift" panose="020B0502040204020203" pitchFamily="34" charset="0"/>
                          <a:ea typeface="Calibri" panose="020F0502020204030204" pitchFamily="34" charset="0"/>
                          <a:cs typeface="Times New Roman" panose="02020603050405020304" pitchFamily="18" charset="0"/>
                        </a:rPr>
                        <a:t>*</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rowSpan="2">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150</a:t>
                      </a:r>
                    </a:p>
                  </a:txBody>
                  <a:tcPr marL="68580" marR="68580" marT="0" marB="0" anchor="ctr"/>
                </a:tc>
                <a:tc rowSpan="2">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58.8</a:t>
                      </a:r>
                    </a:p>
                  </a:txBody>
                  <a:tcPr marL="68580" marR="68580" marT="0" marB="0" anchor="ctr"/>
                </a:tc>
                <a:tc>
                  <a:txBody>
                    <a:bodyPr/>
                    <a:lstStyle/>
                    <a:p>
                      <a:pPr>
                        <a:lnSpc>
                          <a:spcPct val="107000"/>
                        </a:lnSpc>
                        <a:spcAft>
                          <a:spcPts val="800"/>
                        </a:spcAft>
                      </a:pPr>
                      <a:r>
                        <a:rPr lang="fr-BE" sz="1600" dirty="0">
                          <a:effectLst/>
                          <a:latin typeface="Bahnschrift" panose="020B0502040204020203" pitchFamily="34" charset="0"/>
                          <a:ea typeface="Calibri" panose="020F0502020204030204" pitchFamily="34" charset="0"/>
                          <a:cs typeface="Times New Roman" panose="02020603050405020304" pitchFamily="18" charset="0"/>
                        </a:rPr>
                        <a:t>not (…) all</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BE" sz="1600">
                          <a:effectLst/>
                          <a:latin typeface="Bahnschrift" panose="020B0502040204020203" pitchFamily="34" charset="0"/>
                          <a:ea typeface="Calibri" panose="020F0502020204030204" pitchFamily="34" charset="0"/>
                          <a:cs typeface="Times New Roman" panose="02020603050405020304" pitchFamily="18" charset="0"/>
                        </a:rPr>
                        <a:t>92</a:t>
                      </a:r>
                      <a:endParaRPr lang="fr-FR" sz="16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BE" sz="1600">
                          <a:effectLst/>
                          <a:latin typeface="Bahnschrift" panose="020B0502040204020203" pitchFamily="34" charset="0"/>
                          <a:ea typeface="Calibri" panose="020F0502020204030204" pitchFamily="34" charset="0"/>
                          <a:cs typeface="Times New Roman" panose="02020603050405020304" pitchFamily="18" charset="0"/>
                        </a:rPr>
                        <a:t>36.1</a:t>
                      </a:r>
                      <a:endParaRPr lang="fr-FR" sz="16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21</a:t>
                      </a:r>
                    </a:p>
                  </a:txBody>
                  <a:tcPr marL="68580" marR="68580" marT="0" marB="0" anchor="ctr"/>
                </a:tc>
                <a:extLst>
                  <a:ext uri="{0D108BD9-81ED-4DB2-BD59-A6C34878D82A}">
                    <a16:rowId xmlns:a16="http://schemas.microsoft.com/office/drawing/2014/main" val="3708273791"/>
                  </a:ext>
                </a:extLst>
              </a:tr>
              <a:tr h="484558">
                <a:tc vMerge="1">
                  <a:txBody>
                    <a:bodyPr/>
                    <a:lstStyle/>
                    <a:p>
                      <a:pPr algn="just">
                        <a:lnSpc>
                          <a:spcPct val="100000"/>
                        </a:lnSpc>
                        <a:spcAft>
                          <a:spcPts val="0"/>
                        </a:spcAft>
                      </a:pP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pPr algn="ctr">
                        <a:lnSpc>
                          <a:spcPct val="107000"/>
                        </a:lnSpc>
                        <a:spcAft>
                          <a:spcPts val="80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(can)not (…) every(thing/one)</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a:txBody>
                    <a:bodyPr/>
                    <a:lstStyle/>
                    <a:p>
                      <a:pPr algn="ctr">
                        <a:lnSpc>
                          <a:spcPct val="107000"/>
                        </a:lnSpc>
                        <a:spcAft>
                          <a:spcPts val="800"/>
                        </a:spcAft>
                      </a:pPr>
                      <a:r>
                        <a:rPr lang="fr-BE" sz="1600">
                          <a:effectLst/>
                          <a:latin typeface="Bahnschrift" panose="020B0502040204020203" pitchFamily="34" charset="0"/>
                          <a:ea typeface="Calibri" panose="020F0502020204030204" pitchFamily="34" charset="0"/>
                          <a:cs typeface="Times New Roman" panose="02020603050405020304" pitchFamily="18" charset="0"/>
                        </a:rPr>
                        <a:t>26</a:t>
                      </a:r>
                      <a:endParaRPr lang="fr-FR" sz="160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a:txBody>
                    <a:bodyPr/>
                    <a:lstStyle/>
                    <a:p>
                      <a:pPr algn="ctr">
                        <a:lnSpc>
                          <a:spcPct val="107000"/>
                        </a:lnSpc>
                        <a:spcAft>
                          <a:spcPts val="800"/>
                        </a:spcAft>
                      </a:pPr>
                      <a:r>
                        <a:rPr lang="fr-BE" sz="1600" dirty="0">
                          <a:effectLst/>
                          <a:latin typeface="Bahnschrift" panose="020B0502040204020203" pitchFamily="34" charset="0"/>
                          <a:ea typeface="Calibri" panose="020F0502020204030204" pitchFamily="34" charset="0"/>
                          <a:cs typeface="Times New Roman" panose="02020603050405020304" pitchFamily="18" charset="0"/>
                        </a:rPr>
                        <a:t>10.2</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22</a:t>
                      </a:r>
                    </a:p>
                  </a:txBody>
                  <a:tcPr marL="68580" marR="68580" marT="0" marB="0" anchor="ctr">
                    <a:solidFill>
                      <a:srgbClr val="CBE2EC"/>
                    </a:solidFill>
                  </a:tcPr>
                </a:tc>
                <a:extLst>
                  <a:ext uri="{0D108BD9-81ED-4DB2-BD59-A6C34878D82A}">
                    <a16:rowId xmlns:a16="http://schemas.microsoft.com/office/drawing/2014/main" val="2027342076"/>
                  </a:ext>
                </a:extLst>
              </a:tr>
              <a:tr h="484558">
                <a:tc>
                  <a:txBody>
                    <a:bodyPr/>
                    <a:lstStyle/>
                    <a:p>
                      <a:pPr algn="just">
                        <a:lnSpc>
                          <a:spcPct val="100000"/>
                        </a:lnSpc>
                        <a:spcAft>
                          <a:spcPts val="0"/>
                        </a:spcAft>
                      </a:pPr>
                      <a:r>
                        <a:rPr lang="en-GB" sz="1600" dirty="0" err="1">
                          <a:effectLst/>
                          <a:latin typeface="Bahnschrift" panose="020B0502040204020203" pitchFamily="34" charset="0"/>
                          <a:ea typeface="Calibri" panose="020F0502020204030204" pitchFamily="34" charset="0"/>
                          <a:cs typeface="Times New Roman" panose="02020603050405020304" pitchFamily="18" charset="0"/>
                        </a:rPr>
                        <a:t>pratiquement</a:t>
                      </a:r>
                      <a:r>
                        <a:rPr lang="en-GB" sz="1600" dirty="0">
                          <a:effectLst/>
                          <a:latin typeface="Bahnschrift" panose="020B0502040204020203" pitchFamily="34" charset="0"/>
                          <a:ea typeface="Calibri" panose="020F0502020204030204" pitchFamily="34" charset="0"/>
                          <a:cs typeface="Times New Roman" panose="02020603050405020304" pitchFamily="18" charset="0"/>
                        </a:rPr>
                        <a:t> </a:t>
                      </a:r>
                      <a:r>
                        <a:rPr lang="en-GB" sz="1600" dirty="0" err="1">
                          <a:effectLst/>
                          <a:latin typeface="Bahnschrift" panose="020B0502040204020203" pitchFamily="34" charset="0"/>
                          <a:ea typeface="Calibri" panose="020F0502020204030204" pitchFamily="34" charset="0"/>
                          <a:cs typeface="Times New Roman" panose="02020603050405020304" pitchFamily="18" charset="0"/>
                        </a:rPr>
                        <a:t>tou</a:t>
                      </a:r>
                      <a:r>
                        <a:rPr lang="en-GB" sz="1600" dirty="0">
                          <a:effectLst/>
                          <a:latin typeface="Bahnschrift" panose="020B0502040204020203" pitchFamily="34" charset="0"/>
                          <a:ea typeface="Calibri" panose="020F0502020204030204" pitchFamily="34" charset="0"/>
                          <a:cs typeface="Times New Roman" panose="02020603050405020304" pitchFamily="18" charset="0"/>
                        </a:rPr>
                        <a:t>*</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21</a:t>
                      </a:r>
                    </a:p>
                  </a:txBody>
                  <a:tcPr marL="68580" marR="68580" marT="0" marB="0" anchor="ctr">
                    <a:solidFill>
                      <a:srgbClr val="E7F1F6"/>
                    </a:solidFill>
                  </a:tcP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8.2</a:t>
                      </a:r>
                    </a:p>
                  </a:txBody>
                  <a:tcPr marL="68580" marR="68580" marT="0" marB="0" anchor="ctr">
                    <a:solidFill>
                      <a:srgbClr val="E7F1F6"/>
                    </a:solidFill>
                  </a:tcPr>
                </a:tc>
                <a:tc>
                  <a:txBody>
                    <a:bodyPr/>
                    <a:lstStyle/>
                    <a:p>
                      <a:pPr>
                        <a:lnSpc>
                          <a:spcPct val="107000"/>
                        </a:lnSpc>
                        <a:spcAft>
                          <a:spcPts val="800"/>
                        </a:spcAft>
                      </a:pPr>
                      <a:r>
                        <a:rPr lang="fr-BE" sz="1600" dirty="0" err="1">
                          <a:effectLst/>
                          <a:latin typeface="Bahnschrift" panose="020B0502040204020203" pitchFamily="34" charset="0"/>
                          <a:ea typeface="Calibri" panose="020F0502020204030204" pitchFamily="34" charset="0"/>
                          <a:cs typeface="Times New Roman" panose="02020603050405020304" pitchFamily="18" charset="0"/>
                        </a:rPr>
                        <a:t>virtually</a:t>
                      </a:r>
                      <a:r>
                        <a:rPr lang="fr-BE" sz="1600" dirty="0">
                          <a:effectLst/>
                          <a:latin typeface="Bahnschrift" panose="020B0502040204020203" pitchFamily="34" charset="0"/>
                          <a:ea typeface="Calibri" panose="020F0502020204030204" pitchFamily="34" charset="0"/>
                          <a:cs typeface="Times New Roman" panose="02020603050405020304" pitchFamily="18" charset="0"/>
                        </a:rPr>
                        <a:t>/</a:t>
                      </a:r>
                      <a:r>
                        <a:rPr lang="fr-BE" sz="1600" dirty="0" err="1">
                          <a:effectLst/>
                          <a:latin typeface="Bahnschrift" panose="020B0502040204020203" pitchFamily="34" charset="0"/>
                          <a:ea typeface="Calibri" panose="020F0502020204030204" pitchFamily="34" charset="0"/>
                          <a:cs typeface="Times New Roman" panose="02020603050405020304" pitchFamily="18" charset="0"/>
                        </a:rPr>
                        <a:t>practically</a:t>
                      </a:r>
                      <a:r>
                        <a:rPr lang="fr-BE" sz="1600" dirty="0">
                          <a:effectLst/>
                          <a:latin typeface="Bahnschrift" panose="020B0502040204020203" pitchFamily="34" charset="0"/>
                          <a:ea typeface="Calibri" panose="020F0502020204030204" pitchFamily="34" charset="0"/>
                          <a:cs typeface="Times New Roman" panose="02020603050405020304" pitchFamily="18" charset="0"/>
                        </a:rPr>
                        <a:t>/</a:t>
                      </a:r>
                      <a:r>
                        <a:rPr lang="fr-BE" sz="1600" dirty="0" err="1">
                          <a:effectLst/>
                          <a:latin typeface="Bahnschrift" panose="020B0502040204020203" pitchFamily="34" charset="0"/>
                          <a:ea typeface="Calibri" panose="020F0502020204030204" pitchFamily="34" charset="0"/>
                          <a:cs typeface="Times New Roman" panose="02020603050405020304" pitchFamily="18" charset="0"/>
                        </a:rPr>
                        <a:t>nearly</a:t>
                      </a:r>
                      <a:r>
                        <a:rPr lang="fr-BE" sz="1600" dirty="0">
                          <a:effectLst/>
                          <a:latin typeface="Bahnschrift" panose="020B0502040204020203" pitchFamily="34" charset="0"/>
                          <a:ea typeface="Calibri" panose="020F0502020204030204" pitchFamily="34" charset="0"/>
                          <a:cs typeface="Times New Roman" panose="02020603050405020304" pitchFamily="18" charset="0"/>
                        </a:rPr>
                        <a:t> all</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gn="ctr">
                        <a:lnSpc>
                          <a:spcPct val="107000"/>
                        </a:lnSpc>
                        <a:spcAft>
                          <a:spcPts val="800"/>
                        </a:spcAft>
                      </a:pPr>
                      <a:r>
                        <a:rPr lang="fr-BE" sz="1600" dirty="0">
                          <a:effectLst/>
                          <a:latin typeface="Bahnschrift" panose="020B0502040204020203" pitchFamily="34" charset="0"/>
                          <a:ea typeface="Calibri" panose="020F0502020204030204" pitchFamily="34" charset="0"/>
                          <a:cs typeface="Times New Roman" panose="02020603050405020304" pitchFamily="18" charset="0"/>
                        </a:rPr>
                        <a:t>13</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gn="ctr">
                        <a:lnSpc>
                          <a:spcPct val="107000"/>
                        </a:lnSpc>
                        <a:spcAft>
                          <a:spcPts val="800"/>
                        </a:spcAft>
                      </a:pPr>
                      <a:r>
                        <a:rPr lang="fr-BE" sz="1600" dirty="0">
                          <a:effectLst/>
                          <a:latin typeface="Bahnschrift" panose="020B0502040204020203" pitchFamily="34" charset="0"/>
                          <a:ea typeface="Calibri" panose="020F0502020204030204" pitchFamily="34" charset="0"/>
                          <a:cs typeface="Times New Roman" panose="02020603050405020304" pitchFamily="18" charset="0"/>
                        </a:rPr>
                        <a:t>5.1</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23</a:t>
                      </a:r>
                    </a:p>
                  </a:txBody>
                  <a:tcPr marL="68580" marR="68580" marT="0" marB="0" anchor="ctr">
                    <a:solidFill>
                      <a:srgbClr val="E7F1F6"/>
                    </a:solidFill>
                  </a:tcPr>
                </a:tc>
                <a:extLst>
                  <a:ext uri="{0D108BD9-81ED-4DB2-BD59-A6C34878D82A}">
                    <a16:rowId xmlns:a16="http://schemas.microsoft.com/office/drawing/2014/main" val="721821322"/>
                  </a:ext>
                </a:extLst>
              </a:tr>
              <a:tr h="484558">
                <a:tc>
                  <a:txBody>
                    <a:bodyPr/>
                    <a:lstStyle/>
                    <a:p>
                      <a:pPr algn="just">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presque </a:t>
                      </a:r>
                      <a:r>
                        <a:rPr lang="en-GB" sz="1600" dirty="0" err="1">
                          <a:effectLst/>
                          <a:latin typeface="Bahnschrift" panose="020B0502040204020203" pitchFamily="34" charset="0"/>
                          <a:ea typeface="Calibri" panose="020F0502020204030204" pitchFamily="34" charset="0"/>
                          <a:cs typeface="Times New Roman" panose="02020603050405020304" pitchFamily="18" charset="0"/>
                        </a:rPr>
                        <a:t>tou</a:t>
                      </a:r>
                      <a:r>
                        <a:rPr lang="en-GB" sz="1600" dirty="0">
                          <a:effectLst/>
                          <a:latin typeface="Bahnschrift" panose="020B0502040204020203" pitchFamily="34" charset="0"/>
                          <a:ea typeface="Calibri" panose="020F0502020204030204" pitchFamily="34" charset="0"/>
                          <a:cs typeface="Times New Roman" panose="02020603050405020304" pitchFamily="18" charset="0"/>
                        </a:rPr>
                        <a:t>*</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39</a:t>
                      </a:r>
                    </a:p>
                  </a:txBody>
                  <a:tcPr marL="68580" marR="68580" marT="0" marB="0" anchor="ctr">
                    <a:solidFill>
                      <a:srgbClr val="CBE2EC"/>
                    </a:solidFill>
                  </a:tcP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15.3</a:t>
                      </a:r>
                    </a:p>
                  </a:txBody>
                  <a:tcPr marL="68580" marR="68580" marT="0" marB="0" anchor="ctr">
                    <a:solidFill>
                      <a:srgbClr val="CBE2EC"/>
                    </a:solidFill>
                  </a:tcPr>
                </a:tc>
                <a:tc>
                  <a:txBody>
                    <a:bodyPr/>
                    <a:lstStyle/>
                    <a:p>
                      <a:pPr>
                        <a:lnSpc>
                          <a:spcPct val="107000"/>
                        </a:lnSpc>
                        <a:spcAft>
                          <a:spcPts val="800"/>
                        </a:spcAft>
                      </a:pPr>
                      <a:r>
                        <a:rPr lang="fr-BE" sz="1600" dirty="0" err="1">
                          <a:effectLst/>
                          <a:latin typeface="Bahnschrift" panose="020B0502040204020203" pitchFamily="34" charset="0"/>
                          <a:ea typeface="Calibri" panose="020F0502020204030204" pitchFamily="34" charset="0"/>
                          <a:cs typeface="Times New Roman" panose="02020603050405020304" pitchFamily="18" charset="0"/>
                        </a:rPr>
                        <a:t>almost</a:t>
                      </a:r>
                      <a:r>
                        <a:rPr lang="fr-BE" sz="1600" dirty="0">
                          <a:effectLst/>
                          <a:latin typeface="Bahnschrift" panose="020B0502040204020203" pitchFamily="34" charset="0"/>
                          <a:ea typeface="Calibri" panose="020F0502020204030204" pitchFamily="34" charset="0"/>
                          <a:cs typeface="Times New Roman" panose="02020603050405020304" pitchFamily="18" charset="0"/>
                        </a:rPr>
                        <a:t>/</a:t>
                      </a:r>
                      <a:r>
                        <a:rPr lang="fr-BE" sz="1600" dirty="0" err="1">
                          <a:effectLst/>
                          <a:latin typeface="Bahnschrift" panose="020B0502040204020203" pitchFamily="34" charset="0"/>
                          <a:ea typeface="Calibri" panose="020F0502020204030204" pitchFamily="34" charset="0"/>
                          <a:cs typeface="Times New Roman" panose="02020603050405020304" pitchFamily="18" charset="0"/>
                        </a:rPr>
                        <a:t>virtually</a:t>
                      </a:r>
                      <a:r>
                        <a:rPr lang="fr-BE" sz="1600" dirty="0">
                          <a:effectLst/>
                          <a:latin typeface="Bahnschrift" panose="020B0502040204020203" pitchFamily="34" charset="0"/>
                          <a:ea typeface="Calibri" panose="020F0502020204030204" pitchFamily="34" charset="0"/>
                          <a:cs typeface="Times New Roman" panose="02020603050405020304" pitchFamily="18" charset="0"/>
                        </a:rPr>
                        <a:t>/</a:t>
                      </a:r>
                      <a:r>
                        <a:rPr lang="fr-BE" sz="1600" dirty="0" err="1">
                          <a:effectLst/>
                          <a:latin typeface="Bahnschrift" panose="020B0502040204020203" pitchFamily="34" charset="0"/>
                          <a:ea typeface="Calibri" panose="020F0502020204030204" pitchFamily="34" charset="0"/>
                          <a:cs typeface="Times New Roman" panose="02020603050405020304" pitchFamily="18" charset="0"/>
                        </a:rPr>
                        <a:t>nearly</a:t>
                      </a:r>
                      <a:r>
                        <a:rPr lang="fr-BE" sz="1600" dirty="0">
                          <a:effectLst/>
                          <a:latin typeface="Bahnschrift" panose="020B0502040204020203" pitchFamily="34" charset="0"/>
                          <a:ea typeface="Calibri" panose="020F0502020204030204" pitchFamily="34" charset="0"/>
                          <a:cs typeface="Times New Roman" panose="02020603050405020304" pitchFamily="18" charset="0"/>
                        </a:rPr>
                        <a:t> all</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a:txBody>
                    <a:bodyPr/>
                    <a:lstStyle/>
                    <a:p>
                      <a:pPr algn="ctr">
                        <a:lnSpc>
                          <a:spcPct val="107000"/>
                        </a:lnSpc>
                        <a:spcAft>
                          <a:spcPts val="800"/>
                        </a:spcAft>
                      </a:pPr>
                      <a:r>
                        <a:rPr lang="fr-BE" sz="1600" dirty="0">
                          <a:effectLst/>
                          <a:latin typeface="Bahnschrift" panose="020B0502040204020203" pitchFamily="34" charset="0"/>
                          <a:ea typeface="Calibri" panose="020F0502020204030204" pitchFamily="34" charset="0"/>
                          <a:cs typeface="Times New Roman" panose="02020603050405020304" pitchFamily="18" charset="0"/>
                        </a:rPr>
                        <a:t>29</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a:txBody>
                    <a:bodyPr/>
                    <a:lstStyle/>
                    <a:p>
                      <a:pPr algn="ctr">
                        <a:lnSpc>
                          <a:spcPct val="107000"/>
                        </a:lnSpc>
                        <a:spcAft>
                          <a:spcPts val="800"/>
                        </a:spcAft>
                      </a:pPr>
                      <a:r>
                        <a:rPr lang="fr-BE" sz="1600" dirty="0">
                          <a:effectLst/>
                          <a:latin typeface="Bahnschrift" panose="020B0502040204020203" pitchFamily="34" charset="0"/>
                          <a:ea typeface="Calibri" panose="020F0502020204030204" pitchFamily="34" charset="0"/>
                          <a:cs typeface="Times New Roman" panose="02020603050405020304" pitchFamily="18" charset="0"/>
                        </a:rPr>
                        <a:t>11.4</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CBE2EC"/>
                    </a:solidFill>
                  </a:tcP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24</a:t>
                      </a:r>
                    </a:p>
                  </a:txBody>
                  <a:tcPr marL="68580" marR="68580" marT="0" marB="0" anchor="ctr">
                    <a:solidFill>
                      <a:srgbClr val="CBE2EC"/>
                    </a:solidFill>
                  </a:tcPr>
                </a:tc>
                <a:extLst>
                  <a:ext uri="{0D108BD9-81ED-4DB2-BD59-A6C34878D82A}">
                    <a16:rowId xmlns:a16="http://schemas.microsoft.com/office/drawing/2014/main" val="704075762"/>
                  </a:ext>
                </a:extLst>
              </a:tr>
              <a:tr h="484558">
                <a:tc>
                  <a:txBody>
                    <a:bodyPr/>
                    <a:lstStyle/>
                    <a:p>
                      <a:pPr algn="just">
                        <a:lnSpc>
                          <a:spcPct val="100000"/>
                        </a:lnSpc>
                        <a:spcAft>
                          <a:spcPts val="0"/>
                        </a:spcAft>
                      </a:pPr>
                      <a:r>
                        <a:rPr lang="en-GB" sz="1600" dirty="0">
                          <a:effectLst/>
                          <a:latin typeface="Bahnschrift" panose="020B0502040204020203" pitchFamily="34" charset="0"/>
                          <a:ea typeface="Calibri" panose="020F0502020204030204" pitchFamily="34" charset="0"/>
                          <a:cs typeface="Times New Roman" panose="02020603050405020304" pitchFamily="18" charset="0"/>
                        </a:rPr>
                        <a:t>quasi(</a:t>
                      </a:r>
                      <a:r>
                        <a:rPr lang="en-GB" sz="1600" dirty="0" err="1">
                          <a:effectLst/>
                          <a:latin typeface="Bahnschrift" panose="020B0502040204020203" pitchFamily="34" charset="0"/>
                          <a:ea typeface="Calibri" panose="020F0502020204030204" pitchFamily="34" charset="0"/>
                          <a:cs typeface="Times New Roman" panose="02020603050405020304" pitchFamily="18" charset="0"/>
                        </a:rPr>
                        <a:t>ment</a:t>
                      </a:r>
                      <a:r>
                        <a:rPr lang="en-GB" sz="1600" dirty="0">
                          <a:effectLst/>
                          <a:latin typeface="Bahnschrift" panose="020B0502040204020203" pitchFamily="34" charset="0"/>
                          <a:ea typeface="Calibri" panose="020F0502020204030204" pitchFamily="34" charset="0"/>
                          <a:cs typeface="Times New Roman" panose="02020603050405020304" pitchFamily="18" charset="0"/>
                        </a:rPr>
                        <a:t>) </a:t>
                      </a:r>
                      <a:r>
                        <a:rPr lang="en-GB" sz="1600" dirty="0" err="1">
                          <a:effectLst/>
                          <a:latin typeface="Bahnschrift" panose="020B0502040204020203" pitchFamily="34" charset="0"/>
                          <a:ea typeface="Calibri" panose="020F0502020204030204" pitchFamily="34" charset="0"/>
                          <a:cs typeface="Times New Roman" panose="02020603050405020304" pitchFamily="18" charset="0"/>
                        </a:rPr>
                        <a:t>tou</a:t>
                      </a:r>
                      <a:r>
                        <a:rPr lang="en-GB" sz="1600" dirty="0">
                          <a:effectLst/>
                          <a:latin typeface="Bahnschrift" panose="020B0502040204020203" pitchFamily="34" charset="0"/>
                          <a:ea typeface="Calibri" panose="020F0502020204030204" pitchFamily="34" charset="0"/>
                          <a:cs typeface="Times New Roman" panose="02020603050405020304" pitchFamily="18" charset="0"/>
                        </a:rPr>
                        <a:t>*</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9</a:t>
                      </a:r>
                    </a:p>
                  </a:txBody>
                  <a:tcPr marL="68580" marR="68580" marT="0" marB="0" anchor="ctr">
                    <a:solidFill>
                      <a:srgbClr val="E7F1F6"/>
                    </a:solidFill>
                  </a:tcP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3.5</a:t>
                      </a:r>
                    </a:p>
                  </a:txBody>
                  <a:tcPr marL="68580" marR="68580" marT="0" marB="0" anchor="ctr">
                    <a:solidFill>
                      <a:srgbClr val="E7F1F6"/>
                    </a:solidFill>
                  </a:tcPr>
                </a:tc>
                <a:tc>
                  <a:txBody>
                    <a:bodyPr/>
                    <a:lstStyle/>
                    <a:p>
                      <a:pPr>
                        <a:lnSpc>
                          <a:spcPct val="107000"/>
                        </a:lnSpc>
                        <a:spcAft>
                          <a:spcPts val="800"/>
                        </a:spcAft>
                      </a:pPr>
                      <a:r>
                        <a:rPr lang="fr-BE" sz="1600" dirty="0" err="1">
                          <a:effectLst/>
                          <a:latin typeface="Bahnschrift" panose="020B0502040204020203" pitchFamily="34" charset="0"/>
                          <a:ea typeface="Calibri" panose="020F0502020204030204" pitchFamily="34" charset="0"/>
                          <a:cs typeface="Times New Roman" panose="02020603050405020304" pitchFamily="18" charset="0"/>
                        </a:rPr>
                        <a:t>almost</a:t>
                      </a:r>
                      <a:r>
                        <a:rPr lang="fr-BE" sz="1600" dirty="0">
                          <a:effectLst/>
                          <a:latin typeface="Bahnschrift" panose="020B0502040204020203" pitchFamily="34" charset="0"/>
                          <a:ea typeface="Calibri" panose="020F0502020204030204" pitchFamily="34" charset="0"/>
                          <a:cs typeface="Times New Roman" panose="02020603050405020304" pitchFamily="18" charset="0"/>
                        </a:rPr>
                        <a:t>/</a:t>
                      </a:r>
                      <a:r>
                        <a:rPr lang="fr-BE" sz="1600" dirty="0" err="1">
                          <a:effectLst/>
                          <a:latin typeface="Bahnschrift" panose="020B0502040204020203" pitchFamily="34" charset="0"/>
                          <a:ea typeface="Calibri" panose="020F0502020204030204" pitchFamily="34" charset="0"/>
                          <a:cs typeface="Times New Roman" panose="02020603050405020304" pitchFamily="18" charset="0"/>
                        </a:rPr>
                        <a:t>practically</a:t>
                      </a:r>
                      <a:r>
                        <a:rPr lang="fr-BE" sz="1600" dirty="0">
                          <a:effectLst/>
                          <a:latin typeface="Bahnschrift" panose="020B0502040204020203" pitchFamily="34" charset="0"/>
                          <a:ea typeface="Calibri" panose="020F0502020204030204" pitchFamily="34" charset="0"/>
                          <a:cs typeface="Times New Roman" panose="02020603050405020304" pitchFamily="18" charset="0"/>
                        </a:rPr>
                        <a:t> all</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gn="ctr">
                        <a:lnSpc>
                          <a:spcPct val="107000"/>
                        </a:lnSpc>
                        <a:spcAft>
                          <a:spcPts val="800"/>
                        </a:spcAft>
                      </a:pPr>
                      <a:r>
                        <a:rPr lang="fr-BE" sz="1600" dirty="0">
                          <a:effectLst/>
                          <a:latin typeface="Bahnschrift" panose="020B0502040204020203" pitchFamily="34" charset="0"/>
                          <a:ea typeface="Calibri" panose="020F0502020204030204" pitchFamily="34" charset="0"/>
                          <a:cs typeface="Times New Roman" panose="02020603050405020304" pitchFamily="18" charset="0"/>
                        </a:rPr>
                        <a:t>8</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gn="ctr">
                        <a:lnSpc>
                          <a:spcPct val="107000"/>
                        </a:lnSpc>
                        <a:spcAft>
                          <a:spcPts val="800"/>
                        </a:spcAft>
                      </a:pPr>
                      <a:r>
                        <a:rPr lang="fr-BE" sz="1600" dirty="0">
                          <a:effectLst/>
                          <a:latin typeface="Bahnschrift" panose="020B0502040204020203" pitchFamily="34" charset="0"/>
                          <a:ea typeface="Calibri" panose="020F0502020204030204" pitchFamily="34" charset="0"/>
                          <a:cs typeface="Times New Roman" panose="02020603050405020304" pitchFamily="18" charset="0"/>
                        </a:rPr>
                        <a:t>3.1</a:t>
                      </a:r>
                      <a:endParaRPr lang="fr-FR" sz="1600" dirty="0">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rgbClr val="E7F1F6"/>
                    </a:solidFill>
                  </a:tcPr>
                </a:tc>
                <a:tc>
                  <a:txBody>
                    <a:bodyPr/>
                    <a:lstStyle/>
                    <a:p>
                      <a:pPr algn="ctr">
                        <a:lnSpc>
                          <a:spcPct val="107000"/>
                        </a:lnSpc>
                        <a:spcAft>
                          <a:spcPts val="800"/>
                        </a:spcAft>
                      </a:pPr>
                      <a:r>
                        <a:rPr lang="fr-FR" sz="1600" dirty="0">
                          <a:effectLst/>
                          <a:latin typeface="Bahnschrift" panose="020B0502040204020203" pitchFamily="34" charset="0"/>
                          <a:ea typeface="Calibri" panose="020F0502020204030204" pitchFamily="34" charset="0"/>
                          <a:cs typeface="Times New Roman" panose="02020603050405020304" pitchFamily="18" charset="0"/>
                        </a:rPr>
                        <a:t>25</a:t>
                      </a:r>
                    </a:p>
                  </a:txBody>
                  <a:tcPr marL="68580" marR="68580" marT="0" marB="0" anchor="ctr">
                    <a:solidFill>
                      <a:srgbClr val="E7F1F6"/>
                    </a:solidFill>
                  </a:tcPr>
                </a:tc>
                <a:extLst>
                  <a:ext uri="{0D108BD9-81ED-4DB2-BD59-A6C34878D82A}">
                    <a16:rowId xmlns:a16="http://schemas.microsoft.com/office/drawing/2014/main" val="1687374796"/>
                  </a:ext>
                </a:extLst>
              </a:tr>
              <a:tr h="484558">
                <a:tc>
                  <a:txBody>
                    <a:bodyPr/>
                    <a:lstStyle/>
                    <a:p>
                      <a:pPr algn="just">
                        <a:lnSpc>
                          <a:spcPct val="100000"/>
                        </a:lnSpc>
                        <a:spcAft>
                          <a:spcPts val="0"/>
                        </a:spcAft>
                      </a:pPr>
                      <a:r>
                        <a:rPr lang="en-GB" sz="1600" dirty="0">
                          <a:solidFill>
                            <a:schemeClr val="bg1"/>
                          </a:solidFill>
                          <a:effectLst/>
                          <a:latin typeface="Bahnschrift" panose="020B0502040204020203" pitchFamily="34" charset="0"/>
                          <a:ea typeface="Calibri" panose="020F0502020204030204" pitchFamily="34" charset="0"/>
                          <a:cs typeface="Times New Roman" panose="02020603050405020304" pitchFamily="18" charset="0"/>
                        </a:rPr>
                        <a:t>TOT</a:t>
                      </a:r>
                      <a:endParaRPr lang="fr-FR" sz="1600" dirty="0">
                        <a:solidFill>
                          <a:schemeClr val="bg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07000"/>
                        </a:lnSpc>
                        <a:spcAft>
                          <a:spcPts val="800"/>
                        </a:spcAft>
                      </a:pPr>
                      <a:r>
                        <a:rPr lang="en-GB" sz="1600" dirty="0">
                          <a:solidFill>
                            <a:schemeClr val="bg1"/>
                          </a:solidFill>
                          <a:effectLst/>
                          <a:latin typeface="Bahnschrift" panose="020B0502040204020203" pitchFamily="34" charset="0"/>
                          <a:ea typeface="Calibri" panose="020F0502020204030204" pitchFamily="34" charset="0"/>
                          <a:cs typeface="Times New Roman" panose="02020603050405020304" pitchFamily="18" charset="0"/>
                        </a:rPr>
                        <a:t>255</a:t>
                      </a:r>
                      <a:endParaRPr lang="fr-FR" sz="1600" dirty="0">
                        <a:solidFill>
                          <a:schemeClr val="bg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07000"/>
                        </a:lnSpc>
                        <a:spcAft>
                          <a:spcPts val="800"/>
                        </a:spcAft>
                      </a:pPr>
                      <a:r>
                        <a:rPr lang="en-GB" sz="1600" dirty="0">
                          <a:solidFill>
                            <a:schemeClr val="bg1"/>
                          </a:solidFill>
                          <a:effectLst/>
                          <a:latin typeface="Bahnschrift" panose="020B0502040204020203" pitchFamily="34" charset="0"/>
                          <a:ea typeface="Calibri" panose="020F0502020204030204" pitchFamily="34" charset="0"/>
                          <a:cs typeface="Times New Roman" panose="02020603050405020304" pitchFamily="18" charset="0"/>
                        </a:rPr>
                        <a:t>100</a:t>
                      </a:r>
                      <a:endParaRPr lang="fr-FR" sz="1600" dirty="0">
                        <a:solidFill>
                          <a:schemeClr val="bg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algn="ctr">
                        <a:lnSpc>
                          <a:spcPct val="100000"/>
                        </a:lnSpc>
                        <a:spcAft>
                          <a:spcPts val="0"/>
                        </a:spcAft>
                      </a:pPr>
                      <a:endParaRPr lang="fr-FR" sz="1600" dirty="0">
                        <a:solidFill>
                          <a:schemeClr val="bg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Aft>
                          <a:spcPts val="0"/>
                        </a:spcAft>
                      </a:pPr>
                      <a:endParaRPr lang="fr-FR" sz="1600" dirty="0">
                        <a:solidFill>
                          <a:schemeClr val="bg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Aft>
                          <a:spcPts val="0"/>
                        </a:spcAft>
                      </a:pPr>
                      <a:endParaRPr lang="fr-FR" sz="1600" dirty="0">
                        <a:solidFill>
                          <a:schemeClr val="bg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tc>
                  <a:txBody>
                    <a:bodyPr/>
                    <a:lstStyle/>
                    <a:p>
                      <a:pPr algn="ctr">
                        <a:lnSpc>
                          <a:spcPct val="100000"/>
                        </a:lnSpc>
                        <a:spcAft>
                          <a:spcPts val="0"/>
                        </a:spcAft>
                      </a:pPr>
                      <a:endParaRPr lang="fr-FR" sz="1600" dirty="0">
                        <a:solidFill>
                          <a:schemeClr val="bg1"/>
                        </a:solidFill>
                        <a:effectLst/>
                        <a:latin typeface="Bahnschrift" panose="020B0502040204020203"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471048207"/>
                  </a:ext>
                </a:extLst>
              </a:tr>
            </a:tbl>
          </a:graphicData>
        </a:graphic>
      </p:graphicFrame>
      <p:sp>
        <p:nvSpPr>
          <p:cNvPr id="4" name="Espace réservé du texte 5">
            <a:extLst>
              <a:ext uri="{FF2B5EF4-FFF2-40B4-BE49-F238E27FC236}">
                <a16:creationId xmlns:a16="http://schemas.microsoft.com/office/drawing/2014/main" id="{7E4E296F-C7FD-8622-85AD-211A72CA9472}"/>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err="1">
                <a:solidFill>
                  <a:schemeClr val="bg1">
                    <a:lumMod val="50000"/>
                  </a:schemeClr>
                </a:solidFill>
                <a:latin typeface="Bahnschrift" panose="020B0502040204020203" pitchFamily="34" charset="0"/>
                <a:cs typeface="Calibri"/>
              </a:rPr>
              <a:t>Literature</a:t>
            </a:r>
            <a:r>
              <a:rPr lang="fr-FR" b="1" dirty="0">
                <a:solidFill>
                  <a:srgbClr val="C40C42"/>
                </a:solidFill>
                <a:latin typeface="Bahnschrift" panose="020B0502040204020203" pitchFamily="34" charset="0"/>
                <a:cs typeface="Calibri"/>
              </a:rPr>
              <a:t>  </a:t>
            </a:r>
            <a:r>
              <a:rPr lang="fr-BE" dirty="0">
                <a:solidFill>
                  <a:schemeClr val="bg1">
                    <a:lumMod val="50000"/>
                  </a:schemeClr>
                </a:solidFill>
                <a:latin typeface="Bahnschrift" panose="020B0502040204020203" pitchFamily="34" charset="0"/>
                <a:cs typeface="Calibri"/>
              </a:rPr>
              <a:t>|  </a:t>
            </a:r>
            <a:r>
              <a:rPr lang="fr-BE" dirty="0" err="1">
                <a:solidFill>
                  <a:schemeClr val="bg1">
                    <a:lumMod val="50000"/>
                  </a:schemeClr>
                </a:solidFill>
                <a:latin typeface="Bahnschrift" panose="020B0502040204020203" pitchFamily="34" charset="0"/>
                <a:cs typeface="Calibri"/>
              </a:rPr>
              <a:t>Methodology</a:t>
            </a:r>
            <a:r>
              <a:rPr lang="fr-BE" dirty="0">
                <a:solidFill>
                  <a:schemeClr val="bg1">
                    <a:lumMod val="50000"/>
                  </a:schemeClr>
                </a:solidFill>
                <a:latin typeface="Bahnschrift" panose="020B0502040204020203" pitchFamily="34" charset="0"/>
                <a:cs typeface="Calibri"/>
              </a:rPr>
              <a:t>  |  </a:t>
            </a:r>
            <a:r>
              <a:rPr lang="fr-BE" b="1" dirty="0" err="1">
                <a:solidFill>
                  <a:srgbClr val="C00000"/>
                </a:solidFill>
                <a:latin typeface="Bahnschrift" panose="020B0502040204020203" pitchFamily="34" charset="0"/>
                <a:cs typeface="Calibri"/>
              </a:rPr>
              <a:t>Results</a:t>
            </a:r>
            <a:r>
              <a:rPr lang="fr-BE" dirty="0">
                <a:solidFill>
                  <a:schemeClr val="bg1">
                    <a:lumMod val="50000"/>
                  </a:schemeClr>
                </a:solidFill>
                <a:latin typeface="Bahnschrift" panose="020B0502040204020203" pitchFamily="34" charset="0"/>
                <a:cs typeface="Calibri"/>
              </a:rPr>
              <a:t>  |  Conclusion  |  </a:t>
            </a:r>
            <a:r>
              <a:rPr lang="fr-BE" dirty="0" err="1">
                <a:solidFill>
                  <a:schemeClr val="bg1">
                    <a:lumMod val="50000"/>
                  </a:schemeClr>
                </a:solidFill>
                <a:latin typeface="Bahnschrift" panose="020B0502040204020203" pitchFamily="34" charset="0"/>
                <a:cs typeface="Calibri"/>
              </a:rPr>
              <a:t>References</a:t>
            </a:r>
            <a:endParaRPr lang="fr-BE" dirty="0">
              <a:solidFill>
                <a:schemeClr val="bg1">
                  <a:lumMod val="50000"/>
                </a:schemeClr>
              </a:solidFill>
              <a:latin typeface="Bahnschrift" panose="020B0502040204020203" pitchFamily="34" charset="0"/>
              <a:cs typeface="Calibri"/>
            </a:endParaRPr>
          </a:p>
        </p:txBody>
      </p:sp>
      <p:sp>
        <p:nvSpPr>
          <p:cNvPr id="6" name="Espace réservé du texte 5">
            <a:extLst>
              <a:ext uri="{FF2B5EF4-FFF2-40B4-BE49-F238E27FC236}">
                <a16:creationId xmlns:a16="http://schemas.microsoft.com/office/drawing/2014/main" id="{70DD4D7B-6865-451E-EC9C-2ACA7CF66C5C}"/>
              </a:ext>
            </a:extLst>
          </p:cNvPr>
          <p:cNvSpPr txBox="1">
            <a:spLocks/>
          </p:cNvSpPr>
          <p:nvPr/>
        </p:nvSpPr>
        <p:spPr>
          <a:xfrm>
            <a:off x="2369574" y="145472"/>
            <a:ext cx="531138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 • </a:t>
            </a:r>
            <a:r>
              <a:rPr lang="fr-FR" b="1" dirty="0">
                <a:solidFill>
                  <a:srgbClr val="969696"/>
                </a:solidFill>
                <a:latin typeface="Bahnschrift" panose="020B0502040204020203" pitchFamily="34" charset="0"/>
                <a:cs typeface="Calibri"/>
              </a:rPr>
              <a:t>•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70773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10F4F20-6916-A629-5938-2C23A3A32C2B}"/>
              </a:ext>
            </a:extLst>
          </p:cNvPr>
          <p:cNvSpPr>
            <a:spLocks noGrp="1"/>
          </p:cNvSpPr>
          <p:nvPr>
            <p:ph type="title"/>
          </p:nvPr>
        </p:nvSpPr>
        <p:spPr/>
        <p:txBody>
          <a:bodyPr/>
          <a:lstStyle/>
          <a:p>
            <a:r>
              <a:rPr lang="fr-FR" dirty="0" err="1"/>
              <a:t>Deviant</a:t>
            </a:r>
            <a:r>
              <a:rPr lang="fr-FR" dirty="0"/>
              <a:t> Cases</a:t>
            </a:r>
          </a:p>
        </p:txBody>
      </p:sp>
      <p:sp>
        <p:nvSpPr>
          <p:cNvPr id="5" name="Espace réservé du numéro de diapositive 4">
            <a:extLst>
              <a:ext uri="{FF2B5EF4-FFF2-40B4-BE49-F238E27FC236}">
                <a16:creationId xmlns:a16="http://schemas.microsoft.com/office/drawing/2014/main" id="{300E8157-F915-C6C8-47D8-EFE0C408F130}"/>
              </a:ext>
            </a:extLst>
          </p:cNvPr>
          <p:cNvSpPr>
            <a:spLocks noGrp="1"/>
          </p:cNvSpPr>
          <p:nvPr>
            <p:ph type="sldNum" sz="quarter" idx="16"/>
          </p:nvPr>
        </p:nvSpPr>
        <p:spPr/>
        <p:txBody>
          <a:bodyPr/>
          <a:lstStyle/>
          <a:p>
            <a:pPr>
              <a:defRPr/>
            </a:pPr>
            <a:fld id="{B27E66B0-5CBE-4E0A-A5C6-DF540FEFB54A}" type="slidenum">
              <a:rPr lang="fr-BE" smtClean="0"/>
              <a:pPr>
                <a:defRPr/>
              </a:pPr>
              <a:t>14</a:t>
            </a:fld>
            <a:endParaRPr lang="fr-BE"/>
          </a:p>
        </p:txBody>
      </p:sp>
      <p:sp>
        <p:nvSpPr>
          <p:cNvPr id="6" name="Espace réservé du contenu 5">
            <a:extLst>
              <a:ext uri="{FF2B5EF4-FFF2-40B4-BE49-F238E27FC236}">
                <a16:creationId xmlns:a16="http://schemas.microsoft.com/office/drawing/2014/main" id="{30E82B2C-4862-6446-B12B-AA3E8FCBBF04}"/>
              </a:ext>
            </a:extLst>
          </p:cNvPr>
          <p:cNvSpPr>
            <a:spLocks noGrp="1"/>
          </p:cNvSpPr>
          <p:nvPr>
            <p:ph idx="1"/>
          </p:nvPr>
        </p:nvSpPr>
        <p:spPr>
          <a:xfrm>
            <a:off x="457200" y="1417638"/>
            <a:ext cx="8229600" cy="5162549"/>
          </a:xfrm>
        </p:spPr>
        <p:txBody>
          <a:bodyPr>
            <a:normAutofit fontScale="85000" lnSpcReduction="20000"/>
          </a:bodyPr>
          <a:lstStyle/>
          <a:p>
            <a:pPr marL="457200" indent="-457200">
              <a:lnSpc>
                <a:spcPct val="140000"/>
              </a:lnSpc>
              <a:buFont typeface="Wingdings" panose="05000000000000000000" pitchFamily="2" charset="2"/>
              <a:buChar char="§"/>
            </a:pPr>
            <a:r>
              <a:rPr lang="fr-FR" dirty="0"/>
              <a:t>QM &gt; DM shifts</a:t>
            </a:r>
          </a:p>
          <a:p>
            <a:pPr marL="638175" lvl="1" indent="-457200" algn="just">
              <a:lnSpc>
                <a:spcPct val="140000"/>
              </a:lnSpc>
            </a:pPr>
            <a:r>
              <a:rPr lang="fr-FR" dirty="0"/>
              <a:t>EN&gt;FR: 26/298 (8.7%), of </a:t>
            </a:r>
            <a:r>
              <a:rPr lang="fr-FR" dirty="0" err="1"/>
              <a:t>which</a:t>
            </a:r>
            <a:r>
              <a:rPr lang="fr-FR" dirty="0"/>
              <a:t> 19 </a:t>
            </a:r>
            <a:r>
              <a:rPr lang="fr-FR" dirty="0" err="1"/>
              <a:t>with</a:t>
            </a:r>
            <a:r>
              <a:rPr lang="fr-FR" dirty="0"/>
              <a:t> </a:t>
            </a:r>
            <a:r>
              <a:rPr lang="fr-FR" i="1" dirty="0" err="1"/>
              <a:t>almost</a:t>
            </a:r>
            <a:r>
              <a:rPr lang="fr-FR" i="1" dirty="0"/>
              <a:t> all</a:t>
            </a:r>
            <a:endParaRPr lang="fr-FR" dirty="0"/>
          </a:p>
          <a:p>
            <a:pPr marL="904875" lvl="2" indent="-457200" algn="just">
              <a:lnSpc>
                <a:spcPct val="140000"/>
              </a:lnSpc>
            </a:pPr>
            <a:r>
              <a:rPr lang="en-US" sz="2200" dirty="0"/>
              <a:t>“I say to </a:t>
            </a:r>
            <a:r>
              <a:rPr lang="en-US" sz="2200" b="1" u="sng" dirty="0"/>
              <a:t>almost </a:t>
            </a:r>
            <a:r>
              <a:rPr lang="en-US" sz="2200" b="1" u="sng" dirty="0">
                <a:solidFill>
                  <a:srgbClr val="C40C42"/>
                </a:solidFill>
              </a:rPr>
              <a:t>all</a:t>
            </a:r>
            <a:r>
              <a:rPr lang="en-US" sz="2200" b="1" dirty="0"/>
              <a:t> </a:t>
            </a:r>
            <a:r>
              <a:rPr lang="en-US" sz="2200" dirty="0"/>
              <a:t>colleagues that have spoken in this debate that they are walking away from the problem.”</a:t>
            </a:r>
          </a:p>
          <a:p>
            <a:pPr lvl="2" indent="0" algn="just">
              <a:lnSpc>
                <a:spcPct val="140000"/>
              </a:lnSpc>
              <a:buNone/>
            </a:pPr>
            <a:r>
              <a:rPr lang="en-US" sz="2200" dirty="0"/>
              <a:t>	</a:t>
            </a:r>
            <a:r>
              <a:rPr lang="fr-FR" sz="2200" dirty="0"/>
              <a:t>« Je veux dire à </a:t>
            </a:r>
            <a:r>
              <a:rPr lang="fr-FR" sz="2200" b="1" u="sng" dirty="0"/>
              <a:t>la quasi-</a:t>
            </a:r>
            <a:r>
              <a:rPr lang="fr-FR" sz="2200" b="1" u="sng" dirty="0">
                <a:solidFill>
                  <a:srgbClr val="C40C42"/>
                </a:solidFill>
              </a:rPr>
              <a:t>totalité</a:t>
            </a:r>
            <a:r>
              <a:rPr lang="fr-FR" sz="2200" b="1" u="sng" dirty="0"/>
              <a:t> de</a:t>
            </a:r>
            <a:r>
              <a:rPr lang="fr-FR" sz="2200" dirty="0"/>
              <a:t> nos collègues qui se sont 	exprimés dans ce débat qu'ils s'écartent du problème. »</a:t>
            </a:r>
          </a:p>
          <a:p>
            <a:pPr marL="638175" lvl="1" indent="-457200">
              <a:lnSpc>
                <a:spcPct val="140000"/>
              </a:lnSpc>
            </a:pPr>
            <a:r>
              <a:rPr lang="fr-FR" dirty="0"/>
              <a:t>FR&gt;EN: 12/255 (4.7%), of </a:t>
            </a:r>
            <a:r>
              <a:rPr lang="fr-FR" dirty="0" err="1"/>
              <a:t>which</a:t>
            </a:r>
            <a:r>
              <a:rPr lang="fr-FR" dirty="0"/>
              <a:t> 10 </a:t>
            </a:r>
            <a:r>
              <a:rPr lang="fr-FR" dirty="0" err="1"/>
              <a:t>with</a:t>
            </a:r>
            <a:r>
              <a:rPr lang="fr-FR" dirty="0"/>
              <a:t> </a:t>
            </a:r>
            <a:r>
              <a:rPr lang="fr-FR" i="1" dirty="0"/>
              <a:t>(ne) pas</a:t>
            </a:r>
            <a:r>
              <a:rPr lang="fr-FR" dirty="0"/>
              <a:t> </a:t>
            </a:r>
            <a:r>
              <a:rPr lang="fr-FR" i="1" dirty="0" err="1"/>
              <a:t>tou</a:t>
            </a:r>
            <a:r>
              <a:rPr lang="fr-FR" i="1" dirty="0"/>
              <a:t>*</a:t>
            </a:r>
            <a:endParaRPr lang="fr-FR" dirty="0"/>
          </a:p>
          <a:p>
            <a:pPr marL="904875" lvl="2" indent="-457200" algn="just">
              <a:lnSpc>
                <a:spcPct val="140000"/>
              </a:lnSpc>
            </a:pPr>
            <a:r>
              <a:rPr lang="fr-FR" sz="2200" dirty="0"/>
              <a:t>« Monsieur le Président, chers collègues, je voudrais remarquer à quel point aujourd'hui, finalement, nous ne sommes </a:t>
            </a:r>
            <a:r>
              <a:rPr lang="fr-FR" sz="2200" b="1" u="sng" dirty="0"/>
              <a:t>pas </a:t>
            </a:r>
            <a:r>
              <a:rPr lang="fr-FR" sz="2200" b="1" u="sng" dirty="0">
                <a:solidFill>
                  <a:srgbClr val="C40C42"/>
                </a:solidFill>
              </a:rPr>
              <a:t>tous</a:t>
            </a:r>
            <a:r>
              <a:rPr lang="fr-FR" sz="2200" b="1" dirty="0"/>
              <a:t> </a:t>
            </a:r>
            <a:r>
              <a:rPr lang="fr-FR" sz="2200" dirty="0"/>
              <a:t>d'accord ici, dans cette enceinte, ce qui est un point tout à fait positif. »</a:t>
            </a:r>
          </a:p>
          <a:p>
            <a:pPr lvl="2" indent="0" algn="just">
              <a:lnSpc>
                <a:spcPct val="140000"/>
              </a:lnSpc>
              <a:buNone/>
            </a:pPr>
            <a:r>
              <a:rPr lang="fr-FR" sz="2200" dirty="0"/>
              <a:t>	</a:t>
            </a:r>
            <a:r>
              <a:rPr lang="en-GB" sz="2200" dirty="0"/>
              <a:t>“</a:t>
            </a:r>
            <a:r>
              <a:rPr lang="en-US" sz="2200" dirty="0" err="1"/>
              <a:t>Mr</a:t>
            </a:r>
            <a:r>
              <a:rPr lang="en-US" sz="2200" dirty="0"/>
              <a:t> President, ladies and gentlemen, I should like to comment on the 	extent to which we in this House are still, even today, </a:t>
            </a:r>
            <a:r>
              <a:rPr lang="en-US" sz="2200" b="1" u="sng" dirty="0"/>
              <a:t>not </a:t>
            </a:r>
            <a:r>
              <a:rPr lang="en-US" sz="2200" b="1" u="sng" dirty="0">
                <a:solidFill>
                  <a:srgbClr val="C40C42"/>
                </a:solidFill>
              </a:rPr>
              <a:t>entirely</a:t>
            </a:r>
            <a:r>
              <a:rPr lang="en-US" sz="2200" dirty="0"/>
              <a:t> in 	agreement, which is quite a positive point.”</a:t>
            </a:r>
            <a:endParaRPr lang="fr-FR" sz="2200" dirty="0"/>
          </a:p>
        </p:txBody>
      </p:sp>
      <p:sp>
        <p:nvSpPr>
          <p:cNvPr id="7" name="Espace réservé du texte 5">
            <a:extLst>
              <a:ext uri="{FF2B5EF4-FFF2-40B4-BE49-F238E27FC236}">
                <a16:creationId xmlns:a16="http://schemas.microsoft.com/office/drawing/2014/main" id="{5D6DE483-5692-85A2-6E74-4EA4B8F7C19D}"/>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err="1">
                <a:solidFill>
                  <a:schemeClr val="bg1">
                    <a:lumMod val="50000"/>
                  </a:schemeClr>
                </a:solidFill>
                <a:latin typeface="Bahnschrift" panose="020B0502040204020203" pitchFamily="34" charset="0"/>
                <a:cs typeface="Calibri"/>
              </a:rPr>
              <a:t>Literature</a:t>
            </a:r>
            <a:r>
              <a:rPr lang="fr-FR" b="1" dirty="0">
                <a:solidFill>
                  <a:srgbClr val="C40C42"/>
                </a:solidFill>
                <a:latin typeface="Bahnschrift" panose="020B0502040204020203" pitchFamily="34" charset="0"/>
                <a:cs typeface="Calibri"/>
              </a:rPr>
              <a:t>  </a:t>
            </a:r>
            <a:r>
              <a:rPr lang="fr-BE" dirty="0">
                <a:solidFill>
                  <a:schemeClr val="bg1">
                    <a:lumMod val="50000"/>
                  </a:schemeClr>
                </a:solidFill>
                <a:latin typeface="Bahnschrift" panose="020B0502040204020203" pitchFamily="34" charset="0"/>
                <a:cs typeface="Calibri"/>
              </a:rPr>
              <a:t>|  </a:t>
            </a:r>
            <a:r>
              <a:rPr lang="fr-BE" dirty="0" err="1">
                <a:solidFill>
                  <a:schemeClr val="bg1">
                    <a:lumMod val="50000"/>
                  </a:schemeClr>
                </a:solidFill>
                <a:latin typeface="Bahnschrift" panose="020B0502040204020203" pitchFamily="34" charset="0"/>
                <a:cs typeface="Calibri"/>
              </a:rPr>
              <a:t>Methodology</a:t>
            </a:r>
            <a:r>
              <a:rPr lang="fr-BE" dirty="0">
                <a:solidFill>
                  <a:schemeClr val="bg1">
                    <a:lumMod val="50000"/>
                  </a:schemeClr>
                </a:solidFill>
                <a:latin typeface="Bahnschrift" panose="020B0502040204020203" pitchFamily="34" charset="0"/>
                <a:cs typeface="Calibri"/>
              </a:rPr>
              <a:t>  |  </a:t>
            </a:r>
            <a:r>
              <a:rPr lang="fr-BE" b="1" dirty="0" err="1">
                <a:solidFill>
                  <a:srgbClr val="C00000"/>
                </a:solidFill>
                <a:latin typeface="Bahnschrift" panose="020B0502040204020203" pitchFamily="34" charset="0"/>
                <a:cs typeface="Calibri"/>
              </a:rPr>
              <a:t>Results</a:t>
            </a:r>
            <a:r>
              <a:rPr lang="fr-BE" dirty="0">
                <a:solidFill>
                  <a:schemeClr val="bg1">
                    <a:lumMod val="50000"/>
                  </a:schemeClr>
                </a:solidFill>
                <a:latin typeface="Bahnschrift" panose="020B0502040204020203" pitchFamily="34" charset="0"/>
                <a:cs typeface="Calibri"/>
              </a:rPr>
              <a:t>  |  Conclusion  |  </a:t>
            </a:r>
            <a:r>
              <a:rPr lang="fr-BE" dirty="0" err="1">
                <a:solidFill>
                  <a:schemeClr val="bg1">
                    <a:lumMod val="50000"/>
                  </a:schemeClr>
                </a:solidFill>
                <a:latin typeface="Bahnschrift" panose="020B0502040204020203" pitchFamily="34" charset="0"/>
                <a:cs typeface="Calibri"/>
              </a:rPr>
              <a:t>References</a:t>
            </a:r>
            <a:endParaRPr lang="fr-BE" dirty="0">
              <a:solidFill>
                <a:schemeClr val="bg1">
                  <a:lumMod val="50000"/>
                </a:schemeClr>
              </a:solidFill>
              <a:latin typeface="Bahnschrift" panose="020B0502040204020203" pitchFamily="34" charset="0"/>
              <a:cs typeface="Calibri"/>
            </a:endParaRPr>
          </a:p>
        </p:txBody>
      </p:sp>
      <p:sp>
        <p:nvSpPr>
          <p:cNvPr id="8" name="Espace réservé du texte 5">
            <a:extLst>
              <a:ext uri="{FF2B5EF4-FFF2-40B4-BE49-F238E27FC236}">
                <a16:creationId xmlns:a16="http://schemas.microsoft.com/office/drawing/2014/main" id="{B73BE4E7-19DC-CD46-1857-830E0AFAE552}"/>
              </a:ext>
            </a:extLst>
          </p:cNvPr>
          <p:cNvSpPr txBox="1">
            <a:spLocks/>
          </p:cNvSpPr>
          <p:nvPr/>
        </p:nvSpPr>
        <p:spPr>
          <a:xfrm>
            <a:off x="2369574" y="145472"/>
            <a:ext cx="531138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 • • </a:t>
            </a:r>
            <a:r>
              <a:rPr lang="fr-FR" b="1" dirty="0">
                <a:solidFill>
                  <a:srgbClr val="969696"/>
                </a:solidFill>
                <a:latin typeface="Bahnschrift" panose="020B0502040204020203" pitchFamily="34" charset="0"/>
                <a:cs typeface="Calibri"/>
              </a:rPr>
              <a:t>•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415272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10F4F20-6916-A629-5938-2C23A3A32C2B}"/>
              </a:ext>
            </a:extLst>
          </p:cNvPr>
          <p:cNvSpPr>
            <a:spLocks noGrp="1"/>
          </p:cNvSpPr>
          <p:nvPr>
            <p:ph type="title"/>
          </p:nvPr>
        </p:nvSpPr>
        <p:spPr/>
        <p:txBody>
          <a:bodyPr/>
          <a:lstStyle/>
          <a:p>
            <a:r>
              <a:rPr lang="fr-FR" dirty="0" err="1"/>
              <a:t>Deviant</a:t>
            </a:r>
            <a:r>
              <a:rPr lang="fr-FR" dirty="0"/>
              <a:t> Cases</a:t>
            </a:r>
          </a:p>
        </p:txBody>
      </p:sp>
      <p:sp>
        <p:nvSpPr>
          <p:cNvPr id="5" name="Espace réservé du numéro de diapositive 4">
            <a:extLst>
              <a:ext uri="{FF2B5EF4-FFF2-40B4-BE49-F238E27FC236}">
                <a16:creationId xmlns:a16="http://schemas.microsoft.com/office/drawing/2014/main" id="{300E8157-F915-C6C8-47D8-EFE0C408F130}"/>
              </a:ext>
            </a:extLst>
          </p:cNvPr>
          <p:cNvSpPr>
            <a:spLocks noGrp="1"/>
          </p:cNvSpPr>
          <p:nvPr>
            <p:ph type="sldNum" sz="quarter" idx="16"/>
          </p:nvPr>
        </p:nvSpPr>
        <p:spPr/>
        <p:txBody>
          <a:bodyPr/>
          <a:lstStyle/>
          <a:p>
            <a:pPr>
              <a:defRPr/>
            </a:pPr>
            <a:fld id="{B27E66B0-5CBE-4E0A-A5C6-DF540FEFB54A}" type="slidenum">
              <a:rPr lang="fr-BE" smtClean="0"/>
              <a:pPr>
                <a:defRPr/>
              </a:pPr>
              <a:t>15</a:t>
            </a:fld>
            <a:endParaRPr lang="fr-BE"/>
          </a:p>
        </p:txBody>
      </p:sp>
      <p:sp>
        <p:nvSpPr>
          <p:cNvPr id="6" name="Espace réservé du contenu 5">
            <a:extLst>
              <a:ext uri="{FF2B5EF4-FFF2-40B4-BE49-F238E27FC236}">
                <a16:creationId xmlns:a16="http://schemas.microsoft.com/office/drawing/2014/main" id="{30E82B2C-4862-6446-B12B-AA3E8FCBBF04}"/>
              </a:ext>
            </a:extLst>
          </p:cNvPr>
          <p:cNvSpPr>
            <a:spLocks noGrp="1"/>
          </p:cNvSpPr>
          <p:nvPr>
            <p:ph idx="1"/>
          </p:nvPr>
        </p:nvSpPr>
        <p:spPr/>
        <p:txBody>
          <a:bodyPr>
            <a:normAutofit/>
          </a:bodyPr>
          <a:lstStyle/>
          <a:p>
            <a:pPr marL="457200" indent="-457200">
              <a:buFont typeface="Wingdings" panose="05000000000000000000" pitchFamily="2" charset="2"/>
              <a:buChar char="§"/>
            </a:pPr>
            <a:r>
              <a:rPr lang="fr-FR" dirty="0"/>
              <a:t>Quantifier shifts</a:t>
            </a:r>
          </a:p>
          <a:p>
            <a:pPr marL="638175" lvl="1" indent="-457200" algn="just"/>
            <a:r>
              <a:rPr lang="fr-FR" sz="2800" dirty="0"/>
              <a:t>EN&gt;FR: 48/298 (16.1%)</a:t>
            </a:r>
          </a:p>
          <a:p>
            <a:pPr marL="904875" lvl="2" indent="-457200" algn="just"/>
            <a:r>
              <a:rPr lang="en-US" dirty="0"/>
              <a:t>“Grubbing-up was mentioned by </a:t>
            </a:r>
            <a:r>
              <a:rPr lang="en-US" b="1" u="sng" dirty="0"/>
              <a:t>almost </a:t>
            </a:r>
            <a:r>
              <a:rPr lang="en-US" b="1" u="sng" dirty="0">
                <a:solidFill>
                  <a:srgbClr val="C40C42"/>
                </a:solidFill>
              </a:rPr>
              <a:t>all</a:t>
            </a:r>
            <a:r>
              <a:rPr lang="en-US" dirty="0"/>
              <a:t> of you.” </a:t>
            </a:r>
            <a:endParaRPr lang="fr-FR" dirty="0"/>
          </a:p>
          <a:p>
            <a:pPr lvl="2" indent="0" algn="just">
              <a:buNone/>
            </a:pPr>
            <a:r>
              <a:rPr lang="fr-FR" dirty="0"/>
              <a:t>	« L'arrachage a été mentionné par </a:t>
            </a:r>
            <a:r>
              <a:rPr lang="fr-FR" b="1" u="sng" dirty="0"/>
              <a:t>presque </a:t>
            </a:r>
            <a:r>
              <a:rPr lang="fr-FR" b="1" u="sng" dirty="0">
                <a:solidFill>
                  <a:srgbClr val="C40C42"/>
                </a:solidFill>
              </a:rPr>
              <a:t>chacun</a:t>
            </a:r>
            <a:r>
              <a:rPr lang="fr-FR" dirty="0"/>
              <a:t> d'entre vous. »</a:t>
            </a:r>
          </a:p>
          <a:p>
            <a:pPr marL="638175" lvl="1" indent="-457200"/>
            <a:r>
              <a:rPr lang="fr-FR" sz="2800" dirty="0"/>
              <a:t>FR&gt;EN: 72/255 (28%)</a:t>
            </a:r>
          </a:p>
          <a:p>
            <a:pPr marL="904875" lvl="2" indent="-457200" algn="just"/>
            <a:r>
              <a:rPr lang="fr-FR" dirty="0"/>
              <a:t>« Elle mécontente </a:t>
            </a:r>
            <a:r>
              <a:rPr lang="fr-FR" b="1" u="sng" dirty="0"/>
              <a:t>à peu près </a:t>
            </a:r>
            <a:r>
              <a:rPr lang="fr-FR" b="1" u="sng" dirty="0">
                <a:solidFill>
                  <a:srgbClr val="C40C42"/>
                </a:solidFill>
              </a:rPr>
              <a:t>tout</a:t>
            </a:r>
            <a:r>
              <a:rPr lang="fr-FR" b="1" u="sng" dirty="0"/>
              <a:t> le monde</a:t>
            </a:r>
            <a:r>
              <a:rPr lang="fr-FR" dirty="0"/>
              <a:t>, à commencer par ceux que l'on appelle les petits pays. »</a:t>
            </a:r>
            <a:endParaRPr lang="en-US" dirty="0"/>
          </a:p>
          <a:p>
            <a:pPr lvl="2" indent="0" algn="just">
              <a:buNone/>
            </a:pPr>
            <a:r>
              <a:rPr lang="en-US" dirty="0"/>
              <a:t>	“It upsets </a:t>
            </a:r>
            <a:r>
              <a:rPr lang="en-US" b="1" u="sng" dirty="0"/>
              <a:t>almost </a:t>
            </a:r>
            <a:r>
              <a:rPr lang="en-US" b="1" u="sng" dirty="0">
                <a:solidFill>
                  <a:srgbClr val="C40C42"/>
                </a:solidFill>
              </a:rPr>
              <a:t>everyone</a:t>
            </a:r>
            <a:r>
              <a:rPr lang="en-US" dirty="0"/>
              <a:t>, beginning with those known as the 	smaller countries.”</a:t>
            </a:r>
          </a:p>
        </p:txBody>
      </p:sp>
      <p:sp>
        <p:nvSpPr>
          <p:cNvPr id="2" name="Espace réservé du texte 5">
            <a:extLst>
              <a:ext uri="{FF2B5EF4-FFF2-40B4-BE49-F238E27FC236}">
                <a16:creationId xmlns:a16="http://schemas.microsoft.com/office/drawing/2014/main" id="{922E6E46-53C6-A1A2-F3FD-105D8BDBF017}"/>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err="1">
                <a:solidFill>
                  <a:schemeClr val="bg1">
                    <a:lumMod val="50000"/>
                  </a:schemeClr>
                </a:solidFill>
                <a:latin typeface="Bahnschrift" panose="020B0502040204020203" pitchFamily="34" charset="0"/>
                <a:cs typeface="Calibri"/>
              </a:rPr>
              <a:t>Literature</a:t>
            </a:r>
            <a:r>
              <a:rPr lang="fr-FR" b="1" dirty="0">
                <a:solidFill>
                  <a:srgbClr val="C40C42"/>
                </a:solidFill>
                <a:latin typeface="Bahnschrift" panose="020B0502040204020203" pitchFamily="34" charset="0"/>
                <a:cs typeface="Calibri"/>
              </a:rPr>
              <a:t>  </a:t>
            </a:r>
            <a:r>
              <a:rPr lang="fr-BE" dirty="0">
                <a:solidFill>
                  <a:schemeClr val="bg1">
                    <a:lumMod val="50000"/>
                  </a:schemeClr>
                </a:solidFill>
                <a:latin typeface="Bahnschrift" panose="020B0502040204020203" pitchFamily="34" charset="0"/>
                <a:cs typeface="Calibri"/>
              </a:rPr>
              <a:t>|  </a:t>
            </a:r>
            <a:r>
              <a:rPr lang="fr-BE" dirty="0" err="1">
                <a:solidFill>
                  <a:schemeClr val="bg1">
                    <a:lumMod val="50000"/>
                  </a:schemeClr>
                </a:solidFill>
                <a:latin typeface="Bahnschrift" panose="020B0502040204020203" pitchFamily="34" charset="0"/>
                <a:cs typeface="Calibri"/>
              </a:rPr>
              <a:t>Methodology</a:t>
            </a:r>
            <a:r>
              <a:rPr lang="fr-BE" dirty="0">
                <a:solidFill>
                  <a:schemeClr val="bg1">
                    <a:lumMod val="50000"/>
                  </a:schemeClr>
                </a:solidFill>
                <a:latin typeface="Bahnschrift" panose="020B0502040204020203" pitchFamily="34" charset="0"/>
                <a:cs typeface="Calibri"/>
              </a:rPr>
              <a:t>  |  </a:t>
            </a:r>
            <a:r>
              <a:rPr lang="fr-BE" b="1" dirty="0" err="1">
                <a:solidFill>
                  <a:srgbClr val="C00000"/>
                </a:solidFill>
                <a:latin typeface="Bahnschrift" panose="020B0502040204020203" pitchFamily="34" charset="0"/>
                <a:cs typeface="Calibri"/>
              </a:rPr>
              <a:t>Results</a:t>
            </a:r>
            <a:r>
              <a:rPr lang="fr-BE" dirty="0">
                <a:solidFill>
                  <a:schemeClr val="bg1">
                    <a:lumMod val="50000"/>
                  </a:schemeClr>
                </a:solidFill>
                <a:latin typeface="Bahnschrift" panose="020B0502040204020203" pitchFamily="34" charset="0"/>
                <a:cs typeface="Calibri"/>
              </a:rPr>
              <a:t>  |  Conclusion  |  </a:t>
            </a:r>
            <a:r>
              <a:rPr lang="fr-BE" dirty="0" err="1">
                <a:solidFill>
                  <a:schemeClr val="bg1">
                    <a:lumMod val="50000"/>
                  </a:schemeClr>
                </a:solidFill>
                <a:latin typeface="Bahnschrift" panose="020B0502040204020203" pitchFamily="34" charset="0"/>
                <a:cs typeface="Calibri"/>
              </a:rPr>
              <a:t>References</a:t>
            </a:r>
            <a:endParaRPr lang="fr-BE" dirty="0">
              <a:solidFill>
                <a:schemeClr val="bg1">
                  <a:lumMod val="50000"/>
                </a:schemeClr>
              </a:solidFill>
              <a:latin typeface="Bahnschrift" panose="020B0502040204020203" pitchFamily="34" charset="0"/>
              <a:cs typeface="Calibri"/>
            </a:endParaRPr>
          </a:p>
        </p:txBody>
      </p:sp>
      <p:sp>
        <p:nvSpPr>
          <p:cNvPr id="4" name="Espace réservé du texte 5">
            <a:extLst>
              <a:ext uri="{FF2B5EF4-FFF2-40B4-BE49-F238E27FC236}">
                <a16:creationId xmlns:a16="http://schemas.microsoft.com/office/drawing/2014/main" id="{DBD34FD2-D12B-25CB-C768-0244CD333CB5}"/>
              </a:ext>
            </a:extLst>
          </p:cNvPr>
          <p:cNvSpPr txBox="1">
            <a:spLocks/>
          </p:cNvSpPr>
          <p:nvPr/>
        </p:nvSpPr>
        <p:spPr>
          <a:xfrm>
            <a:off x="2369574" y="145472"/>
            <a:ext cx="531138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 • • • </a:t>
            </a:r>
            <a:r>
              <a:rPr lang="fr-FR" b="1" dirty="0">
                <a:solidFill>
                  <a:srgbClr val="969696"/>
                </a:solidFill>
                <a:latin typeface="Bahnschrift" panose="020B0502040204020203" pitchFamily="34" charset="0"/>
                <a:cs typeface="Calibri"/>
              </a:rPr>
              <a:t>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209578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10F4F20-6916-A629-5938-2C23A3A32C2B}"/>
              </a:ext>
            </a:extLst>
          </p:cNvPr>
          <p:cNvSpPr>
            <a:spLocks noGrp="1"/>
          </p:cNvSpPr>
          <p:nvPr>
            <p:ph type="title"/>
          </p:nvPr>
        </p:nvSpPr>
        <p:spPr/>
        <p:txBody>
          <a:bodyPr/>
          <a:lstStyle/>
          <a:p>
            <a:r>
              <a:rPr lang="fr-FR" dirty="0"/>
              <a:t>Conclusion</a:t>
            </a:r>
          </a:p>
        </p:txBody>
      </p:sp>
      <p:sp>
        <p:nvSpPr>
          <p:cNvPr id="5" name="Espace réservé du numéro de diapositive 4">
            <a:extLst>
              <a:ext uri="{FF2B5EF4-FFF2-40B4-BE49-F238E27FC236}">
                <a16:creationId xmlns:a16="http://schemas.microsoft.com/office/drawing/2014/main" id="{300E8157-F915-C6C8-47D8-EFE0C408F130}"/>
              </a:ext>
            </a:extLst>
          </p:cNvPr>
          <p:cNvSpPr>
            <a:spLocks noGrp="1"/>
          </p:cNvSpPr>
          <p:nvPr>
            <p:ph type="sldNum" sz="quarter" idx="16"/>
          </p:nvPr>
        </p:nvSpPr>
        <p:spPr/>
        <p:txBody>
          <a:bodyPr/>
          <a:lstStyle/>
          <a:p>
            <a:pPr>
              <a:defRPr/>
            </a:pPr>
            <a:fld id="{B27E66B0-5CBE-4E0A-A5C6-DF540FEFB54A}" type="slidenum">
              <a:rPr lang="fr-BE" smtClean="0"/>
              <a:pPr>
                <a:defRPr/>
              </a:pPr>
              <a:t>16</a:t>
            </a:fld>
            <a:endParaRPr lang="fr-BE"/>
          </a:p>
        </p:txBody>
      </p:sp>
      <p:sp>
        <p:nvSpPr>
          <p:cNvPr id="6" name="Espace réservé du contenu 5">
            <a:extLst>
              <a:ext uri="{FF2B5EF4-FFF2-40B4-BE49-F238E27FC236}">
                <a16:creationId xmlns:a16="http://schemas.microsoft.com/office/drawing/2014/main" id="{30E82B2C-4862-6446-B12B-AA3E8FCBBF04}"/>
              </a:ext>
            </a:extLst>
          </p:cNvPr>
          <p:cNvSpPr>
            <a:spLocks noGrp="1"/>
          </p:cNvSpPr>
          <p:nvPr>
            <p:ph idx="1"/>
          </p:nvPr>
        </p:nvSpPr>
        <p:spPr/>
        <p:txBody>
          <a:bodyPr>
            <a:normAutofit/>
          </a:bodyPr>
          <a:lstStyle/>
          <a:p>
            <a:pPr marL="514350" indent="-514350" algn="just">
              <a:buFont typeface="+mj-lt"/>
              <a:buAutoNum type="arabicPeriod"/>
            </a:pPr>
            <a:r>
              <a:rPr lang="en-GB" sz="2800" dirty="0">
                <a:solidFill>
                  <a:schemeClr val="tx1"/>
                </a:solidFill>
              </a:rPr>
              <a:t>QM most often translated, direct counterpart in target language</a:t>
            </a:r>
          </a:p>
          <a:p>
            <a:pPr algn="just"/>
            <a:endParaRPr lang="en-GB" sz="2800" dirty="0">
              <a:solidFill>
                <a:schemeClr val="tx1"/>
              </a:solidFill>
            </a:endParaRPr>
          </a:p>
          <a:p>
            <a:pPr marL="514350" indent="-514350" algn="just">
              <a:buFont typeface="+mj-lt"/>
              <a:buAutoNum type="arabicPeriod" startAt="2"/>
            </a:pPr>
            <a:r>
              <a:rPr lang="en-GB" sz="2800" dirty="0">
                <a:solidFill>
                  <a:schemeClr val="tx1"/>
                </a:solidFill>
              </a:rPr>
              <a:t>Nearly twice as many QM&gt;DM shifts in EN&gt;FR translations than in FR&gt;EN (&lt;10% vs &lt;5% respectively) </a:t>
            </a:r>
          </a:p>
          <a:p>
            <a:pPr algn="just"/>
            <a:endParaRPr lang="en-GB" sz="2800" dirty="0">
              <a:solidFill>
                <a:schemeClr val="tx1"/>
              </a:solidFill>
            </a:endParaRPr>
          </a:p>
          <a:p>
            <a:pPr marL="514350" indent="-514350" algn="just">
              <a:buFont typeface="+mj-lt"/>
              <a:buAutoNum type="arabicPeriod" startAt="3"/>
            </a:pPr>
            <a:r>
              <a:rPr lang="en-GB" sz="2800" dirty="0">
                <a:solidFill>
                  <a:schemeClr val="tx1"/>
                </a:solidFill>
              </a:rPr>
              <a:t>Quantifier shifts more frequent in FR&gt;EN translations than EN&gt;FR (28% vs 16% respectively)</a:t>
            </a:r>
            <a:endParaRPr lang="en-GB" sz="2800" dirty="0"/>
          </a:p>
        </p:txBody>
      </p:sp>
      <p:sp>
        <p:nvSpPr>
          <p:cNvPr id="2" name="Espace réservé du texte 5">
            <a:extLst>
              <a:ext uri="{FF2B5EF4-FFF2-40B4-BE49-F238E27FC236}">
                <a16:creationId xmlns:a16="http://schemas.microsoft.com/office/drawing/2014/main" id="{922E6E46-53C6-A1A2-F3FD-105D8BDBF017}"/>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err="1">
                <a:solidFill>
                  <a:schemeClr val="bg1">
                    <a:lumMod val="50000"/>
                  </a:schemeClr>
                </a:solidFill>
                <a:latin typeface="Bahnschrift" panose="020B0502040204020203" pitchFamily="34" charset="0"/>
                <a:cs typeface="Calibri"/>
              </a:rPr>
              <a:t>Literature</a:t>
            </a:r>
            <a:r>
              <a:rPr lang="fr-FR" b="1" dirty="0">
                <a:solidFill>
                  <a:srgbClr val="C40C42"/>
                </a:solidFill>
                <a:latin typeface="Bahnschrift" panose="020B0502040204020203" pitchFamily="34" charset="0"/>
                <a:cs typeface="Calibri"/>
              </a:rPr>
              <a:t>  </a:t>
            </a:r>
            <a:r>
              <a:rPr lang="fr-BE" dirty="0">
                <a:solidFill>
                  <a:schemeClr val="bg1">
                    <a:lumMod val="50000"/>
                  </a:schemeClr>
                </a:solidFill>
                <a:latin typeface="Bahnschrift" panose="020B0502040204020203" pitchFamily="34" charset="0"/>
                <a:cs typeface="Calibri"/>
              </a:rPr>
              <a:t>|  </a:t>
            </a:r>
            <a:r>
              <a:rPr lang="fr-BE" dirty="0" err="1">
                <a:solidFill>
                  <a:schemeClr val="bg1">
                    <a:lumMod val="50000"/>
                  </a:schemeClr>
                </a:solidFill>
                <a:latin typeface="Bahnschrift" panose="020B0502040204020203" pitchFamily="34" charset="0"/>
                <a:cs typeface="Calibri"/>
              </a:rPr>
              <a:t>Methodology</a:t>
            </a:r>
            <a:r>
              <a:rPr lang="fr-BE" dirty="0">
                <a:solidFill>
                  <a:schemeClr val="bg1">
                    <a:lumMod val="50000"/>
                  </a:schemeClr>
                </a:solidFill>
                <a:latin typeface="Bahnschrift" panose="020B0502040204020203" pitchFamily="34" charset="0"/>
                <a:cs typeface="Calibri"/>
              </a:rPr>
              <a:t>  |  </a:t>
            </a:r>
            <a:r>
              <a:rPr lang="fr-BE" dirty="0" err="1">
                <a:solidFill>
                  <a:schemeClr val="bg1">
                    <a:lumMod val="50000"/>
                  </a:schemeClr>
                </a:solidFill>
                <a:latin typeface="Bahnschrift" panose="020B0502040204020203" pitchFamily="34" charset="0"/>
                <a:cs typeface="Calibri"/>
              </a:rPr>
              <a:t>Results</a:t>
            </a:r>
            <a:r>
              <a:rPr lang="fr-BE" dirty="0">
                <a:solidFill>
                  <a:schemeClr val="bg1">
                    <a:lumMod val="50000"/>
                  </a:schemeClr>
                </a:solidFill>
                <a:latin typeface="Bahnschrift" panose="020B0502040204020203" pitchFamily="34" charset="0"/>
                <a:cs typeface="Calibri"/>
              </a:rPr>
              <a:t>  |  </a:t>
            </a:r>
            <a:r>
              <a:rPr lang="fr-BE" b="1" dirty="0">
                <a:solidFill>
                  <a:srgbClr val="C00000"/>
                </a:solidFill>
                <a:latin typeface="Bahnschrift" panose="020B0502040204020203" pitchFamily="34" charset="0"/>
                <a:cs typeface="Calibri"/>
              </a:rPr>
              <a:t>Conclusion</a:t>
            </a:r>
            <a:r>
              <a:rPr lang="fr-BE" dirty="0">
                <a:solidFill>
                  <a:schemeClr val="bg1">
                    <a:lumMod val="50000"/>
                  </a:schemeClr>
                </a:solidFill>
                <a:latin typeface="Bahnschrift" panose="020B0502040204020203" pitchFamily="34" charset="0"/>
                <a:cs typeface="Calibri"/>
              </a:rPr>
              <a:t>  |  </a:t>
            </a:r>
            <a:r>
              <a:rPr lang="fr-BE" dirty="0" err="1">
                <a:solidFill>
                  <a:schemeClr val="bg1">
                    <a:lumMod val="50000"/>
                  </a:schemeClr>
                </a:solidFill>
                <a:latin typeface="Bahnschrift" panose="020B0502040204020203" pitchFamily="34" charset="0"/>
                <a:cs typeface="Calibri"/>
              </a:rPr>
              <a:t>References</a:t>
            </a:r>
            <a:endParaRPr lang="fr-BE" dirty="0">
              <a:solidFill>
                <a:schemeClr val="bg1">
                  <a:lumMod val="50000"/>
                </a:schemeClr>
              </a:solidFill>
              <a:latin typeface="Bahnschrift" panose="020B0502040204020203" pitchFamily="34" charset="0"/>
              <a:cs typeface="Calibri"/>
            </a:endParaRPr>
          </a:p>
        </p:txBody>
      </p:sp>
      <p:sp>
        <p:nvSpPr>
          <p:cNvPr id="4" name="Espace réservé du texte 5">
            <a:extLst>
              <a:ext uri="{FF2B5EF4-FFF2-40B4-BE49-F238E27FC236}">
                <a16:creationId xmlns:a16="http://schemas.microsoft.com/office/drawing/2014/main" id="{09E213A3-C515-AF07-6F7F-52030FD66170}"/>
              </a:ext>
            </a:extLst>
          </p:cNvPr>
          <p:cNvSpPr txBox="1">
            <a:spLocks/>
          </p:cNvSpPr>
          <p:nvPr/>
        </p:nvSpPr>
        <p:spPr>
          <a:xfrm>
            <a:off x="2369574" y="145472"/>
            <a:ext cx="531138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 • • •              •                      </a:t>
            </a:r>
            <a:r>
              <a:rPr lang="fr-FR" b="1" dirty="0">
                <a:solidFill>
                  <a:srgbClr val="969696"/>
                </a:solidFill>
                <a:latin typeface="Bahnschrift" panose="020B0502040204020203" pitchFamily="34" charset="0"/>
                <a:cs typeface="Calibri"/>
              </a:rPr>
              <a:t>•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405263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27820" y="1417638"/>
            <a:ext cx="8927691" cy="5162552"/>
          </a:xfrm>
        </p:spPr>
        <p:txBody>
          <a:bodyPr vert="horz" lIns="91440" tIns="45720" rIns="91440" bIns="45720" rtlCol="0" anchor="t">
            <a:noAutofit/>
          </a:bodyPr>
          <a:lstStyle/>
          <a:p>
            <a:pPr marL="355600" indent="-355600" algn="just">
              <a:spcBef>
                <a:spcPts val="0"/>
              </a:spcBef>
              <a:spcAft>
                <a:spcPts val="0"/>
              </a:spcAft>
            </a:pPr>
            <a:r>
              <a:rPr lang="en-GB" sz="1700" dirty="0">
                <a:solidFill>
                  <a:schemeClr val="tx1"/>
                </a:solidFill>
                <a:effectLst/>
                <a:latin typeface="Bahnschrift" panose="020B0502040204020203" pitchFamily="34" charset="0"/>
                <a:ea typeface="Calibri" panose="020F0502020204030204" pitchFamily="34" charset="0"/>
              </a:rPr>
              <a:t>Anthony, L. (2010). </a:t>
            </a:r>
            <a:r>
              <a:rPr lang="en-GB" sz="1700" i="1" dirty="0" err="1">
                <a:solidFill>
                  <a:schemeClr val="tx1"/>
                </a:solidFill>
                <a:effectLst/>
                <a:latin typeface="Bahnschrift" panose="020B0502040204020203" pitchFamily="34" charset="0"/>
                <a:ea typeface="Calibri" panose="020F0502020204030204" pitchFamily="34" charset="0"/>
              </a:rPr>
              <a:t>AntConc</a:t>
            </a:r>
            <a:r>
              <a:rPr lang="en-GB" sz="1700" dirty="0">
                <a:solidFill>
                  <a:schemeClr val="tx1"/>
                </a:solidFill>
                <a:effectLst/>
                <a:latin typeface="Bahnschrift" panose="020B0502040204020203" pitchFamily="34" charset="0"/>
                <a:ea typeface="Calibri" panose="020F0502020204030204" pitchFamily="34" charset="0"/>
              </a:rPr>
              <a:t> (Version 3.5.9) [Computer Software]. Tokyo, Japan: </a:t>
            </a:r>
            <a:r>
              <a:rPr lang="en-GB" sz="1700" dirty="0" err="1">
                <a:solidFill>
                  <a:schemeClr val="tx1"/>
                </a:solidFill>
                <a:effectLst/>
                <a:latin typeface="Bahnschrift" panose="020B0502040204020203" pitchFamily="34" charset="0"/>
                <a:ea typeface="Calibri" panose="020F0502020204030204" pitchFamily="34" charset="0"/>
              </a:rPr>
              <a:t>Waseda</a:t>
            </a:r>
            <a:r>
              <a:rPr lang="en-GB" sz="1700" dirty="0">
                <a:solidFill>
                  <a:schemeClr val="tx1"/>
                </a:solidFill>
                <a:effectLst/>
                <a:latin typeface="Bahnschrift" panose="020B0502040204020203" pitchFamily="34" charset="0"/>
                <a:ea typeface="Calibri" panose="020F0502020204030204" pitchFamily="34" charset="0"/>
              </a:rPr>
              <a:t> University. www.antlab.sci.waseda.ac.jp.</a:t>
            </a:r>
            <a:endParaRPr lang="fr-FR" sz="1700" dirty="0">
              <a:solidFill>
                <a:schemeClr val="tx1"/>
              </a:solidFill>
              <a:effectLst/>
              <a:latin typeface="Bahnschrift" panose="020B0502040204020203" pitchFamily="34" charset="0"/>
              <a:ea typeface="Calibri" panose="020F0502020204030204" pitchFamily="34" charset="0"/>
            </a:endParaRPr>
          </a:p>
          <a:p>
            <a:pPr marL="355600" indent="-355600" algn="just">
              <a:spcBef>
                <a:spcPts val="0"/>
              </a:spcBef>
              <a:spcAft>
                <a:spcPts val="0"/>
              </a:spcAft>
            </a:pPr>
            <a:r>
              <a:rPr lang="en-GB" sz="1700" dirty="0" err="1">
                <a:solidFill>
                  <a:schemeClr val="tx1"/>
                </a:solidFill>
                <a:effectLst/>
                <a:latin typeface="Bahnschrift" panose="020B0502040204020203" pitchFamily="34" charset="0"/>
                <a:ea typeface="Calibri" panose="020F0502020204030204" pitchFamily="34" charset="0"/>
              </a:rPr>
              <a:t>Cartoni</a:t>
            </a:r>
            <a:r>
              <a:rPr lang="en-GB" sz="1700" dirty="0">
                <a:solidFill>
                  <a:schemeClr val="tx1"/>
                </a:solidFill>
                <a:effectLst/>
                <a:latin typeface="Bahnschrift" panose="020B0502040204020203" pitchFamily="34" charset="0"/>
                <a:ea typeface="Calibri" panose="020F0502020204030204" pitchFamily="34" charset="0"/>
              </a:rPr>
              <a:t>, B., &amp; Meyer, T. (2012). Extracting Directional and Comparable Corpora from a Multilingual Corpus for Translation Studies. </a:t>
            </a:r>
            <a:r>
              <a:rPr lang="en-GB" sz="1700" i="1" dirty="0">
                <a:solidFill>
                  <a:schemeClr val="tx1"/>
                </a:solidFill>
                <a:effectLst/>
                <a:latin typeface="Bahnschrift" panose="020B0502040204020203" pitchFamily="34" charset="0"/>
                <a:ea typeface="Calibri" panose="020F0502020204030204" pitchFamily="34" charset="0"/>
              </a:rPr>
              <a:t>Proceedings 8</a:t>
            </a:r>
            <a:r>
              <a:rPr lang="en-GB" sz="1700" i="1" baseline="30000" dirty="0">
                <a:solidFill>
                  <a:schemeClr val="tx1"/>
                </a:solidFill>
                <a:effectLst/>
                <a:latin typeface="Bahnschrift" panose="020B0502040204020203" pitchFamily="34" charset="0"/>
                <a:ea typeface="Calibri" panose="020F0502020204030204" pitchFamily="34" charset="0"/>
              </a:rPr>
              <a:t>th</a:t>
            </a:r>
            <a:r>
              <a:rPr lang="en-GB" sz="1700" i="1" dirty="0">
                <a:solidFill>
                  <a:schemeClr val="tx1"/>
                </a:solidFill>
                <a:effectLst/>
                <a:latin typeface="Bahnschrift" panose="020B0502040204020203" pitchFamily="34" charset="0"/>
                <a:ea typeface="Calibri" panose="020F0502020204030204" pitchFamily="34" charset="0"/>
              </a:rPr>
              <a:t> International Conference on Language Resources and Evaluation (LREC)</a:t>
            </a:r>
            <a:r>
              <a:rPr lang="en-GB" sz="1700" dirty="0">
                <a:solidFill>
                  <a:schemeClr val="tx1"/>
                </a:solidFill>
                <a:effectLst/>
                <a:latin typeface="Bahnschrift" panose="020B0502040204020203" pitchFamily="34" charset="0"/>
                <a:ea typeface="Calibri" panose="020F0502020204030204" pitchFamily="34" charset="0"/>
              </a:rPr>
              <a:t>, Istanbul, Turkey. Available online at http://www.lrec-conf.org/proceedings/lrec2012/pdf/188_Paper.pdf.</a:t>
            </a:r>
            <a:endParaRPr lang="fr-FR" sz="1700" dirty="0">
              <a:solidFill>
                <a:schemeClr val="tx1"/>
              </a:solidFill>
              <a:effectLst/>
              <a:latin typeface="Bahnschrift" panose="020B0502040204020203" pitchFamily="34" charset="0"/>
              <a:ea typeface="Calibri" panose="020F0502020204030204" pitchFamily="34" charset="0"/>
            </a:endParaRPr>
          </a:p>
          <a:p>
            <a:pPr marL="540385" indent="-540385" algn="just">
              <a:spcBef>
                <a:spcPts val="0"/>
              </a:spcBef>
              <a:spcAft>
                <a:spcPts val="0"/>
              </a:spcAft>
            </a:pPr>
            <a:r>
              <a:rPr lang="en-GB" sz="1700" dirty="0">
                <a:solidFill>
                  <a:schemeClr val="tx1"/>
                </a:solidFill>
                <a:effectLst/>
                <a:latin typeface="Bahnschrift" panose="020B0502040204020203" pitchFamily="34" charset="0"/>
                <a:ea typeface="Calibri" panose="020F0502020204030204" pitchFamily="34" charset="0"/>
              </a:rPr>
              <a:t>Catford, J. C. (1965). </a:t>
            </a:r>
            <a:r>
              <a:rPr lang="en-GB" sz="1700" i="1" dirty="0">
                <a:solidFill>
                  <a:schemeClr val="tx1"/>
                </a:solidFill>
                <a:effectLst/>
                <a:latin typeface="Bahnschrift" panose="020B0502040204020203" pitchFamily="34" charset="0"/>
                <a:ea typeface="Calibri" panose="020F0502020204030204" pitchFamily="34" charset="0"/>
              </a:rPr>
              <a:t>A Linguistic Theory of Translation</a:t>
            </a:r>
            <a:r>
              <a:rPr lang="en-GB" sz="1700" dirty="0">
                <a:solidFill>
                  <a:schemeClr val="tx1"/>
                </a:solidFill>
                <a:effectLst/>
                <a:latin typeface="Bahnschrift" panose="020B0502040204020203" pitchFamily="34" charset="0"/>
                <a:ea typeface="Calibri" panose="020F0502020204030204" pitchFamily="34" charset="0"/>
              </a:rPr>
              <a:t>. Oxford University Press.</a:t>
            </a:r>
          </a:p>
          <a:p>
            <a:pPr marL="540385" indent="-540385" algn="just">
              <a:spcBef>
                <a:spcPts val="0"/>
              </a:spcBef>
              <a:spcAft>
                <a:spcPts val="0"/>
              </a:spcAft>
            </a:pPr>
            <a:r>
              <a:rPr lang="fr-FR" sz="1700" dirty="0">
                <a:solidFill>
                  <a:schemeClr val="tx1"/>
                </a:solidFill>
                <a:effectLst/>
                <a:latin typeface="Bahnschrift" panose="020B0502040204020203" pitchFamily="34" charset="0"/>
                <a:ea typeface="Calibri" panose="020F0502020204030204" pitchFamily="34" charset="0"/>
              </a:rPr>
              <a:t>Davidse, K., Ghesquière, L., &amp; </a:t>
            </a:r>
            <a:r>
              <a:rPr lang="fr-FR" sz="1700" dirty="0" err="1">
                <a:solidFill>
                  <a:schemeClr val="tx1"/>
                </a:solidFill>
                <a:effectLst/>
                <a:latin typeface="Bahnschrift" panose="020B0502040204020203" pitchFamily="34" charset="0"/>
                <a:ea typeface="Calibri" panose="020F0502020204030204" pitchFamily="34" charset="0"/>
              </a:rPr>
              <a:t>Njende</a:t>
            </a:r>
            <a:r>
              <a:rPr lang="fr-FR" sz="1700" dirty="0">
                <a:solidFill>
                  <a:schemeClr val="tx1"/>
                </a:solidFill>
                <a:effectLst/>
                <a:latin typeface="Bahnschrift" panose="020B0502040204020203" pitchFamily="34" charset="0"/>
                <a:ea typeface="Calibri" panose="020F0502020204030204" pitchFamily="34" charset="0"/>
              </a:rPr>
              <a:t>, N. M. (2018). </a:t>
            </a:r>
            <a:r>
              <a:rPr lang="en-GB" sz="1700" i="1" dirty="0">
                <a:solidFill>
                  <a:schemeClr val="tx1"/>
                </a:solidFill>
                <a:effectLst/>
                <a:latin typeface="Bahnschrift" panose="020B0502040204020203" pitchFamily="34" charset="0"/>
                <a:ea typeface="Calibri" panose="020F0502020204030204" pitchFamily="34" charset="0"/>
              </a:rPr>
              <a:t>Pursuing the analogy between quality and quantity modification </a:t>
            </a:r>
            <a:r>
              <a:rPr lang="en-GB" sz="1700" dirty="0">
                <a:solidFill>
                  <a:schemeClr val="tx1"/>
                </a:solidFill>
                <a:effectLst/>
                <a:latin typeface="Bahnschrift" panose="020B0502040204020203" pitchFamily="34" charset="0"/>
                <a:ea typeface="Calibri" panose="020F0502020204030204" pitchFamily="34" charset="0"/>
              </a:rPr>
              <a:t>[PowerPoint presentation]. PowerPoint presented at the BAAHE conference, 30th November 2018, Université de Mons.</a:t>
            </a:r>
          </a:p>
          <a:p>
            <a:pPr marL="540385" indent="-540385" algn="just">
              <a:spcBef>
                <a:spcPts val="0"/>
              </a:spcBef>
              <a:spcAft>
                <a:spcPts val="0"/>
              </a:spcAft>
            </a:pPr>
            <a:r>
              <a:rPr lang="fr-FR" sz="1700" dirty="0">
                <a:solidFill>
                  <a:schemeClr val="tx1"/>
                </a:solidFill>
                <a:effectLst/>
                <a:latin typeface="Bahnschrift" panose="020B0502040204020203" pitchFamily="34" charset="0"/>
                <a:ea typeface="Calibri" panose="020F0502020204030204" pitchFamily="34" charset="0"/>
              </a:rPr>
              <a:t>De Smet, H. (2009). </a:t>
            </a:r>
            <a:r>
              <a:rPr lang="fr-FR" sz="1700" i="1" dirty="0">
                <a:solidFill>
                  <a:schemeClr val="tx1"/>
                </a:solidFill>
                <a:effectLst/>
                <a:latin typeface="Bahnschrift" panose="020B0502040204020203" pitchFamily="34" charset="0"/>
                <a:ea typeface="Calibri" panose="020F0502020204030204" pitchFamily="34" charset="0"/>
              </a:rPr>
              <a:t>Yahoo-</a:t>
            </a:r>
            <a:r>
              <a:rPr lang="fr-FR" sz="1700" i="1" dirty="0" err="1">
                <a:solidFill>
                  <a:schemeClr val="tx1"/>
                </a:solidFill>
                <a:effectLst/>
                <a:latin typeface="Bahnschrift" panose="020B0502040204020203" pitchFamily="34" charset="0"/>
                <a:ea typeface="Calibri" panose="020F0502020204030204" pitchFamily="34" charset="0"/>
              </a:rPr>
              <a:t>based</a:t>
            </a:r>
            <a:r>
              <a:rPr lang="fr-FR" sz="1700" i="1" dirty="0">
                <a:solidFill>
                  <a:schemeClr val="tx1"/>
                </a:solidFill>
                <a:effectLst/>
                <a:latin typeface="Bahnschrift" panose="020B0502040204020203" pitchFamily="34" charset="0"/>
                <a:ea typeface="Calibri" panose="020F0502020204030204" pitchFamily="34" charset="0"/>
              </a:rPr>
              <a:t> Contrastive Corpus of Questions and </a:t>
            </a:r>
            <a:r>
              <a:rPr lang="fr-FR" sz="1700" i="1" dirty="0" err="1">
                <a:solidFill>
                  <a:schemeClr val="tx1"/>
                </a:solidFill>
                <a:effectLst/>
                <a:latin typeface="Bahnschrift" panose="020B0502040204020203" pitchFamily="34" charset="0"/>
                <a:ea typeface="Calibri" panose="020F0502020204030204" pitchFamily="34" charset="0"/>
              </a:rPr>
              <a:t>Answers</a:t>
            </a:r>
            <a:r>
              <a:rPr lang="fr-FR" sz="1700" i="1" dirty="0">
                <a:solidFill>
                  <a:schemeClr val="tx1"/>
                </a:solidFill>
                <a:effectLst/>
                <a:latin typeface="Bahnschrift" panose="020B0502040204020203" pitchFamily="34" charset="0"/>
                <a:ea typeface="Calibri" panose="020F0502020204030204" pitchFamily="34" charset="0"/>
              </a:rPr>
              <a:t> (YCCQA)</a:t>
            </a:r>
            <a:r>
              <a:rPr lang="fr-FR" sz="1700" dirty="0">
                <a:solidFill>
                  <a:schemeClr val="tx1"/>
                </a:solidFill>
                <a:effectLst/>
                <a:latin typeface="Bahnschrift" panose="020B0502040204020203" pitchFamily="34" charset="0"/>
                <a:ea typeface="Calibri" panose="020F0502020204030204" pitchFamily="34" charset="0"/>
              </a:rPr>
              <a:t>. varieng.helsinki.fi/</a:t>
            </a:r>
            <a:r>
              <a:rPr lang="fr-FR" sz="1700" dirty="0" err="1">
                <a:solidFill>
                  <a:schemeClr val="tx1"/>
                </a:solidFill>
                <a:effectLst/>
                <a:latin typeface="Bahnschrift" panose="020B0502040204020203" pitchFamily="34" charset="0"/>
                <a:ea typeface="Calibri" panose="020F0502020204030204" pitchFamily="34" charset="0"/>
              </a:rPr>
              <a:t>CoRD</a:t>
            </a:r>
            <a:r>
              <a:rPr lang="fr-FR" sz="1700" dirty="0">
                <a:solidFill>
                  <a:schemeClr val="tx1"/>
                </a:solidFill>
                <a:effectLst/>
                <a:latin typeface="Bahnschrift" panose="020B0502040204020203" pitchFamily="34" charset="0"/>
                <a:ea typeface="Calibri" panose="020F0502020204030204" pitchFamily="34" charset="0"/>
              </a:rPr>
              <a:t>/</a:t>
            </a:r>
            <a:r>
              <a:rPr lang="fr-FR" sz="1700" dirty="0" err="1">
                <a:solidFill>
                  <a:schemeClr val="tx1"/>
                </a:solidFill>
                <a:effectLst/>
                <a:latin typeface="Bahnschrift" panose="020B0502040204020203" pitchFamily="34" charset="0"/>
                <a:ea typeface="Calibri" panose="020F0502020204030204" pitchFamily="34" charset="0"/>
              </a:rPr>
              <a:t>corpora</a:t>
            </a:r>
            <a:r>
              <a:rPr lang="fr-FR" sz="1700" dirty="0">
                <a:solidFill>
                  <a:schemeClr val="tx1"/>
                </a:solidFill>
                <a:effectLst/>
                <a:latin typeface="Bahnschrift" panose="020B0502040204020203" pitchFamily="34" charset="0"/>
                <a:ea typeface="Calibri" panose="020F0502020204030204" pitchFamily="34" charset="0"/>
              </a:rPr>
              <a:t>/YCCQA.</a:t>
            </a:r>
          </a:p>
          <a:p>
            <a:pPr marL="355600" indent="-355600" algn="just">
              <a:spcBef>
                <a:spcPts val="0"/>
              </a:spcBef>
              <a:spcAft>
                <a:spcPts val="0"/>
              </a:spcAft>
            </a:pPr>
            <a:r>
              <a:rPr lang="en-US" sz="1700" dirty="0">
                <a:solidFill>
                  <a:schemeClr val="tx1"/>
                </a:solidFill>
                <a:latin typeface="Bahnschrift" panose="020B0502040204020203" pitchFamily="34" charset="0"/>
                <a:ea typeface="Calibri" panose="020F0502020204030204" pitchFamily="34" charset="0"/>
              </a:rPr>
              <a:t>Koehn, P. (2005). </a:t>
            </a:r>
            <a:r>
              <a:rPr lang="en-US" sz="1700" dirty="0" err="1">
                <a:solidFill>
                  <a:schemeClr val="tx1"/>
                </a:solidFill>
                <a:latin typeface="Bahnschrift" panose="020B0502040204020203" pitchFamily="34" charset="0"/>
                <a:ea typeface="Calibri" panose="020F0502020204030204" pitchFamily="34" charset="0"/>
              </a:rPr>
              <a:t>Europarl</a:t>
            </a:r>
            <a:r>
              <a:rPr lang="en-US" sz="1700" dirty="0">
                <a:solidFill>
                  <a:schemeClr val="tx1"/>
                </a:solidFill>
                <a:latin typeface="Bahnschrift" panose="020B0502040204020203" pitchFamily="34" charset="0"/>
                <a:ea typeface="Calibri" panose="020F0502020204030204" pitchFamily="34" charset="0"/>
              </a:rPr>
              <a:t>: A parallel corpus for statistical machine translation. In MT Summit, 5, 79-86. https://aclanthology.org/2005.mtsummit-papers.11.pdf</a:t>
            </a:r>
          </a:p>
          <a:p>
            <a:pPr marL="355600" indent="-355600" algn="just">
              <a:spcBef>
                <a:spcPts val="0"/>
              </a:spcBef>
              <a:spcAft>
                <a:spcPts val="0"/>
              </a:spcAft>
            </a:pPr>
            <a:r>
              <a:rPr lang="en-US" sz="1700" dirty="0" err="1">
                <a:solidFill>
                  <a:schemeClr val="tx1"/>
                </a:solidFill>
                <a:latin typeface="Bahnschrift" panose="020B0502040204020203" pitchFamily="34" charset="0"/>
                <a:ea typeface="Calibri" panose="020F0502020204030204" pitchFamily="34" charset="0"/>
              </a:rPr>
              <a:t>Langacker</a:t>
            </a:r>
            <a:r>
              <a:rPr lang="en-US" sz="1700" dirty="0">
                <a:solidFill>
                  <a:schemeClr val="tx1"/>
                </a:solidFill>
                <a:latin typeface="Bahnschrift" panose="020B0502040204020203" pitchFamily="34" charset="0"/>
                <a:ea typeface="Calibri" panose="020F0502020204030204" pitchFamily="34" charset="0"/>
              </a:rPr>
              <a:t>, R. W. (1991). Foundations of Cognitive Grammar (Vol. 2, Descriptive Application). Stanford University Press.</a:t>
            </a:r>
          </a:p>
          <a:p>
            <a:pPr marL="355600" indent="-355600" algn="just">
              <a:spcBef>
                <a:spcPts val="0"/>
              </a:spcBef>
              <a:spcAft>
                <a:spcPts val="0"/>
              </a:spcAft>
            </a:pPr>
            <a:r>
              <a:rPr lang="en-US" sz="1700" dirty="0" err="1">
                <a:solidFill>
                  <a:schemeClr val="tx1"/>
                </a:solidFill>
                <a:latin typeface="Bahnschrift" panose="020B0502040204020203" pitchFamily="34" charset="0"/>
                <a:ea typeface="Calibri" panose="020F0502020204030204" pitchFamily="34" charset="0"/>
              </a:rPr>
              <a:t>Langacker</a:t>
            </a:r>
            <a:r>
              <a:rPr lang="en-US" sz="1700" dirty="0">
                <a:solidFill>
                  <a:schemeClr val="tx1"/>
                </a:solidFill>
                <a:latin typeface="Bahnschrift" panose="020B0502040204020203" pitchFamily="34" charset="0"/>
                <a:ea typeface="Calibri" panose="020F0502020204030204" pitchFamily="34" charset="0"/>
              </a:rPr>
              <a:t>, R. W. (2008). Cognitive Grammar – A Basic Introduction. Oxford University Press.</a:t>
            </a:r>
          </a:p>
          <a:p>
            <a:pPr marL="355600" indent="-355600" algn="just">
              <a:spcBef>
                <a:spcPts val="0"/>
              </a:spcBef>
              <a:spcAft>
                <a:spcPts val="0"/>
              </a:spcAft>
            </a:pPr>
            <a:endParaRPr lang="en-US" sz="1700" dirty="0">
              <a:solidFill>
                <a:schemeClr val="tx1"/>
              </a:solidFill>
              <a:latin typeface="Bahnschrift" panose="020B0502040204020203" pitchFamily="34" charset="0"/>
              <a:ea typeface="Calibri" panose="020F0502020204030204" pitchFamily="34" charset="0"/>
            </a:endParaRPr>
          </a:p>
          <a:p>
            <a:pPr marL="355600" indent="-355600" algn="just">
              <a:spcBef>
                <a:spcPts val="0"/>
              </a:spcBef>
              <a:spcAft>
                <a:spcPts val="0"/>
              </a:spcAft>
            </a:pPr>
            <a:endParaRPr lang="fr-BE" sz="1500" dirty="0">
              <a:latin typeface="Bahnschrift" panose="020B0502040204020203" pitchFamily="34" charset="0"/>
              <a:ea typeface="Calibri" panose="020F0502020204030204" pitchFamily="34" charset="0"/>
            </a:endParaRPr>
          </a:p>
        </p:txBody>
      </p:sp>
      <p:sp>
        <p:nvSpPr>
          <p:cNvPr id="34819" name="Titre 2"/>
          <p:cNvSpPr>
            <a:spLocks noGrp="1"/>
          </p:cNvSpPr>
          <p:nvPr>
            <p:ph type="title"/>
          </p:nvPr>
        </p:nvSpPr>
        <p:spPr/>
        <p:txBody>
          <a:bodyPr/>
          <a:lstStyle/>
          <a:p>
            <a:r>
              <a:rPr lang="fr-FR" dirty="0" err="1">
                <a:latin typeface="Bahnschrift" panose="020B0502040204020203" pitchFamily="34" charset="0"/>
                <a:cs typeface="Arial"/>
              </a:rPr>
              <a:t>References</a:t>
            </a:r>
            <a:endParaRPr lang="fr-FR" dirty="0">
              <a:latin typeface="Bahnschrift" panose="020B0502040204020203" pitchFamily="34"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17</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
        <p:nvSpPr>
          <p:cNvPr id="3" name="Espace réservé du texte 5">
            <a:extLst>
              <a:ext uri="{FF2B5EF4-FFF2-40B4-BE49-F238E27FC236}">
                <a16:creationId xmlns:a16="http://schemas.microsoft.com/office/drawing/2014/main" id="{B21BE264-29B2-2F38-DAC6-A56FC27C64A6}"/>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err="1">
                <a:solidFill>
                  <a:schemeClr val="bg1">
                    <a:lumMod val="50000"/>
                  </a:schemeClr>
                </a:solidFill>
                <a:latin typeface="Bahnschrift" panose="020B0502040204020203" pitchFamily="34" charset="0"/>
                <a:cs typeface="Calibri"/>
              </a:rPr>
              <a:t>Literature</a:t>
            </a:r>
            <a:r>
              <a:rPr lang="fr-FR" b="1" dirty="0">
                <a:solidFill>
                  <a:srgbClr val="C40C42"/>
                </a:solidFill>
                <a:latin typeface="Bahnschrift" panose="020B0502040204020203" pitchFamily="34" charset="0"/>
                <a:cs typeface="Calibri"/>
              </a:rPr>
              <a:t>  </a:t>
            </a:r>
            <a:r>
              <a:rPr lang="fr-BE" dirty="0">
                <a:solidFill>
                  <a:schemeClr val="bg1">
                    <a:lumMod val="50000"/>
                  </a:schemeClr>
                </a:solidFill>
                <a:latin typeface="Bahnschrift" panose="020B0502040204020203" pitchFamily="34" charset="0"/>
                <a:cs typeface="Calibri"/>
              </a:rPr>
              <a:t>|  </a:t>
            </a:r>
            <a:r>
              <a:rPr lang="fr-BE" dirty="0" err="1">
                <a:solidFill>
                  <a:schemeClr val="bg1">
                    <a:lumMod val="50000"/>
                  </a:schemeClr>
                </a:solidFill>
                <a:latin typeface="Bahnschrift" panose="020B0502040204020203" pitchFamily="34" charset="0"/>
                <a:cs typeface="Calibri"/>
              </a:rPr>
              <a:t>Methodology</a:t>
            </a:r>
            <a:r>
              <a:rPr lang="fr-BE" dirty="0">
                <a:solidFill>
                  <a:schemeClr val="bg1">
                    <a:lumMod val="50000"/>
                  </a:schemeClr>
                </a:solidFill>
                <a:latin typeface="Bahnschrift" panose="020B0502040204020203" pitchFamily="34" charset="0"/>
                <a:cs typeface="Calibri"/>
              </a:rPr>
              <a:t>  |  </a:t>
            </a:r>
            <a:r>
              <a:rPr lang="fr-BE" dirty="0" err="1">
                <a:solidFill>
                  <a:schemeClr val="bg1">
                    <a:lumMod val="50000"/>
                  </a:schemeClr>
                </a:solidFill>
                <a:latin typeface="Bahnschrift" panose="020B0502040204020203" pitchFamily="34" charset="0"/>
                <a:cs typeface="Calibri"/>
              </a:rPr>
              <a:t>Results</a:t>
            </a:r>
            <a:r>
              <a:rPr lang="fr-BE" dirty="0">
                <a:solidFill>
                  <a:schemeClr val="bg1">
                    <a:lumMod val="50000"/>
                  </a:schemeClr>
                </a:solidFill>
                <a:latin typeface="Bahnschrift" panose="020B0502040204020203" pitchFamily="34" charset="0"/>
                <a:cs typeface="Calibri"/>
              </a:rPr>
              <a:t>  |  Conclusion  |  </a:t>
            </a:r>
            <a:r>
              <a:rPr lang="fr-BE" b="1" dirty="0" err="1">
                <a:solidFill>
                  <a:srgbClr val="C00000"/>
                </a:solidFill>
                <a:latin typeface="Bahnschrift" panose="020B0502040204020203" pitchFamily="34" charset="0"/>
                <a:cs typeface="Calibri"/>
              </a:rPr>
              <a:t>References</a:t>
            </a:r>
            <a:endParaRPr lang="fr-BE" b="1" dirty="0">
              <a:solidFill>
                <a:srgbClr val="C00000"/>
              </a:solidFill>
              <a:latin typeface="Bahnschrift" panose="020B0502040204020203" pitchFamily="34" charset="0"/>
              <a:cs typeface="Calibri"/>
            </a:endParaRPr>
          </a:p>
        </p:txBody>
      </p:sp>
      <p:sp>
        <p:nvSpPr>
          <p:cNvPr id="4" name="Espace réservé du texte 5">
            <a:extLst>
              <a:ext uri="{FF2B5EF4-FFF2-40B4-BE49-F238E27FC236}">
                <a16:creationId xmlns:a16="http://schemas.microsoft.com/office/drawing/2014/main" id="{11040D0C-0801-7AED-27D3-DBEC3096C476}"/>
              </a:ext>
            </a:extLst>
          </p:cNvPr>
          <p:cNvSpPr txBox="1">
            <a:spLocks/>
          </p:cNvSpPr>
          <p:nvPr/>
        </p:nvSpPr>
        <p:spPr>
          <a:xfrm>
            <a:off x="2369574" y="145472"/>
            <a:ext cx="531138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 • • •              •                      •</a:t>
            </a:r>
            <a:r>
              <a:rPr lang="fr-FR" b="1" dirty="0">
                <a:solidFill>
                  <a:srgbClr val="969696"/>
                </a:solidFill>
                <a:latin typeface="Bahnschrift" panose="020B0502040204020203" pitchFamily="34" charset="0"/>
                <a:cs typeface="Calibri"/>
              </a:rPr>
              <a:t>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372561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27820" y="1467162"/>
            <a:ext cx="8927691" cy="5113028"/>
          </a:xfrm>
        </p:spPr>
        <p:txBody>
          <a:bodyPr vert="horz" lIns="91440" tIns="45720" rIns="91440" bIns="45720" rtlCol="0" anchor="t">
            <a:noAutofit/>
          </a:bodyPr>
          <a:lstStyle/>
          <a:p>
            <a:pPr marL="355600" indent="-355600" algn="just">
              <a:spcBef>
                <a:spcPts val="0"/>
              </a:spcBef>
              <a:spcAft>
                <a:spcPts val="0"/>
              </a:spcAft>
            </a:pPr>
            <a:r>
              <a:rPr lang="en-US" sz="1700" dirty="0" err="1">
                <a:solidFill>
                  <a:schemeClr val="tx1"/>
                </a:solidFill>
                <a:latin typeface="Bahnschrift" panose="020B0502040204020203" pitchFamily="34" charset="0"/>
                <a:ea typeface="Calibri" panose="020F0502020204030204" pitchFamily="34" charset="0"/>
              </a:rPr>
              <a:t>Langacker</a:t>
            </a:r>
            <a:r>
              <a:rPr lang="en-US" sz="1700" dirty="0">
                <a:solidFill>
                  <a:schemeClr val="tx1"/>
                </a:solidFill>
                <a:latin typeface="Bahnschrift" panose="020B0502040204020203" pitchFamily="34" charset="0"/>
                <a:ea typeface="Calibri" panose="020F0502020204030204" pitchFamily="34" charset="0"/>
              </a:rPr>
              <a:t>, R. W. (2016). Nominal grounding and English quantifiers. Cognitive Linguistic Studies, 3(1), 1-31. https://doi.org/10.1075/cogls.3.1.01lan</a:t>
            </a:r>
          </a:p>
          <a:p>
            <a:pPr marL="355600" indent="-355600" algn="just">
              <a:spcBef>
                <a:spcPts val="0"/>
              </a:spcBef>
              <a:spcAft>
                <a:spcPts val="0"/>
              </a:spcAft>
            </a:pPr>
            <a:r>
              <a:rPr lang="en-US" sz="1700" dirty="0" err="1">
                <a:solidFill>
                  <a:schemeClr val="tx1"/>
                </a:solidFill>
                <a:latin typeface="Bahnschrift" panose="020B0502040204020203" pitchFamily="34" charset="0"/>
                <a:ea typeface="Calibri" panose="020F0502020204030204" pitchFamily="34" charset="0"/>
              </a:rPr>
              <a:t>Langacker</a:t>
            </a:r>
            <a:r>
              <a:rPr lang="en-US" sz="1700" dirty="0">
                <a:solidFill>
                  <a:schemeClr val="tx1"/>
                </a:solidFill>
                <a:latin typeface="Bahnschrift" panose="020B0502040204020203" pitchFamily="34" charset="0"/>
                <a:ea typeface="Calibri" panose="020F0502020204030204" pitchFamily="34" charset="0"/>
              </a:rPr>
              <a:t>, R. W. (2017). Grounding, semantic functions, and absolute quantifiers. English Text Constructions, 10(2), 233-248. https://doi.org/10.1075/etc.10.2.03lan</a:t>
            </a:r>
          </a:p>
          <a:p>
            <a:pPr marL="355600" indent="-355600" algn="just">
              <a:spcBef>
                <a:spcPts val="0"/>
              </a:spcBef>
              <a:spcAft>
                <a:spcPts val="0"/>
              </a:spcAft>
            </a:pPr>
            <a:r>
              <a:rPr lang="en-US" sz="1700" dirty="0">
                <a:solidFill>
                  <a:schemeClr val="tx1"/>
                </a:solidFill>
                <a:latin typeface="Bahnschrift" panose="020B0502040204020203" pitchFamily="34" charset="0"/>
                <a:ea typeface="Calibri" panose="020F0502020204030204" pitchFamily="34" charset="0"/>
              </a:rPr>
              <a:t>Marion, J. (2021). Almost all and </a:t>
            </a:r>
            <a:r>
              <a:rPr lang="en-US" sz="1700" dirty="0" err="1">
                <a:solidFill>
                  <a:schemeClr val="tx1"/>
                </a:solidFill>
                <a:latin typeface="Bahnschrift" panose="020B0502040204020203" pitchFamily="34" charset="0"/>
                <a:ea typeface="Calibri" panose="020F0502020204030204" pitchFamily="34" charset="0"/>
              </a:rPr>
              <a:t>presque</a:t>
            </a:r>
            <a:r>
              <a:rPr lang="en-US" sz="1700" dirty="0">
                <a:solidFill>
                  <a:schemeClr val="tx1"/>
                </a:solidFill>
                <a:latin typeface="Bahnschrift" panose="020B0502040204020203" pitchFamily="34" charset="0"/>
                <a:ea typeface="Calibri" panose="020F0502020204030204" pitchFamily="34" charset="0"/>
              </a:rPr>
              <a:t> tout: A corpus-based study of quantity modification with English all and French tout [Paper presentation]. Using Corpora in Contrastive and Translation Studies (6th edition), </a:t>
            </a:r>
            <a:r>
              <a:rPr lang="en-US" sz="1700" dirty="0" err="1">
                <a:solidFill>
                  <a:schemeClr val="tx1"/>
                </a:solidFill>
                <a:latin typeface="Bahnschrift" panose="020B0502040204020203" pitchFamily="34" charset="0"/>
                <a:ea typeface="Calibri" panose="020F0502020204030204" pitchFamily="34" charset="0"/>
              </a:rPr>
              <a:t>Bertinoro</a:t>
            </a:r>
            <a:r>
              <a:rPr lang="en-US" sz="1700" dirty="0">
                <a:solidFill>
                  <a:schemeClr val="tx1"/>
                </a:solidFill>
                <a:latin typeface="Bahnschrift" panose="020B0502040204020203" pitchFamily="34" charset="0"/>
                <a:ea typeface="Calibri" panose="020F0502020204030204" pitchFamily="34" charset="0"/>
              </a:rPr>
              <a:t>, Italy. https://events.unibo.it/uccts2021.</a:t>
            </a:r>
          </a:p>
          <a:p>
            <a:pPr marL="355600" indent="-355600" algn="just">
              <a:spcBef>
                <a:spcPts val="0"/>
              </a:spcBef>
              <a:spcAft>
                <a:spcPts val="0"/>
              </a:spcAft>
            </a:pPr>
            <a:r>
              <a:rPr lang="en-US" sz="1700" dirty="0">
                <a:solidFill>
                  <a:schemeClr val="tx1"/>
                </a:solidFill>
                <a:effectLst/>
                <a:latin typeface="Bahnschrift" panose="020B0502040204020203" pitchFamily="34" charset="0"/>
                <a:ea typeface="Calibri" panose="020F0502020204030204" pitchFamily="34" charset="0"/>
              </a:rPr>
              <a:t>Munday, J. (2016). Introducing Translation Studies (4th ed.). Routledge. </a:t>
            </a:r>
          </a:p>
          <a:p>
            <a:pPr marL="355600" indent="-355600" algn="just">
              <a:spcBef>
                <a:spcPts val="0"/>
              </a:spcBef>
              <a:spcAft>
                <a:spcPts val="0"/>
              </a:spcAft>
            </a:pPr>
            <a:r>
              <a:rPr lang="en-US" sz="1700" dirty="0" err="1">
                <a:solidFill>
                  <a:schemeClr val="tx1"/>
                </a:solidFill>
                <a:effectLst/>
                <a:latin typeface="Bahnschrift" panose="020B0502040204020203" pitchFamily="34" charset="0"/>
                <a:ea typeface="Calibri" panose="020F0502020204030204" pitchFamily="34" charset="0"/>
              </a:rPr>
              <a:t>Njende</a:t>
            </a:r>
            <a:r>
              <a:rPr lang="en-US" sz="1700" dirty="0">
                <a:solidFill>
                  <a:schemeClr val="tx1"/>
                </a:solidFill>
                <a:effectLst/>
                <a:latin typeface="Bahnschrift" panose="020B0502040204020203" pitchFamily="34" charset="0"/>
                <a:ea typeface="Calibri" panose="020F0502020204030204" pitchFamily="34" charset="0"/>
              </a:rPr>
              <a:t>, N. M., </a:t>
            </a:r>
            <a:r>
              <a:rPr lang="en-US" sz="1700" dirty="0" err="1">
                <a:solidFill>
                  <a:schemeClr val="tx1"/>
                </a:solidFill>
                <a:effectLst/>
                <a:latin typeface="Bahnschrift" panose="020B0502040204020203" pitchFamily="34" charset="0"/>
                <a:ea typeface="Calibri" panose="020F0502020204030204" pitchFamily="34" charset="0"/>
              </a:rPr>
              <a:t>Davidse</a:t>
            </a:r>
            <a:r>
              <a:rPr lang="en-US" sz="1700" dirty="0">
                <a:solidFill>
                  <a:schemeClr val="tx1"/>
                </a:solidFill>
                <a:effectLst/>
                <a:latin typeface="Bahnschrift" panose="020B0502040204020203" pitchFamily="34" charset="0"/>
                <a:ea typeface="Calibri" panose="020F0502020204030204" pitchFamily="34" charset="0"/>
              </a:rPr>
              <a:t>, K., &amp; </a:t>
            </a:r>
            <a:r>
              <a:rPr lang="en-US" sz="1700" dirty="0" err="1">
                <a:solidFill>
                  <a:schemeClr val="tx1"/>
                </a:solidFill>
                <a:effectLst/>
                <a:latin typeface="Bahnschrift" panose="020B0502040204020203" pitchFamily="34" charset="0"/>
                <a:ea typeface="Calibri" panose="020F0502020204030204" pitchFamily="34" charset="0"/>
              </a:rPr>
              <a:t>Ghesquière</a:t>
            </a:r>
            <a:r>
              <a:rPr lang="en-US" sz="1700" dirty="0">
                <a:solidFill>
                  <a:schemeClr val="tx1"/>
                </a:solidFill>
                <a:effectLst/>
                <a:latin typeface="Bahnschrift" panose="020B0502040204020203" pitchFamily="34" charset="0"/>
                <a:ea typeface="Calibri" panose="020F0502020204030204" pitchFamily="34" charset="0"/>
              </a:rPr>
              <a:t>, L. (2017). Precious few and practically all: A cognitive grammar approach to the modification of quantifiers. Leuven Working Papers in Linguistics, 34, 96-121.</a:t>
            </a:r>
          </a:p>
          <a:p>
            <a:pPr marL="355600" indent="-355600" algn="just">
              <a:spcBef>
                <a:spcPts val="0"/>
              </a:spcBef>
              <a:spcAft>
                <a:spcPts val="0"/>
              </a:spcAft>
            </a:pPr>
            <a:r>
              <a:rPr lang="en-US" sz="1700" dirty="0" err="1">
                <a:solidFill>
                  <a:schemeClr val="tx1"/>
                </a:solidFill>
                <a:effectLst/>
                <a:latin typeface="Bahnschrift" panose="020B0502040204020203" pitchFamily="34" charset="0"/>
                <a:ea typeface="Calibri" panose="020F0502020204030204" pitchFamily="34" charset="0"/>
              </a:rPr>
              <a:t>Njende</a:t>
            </a:r>
            <a:r>
              <a:rPr lang="en-US" sz="1700" dirty="0">
                <a:solidFill>
                  <a:schemeClr val="tx1"/>
                </a:solidFill>
                <a:effectLst/>
                <a:latin typeface="Bahnschrift" panose="020B0502040204020203" pitchFamily="34" charset="0"/>
                <a:ea typeface="Calibri" panose="020F0502020204030204" pitchFamily="34" charset="0"/>
              </a:rPr>
              <a:t>, N. M., </a:t>
            </a:r>
            <a:r>
              <a:rPr lang="en-US" sz="1700" dirty="0" err="1">
                <a:solidFill>
                  <a:schemeClr val="tx1"/>
                </a:solidFill>
                <a:effectLst/>
                <a:latin typeface="Bahnschrift" panose="020B0502040204020203" pitchFamily="34" charset="0"/>
                <a:ea typeface="Calibri" panose="020F0502020204030204" pitchFamily="34" charset="0"/>
              </a:rPr>
              <a:t>Ghesquière</a:t>
            </a:r>
            <a:r>
              <a:rPr lang="en-US" sz="1700" dirty="0">
                <a:solidFill>
                  <a:schemeClr val="tx1"/>
                </a:solidFill>
                <a:effectLst/>
                <a:latin typeface="Bahnschrift" panose="020B0502040204020203" pitchFamily="34" charset="0"/>
                <a:ea typeface="Calibri" panose="020F0502020204030204" pitchFamily="34" charset="0"/>
              </a:rPr>
              <a:t>, L., &amp; </a:t>
            </a:r>
            <a:r>
              <a:rPr lang="en-US" sz="1700" dirty="0" err="1">
                <a:solidFill>
                  <a:schemeClr val="tx1"/>
                </a:solidFill>
                <a:effectLst/>
                <a:latin typeface="Bahnschrift" panose="020B0502040204020203" pitchFamily="34" charset="0"/>
                <a:ea typeface="Calibri" panose="020F0502020204030204" pitchFamily="34" charset="0"/>
              </a:rPr>
              <a:t>Davidse</a:t>
            </a:r>
            <a:r>
              <a:rPr lang="en-US" sz="1700" dirty="0">
                <a:solidFill>
                  <a:schemeClr val="tx1"/>
                </a:solidFill>
                <a:effectLst/>
                <a:latin typeface="Bahnschrift" panose="020B0502040204020203" pitchFamily="34" charset="0"/>
                <a:ea typeface="Calibri" panose="020F0502020204030204" pitchFamily="34" charset="0"/>
              </a:rPr>
              <a:t>, K. (2015). Re-assessing the absolute quantification restriction in existential constructions. Paper presented at the 48th Annual Meeting of the </a:t>
            </a:r>
            <a:r>
              <a:rPr lang="en-US" sz="1700" dirty="0" err="1">
                <a:solidFill>
                  <a:schemeClr val="tx1"/>
                </a:solidFill>
                <a:effectLst/>
                <a:latin typeface="Bahnschrift" panose="020B0502040204020203" pitchFamily="34" charset="0"/>
                <a:ea typeface="Calibri" panose="020F0502020204030204" pitchFamily="34" charset="0"/>
              </a:rPr>
              <a:t>Societas</a:t>
            </a:r>
            <a:r>
              <a:rPr lang="en-US" sz="1700" dirty="0">
                <a:solidFill>
                  <a:schemeClr val="tx1"/>
                </a:solidFill>
                <a:effectLst/>
                <a:latin typeface="Bahnschrift" panose="020B0502040204020203" pitchFamily="34" charset="0"/>
                <a:ea typeface="Calibri" panose="020F0502020204030204" pitchFamily="34" charset="0"/>
              </a:rPr>
              <a:t> </a:t>
            </a:r>
            <a:r>
              <a:rPr lang="en-US" sz="1700" dirty="0" err="1">
                <a:solidFill>
                  <a:schemeClr val="tx1"/>
                </a:solidFill>
                <a:effectLst/>
                <a:latin typeface="Bahnschrift" panose="020B0502040204020203" pitchFamily="34" charset="0"/>
                <a:ea typeface="Calibri" panose="020F0502020204030204" pitchFamily="34" charset="0"/>
              </a:rPr>
              <a:t>Linguistica</a:t>
            </a:r>
            <a:r>
              <a:rPr lang="en-US" sz="1700" dirty="0">
                <a:solidFill>
                  <a:schemeClr val="tx1"/>
                </a:solidFill>
                <a:effectLst/>
                <a:latin typeface="Bahnschrift" panose="020B0502040204020203" pitchFamily="34" charset="0"/>
                <a:ea typeface="Calibri" panose="020F0502020204030204" pitchFamily="34" charset="0"/>
              </a:rPr>
              <a:t> Europaea (SLE 48), 2nd-5th September 2015, Leiden, the Netherlands.</a:t>
            </a:r>
            <a:endParaRPr lang="en-US" sz="1700" dirty="0">
              <a:solidFill>
                <a:schemeClr val="tx1"/>
              </a:solidFill>
              <a:latin typeface="Bahnschrift" panose="020B0502040204020203" pitchFamily="34" charset="0"/>
              <a:ea typeface="Calibri" panose="020F0502020204030204" pitchFamily="34" charset="0"/>
            </a:endParaRPr>
          </a:p>
          <a:p>
            <a:pPr marL="355600" indent="-355600" algn="just">
              <a:spcBef>
                <a:spcPts val="0"/>
              </a:spcBef>
              <a:spcAft>
                <a:spcPts val="0"/>
              </a:spcAft>
            </a:pPr>
            <a:r>
              <a:rPr lang="fr-BE" sz="1700" dirty="0" err="1">
                <a:solidFill>
                  <a:schemeClr val="tx1"/>
                </a:solidFill>
                <a:latin typeface="Bahnschrift" panose="020B0502040204020203" pitchFamily="34" charset="0"/>
                <a:ea typeface="Calibri" panose="020F0502020204030204" pitchFamily="34" charset="0"/>
              </a:rPr>
              <a:t>Radden</a:t>
            </a:r>
            <a:r>
              <a:rPr lang="fr-BE" sz="1700" dirty="0">
                <a:solidFill>
                  <a:schemeClr val="tx1"/>
                </a:solidFill>
                <a:latin typeface="Bahnschrift" panose="020B0502040204020203" pitchFamily="34" charset="0"/>
                <a:ea typeface="Calibri" panose="020F0502020204030204" pitchFamily="34" charset="0"/>
              </a:rPr>
              <a:t>, G., &amp; </a:t>
            </a:r>
            <a:r>
              <a:rPr lang="fr-BE" sz="1700" dirty="0" err="1">
                <a:solidFill>
                  <a:schemeClr val="tx1"/>
                </a:solidFill>
                <a:latin typeface="Bahnschrift" panose="020B0502040204020203" pitchFamily="34" charset="0"/>
                <a:ea typeface="Calibri" panose="020F0502020204030204" pitchFamily="34" charset="0"/>
              </a:rPr>
              <a:t>Dirven</a:t>
            </a:r>
            <a:r>
              <a:rPr lang="fr-BE" sz="1700" dirty="0">
                <a:solidFill>
                  <a:schemeClr val="tx1"/>
                </a:solidFill>
                <a:latin typeface="Bahnschrift" panose="020B0502040204020203" pitchFamily="34" charset="0"/>
                <a:ea typeface="Calibri" panose="020F0502020204030204" pitchFamily="34" charset="0"/>
              </a:rPr>
              <a:t>, R. (2007). Cognitive English </a:t>
            </a:r>
            <a:r>
              <a:rPr lang="fr-BE" sz="1700" dirty="0" err="1">
                <a:solidFill>
                  <a:schemeClr val="tx1"/>
                </a:solidFill>
                <a:latin typeface="Bahnschrift" panose="020B0502040204020203" pitchFamily="34" charset="0"/>
                <a:ea typeface="Calibri" panose="020F0502020204030204" pitchFamily="34" charset="0"/>
              </a:rPr>
              <a:t>Grammar</a:t>
            </a:r>
            <a:r>
              <a:rPr lang="fr-BE" sz="1700" dirty="0">
                <a:solidFill>
                  <a:schemeClr val="tx1"/>
                </a:solidFill>
                <a:latin typeface="Bahnschrift" panose="020B0502040204020203" pitchFamily="34" charset="0"/>
                <a:ea typeface="Calibri" panose="020F0502020204030204" pitchFamily="34" charset="0"/>
              </a:rPr>
              <a:t> (Vol. 2, Cognitive </a:t>
            </a:r>
            <a:r>
              <a:rPr lang="fr-BE" sz="1700" dirty="0" err="1">
                <a:solidFill>
                  <a:schemeClr val="tx1"/>
                </a:solidFill>
                <a:latin typeface="Bahnschrift" panose="020B0502040204020203" pitchFamily="34" charset="0"/>
                <a:ea typeface="Calibri" panose="020F0502020204030204" pitchFamily="34" charset="0"/>
              </a:rPr>
              <a:t>Linguistics</a:t>
            </a:r>
            <a:r>
              <a:rPr lang="fr-BE" sz="1700" dirty="0">
                <a:solidFill>
                  <a:schemeClr val="tx1"/>
                </a:solidFill>
                <a:latin typeface="Bahnschrift" panose="020B0502040204020203" pitchFamily="34" charset="0"/>
                <a:ea typeface="Calibri" panose="020F0502020204030204" pitchFamily="34" charset="0"/>
              </a:rPr>
              <a:t> in Practice). Benjamins.</a:t>
            </a:r>
          </a:p>
        </p:txBody>
      </p:sp>
      <p:sp>
        <p:nvSpPr>
          <p:cNvPr id="34819" name="Titre 2"/>
          <p:cNvSpPr>
            <a:spLocks noGrp="1"/>
          </p:cNvSpPr>
          <p:nvPr>
            <p:ph type="title"/>
          </p:nvPr>
        </p:nvSpPr>
        <p:spPr/>
        <p:txBody>
          <a:bodyPr/>
          <a:lstStyle/>
          <a:p>
            <a:r>
              <a:rPr lang="fr-FR" dirty="0" err="1">
                <a:latin typeface="Bahnschrift" panose="020B0502040204020203" pitchFamily="34" charset="0"/>
                <a:cs typeface="Arial"/>
              </a:rPr>
              <a:t>References</a:t>
            </a:r>
            <a:endParaRPr lang="fr-FR" dirty="0">
              <a:latin typeface="Bahnschrift" panose="020B0502040204020203" pitchFamily="34"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18</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
        <p:nvSpPr>
          <p:cNvPr id="3" name="Espace réservé du texte 5">
            <a:extLst>
              <a:ext uri="{FF2B5EF4-FFF2-40B4-BE49-F238E27FC236}">
                <a16:creationId xmlns:a16="http://schemas.microsoft.com/office/drawing/2014/main" id="{80EC85A0-AE37-88DC-05A7-4181627CEF5A}"/>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dirty="0" err="1">
                <a:solidFill>
                  <a:schemeClr val="bg1">
                    <a:lumMod val="50000"/>
                  </a:schemeClr>
                </a:solidFill>
                <a:latin typeface="Bahnschrift" panose="020B0502040204020203" pitchFamily="34" charset="0"/>
                <a:cs typeface="Calibri"/>
              </a:rPr>
              <a:t>Literature</a:t>
            </a:r>
            <a:r>
              <a:rPr lang="fr-FR" b="1" dirty="0">
                <a:solidFill>
                  <a:srgbClr val="C40C42"/>
                </a:solidFill>
                <a:latin typeface="Bahnschrift" panose="020B0502040204020203" pitchFamily="34" charset="0"/>
                <a:cs typeface="Calibri"/>
              </a:rPr>
              <a:t>  </a:t>
            </a:r>
            <a:r>
              <a:rPr lang="fr-BE" dirty="0">
                <a:solidFill>
                  <a:schemeClr val="bg1">
                    <a:lumMod val="50000"/>
                  </a:schemeClr>
                </a:solidFill>
                <a:latin typeface="Bahnschrift" panose="020B0502040204020203" pitchFamily="34" charset="0"/>
                <a:cs typeface="Calibri"/>
              </a:rPr>
              <a:t>|  </a:t>
            </a:r>
            <a:r>
              <a:rPr lang="fr-BE" dirty="0" err="1">
                <a:solidFill>
                  <a:schemeClr val="bg1">
                    <a:lumMod val="50000"/>
                  </a:schemeClr>
                </a:solidFill>
                <a:latin typeface="Bahnschrift" panose="020B0502040204020203" pitchFamily="34" charset="0"/>
                <a:cs typeface="Calibri"/>
              </a:rPr>
              <a:t>Methodology</a:t>
            </a:r>
            <a:r>
              <a:rPr lang="fr-BE" dirty="0">
                <a:solidFill>
                  <a:schemeClr val="bg1">
                    <a:lumMod val="50000"/>
                  </a:schemeClr>
                </a:solidFill>
                <a:latin typeface="Bahnschrift" panose="020B0502040204020203" pitchFamily="34" charset="0"/>
                <a:cs typeface="Calibri"/>
              </a:rPr>
              <a:t>  |  </a:t>
            </a:r>
            <a:r>
              <a:rPr lang="fr-BE" dirty="0" err="1">
                <a:solidFill>
                  <a:schemeClr val="bg1">
                    <a:lumMod val="50000"/>
                  </a:schemeClr>
                </a:solidFill>
                <a:latin typeface="Bahnschrift" panose="020B0502040204020203" pitchFamily="34" charset="0"/>
                <a:cs typeface="Calibri"/>
              </a:rPr>
              <a:t>Results</a:t>
            </a:r>
            <a:r>
              <a:rPr lang="fr-BE" dirty="0">
                <a:solidFill>
                  <a:schemeClr val="bg1">
                    <a:lumMod val="50000"/>
                  </a:schemeClr>
                </a:solidFill>
                <a:latin typeface="Bahnschrift" panose="020B0502040204020203" pitchFamily="34" charset="0"/>
                <a:cs typeface="Calibri"/>
              </a:rPr>
              <a:t>  |  Conclusion  |  </a:t>
            </a:r>
            <a:r>
              <a:rPr lang="fr-BE" b="1" dirty="0" err="1">
                <a:solidFill>
                  <a:srgbClr val="C00000"/>
                </a:solidFill>
                <a:latin typeface="Bahnschrift" panose="020B0502040204020203" pitchFamily="34" charset="0"/>
                <a:cs typeface="Calibri"/>
              </a:rPr>
              <a:t>References</a:t>
            </a:r>
            <a:endParaRPr lang="fr-BE" b="1" dirty="0">
              <a:solidFill>
                <a:srgbClr val="C00000"/>
              </a:solidFill>
              <a:latin typeface="Bahnschrift" panose="020B0502040204020203" pitchFamily="34" charset="0"/>
              <a:cs typeface="Calibri"/>
            </a:endParaRPr>
          </a:p>
        </p:txBody>
      </p:sp>
      <p:sp>
        <p:nvSpPr>
          <p:cNvPr id="4" name="Espace réservé du texte 5">
            <a:extLst>
              <a:ext uri="{FF2B5EF4-FFF2-40B4-BE49-F238E27FC236}">
                <a16:creationId xmlns:a16="http://schemas.microsoft.com/office/drawing/2014/main" id="{71F1C59A-45BB-538A-BC4E-DC865838E59A}"/>
              </a:ext>
            </a:extLst>
          </p:cNvPr>
          <p:cNvSpPr txBox="1">
            <a:spLocks/>
          </p:cNvSpPr>
          <p:nvPr/>
        </p:nvSpPr>
        <p:spPr>
          <a:xfrm>
            <a:off x="2369574" y="145472"/>
            <a:ext cx="531138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                   •                • • • • •              •                      • • </a:t>
            </a:r>
            <a:endParaRPr lang="fr-BE" dirty="0">
              <a:solidFill>
                <a:srgbClr val="C00000"/>
              </a:solidFill>
              <a:latin typeface="Bahnschrift" panose="020B0502040204020203" pitchFamily="34" charset="0"/>
              <a:cs typeface="Calibri"/>
            </a:endParaRPr>
          </a:p>
        </p:txBody>
      </p:sp>
    </p:spTree>
    <p:extLst>
      <p:ext uri="{BB962C8B-B14F-4D97-AF65-F5344CB8AC3E}">
        <p14:creationId xmlns:p14="http://schemas.microsoft.com/office/powerpoint/2010/main" val="326929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re 2"/>
          <p:cNvSpPr>
            <a:spLocks noGrp="1"/>
          </p:cNvSpPr>
          <p:nvPr>
            <p:ph type="title"/>
          </p:nvPr>
        </p:nvSpPr>
        <p:spPr>
          <a:xfrm>
            <a:off x="457200" y="68826"/>
            <a:ext cx="8229600" cy="6511359"/>
          </a:xfrm>
        </p:spPr>
        <p:txBody>
          <a:bodyPr/>
          <a:lstStyle/>
          <a:p>
            <a:r>
              <a:rPr lang="fr-FR" dirty="0" err="1">
                <a:latin typeface="Bahnschrift" panose="020B0502040204020203" pitchFamily="34" charset="0"/>
                <a:cs typeface="Arial"/>
              </a:rPr>
              <a:t>Thank</a:t>
            </a:r>
            <a:r>
              <a:rPr lang="fr-FR" dirty="0">
                <a:latin typeface="Bahnschrift" panose="020B0502040204020203" pitchFamily="34" charset="0"/>
                <a:cs typeface="Arial"/>
              </a:rPr>
              <a:t> </a:t>
            </a:r>
            <a:r>
              <a:rPr lang="fr-FR" dirty="0" err="1">
                <a:latin typeface="Bahnschrift" panose="020B0502040204020203" pitchFamily="34" charset="0"/>
                <a:cs typeface="Arial"/>
              </a:rPr>
              <a:t>you</a:t>
            </a:r>
            <a:r>
              <a:rPr lang="fr-FR" dirty="0">
                <a:latin typeface="Bahnschrift" panose="020B0502040204020203" pitchFamily="34" charset="0"/>
                <a:cs typeface="Arial"/>
              </a:rPr>
              <a:t> for </a:t>
            </a:r>
            <a:r>
              <a:rPr lang="fr-FR" dirty="0" err="1">
                <a:latin typeface="Bahnschrift" panose="020B0502040204020203" pitchFamily="34" charset="0"/>
                <a:cs typeface="Arial"/>
              </a:rPr>
              <a:t>your</a:t>
            </a:r>
            <a:r>
              <a:rPr lang="fr-FR" dirty="0">
                <a:latin typeface="Bahnschrift" panose="020B0502040204020203" pitchFamily="34" charset="0"/>
                <a:cs typeface="Arial"/>
              </a:rPr>
              <a:t> attention! </a:t>
            </a:r>
            <a:br>
              <a:rPr lang="fr-FR" dirty="0">
                <a:latin typeface="Bahnschrift" panose="020B0502040204020203" pitchFamily="34" charset="0"/>
                <a:cs typeface="Arial"/>
              </a:rPr>
            </a:br>
            <a:br>
              <a:rPr lang="fr-FR" dirty="0">
                <a:latin typeface="Bahnschrift" panose="020B0502040204020203" pitchFamily="34" charset="0"/>
                <a:cs typeface="Arial"/>
              </a:rPr>
            </a:br>
            <a:r>
              <a:rPr lang="fr-FR" dirty="0">
                <a:latin typeface="Bahnschrift" panose="020B0502040204020203" pitchFamily="34" charset="0"/>
                <a:cs typeface="Arial"/>
              </a:rPr>
              <a:t>Questions? </a:t>
            </a:r>
            <a:r>
              <a:rPr lang="fr-FR" dirty="0" err="1">
                <a:latin typeface="Bahnschrift" panose="020B0502040204020203" pitchFamily="34" charset="0"/>
                <a:cs typeface="Arial"/>
              </a:rPr>
              <a:t>Remarks</a:t>
            </a:r>
            <a:r>
              <a:rPr lang="fr-FR" dirty="0">
                <a:latin typeface="Bahnschrift" panose="020B0502040204020203" pitchFamily="34" charset="0"/>
                <a:cs typeface="Arial"/>
              </a:rPr>
              <a:t>? Suggestions?</a:t>
            </a:r>
            <a:endParaRPr lang="fr-FR" dirty="0">
              <a:latin typeface="Bahnschrift" panose="020B0502040204020203" pitchFamily="34"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19</a:t>
            </a:fld>
            <a:endParaRPr lang="fr-BE" dirty="0">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Tree>
    <p:extLst>
      <p:ext uri="{BB962C8B-B14F-4D97-AF65-F5344CB8AC3E}">
        <p14:creationId xmlns:p14="http://schemas.microsoft.com/office/powerpoint/2010/main" val="177540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2"/>
          <p:cNvSpPr>
            <a:spLocks noGrp="1"/>
          </p:cNvSpPr>
          <p:nvPr>
            <p:ph type="title"/>
          </p:nvPr>
        </p:nvSpPr>
        <p:spPr>
          <a:xfrm>
            <a:off x="2513734" y="2604874"/>
            <a:ext cx="6458255" cy="2522367"/>
          </a:xfrm>
        </p:spPr>
        <p:txBody>
          <a:bodyPr/>
          <a:lstStyle/>
          <a:p>
            <a:pPr algn="l"/>
            <a:r>
              <a:rPr lang="en-US" sz="3200" dirty="0">
                <a:latin typeface="Bahnschrift" panose="020B0502040204020203" pitchFamily="34" charset="0"/>
              </a:rPr>
              <a:t>Translating Quantity Modification: A Case Study of English </a:t>
            </a:r>
            <a:r>
              <a:rPr lang="en-US" sz="3200" i="1" dirty="0">
                <a:latin typeface="Bahnschrift" panose="020B0502040204020203" pitchFamily="34" charset="0"/>
              </a:rPr>
              <a:t>all</a:t>
            </a:r>
            <a:r>
              <a:rPr lang="en-US" sz="3200" dirty="0">
                <a:latin typeface="Bahnschrift" panose="020B0502040204020203" pitchFamily="34" charset="0"/>
              </a:rPr>
              <a:t> and French </a:t>
            </a:r>
            <a:r>
              <a:rPr lang="en-US" sz="3200" i="1" dirty="0">
                <a:latin typeface="Bahnschrift" panose="020B0502040204020203" pitchFamily="34" charset="0"/>
              </a:rPr>
              <a:t>tout</a:t>
            </a:r>
            <a:endParaRPr lang="en-GB" sz="3200" i="1" dirty="0">
              <a:latin typeface="Bahnschrift" panose="020B0502040204020203" pitchFamily="34" charset="0"/>
            </a:endParaRPr>
          </a:p>
        </p:txBody>
      </p:sp>
      <p:sp>
        <p:nvSpPr>
          <p:cNvPr id="26628" name="Espace réservé du texte 3"/>
          <p:cNvSpPr>
            <a:spLocks noGrp="1"/>
          </p:cNvSpPr>
          <p:nvPr>
            <p:ph type="body" sz="quarter" idx="10"/>
          </p:nvPr>
        </p:nvSpPr>
        <p:spPr bwMode="auto">
          <a:xfrm>
            <a:off x="2181225" y="5978013"/>
            <a:ext cx="6790764" cy="820822"/>
          </a:xfrm>
        </p:spPr>
        <p:txBody>
          <a:bodyPr wrap="square" numCol="1" anchor="t" anchorCtr="0" compatLnSpc="1">
            <a:prstTxWarp prst="textNoShape">
              <a:avLst/>
            </a:prstTxWarp>
            <a:normAutofit/>
          </a:bodyPr>
          <a:lstStyle/>
          <a:p>
            <a:r>
              <a:rPr lang="fr-FR" dirty="0">
                <a:latin typeface="Bahnschrift" panose="020B0502040204020203" pitchFamily="34" charset="0"/>
                <a:cs typeface="Times New Roman"/>
              </a:rPr>
              <a:t>jesse.marion@umons.ac.be </a:t>
            </a:r>
          </a:p>
        </p:txBody>
      </p:sp>
      <p:sp>
        <p:nvSpPr>
          <p:cNvPr id="26629" name="Espace réservé du texte 4"/>
          <p:cNvSpPr>
            <a:spLocks noGrp="1"/>
          </p:cNvSpPr>
          <p:nvPr>
            <p:ph type="body" sz="quarter" idx="11"/>
          </p:nvPr>
        </p:nvSpPr>
        <p:spPr bwMode="auto">
          <a:xfrm>
            <a:off x="2180664" y="5532579"/>
            <a:ext cx="6963336" cy="445434"/>
          </a:xfrm>
        </p:spPr>
        <p:txBody>
          <a:bodyPr wrap="square" numCol="1" anchor="t" anchorCtr="0" compatLnSpc="1">
            <a:prstTxWarp prst="textNoShape">
              <a:avLst/>
            </a:prstTxWarp>
          </a:bodyPr>
          <a:lstStyle/>
          <a:p>
            <a:r>
              <a:rPr lang="fr-BE" sz="2400" cap="small" dirty="0">
                <a:solidFill>
                  <a:schemeClr val="bg1">
                    <a:lumMod val="50000"/>
                  </a:schemeClr>
                </a:solidFill>
                <a:latin typeface="Bahnschrift" panose="020B0502040204020203" pitchFamily="34" charset="0"/>
                <a:cs typeface="Calibri"/>
              </a:rPr>
              <a:t>Marion</a:t>
            </a:r>
            <a:r>
              <a:rPr lang="fr-BE" sz="2400" dirty="0">
                <a:latin typeface="Bahnschrift" panose="020B0502040204020203" pitchFamily="34" charset="0"/>
                <a:cs typeface="Times New Roman"/>
              </a:rPr>
              <a:t> Jesse</a:t>
            </a:r>
            <a:endParaRPr lang="fr-BE" sz="2400" dirty="0">
              <a:latin typeface="Bahnschrift"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17640"/>
            <a:ext cx="8229600" cy="5162549"/>
          </a:xfrm>
        </p:spPr>
        <p:txBody>
          <a:bodyPr vert="horz" lIns="91440" tIns="45720" rIns="91440" bIns="45720" rtlCol="0" anchor="t">
            <a:normAutofit/>
          </a:bodyPr>
          <a:lstStyle/>
          <a:p>
            <a:pPr marL="571500" indent="-571500">
              <a:spcAft>
                <a:spcPts val="0"/>
              </a:spcAft>
              <a:buFont typeface="+mj-lt"/>
              <a:buAutoNum type="romanUcPeriod"/>
              <a:defRPr/>
            </a:pPr>
            <a:r>
              <a:rPr lang="en-GB" dirty="0">
                <a:latin typeface="Bahnschrift" panose="020B0502040204020203" pitchFamily="34" charset="0"/>
                <a:ea typeface="+mn-lt"/>
              </a:rPr>
              <a:t>Literature</a:t>
            </a:r>
            <a:endParaRPr lang="en-GB" dirty="0">
              <a:latin typeface="Bahnschrift" panose="020B0502040204020203" pitchFamily="34" charset="0"/>
              <a:ea typeface="+mn-lt"/>
              <a:cs typeface="Times New Roman" panose="02020603050405020304" pitchFamily="18" charset="0"/>
            </a:endParaRPr>
          </a:p>
          <a:p>
            <a:pPr marL="571500" indent="-571500">
              <a:spcAft>
                <a:spcPts val="0"/>
              </a:spcAft>
              <a:buFont typeface="+mj-lt"/>
              <a:buAutoNum type="romanUcPeriod"/>
              <a:defRPr/>
            </a:pPr>
            <a:r>
              <a:rPr lang="en-GB" dirty="0">
                <a:latin typeface="Bahnschrift" panose="020B0502040204020203" pitchFamily="34" charset="0"/>
                <a:ea typeface="+mn-lt"/>
              </a:rPr>
              <a:t>Methodology</a:t>
            </a:r>
          </a:p>
          <a:p>
            <a:pPr marL="571500" indent="-571500">
              <a:spcAft>
                <a:spcPts val="0"/>
              </a:spcAft>
              <a:buFont typeface="+mj-lt"/>
              <a:buAutoNum type="romanUcPeriod"/>
              <a:defRPr/>
            </a:pPr>
            <a:r>
              <a:rPr lang="en-GB" dirty="0">
                <a:latin typeface="Bahnschrift" panose="020B0502040204020203" pitchFamily="34" charset="0"/>
                <a:ea typeface="+mn-lt"/>
              </a:rPr>
              <a:t>Results</a:t>
            </a:r>
          </a:p>
          <a:p>
            <a:pPr marL="752475" lvl="1" indent="-571500">
              <a:spcAft>
                <a:spcPts val="0"/>
              </a:spcAft>
              <a:buClr>
                <a:schemeClr val="bg1">
                  <a:lumMod val="50000"/>
                </a:schemeClr>
              </a:buClr>
              <a:buFont typeface="+mj-lt"/>
              <a:buAutoNum type="romanUcPeriod"/>
              <a:defRPr/>
            </a:pPr>
            <a:r>
              <a:rPr lang="en-GB" dirty="0">
                <a:solidFill>
                  <a:schemeClr val="bg1">
                    <a:lumMod val="50000"/>
                  </a:schemeClr>
                </a:solidFill>
                <a:latin typeface="Bahnschrift" panose="020B0502040204020203" pitchFamily="34" charset="0"/>
                <a:ea typeface="+mn-lt"/>
              </a:rPr>
              <a:t>EN&gt;FR</a:t>
            </a:r>
          </a:p>
          <a:p>
            <a:pPr marL="752475" lvl="1" indent="-571500">
              <a:spcAft>
                <a:spcPts val="0"/>
              </a:spcAft>
              <a:buClr>
                <a:schemeClr val="bg1">
                  <a:lumMod val="50000"/>
                </a:schemeClr>
              </a:buClr>
              <a:buFont typeface="+mj-lt"/>
              <a:buAutoNum type="romanUcPeriod"/>
              <a:defRPr/>
            </a:pPr>
            <a:r>
              <a:rPr lang="en-GB" dirty="0">
                <a:solidFill>
                  <a:schemeClr val="bg1">
                    <a:lumMod val="50000"/>
                  </a:schemeClr>
                </a:solidFill>
                <a:latin typeface="Bahnschrift" panose="020B0502040204020203" pitchFamily="34" charset="0"/>
                <a:ea typeface="+mn-lt"/>
              </a:rPr>
              <a:t>FR&gt;EN</a:t>
            </a:r>
          </a:p>
          <a:p>
            <a:pPr marL="752475" lvl="1" indent="-571500">
              <a:spcAft>
                <a:spcPts val="0"/>
              </a:spcAft>
              <a:buClr>
                <a:schemeClr val="bg1">
                  <a:lumMod val="50000"/>
                </a:schemeClr>
              </a:buClr>
              <a:buFont typeface="+mj-lt"/>
              <a:buAutoNum type="romanUcPeriod"/>
              <a:defRPr/>
            </a:pPr>
            <a:r>
              <a:rPr lang="en-GB" dirty="0">
                <a:solidFill>
                  <a:schemeClr val="bg1">
                    <a:lumMod val="50000"/>
                  </a:schemeClr>
                </a:solidFill>
                <a:latin typeface="Bahnschrift" panose="020B0502040204020203" pitchFamily="34" charset="0"/>
                <a:ea typeface="+mn-lt"/>
              </a:rPr>
              <a:t>Deviant Cases</a:t>
            </a:r>
          </a:p>
          <a:p>
            <a:pPr marL="571500" indent="-571500">
              <a:spcAft>
                <a:spcPts val="0"/>
              </a:spcAft>
              <a:buFont typeface="+mj-lt"/>
              <a:buAutoNum type="romanUcPeriod"/>
              <a:defRPr/>
            </a:pPr>
            <a:r>
              <a:rPr lang="en-GB" dirty="0">
                <a:latin typeface="Bahnschrift" panose="020B0502040204020203" pitchFamily="34" charset="0"/>
                <a:ea typeface="+mn-lt"/>
              </a:rPr>
              <a:t>Conclusion</a:t>
            </a:r>
          </a:p>
          <a:p>
            <a:pPr marL="571500" indent="-571500">
              <a:spcAft>
                <a:spcPts val="0"/>
              </a:spcAft>
              <a:buFont typeface="+mj-lt"/>
              <a:buAutoNum type="romanUcPeriod"/>
              <a:defRPr/>
            </a:pPr>
            <a:r>
              <a:rPr lang="en-GB" dirty="0">
                <a:latin typeface="Bahnschrift" panose="020B0502040204020203" pitchFamily="34" charset="0"/>
                <a:ea typeface="+mn-lt"/>
              </a:rPr>
              <a:t>References</a:t>
            </a:r>
          </a:p>
          <a:p>
            <a:pPr marL="571500" indent="-571500">
              <a:spcAft>
                <a:spcPts val="0"/>
              </a:spcAft>
              <a:buFont typeface="+mj-lt"/>
              <a:buAutoNum type="romanUcPeriod"/>
              <a:defRPr/>
            </a:pPr>
            <a:endParaRPr lang="en-GB" dirty="0">
              <a:latin typeface="Bahnschrift" panose="020B0502040204020203" pitchFamily="34" charset="0"/>
              <a:ea typeface="+mn-lt"/>
              <a:cs typeface="Times New Roman" panose="02020603050405020304" pitchFamily="18" charset="0"/>
            </a:endParaRPr>
          </a:p>
        </p:txBody>
      </p:sp>
      <p:sp>
        <p:nvSpPr>
          <p:cNvPr id="34819" name="Titre 2"/>
          <p:cNvSpPr>
            <a:spLocks noGrp="1"/>
          </p:cNvSpPr>
          <p:nvPr>
            <p:ph type="title"/>
          </p:nvPr>
        </p:nvSpPr>
        <p:spPr/>
        <p:txBody>
          <a:bodyPr/>
          <a:lstStyle/>
          <a:p>
            <a:r>
              <a:rPr lang="en-GB" dirty="0">
                <a:latin typeface="Bahnschrift" panose="020B0502040204020203" pitchFamily="34" charset="0"/>
                <a:cs typeface="Arial" charset="0"/>
              </a:rPr>
              <a:t>Outline</a:t>
            </a: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3</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
        <p:nvSpPr>
          <p:cNvPr id="7" name="Espace réservé du texte 5">
            <a:extLst>
              <a:ext uri="{FF2B5EF4-FFF2-40B4-BE49-F238E27FC236}">
                <a16:creationId xmlns:a16="http://schemas.microsoft.com/office/drawing/2014/main" id="{86E04186-AB51-2BAA-2B76-F2A88FEB62AF}"/>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endParaRPr lang="fr-BE" b="1" dirty="0">
              <a:solidFill>
                <a:srgbClr val="969696"/>
              </a:solidFill>
              <a:latin typeface="Bahnschrift" panose="020B0502040204020203" pitchFamily="34" charset="0"/>
            </a:endParaRPr>
          </a:p>
        </p:txBody>
      </p:sp>
    </p:spTree>
    <p:extLst>
      <p:ext uri="{BB962C8B-B14F-4D97-AF65-F5344CB8AC3E}">
        <p14:creationId xmlns:p14="http://schemas.microsoft.com/office/powerpoint/2010/main" val="389127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re 2"/>
          <p:cNvSpPr>
            <a:spLocks noGrp="1"/>
          </p:cNvSpPr>
          <p:nvPr>
            <p:ph type="title"/>
          </p:nvPr>
        </p:nvSpPr>
        <p:spPr>
          <a:xfrm>
            <a:off x="400050" y="304800"/>
            <a:ext cx="8229600" cy="1112838"/>
          </a:xfrm>
        </p:spPr>
        <p:txBody>
          <a:bodyPr/>
          <a:lstStyle/>
          <a:p>
            <a:r>
              <a:rPr lang="fr-FR" dirty="0" err="1">
                <a:latin typeface="Bahnschrift" panose="020B0502040204020203" pitchFamily="34" charset="0"/>
                <a:cs typeface="Arial" charset="0"/>
              </a:rPr>
              <a:t>Literature</a:t>
            </a:r>
            <a:endParaRPr dirty="0">
              <a:latin typeface="Bahnschrift" panose="020B0502040204020203" pitchFamily="34" charset="0"/>
              <a:cs typeface="Arial"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4</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
        <p:nvSpPr>
          <p:cNvPr id="5" name="Espace réservé du contenu 4">
            <a:extLst>
              <a:ext uri="{FF2B5EF4-FFF2-40B4-BE49-F238E27FC236}">
                <a16:creationId xmlns:a16="http://schemas.microsoft.com/office/drawing/2014/main" id="{C835E21B-31F1-5AD7-7C67-11C187D412E1}"/>
              </a:ext>
            </a:extLst>
          </p:cNvPr>
          <p:cNvSpPr>
            <a:spLocks noGrp="1"/>
          </p:cNvSpPr>
          <p:nvPr>
            <p:ph idx="1"/>
          </p:nvPr>
        </p:nvSpPr>
        <p:spPr>
          <a:xfrm>
            <a:off x="457200" y="1600202"/>
            <a:ext cx="8229600" cy="4810430"/>
          </a:xfrm>
        </p:spPr>
        <p:txBody>
          <a:bodyPr>
            <a:normAutofit fontScale="92500" lnSpcReduction="10000"/>
          </a:bodyPr>
          <a:lstStyle/>
          <a:p>
            <a:pPr marL="457200" indent="-457200">
              <a:spcAft>
                <a:spcPts val="0"/>
              </a:spcAft>
              <a:buFont typeface="Wingdings" panose="05000000000000000000" pitchFamily="2" charset="2"/>
              <a:buChar char="§"/>
              <a:defRPr/>
            </a:pPr>
            <a:r>
              <a:rPr lang="en-GB" sz="2800" dirty="0">
                <a:latin typeface="Bahnschrift" panose="020B0502040204020203" pitchFamily="34" charset="0"/>
                <a:ea typeface="+mn-lt"/>
                <a:cs typeface="+mn-lt"/>
              </a:rPr>
              <a:t>Quantifier</a:t>
            </a:r>
          </a:p>
          <a:p>
            <a:pPr marL="638175" lvl="1" indent="-457200">
              <a:spcAft>
                <a:spcPts val="0"/>
              </a:spcAft>
              <a:defRPr/>
            </a:pPr>
            <a:r>
              <a:rPr lang="en-GB" dirty="0">
                <a:latin typeface="Bahnschrift" panose="020B0502040204020203" pitchFamily="34" charset="0"/>
                <a:ea typeface="+mn-lt"/>
                <a:cs typeface="+mn-lt"/>
              </a:rPr>
              <a:t>“Quantifiers are expressions that denote a quantity, such as </a:t>
            </a:r>
            <a:r>
              <a:rPr lang="en-GB" i="1" dirty="0">
                <a:latin typeface="Bahnschrift" panose="020B0502040204020203" pitchFamily="34" charset="0"/>
                <a:ea typeface="+mn-lt"/>
                <a:cs typeface="+mn-lt"/>
              </a:rPr>
              <a:t>many</a:t>
            </a:r>
            <a:r>
              <a:rPr lang="en-GB" dirty="0">
                <a:latin typeface="Bahnschrift" panose="020B0502040204020203" pitchFamily="34" charset="0"/>
                <a:ea typeface="+mn-lt"/>
                <a:cs typeface="+mn-lt"/>
              </a:rPr>
              <a:t>,</a:t>
            </a:r>
            <a:r>
              <a:rPr lang="en-GB" i="1" dirty="0">
                <a:latin typeface="Bahnschrift" panose="020B0502040204020203" pitchFamily="34" charset="0"/>
                <a:ea typeface="+mn-lt"/>
                <a:cs typeface="+mn-lt"/>
              </a:rPr>
              <a:t> all</a:t>
            </a:r>
            <a:r>
              <a:rPr lang="en-GB" dirty="0">
                <a:latin typeface="Bahnschrift" panose="020B0502040204020203" pitchFamily="34" charset="0"/>
                <a:ea typeface="+mn-lt"/>
                <a:cs typeface="+mn-lt"/>
              </a:rPr>
              <a:t>,</a:t>
            </a:r>
            <a:r>
              <a:rPr lang="en-GB" i="1" dirty="0">
                <a:latin typeface="Bahnschrift" panose="020B0502040204020203" pitchFamily="34" charset="0"/>
                <a:ea typeface="+mn-lt"/>
                <a:cs typeface="+mn-lt"/>
              </a:rPr>
              <a:t> three</a:t>
            </a:r>
            <a:r>
              <a:rPr lang="en-GB" dirty="0">
                <a:latin typeface="Bahnschrift" panose="020B0502040204020203" pitchFamily="34" charset="0"/>
                <a:ea typeface="+mn-lt"/>
                <a:cs typeface="+mn-lt"/>
              </a:rPr>
              <a:t>,</a:t>
            </a:r>
            <a:r>
              <a:rPr lang="en-GB" i="1" dirty="0">
                <a:latin typeface="Bahnschrift" panose="020B0502040204020203" pitchFamily="34" charset="0"/>
                <a:ea typeface="+mn-lt"/>
                <a:cs typeface="+mn-lt"/>
              </a:rPr>
              <a:t> a large amount of</a:t>
            </a:r>
            <a:r>
              <a:rPr lang="en-GB" dirty="0">
                <a:latin typeface="Bahnschrift" panose="020B0502040204020203" pitchFamily="34" charset="0"/>
                <a:ea typeface="+mn-lt"/>
                <a:cs typeface="+mn-lt"/>
              </a:rPr>
              <a:t>,</a:t>
            </a:r>
            <a:r>
              <a:rPr lang="en-GB" i="1" dirty="0">
                <a:latin typeface="Bahnschrift" panose="020B0502040204020203" pitchFamily="34" charset="0"/>
                <a:ea typeface="+mn-lt"/>
                <a:cs typeface="+mn-lt"/>
              </a:rPr>
              <a:t> </a:t>
            </a:r>
            <a:r>
              <a:rPr lang="en-GB" dirty="0">
                <a:latin typeface="Bahnschrift" panose="020B0502040204020203" pitchFamily="34" charset="0"/>
                <a:ea typeface="+mn-lt"/>
                <a:cs typeface="+mn-lt"/>
              </a:rPr>
              <a:t>etc.” </a:t>
            </a:r>
          </a:p>
          <a:p>
            <a:pPr lvl="1" indent="0">
              <a:spcAft>
                <a:spcPts val="0"/>
              </a:spcAft>
              <a:buNone/>
              <a:defRPr/>
            </a:pPr>
            <a:r>
              <a:rPr lang="en-GB" sz="1400" dirty="0">
                <a:latin typeface="Bahnschrift" panose="020B0502040204020203" pitchFamily="34" charset="0"/>
                <a:ea typeface="+mn-lt"/>
                <a:cs typeface="+mn-lt"/>
              </a:rPr>
              <a:t>						</a:t>
            </a:r>
            <a:r>
              <a:rPr lang="en-GB" sz="1700" dirty="0">
                <a:solidFill>
                  <a:schemeClr val="bg1">
                    <a:lumMod val="50000"/>
                  </a:schemeClr>
                </a:solidFill>
                <a:latin typeface="Bahnschrift" panose="020B0502040204020203" pitchFamily="34" charset="0"/>
                <a:ea typeface="+mn-lt"/>
                <a:cs typeface="+mn-lt"/>
              </a:rPr>
              <a:t>(</a:t>
            </a:r>
            <a:r>
              <a:rPr lang="en-GB" sz="1700" dirty="0" err="1">
                <a:solidFill>
                  <a:schemeClr val="bg1">
                    <a:lumMod val="50000"/>
                  </a:schemeClr>
                </a:solidFill>
                <a:latin typeface="Bahnschrift" panose="020B0502040204020203" pitchFamily="34" charset="0"/>
                <a:ea typeface="+mn-lt"/>
                <a:cs typeface="+mn-lt"/>
              </a:rPr>
              <a:t>Radden</a:t>
            </a:r>
            <a:r>
              <a:rPr lang="en-GB" sz="1700" dirty="0">
                <a:solidFill>
                  <a:schemeClr val="bg1">
                    <a:lumMod val="50000"/>
                  </a:schemeClr>
                </a:solidFill>
                <a:latin typeface="Bahnschrift" panose="020B0502040204020203" pitchFamily="34" charset="0"/>
                <a:ea typeface="+mn-lt"/>
                <a:cs typeface="+mn-lt"/>
              </a:rPr>
              <a:t> &amp; Dirven 2007: 116)</a:t>
            </a:r>
            <a:endParaRPr lang="en-GB" sz="1500" dirty="0">
              <a:solidFill>
                <a:schemeClr val="bg1">
                  <a:lumMod val="50000"/>
                </a:schemeClr>
              </a:solidFill>
              <a:latin typeface="Bahnschrift" panose="020B0502040204020203" pitchFamily="34" charset="0"/>
              <a:ea typeface="+mn-lt"/>
              <a:cs typeface="+mn-lt"/>
            </a:endParaRPr>
          </a:p>
          <a:p>
            <a:pPr marL="638175" lvl="1" indent="-457200">
              <a:spcAft>
                <a:spcPts val="0"/>
              </a:spcAft>
              <a:defRPr/>
            </a:pPr>
            <a:r>
              <a:rPr lang="en-GB" dirty="0">
                <a:latin typeface="Bahnschrift" panose="020B0502040204020203" pitchFamily="34" charset="0"/>
                <a:ea typeface="+mn-lt"/>
                <a:cs typeface="+mn-lt"/>
              </a:rPr>
              <a:t>Two subtypes of quantifiers: </a:t>
            </a:r>
          </a:p>
          <a:p>
            <a:pPr marL="904875" lvl="2" indent="-457200">
              <a:spcAft>
                <a:spcPts val="0"/>
              </a:spcAft>
              <a:defRPr/>
            </a:pPr>
            <a:r>
              <a:rPr lang="en-GB" sz="2200" dirty="0">
                <a:latin typeface="Bahnschrift" panose="020B0502040204020203" pitchFamily="34" charset="0"/>
                <a:ea typeface="+mn-lt"/>
                <a:cs typeface="+mn-lt"/>
              </a:rPr>
              <a:t>Absolute (e.g. </a:t>
            </a:r>
            <a:r>
              <a:rPr lang="en-GB" sz="2200" i="1" dirty="0">
                <a:latin typeface="Bahnschrift" panose="020B0502040204020203" pitchFamily="34" charset="0"/>
                <a:ea typeface="+mn-lt"/>
                <a:cs typeface="+mn-lt"/>
              </a:rPr>
              <a:t>few people</a:t>
            </a:r>
            <a:r>
              <a:rPr lang="en-GB" sz="2200" dirty="0">
                <a:latin typeface="Bahnschrift" panose="020B0502040204020203" pitchFamily="34" charset="0"/>
                <a:ea typeface="+mn-lt"/>
                <a:cs typeface="+mn-lt"/>
              </a:rPr>
              <a:t>)</a:t>
            </a:r>
          </a:p>
          <a:p>
            <a:pPr marL="904875" lvl="2" indent="-457200">
              <a:spcAft>
                <a:spcPts val="0"/>
              </a:spcAft>
              <a:defRPr/>
            </a:pPr>
            <a:r>
              <a:rPr lang="en-GB" sz="2200" dirty="0">
                <a:latin typeface="Bahnschrift" panose="020B0502040204020203" pitchFamily="34" charset="0"/>
                <a:ea typeface="+mn-lt"/>
                <a:cs typeface="+mn-lt"/>
              </a:rPr>
              <a:t>Relative (e.g. </a:t>
            </a:r>
            <a:r>
              <a:rPr lang="en-GB" sz="2200" i="1" dirty="0">
                <a:latin typeface="Bahnschrift" panose="020B0502040204020203" pitchFamily="34" charset="0"/>
                <a:ea typeface="+mn-lt"/>
                <a:cs typeface="+mn-lt"/>
              </a:rPr>
              <a:t>all dogs</a:t>
            </a:r>
            <a:r>
              <a:rPr lang="en-GB" sz="2200" dirty="0">
                <a:latin typeface="Bahnschrift" panose="020B0502040204020203" pitchFamily="34" charset="0"/>
                <a:ea typeface="+mn-lt"/>
                <a:cs typeface="+mn-lt"/>
              </a:rPr>
              <a:t>)</a:t>
            </a:r>
          </a:p>
          <a:p>
            <a:pPr marL="457200" indent="-457200">
              <a:spcAft>
                <a:spcPts val="0"/>
              </a:spcAft>
              <a:buFont typeface="Wingdings" panose="05000000000000000000" pitchFamily="2" charset="2"/>
              <a:buChar char="§"/>
              <a:defRPr/>
            </a:pPr>
            <a:r>
              <a:rPr lang="en-GB" sz="2800" dirty="0">
                <a:latin typeface="Bahnschrift" panose="020B0502040204020203" pitchFamily="34" charset="0"/>
                <a:ea typeface="+mn-lt"/>
                <a:cs typeface="+mn-lt"/>
              </a:rPr>
              <a:t>Quantity modification </a:t>
            </a:r>
          </a:p>
          <a:p>
            <a:pPr marL="638175" lvl="1" indent="-457200">
              <a:spcAft>
                <a:spcPts val="0"/>
              </a:spcAft>
              <a:defRPr/>
            </a:pPr>
            <a:r>
              <a:rPr lang="en-GB" dirty="0">
                <a:latin typeface="Bahnschrift" panose="020B0502040204020203" pitchFamily="34" charset="0"/>
                <a:ea typeface="+mn-lt"/>
                <a:cs typeface="+mn-lt"/>
              </a:rPr>
              <a:t>Modification of a quantifier (e.g. </a:t>
            </a:r>
            <a:r>
              <a:rPr lang="en-GB" i="1" dirty="0">
                <a:latin typeface="Bahnschrift" panose="020B0502040204020203" pitchFamily="34" charset="0"/>
                <a:ea typeface="+mn-lt"/>
                <a:cs typeface="+mn-lt"/>
              </a:rPr>
              <a:t>very few people</a:t>
            </a:r>
            <a:r>
              <a:rPr lang="en-GB" dirty="0">
                <a:latin typeface="Bahnschrift" panose="020B0502040204020203" pitchFamily="34" charset="0"/>
                <a:ea typeface="+mn-lt"/>
                <a:cs typeface="+mn-lt"/>
              </a:rPr>
              <a:t>, </a:t>
            </a:r>
            <a:r>
              <a:rPr lang="en-GB" i="1" dirty="0">
                <a:latin typeface="Bahnschrift" panose="020B0502040204020203" pitchFamily="34" charset="0"/>
                <a:ea typeface="+mn-lt"/>
                <a:cs typeface="+mn-lt"/>
              </a:rPr>
              <a:t>almost all dogs</a:t>
            </a:r>
            <a:r>
              <a:rPr lang="en-GB" dirty="0">
                <a:latin typeface="Bahnschrift" panose="020B0502040204020203" pitchFamily="34" charset="0"/>
                <a:ea typeface="+mn-lt"/>
                <a:cs typeface="+mn-lt"/>
              </a:rPr>
              <a:t>)</a:t>
            </a:r>
          </a:p>
          <a:p>
            <a:pPr marL="638175" lvl="1" indent="-457200">
              <a:spcAft>
                <a:spcPts val="0"/>
              </a:spcAft>
              <a:defRPr/>
            </a:pPr>
            <a:r>
              <a:rPr lang="en-GB" dirty="0">
                <a:latin typeface="Bahnschrift" panose="020B0502040204020203" pitchFamily="34" charset="0"/>
                <a:ea typeface="+mn-lt"/>
                <a:cs typeface="+mn-lt"/>
              </a:rPr>
              <a:t>Conceptual analogy with degree modification</a:t>
            </a:r>
            <a:r>
              <a:rPr lang="en-GB" sz="2000" dirty="0">
                <a:latin typeface="Bahnschrift" panose="020B0502040204020203" pitchFamily="34" charset="0"/>
                <a:ea typeface="+mn-lt"/>
                <a:cs typeface="+mn-lt"/>
              </a:rPr>
              <a:t> </a:t>
            </a:r>
          </a:p>
          <a:p>
            <a:pPr lvl="1" indent="0" algn="r">
              <a:spcAft>
                <a:spcPts val="0"/>
              </a:spcAft>
              <a:buNone/>
              <a:defRPr/>
            </a:pPr>
            <a:r>
              <a:rPr lang="en-GB" sz="1700" dirty="0">
                <a:solidFill>
                  <a:schemeClr val="bg1">
                    <a:lumMod val="50000"/>
                  </a:schemeClr>
                </a:solidFill>
                <a:latin typeface="Bahnschrift" panose="020B0502040204020203" pitchFamily="34" charset="0"/>
                <a:ea typeface="+mn-lt"/>
                <a:cs typeface="+mn-lt"/>
              </a:rPr>
              <a:t>(</a:t>
            </a:r>
            <a:r>
              <a:rPr lang="en-GB" sz="1700" dirty="0" err="1">
                <a:solidFill>
                  <a:schemeClr val="bg1">
                    <a:lumMod val="50000"/>
                  </a:schemeClr>
                </a:solidFill>
                <a:latin typeface="Bahnschrift" panose="020B0502040204020203" pitchFamily="34" charset="0"/>
                <a:ea typeface="+mn-lt"/>
                <a:cs typeface="+mn-lt"/>
              </a:rPr>
              <a:t>Njende</a:t>
            </a:r>
            <a:r>
              <a:rPr lang="en-GB" sz="1700" dirty="0">
                <a:solidFill>
                  <a:schemeClr val="bg1">
                    <a:lumMod val="50000"/>
                  </a:schemeClr>
                </a:solidFill>
                <a:latin typeface="Bahnschrift" panose="020B0502040204020203" pitchFamily="34" charset="0"/>
                <a:ea typeface="+mn-lt"/>
                <a:cs typeface="+mn-lt"/>
              </a:rPr>
              <a:t> et al. 2017)</a:t>
            </a:r>
          </a:p>
          <a:p>
            <a:pPr marL="904875" lvl="2" indent="-457200">
              <a:spcAft>
                <a:spcPts val="0"/>
              </a:spcAft>
              <a:defRPr/>
            </a:pPr>
            <a:r>
              <a:rPr lang="en-GB" sz="2200" i="1" dirty="0">
                <a:latin typeface="Bahnschrift" panose="020B0502040204020203" pitchFamily="34" charset="0"/>
                <a:ea typeface="+mn-lt"/>
                <a:cs typeface="+mn-lt"/>
              </a:rPr>
              <a:t>quite many people</a:t>
            </a:r>
            <a:r>
              <a:rPr lang="en-GB" sz="2200" dirty="0">
                <a:latin typeface="Bahnschrift" panose="020B0502040204020203" pitchFamily="34" charset="0"/>
                <a:ea typeface="+mn-lt"/>
                <a:cs typeface="+mn-lt"/>
              </a:rPr>
              <a:t> vs </a:t>
            </a:r>
            <a:r>
              <a:rPr lang="en-GB" sz="2200" i="1" dirty="0">
                <a:latin typeface="Bahnschrift" panose="020B0502040204020203" pitchFamily="34" charset="0"/>
                <a:ea typeface="+mn-lt"/>
                <a:cs typeface="+mn-lt"/>
              </a:rPr>
              <a:t>quite a hot oven</a:t>
            </a:r>
          </a:p>
        </p:txBody>
      </p:sp>
      <p:sp>
        <p:nvSpPr>
          <p:cNvPr id="2" name="Espace réservé du texte 5">
            <a:extLst>
              <a:ext uri="{FF2B5EF4-FFF2-40B4-BE49-F238E27FC236}">
                <a16:creationId xmlns:a16="http://schemas.microsoft.com/office/drawing/2014/main" id="{FC3FCC8B-A3F5-35F4-9F6D-25B15E1F4B9A}"/>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b="1" dirty="0" err="1">
                <a:solidFill>
                  <a:srgbClr val="C40C42"/>
                </a:solidFill>
                <a:latin typeface="Bahnschrift" panose="020B0502040204020203" pitchFamily="34" charset="0"/>
                <a:cs typeface="Calibri"/>
              </a:rPr>
              <a:t>Literature</a:t>
            </a:r>
            <a:r>
              <a:rPr lang="fr-FR" b="1" dirty="0">
                <a:solidFill>
                  <a:srgbClr val="C40C42"/>
                </a:solidFill>
                <a:latin typeface="Bahnschrift" panose="020B0502040204020203" pitchFamily="34" charset="0"/>
                <a:cs typeface="Calibri"/>
              </a:rPr>
              <a:t>  </a:t>
            </a:r>
            <a:r>
              <a:rPr lang="fr-BE" dirty="0">
                <a:solidFill>
                  <a:schemeClr val="bg1">
                    <a:lumMod val="50000"/>
                  </a:schemeClr>
                </a:solidFill>
                <a:latin typeface="Bahnschrift" panose="020B0502040204020203" pitchFamily="34" charset="0"/>
                <a:cs typeface="Calibri"/>
              </a:rPr>
              <a:t>|  </a:t>
            </a:r>
            <a:r>
              <a:rPr lang="fr-BE" dirty="0" err="1">
                <a:solidFill>
                  <a:schemeClr val="bg1">
                    <a:lumMod val="50000"/>
                  </a:schemeClr>
                </a:solidFill>
                <a:latin typeface="Bahnschrift" panose="020B0502040204020203" pitchFamily="34" charset="0"/>
                <a:cs typeface="Calibri"/>
              </a:rPr>
              <a:t>Methodology</a:t>
            </a:r>
            <a:r>
              <a:rPr lang="fr-BE" dirty="0">
                <a:solidFill>
                  <a:schemeClr val="bg1">
                    <a:lumMod val="50000"/>
                  </a:schemeClr>
                </a:solidFill>
                <a:latin typeface="Bahnschrift" panose="020B0502040204020203" pitchFamily="34" charset="0"/>
                <a:cs typeface="Calibri"/>
              </a:rPr>
              <a:t>  |  </a:t>
            </a:r>
            <a:r>
              <a:rPr lang="fr-BE" dirty="0" err="1">
                <a:solidFill>
                  <a:schemeClr val="bg1">
                    <a:lumMod val="50000"/>
                  </a:schemeClr>
                </a:solidFill>
                <a:latin typeface="Bahnschrift" panose="020B0502040204020203" pitchFamily="34" charset="0"/>
                <a:cs typeface="Calibri"/>
              </a:rPr>
              <a:t>Results</a:t>
            </a:r>
            <a:r>
              <a:rPr lang="fr-BE" dirty="0">
                <a:solidFill>
                  <a:schemeClr val="bg1">
                    <a:lumMod val="50000"/>
                  </a:schemeClr>
                </a:solidFill>
                <a:latin typeface="Bahnschrift" panose="020B0502040204020203" pitchFamily="34" charset="0"/>
                <a:cs typeface="Calibri"/>
              </a:rPr>
              <a:t>  |  Conclusion  |  </a:t>
            </a:r>
            <a:r>
              <a:rPr lang="fr-BE" dirty="0" err="1">
                <a:solidFill>
                  <a:schemeClr val="bg1">
                    <a:lumMod val="50000"/>
                  </a:schemeClr>
                </a:solidFill>
                <a:latin typeface="Bahnschrift" panose="020B0502040204020203" pitchFamily="34" charset="0"/>
                <a:cs typeface="Calibri"/>
              </a:rPr>
              <a:t>References</a:t>
            </a:r>
            <a:endParaRPr lang="fr-BE" dirty="0">
              <a:solidFill>
                <a:schemeClr val="bg1">
                  <a:lumMod val="50000"/>
                </a:schemeClr>
              </a:solidFill>
              <a:latin typeface="Bahnschrift" panose="020B0502040204020203" pitchFamily="34" charset="0"/>
              <a:cs typeface="Calibri"/>
            </a:endParaRPr>
          </a:p>
        </p:txBody>
      </p:sp>
      <p:sp>
        <p:nvSpPr>
          <p:cNvPr id="3" name="Espace réservé du texte 5">
            <a:extLst>
              <a:ext uri="{FF2B5EF4-FFF2-40B4-BE49-F238E27FC236}">
                <a16:creationId xmlns:a16="http://schemas.microsoft.com/office/drawing/2014/main" id="{F646ECF8-91A7-8C29-DD75-0DDE172D22EC}"/>
              </a:ext>
            </a:extLst>
          </p:cNvPr>
          <p:cNvSpPr txBox="1">
            <a:spLocks/>
          </p:cNvSpPr>
          <p:nvPr/>
        </p:nvSpPr>
        <p:spPr>
          <a:xfrm>
            <a:off x="2369574" y="145472"/>
            <a:ext cx="531138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a:t>
            </a:r>
            <a:r>
              <a:rPr lang="fr-FR" b="1" dirty="0">
                <a:solidFill>
                  <a:srgbClr val="969696"/>
                </a:solidFill>
                <a:latin typeface="Bahnschrift" panose="020B0502040204020203" pitchFamily="34" charset="0"/>
                <a:cs typeface="Calibri"/>
              </a:rPr>
              <a:t>• • • • •                   •               • • • • •                •                     • • </a:t>
            </a:r>
            <a:endParaRPr lang="fr-BE" dirty="0">
              <a:solidFill>
                <a:srgbClr val="969696"/>
              </a:solidFill>
              <a:latin typeface="Bahnschrift" panose="020B0502040204020203" pitchFamily="34" charset="0"/>
              <a:cs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500"/>
                                        <p:tgtEl>
                                          <p:spTgt spid="5">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fade">
                                      <p:cBhvr>
                                        <p:cTn id="29" dur="500"/>
                                        <p:tgtEl>
                                          <p:spTgt spid="5">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fade">
                                      <p:cBhvr>
                                        <p:cTn id="35" dur="500"/>
                                        <p:tgtEl>
                                          <p:spTgt spid="5">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fade">
                                      <p:cBhvr>
                                        <p:cTn id="38" dur="500"/>
                                        <p:tgtEl>
                                          <p:spTgt spid="5">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animEffect transition="in" filter="fade">
                                      <p:cBhvr>
                                        <p:cTn id="41"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re 2"/>
          <p:cNvSpPr>
            <a:spLocks noGrp="1"/>
          </p:cNvSpPr>
          <p:nvPr>
            <p:ph type="title"/>
          </p:nvPr>
        </p:nvSpPr>
        <p:spPr/>
        <p:txBody>
          <a:bodyPr/>
          <a:lstStyle/>
          <a:p>
            <a:r>
              <a:rPr lang="fr-FR" dirty="0">
                <a:latin typeface="Bahnschrift" panose="020B0502040204020203" pitchFamily="34" charset="0"/>
              </a:rPr>
              <a:t>Relative </a:t>
            </a:r>
            <a:r>
              <a:rPr lang="fr-FR" dirty="0" err="1">
                <a:latin typeface="Bahnschrift" panose="020B0502040204020203" pitchFamily="34" charset="0"/>
              </a:rPr>
              <a:t>Quantifiers</a:t>
            </a:r>
            <a:endParaRPr lang="fr-FR" dirty="0">
              <a:latin typeface="Bahnschrift" panose="020B0502040204020203" pitchFamily="34"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5</a:t>
            </a:fld>
            <a:endParaRPr lang="fr-BE">
              <a:latin typeface="Bahnschrift" panose="020B0502040204020203" pitchFamily="34" charset="0"/>
            </a:endParaRPr>
          </a:p>
        </p:txBody>
      </p:sp>
      <p:sp>
        <p:nvSpPr>
          <p:cNvPr id="3" name="Content Placeholder 2">
            <a:extLst>
              <a:ext uri="{FF2B5EF4-FFF2-40B4-BE49-F238E27FC236}">
                <a16:creationId xmlns:a16="http://schemas.microsoft.com/office/drawing/2014/main" id="{8687428C-485D-4AF2-BA4C-C54132BB3083}"/>
              </a:ext>
            </a:extLst>
          </p:cNvPr>
          <p:cNvSpPr>
            <a:spLocks noGrp="1"/>
          </p:cNvSpPr>
          <p:nvPr>
            <p:ph idx="1"/>
          </p:nvPr>
        </p:nvSpPr>
        <p:spPr>
          <a:xfrm>
            <a:off x="457199" y="1417638"/>
            <a:ext cx="8431161" cy="4708525"/>
          </a:xfrm>
        </p:spPr>
        <p:txBody>
          <a:bodyPr>
            <a:normAutofit/>
          </a:bodyPr>
          <a:lstStyle/>
          <a:p>
            <a:pPr marL="457200" indent="-457200">
              <a:lnSpc>
                <a:spcPct val="150000"/>
              </a:lnSpc>
              <a:buFont typeface="Wingdings" panose="05000000000000000000" pitchFamily="2" charset="2"/>
              <a:buChar char="§"/>
            </a:pPr>
            <a:r>
              <a:rPr lang="fr-FR" sz="2800" dirty="0" err="1">
                <a:latin typeface="Bahnschrift" panose="020B0502040204020203" pitchFamily="34" charset="0"/>
              </a:rPr>
              <a:t>Definition</a:t>
            </a:r>
            <a:r>
              <a:rPr lang="fr-FR" sz="2800" dirty="0">
                <a:latin typeface="Bahnschrift" panose="020B0502040204020203" pitchFamily="34" charset="0"/>
              </a:rPr>
              <a:t> </a:t>
            </a:r>
          </a:p>
          <a:p>
            <a:pPr marL="638175" lvl="1" indent="-457200">
              <a:lnSpc>
                <a:spcPct val="150000"/>
              </a:lnSpc>
            </a:pPr>
            <a:r>
              <a:rPr lang="fr-BE" dirty="0" err="1">
                <a:latin typeface="Bahnschrift" panose="020B0502040204020203" pitchFamily="34" charset="0"/>
                <a:cs typeface="Times New Roman" panose="02020603050405020304" pitchFamily="18" charset="0"/>
              </a:rPr>
              <a:t>Indicate</a:t>
            </a:r>
            <a:r>
              <a:rPr lang="fr-BE" dirty="0">
                <a:latin typeface="Bahnschrift" panose="020B0502040204020203" pitchFamily="34" charset="0"/>
                <a:cs typeface="Times New Roman" panose="02020603050405020304" pitchFamily="18" charset="0"/>
              </a:rPr>
              <a:t> the (non-)</a:t>
            </a:r>
            <a:r>
              <a:rPr lang="fr-BE" dirty="0" err="1">
                <a:latin typeface="Bahnschrift" panose="020B0502040204020203" pitchFamily="34" charset="0"/>
                <a:cs typeface="Times New Roman" panose="02020603050405020304" pitchFamily="18" charset="0"/>
              </a:rPr>
              <a:t>coincidence</a:t>
            </a:r>
            <a:r>
              <a:rPr lang="fr-BE" dirty="0">
                <a:latin typeface="Bahnschrift" panose="020B0502040204020203" pitchFamily="34" charset="0"/>
                <a:cs typeface="Times New Roman" panose="02020603050405020304" pitchFamily="18" charset="0"/>
              </a:rPr>
              <a:t> of the </a:t>
            </a:r>
            <a:r>
              <a:rPr lang="fr-BE" dirty="0" err="1">
                <a:latin typeface="Bahnschrift" panose="020B0502040204020203" pitchFamily="34" charset="0"/>
                <a:cs typeface="Times New Roman" panose="02020603050405020304" pitchFamily="18" charset="0"/>
              </a:rPr>
              <a:t>predicated</a:t>
            </a:r>
            <a:r>
              <a:rPr lang="fr-BE" dirty="0">
                <a:latin typeface="Bahnschrift" panose="020B0502040204020203" pitchFamily="34" charset="0"/>
                <a:cs typeface="Times New Roman" panose="02020603050405020304" pitchFamily="18" charset="0"/>
              </a:rPr>
              <a:t> mass </a:t>
            </a:r>
            <a:r>
              <a:rPr lang="fr-FR" cap="small" dirty="0">
                <a:latin typeface="Bahnschrift" panose="020B0502040204020203" pitchFamily="34" charset="0"/>
                <a:ea typeface="+mn-lt"/>
                <a:cs typeface="+mn-lt"/>
              </a:rPr>
              <a:t>p</a:t>
            </a:r>
            <a:r>
              <a:rPr lang="fr-BE" dirty="0">
                <a:latin typeface="Bahnschrift" panose="020B0502040204020203" pitchFamily="34" charset="0"/>
                <a:cs typeface="Times New Roman" panose="02020603050405020304" pitchFamily="18" charset="0"/>
              </a:rPr>
              <a:t> </a:t>
            </a:r>
            <a:r>
              <a:rPr lang="fr-BE" dirty="0" err="1">
                <a:latin typeface="Bahnschrift" panose="020B0502040204020203" pitchFamily="34" charset="0"/>
                <a:cs typeface="Times New Roman" panose="02020603050405020304" pitchFamily="18" charset="0"/>
              </a:rPr>
              <a:t>with</a:t>
            </a:r>
            <a:r>
              <a:rPr lang="fr-BE" dirty="0">
                <a:latin typeface="Bahnschrift" panose="020B0502040204020203" pitchFamily="34" charset="0"/>
                <a:cs typeface="Times New Roman" panose="02020603050405020304" pitchFamily="18" charset="0"/>
              </a:rPr>
              <a:t> a </a:t>
            </a:r>
            <a:r>
              <a:rPr lang="fr-BE" dirty="0" err="1">
                <a:latin typeface="Bahnschrift" panose="020B0502040204020203" pitchFamily="34" charset="0"/>
                <a:cs typeface="Times New Roman" panose="02020603050405020304" pitchFamily="18" charset="0"/>
              </a:rPr>
              <a:t>reference</a:t>
            </a:r>
            <a:r>
              <a:rPr lang="fr-BE" dirty="0">
                <a:latin typeface="Bahnschrift" panose="020B0502040204020203" pitchFamily="34" charset="0"/>
                <a:cs typeface="Times New Roman" panose="02020603050405020304" pitchFamily="18" charset="0"/>
              </a:rPr>
              <a:t> mass </a:t>
            </a:r>
            <a:r>
              <a:rPr lang="fr-FR" cap="small" dirty="0">
                <a:latin typeface="Bahnschrift" panose="020B0502040204020203" pitchFamily="34" charset="0"/>
                <a:ea typeface="+mn-lt"/>
                <a:cs typeface="+mn-lt"/>
              </a:rPr>
              <a:t>r</a:t>
            </a:r>
            <a:r>
              <a:rPr lang="fr-FR" cap="small" baseline="-25000" dirty="0">
                <a:latin typeface="Bahnschrift" panose="020B0502040204020203" pitchFamily="34" charset="0"/>
                <a:ea typeface="+mn-lt"/>
                <a:cs typeface="+mn-lt"/>
              </a:rPr>
              <a:t>t </a:t>
            </a:r>
            <a:r>
              <a:rPr lang="fr-BE" dirty="0">
                <a:latin typeface="Bahnschrift" panose="020B0502040204020203" pitchFamily="34" charset="0"/>
                <a:cs typeface="Times New Roman" panose="02020603050405020304" pitchFamily="18" charset="0"/>
              </a:rPr>
              <a:t>by </a:t>
            </a:r>
            <a:r>
              <a:rPr lang="fr-BE" dirty="0" err="1">
                <a:latin typeface="Bahnschrift" panose="020B0502040204020203" pitchFamily="34" charset="0"/>
                <a:cs typeface="Times New Roman" panose="02020603050405020304" pitchFamily="18" charset="0"/>
              </a:rPr>
              <a:t>comparing</a:t>
            </a:r>
            <a:r>
              <a:rPr lang="fr-BE" dirty="0">
                <a:latin typeface="Bahnschrift" panose="020B0502040204020203" pitchFamily="34" charset="0"/>
                <a:cs typeface="Times New Roman" panose="02020603050405020304" pitchFamily="18" charset="0"/>
              </a:rPr>
              <a:t> </a:t>
            </a:r>
            <a:r>
              <a:rPr lang="fr-BE" dirty="0" err="1">
                <a:latin typeface="Bahnschrift" panose="020B0502040204020203" pitchFamily="34" charset="0"/>
                <a:cs typeface="Times New Roman" panose="02020603050405020304" pitchFamily="18" charset="0"/>
              </a:rPr>
              <a:t>their</a:t>
            </a:r>
            <a:r>
              <a:rPr lang="fr-BE" dirty="0">
                <a:latin typeface="Bahnschrift" panose="020B0502040204020203" pitchFamily="34" charset="0"/>
                <a:cs typeface="Times New Roman" panose="02020603050405020304" pitchFamily="18" charset="0"/>
              </a:rPr>
              <a:t> respective sizes </a:t>
            </a:r>
            <a:r>
              <a:rPr lang="en-GB" sz="1800" dirty="0">
                <a:solidFill>
                  <a:schemeClr val="bg1">
                    <a:lumMod val="50000"/>
                  </a:schemeClr>
                </a:solidFill>
                <a:latin typeface="Bahnschrift" panose="020B0502040204020203" pitchFamily="34" charset="0"/>
                <a:ea typeface="+mn-lt"/>
                <a:cs typeface="Times New Roman" panose="02020603050405020304" pitchFamily="18" charset="0"/>
              </a:rPr>
              <a:t>(</a:t>
            </a:r>
            <a:r>
              <a:rPr lang="en-GB" sz="1800" dirty="0" err="1">
                <a:solidFill>
                  <a:schemeClr val="bg1">
                    <a:lumMod val="50000"/>
                  </a:schemeClr>
                </a:solidFill>
                <a:latin typeface="Bahnschrift" panose="020B0502040204020203" pitchFamily="34" charset="0"/>
                <a:ea typeface="+mn-lt"/>
                <a:cs typeface="Times New Roman" panose="02020603050405020304" pitchFamily="18" charset="0"/>
              </a:rPr>
              <a:t>Njende</a:t>
            </a:r>
            <a:r>
              <a:rPr lang="en-GB" sz="1800" dirty="0">
                <a:solidFill>
                  <a:schemeClr val="bg1">
                    <a:lumMod val="50000"/>
                  </a:schemeClr>
                </a:solidFill>
                <a:latin typeface="Bahnschrift" panose="020B0502040204020203" pitchFamily="34" charset="0"/>
                <a:ea typeface="+mn-lt"/>
                <a:cs typeface="Times New Roman" panose="02020603050405020304" pitchFamily="18" charset="0"/>
              </a:rPr>
              <a:t> et al. 2017; </a:t>
            </a:r>
            <a:r>
              <a:rPr lang="en-GB" sz="1800" dirty="0" err="1">
                <a:solidFill>
                  <a:schemeClr val="bg1">
                    <a:lumMod val="50000"/>
                  </a:schemeClr>
                </a:solidFill>
                <a:latin typeface="Bahnschrift" panose="020B0502040204020203" pitchFamily="34" charset="0"/>
                <a:ea typeface="+mn-lt"/>
                <a:cs typeface="Times New Roman" panose="02020603050405020304" pitchFamily="18" charset="0"/>
              </a:rPr>
              <a:t>Langacker</a:t>
            </a:r>
            <a:r>
              <a:rPr lang="en-GB" sz="1800" dirty="0">
                <a:solidFill>
                  <a:schemeClr val="bg1">
                    <a:lumMod val="50000"/>
                  </a:schemeClr>
                </a:solidFill>
                <a:latin typeface="Bahnschrift" panose="020B0502040204020203" pitchFamily="34" charset="0"/>
                <a:ea typeface="+mn-lt"/>
                <a:cs typeface="Times New Roman" panose="02020603050405020304" pitchFamily="18" charset="0"/>
              </a:rPr>
              <a:t> 1991, 2016)</a:t>
            </a:r>
          </a:p>
          <a:p>
            <a:pPr marL="904875" lvl="2" indent="-457200">
              <a:lnSpc>
                <a:spcPct val="150000"/>
              </a:lnSpc>
            </a:pPr>
            <a:r>
              <a:rPr lang="en-GB" sz="2200" i="1" u="sng" dirty="0">
                <a:latin typeface="Bahnschrift" panose="020B0502040204020203" pitchFamily="34" charset="0"/>
                <a:ea typeface="+mn-lt"/>
                <a:cs typeface="Times New Roman" panose="02020603050405020304" pitchFamily="18" charset="0"/>
              </a:rPr>
              <a:t>All</a:t>
            </a:r>
            <a:r>
              <a:rPr lang="en-GB" sz="2200" i="1" dirty="0">
                <a:latin typeface="Bahnschrift" panose="020B0502040204020203" pitchFamily="34" charset="0"/>
                <a:ea typeface="+mn-lt"/>
                <a:cs typeface="Times New Roman" panose="02020603050405020304" pitchFamily="18" charset="0"/>
              </a:rPr>
              <a:t> dogs love their owners.</a:t>
            </a:r>
          </a:p>
          <a:p>
            <a:pPr lvl="1" indent="0">
              <a:lnSpc>
                <a:spcPct val="150000"/>
              </a:lnSpc>
              <a:buNone/>
            </a:pPr>
            <a:endParaRPr lang="en-GB" sz="2200" i="1" dirty="0">
              <a:latin typeface="Bahnschrift" panose="020B0502040204020203" pitchFamily="34" charset="0"/>
              <a:ea typeface="+mn-lt"/>
              <a:cs typeface="Times New Roman" panose="02020603050405020304" pitchFamily="18" charset="0"/>
            </a:endParaRPr>
          </a:p>
        </p:txBody>
      </p:sp>
      <p:graphicFrame>
        <p:nvGraphicFramePr>
          <p:cNvPr id="5" name="Tableau 7">
            <a:extLst>
              <a:ext uri="{FF2B5EF4-FFF2-40B4-BE49-F238E27FC236}">
                <a16:creationId xmlns:a16="http://schemas.microsoft.com/office/drawing/2014/main" id="{A9F07B52-98CC-6108-43A4-1AF6E6F0408D}"/>
              </a:ext>
            </a:extLst>
          </p:cNvPr>
          <p:cNvGraphicFramePr>
            <a:graphicFrameLocks noGrp="1"/>
          </p:cNvGraphicFramePr>
          <p:nvPr>
            <p:extLst>
              <p:ext uri="{D42A27DB-BD31-4B8C-83A1-F6EECF244321}">
                <p14:modId xmlns:p14="http://schemas.microsoft.com/office/powerpoint/2010/main" val="626817401"/>
              </p:ext>
            </p:extLst>
          </p:nvPr>
        </p:nvGraphicFramePr>
        <p:xfrm>
          <a:off x="457198" y="4539867"/>
          <a:ext cx="8229600" cy="154542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686692361"/>
                    </a:ext>
                  </a:extLst>
                </a:gridCol>
                <a:gridCol w="4114800">
                  <a:extLst>
                    <a:ext uri="{9D8B030D-6E8A-4147-A177-3AD203B41FA5}">
                      <a16:colId xmlns:a16="http://schemas.microsoft.com/office/drawing/2014/main" val="2884595849"/>
                    </a:ext>
                  </a:extLst>
                </a:gridCol>
              </a:tblGrid>
              <a:tr h="506175">
                <a:tc>
                  <a:txBody>
                    <a:bodyPr/>
                    <a:lstStyle/>
                    <a:p>
                      <a:r>
                        <a:rPr lang="fr-FR" dirty="0" err="1">
                          <a:latin typeface="Bahnschrift" panose="020B0502040204020203" pitchFamily="34" charset="0"/>
                        </a:rPr>
                        <a:t>Proportional</a:t>
                      </a:r>
                      <a:r>
                        <a:rPr lang="fr-FR" dirty="0">
                          <a:latin typeface="Bahnschrift" panose="020B0502040204020203" pitchFamily="34" charset="0"/>
                        </a:rPr>
                        <a:t> </a:t>
                      </a:r>
                      <a:r>
                        <a:rPr lang="fr-FR" dirty="0" err="1">
                          <a:latin typeface="Bahnschrift" panose="020B0502040204020203" pitchFamily="34" charset="0"/>
                        </a:rPr>
                        <a:t>Quantifiers</a:t>
                      </a:r>
                      <a:endParaRPr lang="fr-FR" dirty="0">
                        <a:latin typeface="Bahnschrift" panose="020B0502040204020203" pitchFamily="34" charset="0"/>
                      </a:endParaRPr>
                    </a:p>
                  </a:txBody>
                  <a:tcPr anchor="ctr"/>
                </a:tc>
                <a:tc>
                  <a:txBody>
                    <a:bodyPr/>
                    <a:lstStyle/>
                    <a:p>
                      <a:r>
                        <a:rPr lang="fr-FR" dirty="0" err="1">
                          <a:latin typeface="Bahnschrift" panose="020B0502040204020203" pitchFamily="34" charset="0"/>
                        </a:rPr>
                        <a:t>Representative</a:t>
                      </a:r>
                      <a:r>
                        <a:rPr lang="fr-FR" dirty="0">
                          <a:latin typeface="Bahnschrift" panose="020B0502040204020203" pitchFamily="34" charset="0"/>
                        </a:rPr>
                        <a:t> Instance </a:t>
                      </a:r>
                      <a:r>
                        <a:rPr lang="fr-FR" dirty="0" err="1">
                          <a:latin typeface="Bahnschrift" panose="020B0502040204020203" pitchFamily="34" charset="0"/>
                        </a:rPr>
                        <a:t>Quantifiers</a:t>
                      </a:r>
                      <a:endParaRPr lang="fr-FR" dirty="0">
                        <a:latin typeface="Bahnschrift" panose="020B0502040204020203" pitchFamily="34" charset="0"/>
                      </a:endParaRPr>
                    </a:p>
                  </a:txBody>
                  <a:tcPr anchor="ctr"/>
                </a:tc>
                <a:extLst>
                  <a:ext uri="{0D108BD9-81ED-4DB2-BD59-A6C34878D82A}">
                    <a16:rowId xmlns:a16="http://schemas.microsoft.com/office/drawing/2014/main" val="1889727132"/>
                  </a:ext>
                </a:extLst>
              </a:tr>
              <a:tr h="519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Bahnschrift" panose="020B0502040204020203" pitchFamily="34" charset="0"/>
                          <a:ea typeface="+mn-lt"/>
                          <a:cs typeface="+mn-lt"/>
                        </a:rPr>
                        <a:t>Mass nouns &amp; plurals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Bahnschrift" panose="020B0502040204020203" pitchFamily="34" charset="0"/>
                          <a:ea typeface="+mn-lt"/>
                          <a:cs typeface="+mn-lt"/>
                        </a:rPr>
                        <a:t>Singular count nouns</a:t>
                      </a:r>
                    </a:p>
                  </a:txBody>
                  <a:tcPr anchor="ctr"/>
                </a:tc>
                <a:extLst>
                  <a:ext uri="{0D108BD9-81ED-4DB2-BD59-A6C34878D82A}">
                    <a16:rowId xmlns:a16="http://schemas.microsoft.com/office/drawing/2014/main" val="310063292"/>
                  </a:ext>
                </a:extLst>
              </a:tr>
              <a:tr h="5196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u="sng" dirty="0">
                          <a:latin typeface="Bahnschrift" panose="020B0502040204020203" pitchFamily="34" charset="0"/>
                          <a:ea typeface="+mn-lt"/>
                          <a:cs typeface="+mn-lt"/>
                        </a:rPr>
                        <a:t>all</a:t>
                      </a:r>
                      <a:r>
                        <a:rPr lang="en-GB" sz="1800" dirty="0">
                          <a:latin typeface="Bahnschrift" panose="020B0502040204020203" pitchFamily="34" charset="0"/>
                          <a:ea typeface="+mn-lt"/>
                          <a:cs typeface="+mn-lt"/>
                        </a:rPr>
                        <a:t>, </a:t>
                      </a:r>
                      <a:r>
                        <a:rPr lang="en-GB" sz="1800" i="1" dirty="0">
                          <a:latin typeface="Bahnschrift" panose="020B0502040204020203" pitchFamily="34" charset="0"/>
                          <a:ea typeface="+mn-lt"/>
                          <a:cs typeface="+mn-lt"/>
                        </a:rPr>
                        <a:t>most</a:t>
                      </a:r>
                      <a:r>
                        <a:rPr lang="en-GB" sz="1800" dirty="0">
                          <a:latin typeface="Bahnschrift" panose="020B0502040204020203" pitchFamily="34" charset="0"/>
                          <a:ea typeface="+mn-lt"/>
                          <a:cs typeface="+mn-lt"/>
                        </a:rPr>
                        <a:t>, </a:t>
                      </a:r>
                      <a:r>
                        <a:rPr lang="en-GB" sz="1800" i="1" dirty="0">
                          <a:latin typeface="Bahnschrift" panose="020B0502040204020203" pitchFamily="34" charset="0"/>
                          <a:ea typeface="+mn-lt"/>
                          <a:cs typeface="+mn-lt"/>
                        </a:rPr>
                        <a:t>some</a:t>
                      </a:r>
                      <a:r>
                        <a:rPr lang="en-GB" sz="1800" dirty="0">
                          <a:latin typeface="Bahnschrift" panose="020B0502040204020203" pitchFamily="34" charset="0"/>
                          <a:ea typeface="+mn-lt"/>
                          <a:cs typeface="+mn-lt"/>
                        </a:rPr>
                        <a:t>, </a:t>
                      </a:r>
                      <a:r>
                        <a:rPr lang="en-GB" sz="1800" i="1" dirty="0">
                          <a:latin typeface="Bahnschrift" panose="020B0502040204020203" pitchFamily="34" charset="0"/>
                          <a:ea typeface="+mn-lt"/>
                          <a:cs typeface="+mn-lt"/>
                        </a:rPr>
                        <a:t>no</a:t>
                      </a:r>
                    </a:p>
                  </a:txBody>
                  <a:tcPr anchor="ctr"/>
                </a:tc>
                <a:tc>
                  <a:txBody>
                    <a:bodyPr/>
                    <a:lstStyle/>
                    <a:p>
                      <a:r>
                        <a:rPr lang="fr-FR" i="1" dirty="0" err="1">
                          <a:latin typeface="Bahnschrift" panose="020B0502040204020203" pitchFamily="34" charset="0"/>
                        </a:rPr>
                        <a:t>every</a:t>
                      </a:r>
                      <a:r>
                        <a:rPr lang="fr-FR" i="1" dirty="0">
                          <a:latin typeface="Bahnschrift" panose="020B0502040204020203" pitchFamily="34" charset="0"/>
                        </a:rPr>
                        <a:t>, </a:t>
                      </a:r>
                      <a:r>
                        <a:rPr lang="fr-FR" i="1" dirty="0" err="1">
                          <a:latin typeface="Bahnschrift" panose="020B0502040204020203" pitchFamily="34" charset="0"/>
                        </a:rPr>
                        <a:t>each</a:t>
                      </a:r>
                      <a:r>
                        <a:rPr lang="fr-FR" i="1" dirty="0">
                          <a:latin typeface="Bahnschrift" panose="020B0502040204020203" pitchFamily="34" charset="0"/>
                        </a:rPr>
                        <a:t>, </a:t>
                      </a:r>
                      <a:r>
                        <a:rPr lang="fr-FR" i="1" dirty="0" err="1">
                          <a:latin typeface="Bahnschrift" panose="020B0502040204020203" pitchFamily="34" charset="0"/>
                        </a:rPr>
                        <a:t>any</a:t>
                      </a:r>
                      <a:endParaRPr lang="fr-FR" i="1" dirty="0">
                        <a:latin typeface="Bahnschrift" panose="020B0502040204020203" pitchFamily="34" charset="0"/>
                      </a:endParaRPr>
                    </a:p>
                  </a:txBody>
                  <a:tcPr anchor="ctr"/>
                </a:tc>
                <a:extLst>
                  <a:ext uri="{0D108BD9-81ED-4DB2-BD59-A6C34878D82A}">
                    <a16:rowId xmlns:a16="http://schemas.microsoft.com/office/drawing/2014/main" val="2848902401"/>
                  </a:ext>
                </a:extLst>
              </a:tr>
            </a:tbl>
          </a:graphicData>
        </a:graphic>
      </p:graphicFrame>
      <p:sp>
        <p:nvSpPr>
          <p:cNvPr id="7" name="ZoneTexte 6">
            <a:extLst>
              <a:ext uri="{FF2B5EF4-FFF2-40B4-BE49-F238E27FC236}">
                <a16:creationId xmlns:a16="http://schemas.microsoft.com/office/drawing/2014/main" id="{5CA593B3-6232-09BA-590C-6E9BBB8739A1}"/>
              </a:ext>
            </a:extLst>
          </p:cNvPr>
          <p:cNvSpPr txBox="1"/>
          <p:nvPr/>
        </p:nvSpPr>
        <p:spPr>
          <a:xfrm>
            <a:off x="4385188" y="5966102"/>
            <a:ext cx="4581832" cy="451534"/>
          </a:xfrm>
          <a:prstGeom prst="rect">
            <a:avLst/>
          </a:prstGeom>
          <a:noFill/>
        </p:spPr>
        <p:txBody>
          <a:bodyPr wrap="square">
            <a:spAutoFit/>
          </a:bodyPr>
          <a:lstStyle/>
          <a:p>
            <a:pPr algn="r">
              <a:lnSpc>
                <a:spcPct val="150000"/>
              </a:lnSpc>
            </a:pPr>
            <a:r>
              <a:rPr lang="en-GB" sz="1800" dirty="0">
                <a:solidFill>
                  <a:schemeClr val="bg1">
                    <a:lumMod val="50000"/>
                  </a:schemeClr>
                </a:solidFill>
                <a:latin typeface="Bahnschrift" panose="020B0502040204020203" pitchFamily="34" charset="0"/>
                <a:ea typeface="+mn-lt"/>
                <a:cs typeface="+mn-lt"/>
              </a:rPr>
              <a:t>(</a:t>
            </a:r>
            <a:r>
              <a:rPr lang="en-GB" sz="1800" dirty="0" err="1">
                <a:solidFill>
                  <a:schemeClr val="bg1">
                    <a:lumMod val="50000"/>
                  </a:schemeClr>
                </a:solidFill>
                <a:latin typeface="Bahnschrift" panose="020B0502040204020203" pitchFamily="34" charset="0"/>
                <a:ea typeface="+mn-lt"/>
                <a:cs typeface="+mn-lt"/>
              </a:rPr>
              <a:t>Langacker</a:t>
            </a:r>
            <a:r>
              <a:rPr lang="en-GB" sz="1800" dirty="0">
                <a:solidFill>
                  <a:schemeClr val="bg1">
                    <a:lumMod val="50000"/>
                  </a:schemeClr>
                </a:solidFill>
                <a:latin typeface="Bahnschrift" panose="020B0502040204020203" pitchFamily="34" charset="0"/>
                <a:ea typeface="+mn-lt"/>
                <a:cs typeface="+mn-lt"/>
              </a:rPr>
              <a:t> 2008, 2016, 2017)</a:t>
            </a:r>
          </a:p>
        </p:txBody>
      </p:sp>
      <p:sp>
        <p:nvSpPr>
          <p:cNvPr id="4" name="Espace réservé du texte 5">
            <a:extLst>
              <a:ext uri="{FF2B5EF4-FFF2-40B4-BE49-F238E27FC236}">
                <a16:creationId xmlns:a16="http://schemas.microsoft.com/office/drawing/2014/main" id="{EB306439-AE0C-0357-78D2-B2EDDEA14540}"/>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b="1" dirty="0" err="1">
                <a:solidFill>
                  <a:srgbClr val="C40C42"/>
                </a:solidFill>
                <a:latin typeface="Bahnschrift" panose="020B0502040204020203" pitchFamily="34" charset="0"/>
                <a:cs typeface="Calibri"/>
              </a:rPr>
              <a:t>Literature</a:t>
            </a:r>
            <a:r>
              <a:rPr lang="fr-FR" b="1" dirty="0">
                <a:solidFill>
                  <a:srgbClr val="C40C42"/>
                </a:solidFill>
                <a:latin typeface="Bahnschrift" panose="020B0502040204020203" pitchFamily="34" charset="0"/>
                <a:cs typeface="Calibri"/>
              </a:rPr>
              <a:t>  </a:t>
            </a:r>
            <a:r>
              <a:rPr lang="fr-BE" dirty="0">
                <a:solidFill>
                  <a:schemeClr val="bg1">
                    <a:lumMod val="50000"/>
                  </a:schemeClr>
                </a:solidFill>
                <a:latin typeface="Bahnschrift" panose="020B0502040204020203" pitchFamily="34" charset="0"/>
                <a:cs typeface="Calibri"/>
              </a:rPr>
              <a:t>|  </a:t>
            </a:r>
            <a:r>
              <a:rPr lang="fr-BE" dirty="0" err="1">
                <a:solidFill>
                  <a:schemeClr val="bg1">
                    <a:lumMod val="50000"/>
                  </a:schemeClr>
                </a:solidFill>
                <a:latin typeface="Bahnschrift" panose="020B0502040204020203" pitchFamily="34" charset="0"/>
                <a:cs typeface="Calibri"/>
              </a:rPr>
              <a:t>Methodology</a:t>
            </a:r>
            <a:r>
              <a:rPr lang="fr-BE" dirty="0">
                <a:solidFill>
                  <a:schemeClr val="bg1">
                    <a:lumMod val="50000"/>
                  </a:schemeClr>
                </a:solidFill>
                <a:latin typeface="Bahnschrift" panose="020B0502040204020203" pitchFamily="34" charset="0"/>
                <a:cs typeface="Calibri"/>
              </a:rPr>
              <a:t>  |  </a:t>
            </a:r>
            <a:r>
              <a:rPr lang="fr-BE" dirty="0" err="1">
                <a:solidFill>
                  <a:schemeClr val="bg1">
                    <a:lumMod val="50000"/>
                  </a:schemeClr>
                </a:solidFill>
                <a:latin typeface="Bahnschrift" panose="020B0502040204020203" pitchFamily="34" charset="0"/>
                <a:cs typeface="Calibri"/>
              </a:rPr>
              <a:t>Results</a:t>
            </a:r>
            <a:r>
              <a:rPr lang="fr-BE" dirty="0">
                <a:solidFill>
                  <a:schemeClr val="bg1">
                    <a:lumMod val="50000"/>
                  </a:schemeClr>
                </a:solidFill>
                <a:latin typeface="Bahnschrift" panose="020B0502040204020203" pitchFamily="34" charset="0"/>
                <a:cs typeface="Calibri"/>
              </a:rPr>
              <a:t>  |  Conclusion  |  </a:t>
            </a:r>
            <a:r>
              <a:rPr lang="fr-BE" dirty="0" err="1">
                <a:solidFill>
                  <a:schemeClr val="bg1">
                    <a:lumMod val="50000"/>
                  </a:schemeClr>
                </a:solidFill>
                <a:latin typeface="Bahnschrift" panose="020B0502040204020203" pitchFamily="34" charset="0"/>
                <a:cs typeface="Calibri"/>
              </a:rPr>
              <a:t>References</a:t>
            </a:r>
            <a:endParaRPr lang="fr-BE" dirty="0">
              <a:solidFill>
                <a:schemeClr val="bg1">
                  <a:lumMod val="50000"/>
                </a:schemeClr>
              </a:solidFill>
              <a:latin typeface="Bahnschrift" panose="020B0502040204020203" pitchFamily="34" charset="0"/>
              <a:cs typeface="Calibri"/>
            </a:endParaRPr>
          </a:p>
        </p:txBody>
      </p:sp>
      <p:sp>
        <p:nvSpPr>
          <p:cNvPr id="6" name="Espace réservé du texte 5">
            <a:extLst>
              <a:ext uri="{FF2B5EF4-FFF2-40B4-BE49-F238E27FC236}">
                <a16:creationId xmlns:a16="http://schemas.microsoft.com/office/drawing/2014/main" id="{C4A3793B-41FA-313B-C876-03B0E264F49A}"/>
              </a:ext>
            </a:extLst>
          </p:cNvPr>
          <p:cNvSpPr txBox="1">
            <a:spLocks/>
          </p:cNvSpPr>
          <p:nvPr/>
        </p:nvSpPr>
        <p:spPr>
          <a:xfrm>
            <a:off x="2369574" y="145472"/>
            <a:ext cx="531138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a:t>
            </a:r>
            <a:r>
              <a:rPr lang="fr-FR" b="1" dirty="0">
                <a:solidFill>
                  <a:srgbClr val="969696"/>
                </a:solidFill>
                <a:latin typeface="Bahnschrift" panose="020B0502040204020203" pitchFamily="34" charset="0"/>
                <a:cs typeface="Calibri"/>
              </a:rPr>
              <a:t> • • • •                   •               • • • •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314816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re 2"/>
          <p:cNvSpPr>
            <a:spLocks noGrp="1"/>
          </p:cNvSpPr>
          <p:nvPr>
            <p:ph type="title"/>
          </p:nvPr>
        </p:nvSpPr>
        <p:spPr/>
        <p:txBody>
          <a:bodyPr/>
          <a:lstStyle/>
          <a:p>
            <a:r>
              <a:rPr lang="fr-FR" dirty="0">
                <a:latin typeface="Bahnschrift" panose="020B0502040204020203" pitchFamily="34" charset="0"/>
              </a:rPr>
              <a:t>Relative </a:t>
            </a:r>
            <a:r>
              <a:rPr lang="fr-FR" dirty="0" err="1">
                <a:latin typeface="Bahnschrift" panose="020B0502040204020203" pitchFamily="34" charset="0"/>
              </a:rPr>
              <a:t>Quantifiers</a:t>
            </a:r>
            <a:endParaRPr lang="fr-FR" dirty="0">
              <a:latin typeface="Bahnschrift" panose="020B0502040204020203" pitchFamily="34"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6</a:t>
            </a:fld>
            <a:endParaRPr lang="fr-BE">
              <a:latin typeface="Bahnschrift" panose="020B0502040204020203" pitchFamily="34" charset="0"/>
            </a:endParaRPr>
          </a:p>
        </p:txBody>
      </p:sp>
      <p:sp>
        <p:nvSpPr>
          <p:cNvPr id="34821" name="Espace réservé du pied de page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fr-BE" dirty="0">
                <a:latin typeface="Bahnschrift" panose="020B0502040204020203" pitchFamily="34" charset="0"/>
                <a:ea typeface="+mn-lt"/>
                <a:cs typeface="+mn-lt"/>
              </a:rPr>
              <a:t> </a:t>
            </a:r>
          </a:p>
        </p:txBody>
      </p:sp>
      <p:sp>
        <p:nvSpPr>
          <p:cNvPr id="3" name="Content Placeholder 2">
            <a:extLst>
              <a:ext uri="{FF2B5EF4-FFF2-40B4-BE49-F238E27FC236}">
                <a16:creationId xmlns:a16="http://schemas.microsoft.com/office/drawing/2014/main" id="{8687428C-485D-4AF2-BA4C-C54132BB3083}"/>
              </a:ext>
            </a:extLst>
          </p:cNvPr>
          <p:cNvSpPr>
            <a:spLocks noGrp="1"/>
          </p:cNvSpPr>
          <p:nvPr>
            <p:ph idx="1"/>
          </p:nvPr>
        </p:nvSpPr>
        <p:spPr>
          <a:xfrm>
            <a:off x="0" y="1417638"/>
            <a:ext cx="8963025" cy="5162550"/>
          </a:xfrm>
        </p:spPr>
        <p:txBody>
          <a:bodyPr>
            <a:normAutofit/>
          </a:bodyPr>
          <a:lstStyle/>
          <a:p>
            <a:pPr marL="638175" lvl="1" indent="-457200" algn="just">
              <a:lnSpc>
                <a:spcPct val="150000"/>
              </a:lnSpc>
            </a:pPr>
            <a:r>
              <a:rPr lang="en-GB" dirty="0">
                <a:latin typeface="Bahnschrift" panose="020B0502040204020203" pitchFamily="34" charset="0"/>
                <a:ea typeface="+mn-lt"/>
                <a:cs typeface="+mn-lt"/>
              </a:rPr>
              <a:t>Proportional modifiers </a:t>
            </a:r>
            <a:r>
              <a:rPr lang="en-GB" sz="1600" dirty="0">
                <a:solidFill>
                  <a:schemeClr val="bg1">
                    <a:lumMod val="50000"/>
                  </a:schemeClr>
                </a:solidFill>
                <a:latin typeface="Bahnschrift" panose="020B0502040204020203" pitchFamily="34" charset="0"/>
                <a:ea typeface="+mn-lt"/>
                <a:cs typeface="+mn-lt"/>
              </a:rPr>
              <a:t>(</a:t>
            </a:r>
            <a:r>
              <a:rPr lang="en-GB" sz="1600" dirty="0" err="1">
                <a:solidFill>
                  <a:schemeClr val="bg1">
                    <a:lumMod val="50000"/>
                  </a:schemeClr>
                </a:solidFill>
                <a:latin typeface="Bahnschrift" panose="020B0502040204020203" pitchFamily="34" charset="0"/>
                <a:ea typeface="+mn-lt"/>
                <a:cs typeface="+mn-lt"/>
              </a:rPr>
              <a:t>Njende</a:t>
            </a:r>
            <a:r>
              <a:rPr lang="en-GB" sz="1600" dirty="0">
                <a:solidFill>
                  <a:schemeClr val="bg1">
                    <a:lumMod val="50000"/>
                  </a:schemeClr>
                </a:solidFill>
                <a:latin typeface="Bahnschrift" panose="020B0502040204020203" pitchFamily="34" charset="0"/>
                <a:ea typeface="+mn-lt"/>
                <a:cs typeface="+mn-lt"/>
              </a:rPr>
              <a:t> et al. 2017)</a:t>
            </a:r>
          </a:p>
          <a:p>
            <a:pPr marL="904875" lvl="2" indent="-457200" algn="just">
              <a:lnSpc>
                <a:spcPct val="150000"/>
              </a:lnSpc>
            </a:pPr>
            <a:r>
              <a:rPr lang="en-GB" sz="1900" dirty="0">
                <a:latin typeface="Bahnschrift" panose="020B0502040204020203" pitchFamily="34" charset="0"/>
                <a:ea typeface="+mn-lt"/>
                <a:cs typeface="+mn-lt"/>
              </a:rPr>
              <a:t>“[…] </a:t>
            </a:r>
            <a:r>
              <a:rPr lang="en-US" sz="1900" dirty="0">
                <a:latin typeface="Bahnschrift" panose="020B0502040204020203" pitchFamily="34" charset="0"/>
                <a:ea typeface="+mn-lt"/>
                <a:cs typeface="+mn-lt"/>
              </a:rPr>
              <a:t>focus on the comparison of the predicated mass with the extension of the reference mass [and] comment on the coincidence </a:t>
            </a:r>
            <a:r>
              <a:rPr lang="en-US" sz="1900" i="1" dirty="0">
                <a:solidFill>
                  <a:srgbClr val="C00000"/>
                </a:solidFill>
                <a:latin typeface="Bahnschrift" panose="020B0502040204020203" pitchFamily="34" charset="0"/>
                <a:ea typeface="+mn-lt"/>
                <a:cs typeface="+mn-lt"/>
              </a:rPr>
              <a:t>(1)</a:t>
            </a:r>
            <a:r>
              <a:rPr lang="en-US" sz="1900" dirty="0">
                <a:latin typeface="Bahnschrift" panose="020B0502040204020203" pitchFamily="34" charset="0"/>
                <a:ea typeface="+mn-lt"/>
                <a:cs typeface="+mn-lt"/>
              </a:rPr>
              <a:t> […], partial coincidence </a:t>
            </a:r>
            <a:r>
              <a:rPr lang="en-US" sz="1900" i="1" dirty="0">
                <a:solidFill>
                  <a:srgbClr val="C00000"/>
                </a:solidFill>
                <a:latin typeface="Bahnschrift" panose="020B0502040204020203" pitchFamily="34" charset="0"/>
                <a:ea typeface="+mn-lt"/>
                <a:cs typeface="+mn-lt"/>
              </a:rPr>
              <a:t>(2)</a:t>
            </a:r>
            <a:r>
              <a:rPr lang="en-US" sz="1900" dirty="0">
                <a:latin typeface="Bahnschrift" panose="020B0502040204020203" pitchFamily="34" charset="0"/>
                <a:ea typeface="+mn-lt"/>
                <a:cs typeface="+mn-lt"/>
              </a:rPr>
              <a:t> […] or empty overlap (non-coincidence) </a:t>
            </a:r>
            <a:r>
              <a:rPr lang="en-US" sz="1900" i="1" dirty="0">
                <a:solidFill>
                  <a:srgbClr val="C00000"/>
                </a:solidFill>
                <a:latin typeface="Bahnschrift" panose="020B0502040204020203" pitchFamily="34" charset="0"/>
                <a:ea typeface="+mn-lt"/>
                <a:cs typeface="+mn-lt"/>
              </a:rPr>
              <a:t>(3)</a:t>
            </a:r>
            <a:r>
              <a:rPr lang="en-US" sz="1900" dirty="0">
                <a:latin typeface="Bahnschrift" panose="020B0502040204020203" pitchFamily="34" charset="0"/>
                <a:ea typeface="+mn-lt"/>
                <a:cs typeface="+mn-lt"/>
              </a:rPr>
              <a:t> with the contextually indicated extension.” </a:t>
            </a:r>
            <a:r>
              <a:rPr lang="en-GB" sz="1600" dirty="0">
                <a:solidFill>
                  <a:schemeClr val="bg1">
                    <a:lumMod val="50000"/>
                  </a:schemeClr>
                </a:solidFill>
                <a:latin typeface="Bahnschrift" panose="020B0502040204020203" pitchFamily="34" charset="0"/>
                <a:ea typeface="+mn-lt"/>
                <a:cs typeface="+mn-lt"/>
              </a:rPr>
              <a:t>(</a:t>
            </a:r>
            <a:r>
              <a:rPr lang="en-GB" sz="1600" dirty="0" err="1">
                <a:solidFill>
                  <a:schemeClr val="bg1">
                    <a:lumMod val="50000"/>
                  </a:schemeClr>
                </a:solidFill>
                <a:latin typeface="Bahnschrift" panose="020B0502040204020203" pitchFamily="34" charset="0"/>
                <a:ea typeface="+mn-lt"/>
                <a:cs typeface="+mn-lt"/>
              </a:rPr>
              <a:t>Njende</a:t>
            </a:r>
            <a:r>
              <a:rPr lang="en-GB" sz="1600" dirty="0">
                <a:solidFill>
                  <a:schemeClr val="bg1">
                    <a:lumMod val="50000"/>
                  </a:schemeClr>
                </a:solidFill>
                <a:latin typeface="Bahnschrift" panose="020B0502040204020203" pitchFamily="34" charset="0"/>
                <a:ea typeface="+mn-lt"/>
                <a:cs typeface="+mn-lt"/>
              </a:rPr>
              <a:t> et al. 2017: 36)</a:t>
            </a:r>
          </a:p>
          <a:p>
            <a:pPr marL="790575" lvl="2" indent="-342900" algn="just">
              <a:lnSpc>
                <a:spcPct val="150000"/>
              </a:lnSpc>
              <a:buAutoNum type="arabicParenBoth"/>
            </a:pPr>
            <a:r>
              <a:rPr lang="en-GB" sz="1700" i="1" dirty="0">
                <a:latin typeface="Bahnschrift" panose="020B0502040204020203" pitchFamily="34" charset="0"/>
                <a:ea typeface="+mn-lt"/>
                <a:cs typeface="+mn-lt"/>
              </a:rPr>
              <a:t>It means that </a:t>
            </a:r>
            <a:r>
              <a:rPr lang="en-US" sz="1700" i="1" dirty="0">
                <a:latin typeface="Bahnschrift" panose="020B0502040204020203" pitchFamily="34" charset="0"/>
                <a:ea typeface="+mn-lt"/>
                <a:cs typeface="+mn-lt"/>
              </a:rPr>
              <a:t>they will give you kits on how to run car washes, etc. to raise the money for your trip. </a:t>
            </a:r>
            <a:r>
              <a:rPr lang="en-US" sz="1700" b="1" i="1" u="sng" dirty="0">
                <a:latin typeface="Bahnschrift" panose="020B0502040204020203" pitchFamily="34" charset="0"/>
                <a:ea typeface="+mn-lt"/>
                <a:cs typeface="+mn-lt"/>
              </a:rPr>
              <a:t>Absolutely all</a:t>
            </a:r>
            <a:r>
              <a:rPr lang="en-US" sz="1700" i="1" dirty="0">
                <a:latin typeface="Bahnschrift" panose="020B0502040204020203" pitchFamily="34" charset="0"/>
                <a:ea typeface="+mn-lt"/>
                <a:cs typeface="+mn-lt"/>
              </a:rPr>
              <a:t> the expenses will be on you--and where you stay, who you get to see, are all decided for you. </a:t>
            </a:r>
            <a:r>
              <a:rPr lang="en-US" sz="1700" dirty="0">
                <a:solidFill>
                  <a:schemeClr val="bg1">
                    <a:lumMod val="50000"/>
                  </a:schemeClr>
                </a:solidFill>
                <a:latin typeface="Bahnschrift" panose="020B0502040204020203" pitchFamily="34" charset="0"/>
                <a:ea typeface="+mn-lt"/>
                <a:cs typeface="+mn-lt"/>
              </a:rPr>
              <a:t>(</a:t>
            </a:r>
            <a:r>
              <a:rPr lang="en-US" sz="1700" dirty="0" err="1">
                <a:solidFill>
                  <a:schemeClr val="bg1">
                    <a:lumMod val="50000"/>
                  </a:schemeClr>
                </a:solidFill>
                <a:latin typeface="Bahnschrift" panose="020B0502040204020203" pitchFamily="34" charset="0"/>
                <a:ea typeface="+mn-lt"/>
                <a:cs typeface="+mn-lt"/>
              </a:rPr>
              <a:t>YCCQA_uk</a:t>
            </a:r>
            <a:r>
              <a:rPr lang="en-US" sz="1700" dirty="0">
                <a:solidFill>
                  <a:schemeClr val="bg1">
                    <a:lumMod val="50000"/>
                  </a:schemeClr>
                </a:solidFill>
                <a:latin typeface="Bahnschrift" panose="020B0502040204020203" pitchFamily="34" charset="0"/>
                <a:ea typeface="+mn-lt"/>
                <a:cs typeface="+mn-lt"/>
              </a:rPr>
              <a:t>)</a:t>
            </a:r>
            <a:endParaRPr lang="en-US" sz="1700" i="1" dirty="0">
              <a:solidFill>
                <a:schemeClr val="bg1">
                  <a:lumMod val="50000"/>
                </a:schemeClr>
              </a:solidFill>
              <a:latin typeface="Bahnschrift" panose="020B0502040204020203" pitchFamily="34" charset="0"/>
              <a:ea typeface="+mn-lt"/>
              <a:cs typeface="+mn-lt"/>
            </a:endParaRPr>
          </a:p>
          <a:p>
            <a:pPr marL="790575" lvl="2" indent="-342900" algn="just">
              <a:lnSpc>
                <a:spcPct val="150000"/>
              </a:lnSpc>
              <a:buAutoNum type="arabicParenBoth"/>
            </a:pPr>
            <a:r>
              <a:rPr lang="en-US" sz="1700" i="1" dirty="0">
                <a:latin typeface="Bahnschrift" panose="020B0502040204020203" pitchFamily="34" charset="0"/>
                <a:ea typeface="+mn-lt"/>
                <a:cs typeface="+mn-lt"/>
              </a:rPr>
              <a:t>Most high-end variants of cars and </a:t>
            </a:r>
            <a:r>
              <a:rPr lang="en-US" sz="1700" b="1" i="1" u="sng" dirty="0">
                <a:latin typeface="Bahnschrift" panose="020B0502040204020203" pitchFamily="34" charset="0"/>
                <a:ea typeface="+mn-lt"/>
                <a:cs typeface="+mn-lt"/>
              </a:rPr>
              <a:t>almost all</a:t>
            </a:r>
            <a:r>
              <a:rPr lang="en-US" sz="1700" i="1" dirty="0">
                <a:latin typeface="Bahnschrift" panose="020B0502040204020203" pitchFamily="34" charset="0"/>
                <a:ea typeface="+mn-lt"/>
                <a:cs typeface="+mn-lt"/>
              </a:rPr>
              <a:t> luxury brands have these installed out of the factory, but they usually don't have the purple-</a:t>
            </a:r>
            <a:r>
              <a:rPr lang="en-US" sz="1700" i="1" dirty="0" err="1">
                <a:latin typeface="Bahnschrift" panose="020B0502040204020203" pitchFamily="34" charset="0"/>
                <a:ea typeface="+mn-lt"/>
                <a:cs typeface="+mn-lt"/>
              </a:rPr>
              <a:t>ish</a:t>
            </a:r>
            <a:r>
              <a:rPr lang="en-US" sz="1700" i="1" dirty="0">
                <a:latin typeface="Bahnschrift" panose="020B0502040204020203" pitchFamily="34" charset="0"/>
                <a:ea typeface="+mn-lt"/>
                <a:cs typeface="+mn-lt"/>
              </a:rPr>
              <a:t> tinge </a:t>
            </a:r>
            <a:r>
              <a:rPr lang="en-US" sz="1700" dirty="0">
                <a:latin typeface="Bahnschrift" panose="020B0502040204020203" pitchFamily="34" charset="0"/>
                <a:ea typeface="+mn-lt"/>
                <a:cs typeface="+mn-lt"/>
              </a:rPr>
              <a:t>[…]</a:t>
            </a:r>
            <a:r>
              <a:rPr lang="en-US" sz="1700" i="1" dirty="0">
                <a:latin typeface="Bahnschrift" panose="020B0502040204020203" pitchFamily="34" charset="0"/>
                <a:ea typeface="+mn-lt"/>
                <a:cs typeface="+mn-lt"/>
              </a:rPr>
              <a:t>.</a:t>
            </a:r>
            <a:r>
              <a:rPr lang="en-US" sz="1700" dirty="0">
                <a:latin typeface="Bahnschrift" panose="020B0502040204020203" pitchFamily="34" charset="0"/>
                <a:ea typeface="+mn-lt"/>
                <a:cs typeface="+mn-lt"/>
              </a:rPr>
              <a:t> </a:t>
            </a:r>
            <a:r>
              <a:rPr lang="en-US" sz="1700" dirty="0">
                <a:solidFill>
                  <a:schemeClr val="bg1">
                    <a:lumMod val="50000"/>
                  </a:schemeClr>
                </a:solidFill>
                <a:latin typeface="Bahnschrift" panose="020B0502040204020203" pitchFamily="34" charset="0"/>
                <a:ea typeface="+mn-lt"/>
                <a:cs typeface="+mn-lt"/>
              </a:rPr>
              <a:t>(</a:t>
            </a:r>
            <a:r>
              <a:rPr lang="en-US" sz="1700" dirty="0" err="1">
                <a:solidFill>
                  <a:schemeClr val="bg1">
                    <a:lumMod val="50000"/>
                  </a:schemeClr>
                </a:solidFill>
                <a:latin typeface="Bahnschrift" panose="020B0502040204020203" pitchFamily="34" charset="0"/>
                <a:ea typeface="+mn-lt"/>
                <a:cs typeface="+mn-lt"/>
              </a:rPr>
              <a:t>YCCQA_uk</a:t>
            </a:r>
            <a:r>
              <a:rPr lang="en-US" sz="1700" dirty="0">
                <a:solidFill>
                  <a:schemeClr val="bg1">
                    <a:lumMod val="50000"/>
                  </a:schemeClr>
                </a:solidFill>
                <a:latin typeface="Bahnschrift" panose="020B0502040204020203" pitchFamily="34" charset="0"/>
                <a:ea typeface="+mn-lt"/>
                <a:cs typeface="+mn-lt"/>
              </a:rPr>
              <a:t>)</a:t>
            </a:r>
          </a:p>
          <a:p>
            <a:pPr marL="790575" lvl="2" indent="-342900" algn="just">
              <a:lnSpc>
                <a:spcPct val="150000"/>
              </a:lnSpc>
              <a:buAutoNum type="arabicParenBoth"/>
            </a:pPr>
            <a:r>
              <a:rPr lang="en-US" sz="1700" b="1" i="1" u="sng" dirty="0">
                <a:latin typeface="Bahnschrift" panose="020B0502040204020203" pitchFamily="34" charset="0"/>
                <a:ea typeface="+mn-lt"/>
                <a:cs typeface="+mn-lt"/>
              </a:rPr>
              <a:t>Not all</a:t>
            </a:r>
            <a:r>
              <a:rPr lang="en-US" sz="1700" dirty="0">
                <a:latin typeface="Bahnschrift" panose="020B0502040204020203" pitchFamily="34" charset="0"/>
                <a:ea typeface="+mn-lt"/>
                <a:cs typeface="+mn-lt"/>
              </a:rPr>
              <a:t> </a:t>
            </a:r>
            <a:r>
              <a:rPr lang="en-US" sz="1700" i="1" dirty="0">
                <a:latin typeface="Bahnschrift" panose="020B0502040204020203" pitchFamily="34" charset="0"/>
                <a:ea typeface="+mn-lt"/>
                <a:cs typeface="+mn-lt"/>
              </a:rPr>
              <a:t>places in the U.S. observe daylight time. </a:t>
            </a:r>
            <a:r>
              <a:rPr lang="en-US" sz="1700" dirty="0">
                <a:solidFill>
                  <a:schemeClr val="bg1">
                    <a:lumMod val="50000"/>
                  </a:schemeClr>
                </a:solidFill>
                <a:latin typeface="Bahnschrift" panose="020B0502040204020203" pitchFamily="34" charset="0"/>
                <a:ea typeface="+mn-lt"/>
                <a:cs typeface="+mn-lt"/>
              </a:rPr>
              <a:t>(</a:t>
            </a:r>
            <a:r>
              <a:rPr lang="en-US" sz="1700" dirty="0" err="1">
                <a:solidFill>
                  <a:schemeClr val="bg1">
                    <a:lumMod val="50000"/>
                  </a:schemeClr>
                </a:solidFill>
                <a:latin typeface="Bahnschrift" panose="020B0502040204020203" pitchFamily="34" charset="0"/>
                <a:ea typeface="+mn-lt"/>
                <a:cs typeface="+mn-lt"/>
              </a:rPr>
              <a:t>YCCQA_uk</a:t>
            </a:r>
            <a:r>
              <a:rPr lang="en-US" sz="1700" dirty="0">
                <a:solidFill>
                  <a:schemeClr val="bg1">
                    <a:lumMod val="50000"/>
                  </a:schemeClr>
                </a:solidFill>
                <a:latin typeface="Bahnschrift" panose="020B0502040204020203" pitchFamily="34" charset="0"/>
                <a:ea typeface="+mn-lt"/>
                <a:cs typeface="+mn-lt"/>
              </a:rPr>
              <a:t>)</a:t>
            </a:r>
            <a:endParaRPr lang="en-GB" sz="1700" i="1" dirty="0">
              <a:solidFill>
                <a:schemeClr val="bg1">
                  <a:lumMod val="50000"/>
                </a:schemeClr>
              </a:solidFill>
              <a:latin typeface="Bahnschrift" panose="020B0502040204020203" pitchFamily="34" charset="0"/>
              <a:ea typeface="+mn-lt"/>
              <a:cs typeface="+mn-lt"/>
            </a:endParaRPr>
          </a:p>
        </p:txBody>
      </p:sp>
      <p:sp>
        <p:nvSpPr>
          <p:cNvPr id="2" name="Espace réservé du texte 5">
            <a:extLst>
              <a:ext uri="{FF2B5EF4-FFF2-40B4-BE49-F238E27FC236}">
                <a16:creationId xmlns:a16="http://schemas.microsoft.com/office/drawing/2014/main" id="{277CB108-94D0-6C67-0C25-6D0407837440}"/>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b="1" dirty="0" err="1">
                <a:solidFill>
                  <a:srgbClr val="C40C42"/>
                </a:solidFill>
                <a:latin typeface="Bahnschrift" panose="020B0502040204020203" pitchFamily="34" charset="0"/>
                <a:cs typeface="Calibri"/>
              </a:rPr>
              <a:t>Literature</a:t>
            </a:r>
            <a:r>
              <a:rPr lang="fr-FR" b="1" dirty="0">
                <a:solidFill>
                  <a:srgbClr val="C40C42"/>
                </a:solidFill>
                <a:latin typeface="Bahnschrift" panose="020B0502040204020203" pitchFamily="34" charset="0"/>
                <a:cs typeface="Calibri"/>
              </a:rPr>
              <a:t>  </a:t>
            </a:r>
            <a:r>
              <a:rPr lang="fr-BE" dirty="0">
                <a:solidFill>
                  <a:schemeClr val="bg1">
                    <a:lumMod val="50000"/>
                  </a:schemeClr>
                </a:solidFill>
                <a:latin typeface="Bahnschrift" panose="020B0502040204020203" pitchFamily="34" charset="0"/>
                <a:cs typeface="Calibri"/>
              </a:rPr>
              <a:t>|  </a:t>
            </a:r>
            <a:r>
              <a:rPr lang="fr-BE" dirty="0" err="1">
                <a:solidFill>
                  <a:schemeClr val="bg1">
                    <a:lumMod val="50000"/>
                  </a:schemeClr>
                </a:solidFill>
                <a:latin typeface="Bahnschrift" panose="020B0502040204020203" pitchFamily="34" charset="0"/>
                <a:cs typeface="Calibri"/>
              </a:rPr>
              <a:t>Methodology</a:t>
            </a:r>
            <a:r>
              <a:rPr lang="fr-BE" dirty="0">
                <a:solidFill>
                  <a:schemeClr val="bg1">
                    <a:lumMod val="50000"/>
                  </a:schemeClr>
                </a:solidFill>
                <a:latin typeface="Bahnschrift" panose="020B0502040204020203" pitchFamily="34" charset="0"/>
                <a:cs typeface="Calibri"/>
              </a:rPr>
              <a:t>  |  </a:t>
            </a:r>
            <a:r>
              <a:rPr lang="fr-BE" dirty="0" err="1">
                <a:solidFill>
                  <a:schemeClr val="bg1">
                    <a:lumMod val="50000"/>
                  </a:schemeClr>
                </a:solidFill>
                <a:latin typeface="Bahnschrift" panose="020B0502040204020203" pitchFamily="34" charset="0"/>
                <a:cs typeface="Calibri"/>
              </a:rPr>
              <a:t>Results</a:t>
            </a:r>
            <a:r>
              <a:rPr lang="fr-BE" dirty="0">
                <a:solidFill>
                  <a:schemeClr val="bg1">
                    <a:lumMod val="50000"/>
                  </a:schemeClr>
                </a:solidFill>
                <a:latin typeface="Bahnschrift" panose="020B0502040204020203" pitchFamily="34" charset="0"/>
                <a:cs typeface="Calibri"/>
              </a:rPr>
              <a:t>  |  Conclusion  |  </a:t>
            </a:r>
            <a:r>
              <a:rPr lang="fr-BE" dirty="0" err="1">
                <a:solidFill>
                  <a:schemeClr val="bg1">
                    <a:lumMod val="50000"/>
                  </a:schemeClr>
                </a:solidFill>
                <a:latin typeface="Bahnschrift" panose="020B0502040204020203" pitchFamily="34" charset="0"/>
                <a:cs typeface="Calibri"/>
              </a:rPr>
              <a:t>References</a:t>
            </a:r>
            <a:endParaRPr lang="fr-BE" dirty="0">
              <a:solidFill>
                <a:schemeClr val="bg1">
                  <a:lumMod val="50000"/>
                </a:schemeClr>
              </a:solidFill>
              <a:latin typeface="Bahnschrift" panose="020B0502040204020203" pitchFamily="34" charset="0"/>
              <a:cs typeface="Calibri"/>
            </a:endParaRPr>
          </a:p>
        </p:txBody>
      </p:sp>
      <p:sp>
        <p:nvSpPr>
          <p:cNvPr id="4" name="Espace réservé du texte 5">
            <a:extLst>
              <a:ext uri="{FF2B5EF4-FFF2-40B4-BE49-F238E27FC236}">
                <a16:creationId xmlns:a16="http://schemas.microsoft.com/office/drawing/2014/main" id="{05DDA8D5-385B-FDF2-CFDB-90D678D1806D}"/>
              </a:ext>
            </a:extLst>
          </p:cNvPr>
          <p:cNvSpPr txBox="1">
            <a:spLocks/>
          </p:cNvSpPr>
          <p:nvPr/>
        </p:nvSpPr>
        <p:spPr>
          <a:xfrm>
            <a:off x="2369574" y="145472"/>
            <a:ext cx="531138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a:t>
            </a:r>
            <a:r>
              <a:rPr lang="fr-FR" b="1" dirty="0">
                <a:solidFill>
                  <a:srgbClr val="969696"/>
                </a:solidFill>
                <a:latin typeface="Bahnschrift" panose="020B0502040204020203" pitchFamily="34" charset="0"/>
                <a:cs typeface="Calibri"/>
              </a:rPr>
              <a:t> • • •                   •               • • • •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2642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492C5CC-A583-273B-01E1-BB5F0903D8D4}"/>
              </a:ext>
            </a:extLst>
          </p:cNvPr>
          <p:cNvSpPr>
            <a:spLocks noGrp="1"/>
          </p:cNvSpPr>
          <p:nvPr>
            <p:ph type="title"/>
          </p:nvPr>
        </p:nvSpPr>
        <p:spPr/>
        <p:txBody>
          <a:bodyPr/>
          <a:lstStyle/>
          <a:p>
            <a:r>
              <a:rPr lang="fr-FR" dirty="0" err="1">
                <a:latin typeface="Bahnschrift" panose="020B0502040204020203" pitchFamily="34" charset="0"/>
              </a:rPr>
              <a:t>Proportional</a:t>
            </a:r>
            <a:r>
              <a:rPr lang="fr-FR" dirty="0">
                <a:latin typeface="Bahnschrift" panose="020B0502040204020203" pitchFamily="34" charset="0"/>
              </a:rPr>
              <a:t> </a:t>
            </a:r>
            <a:r>
              <a:rPr lang="fr-FR" dirty="0" err="1">
                <a:latin typeface="Bahnschrift" panose="020B0502040204020203" pitchFamily="34" charset="0"/>
              </a:rPr>
              <a:t>Modifiers</a:t>
            </a:r>
            <a:endParaRPr lang="fr-FR" dirty="0">
              <a:latin typeface="Bahnschrift" panose="020B0502040204020203" pitchFamily="34" charset="0"/>
            </a:endParaRPr>
          </a:p>
        </p:txBody>
      </p:sp>
      <p:sp>
        <p:nvSpPr>
          <p:cNvPr id="5" name="Espace réservé du numéro de diapositive 4">
            <a:extLst>
              <a:ext uri="{FF2B5EF4-FFF2-40B4-BE49-F238E27FC236}">
                <a16:creationId xmlns:a16="http://schemas.microsoft.com/office/drawing/2014/main" id="{389C3719-0AEE-5619-86F4-285880901AED}"/>
              </a:ext>
            </a:extLst>
          </p:cNvPr>
          <p:cNvSpPr>
            <a:spLocks noGrp="1"/>
          </p:cNvSpPr>
          <p:nvPr>
            <p:ph type="sldNum" sz="quarter" idx="16"/>
          </p:nvPr>
        </p:nvSpPr>
        <p:spPr/>
        <p:txBody>
          <a:bodyPr/>
          <a:lstStyle/>
          <a:p>
            <a:pPr>
              <a:defRPr/>
            </a:pPr>
            <a:fld id="{B27E66B0-5CBE-4E0A-A5C6-DF540FEFB54A}" type="slidenum">
              <a:rPr lang="fr-BE" smtClean="0"/>
              <a:pPr>
                <a:defRPr/>
              </a:pPr>
              <a:t>7</a:t>
            </a:fld>
            <a:endParaRPr lang="fr-BE"/>
          </a:p>
        </p:txBody>
      </p:sp>
      <p:graphicFrame>
        <p:nvGraphicFramePr>
          <p:cNvPr id="7" name="Tableau 7">
            <a:extLst>
              <a:ext uri="{FF2B5EF4-FFF2-40B4-BE49-F238E27FC236}">
                <a16:creationId xmlns:a16="http://schemas.microsoft.com/office/drawing/2014/main" id="{9B321090-026D-003F-5E15-C8566E4513D6}"/>
              </a:ext>
            </a:extLst>
          </p:cNvPr>
          <p:cNvGraphicFramePr>
            <a:graphicFrameLocks noGrp="1"/>
          </p:cNvGraphicFramePr>
          <p:nvPr>
            <p:extLst>
              <p:ext uri="{D42A27DB-BD31-4B8C-83A1-F6EECF244321}">
                <p14:modId xmlns:p14="http://schemas.microsoft.com/office/powerpoint/2010/main" val="1983388141"/>
              </p:ext>
            </p:extLst>
          </p:nvPr>
        </p:nvGraphicFramePr>
        <p:xfrm>
          <a:off x="273765" y="1429263"/>
          <a:ext cx="8613060" cy="4068753"/>
        </p:xfrm>
        <a:graphic>
          <a:graphicData uri="http://schemas.openxmlformats.org/drawingml/2006/table">
            <a:tbl>
              <a:tblPr firstRow="1" bandRow="1">
                <a:tableStyleId>{5C22544A-7EE6-4342-B048-85BDC9FD1C3A}</a:tableStyleId>
              </a:tblPr>
              <a:tblGrid>
                <a:gridCol w="2871020">
                  <a:extLst>
                    <a:ext uri="{9D8B030D-6E8A-4147-A177-3AD203B41FA5}">
                      <a16:colId xmlns:a16="http://schemas.microsoft.com/office/drawing/2014/main" val="3928051929"/>
                    </a:ext>
                  </a:extLst>
                </a:gridCol>
                <a:gridCol w="2871020">
                  <a:extLst>
                    <a:ext uri="{9D8B030D-6E8A-4147-A177-3AD203B41FA5}">
                      <a16:colId xmlns:a16="http://schemas.microsoft.com/office/drawing/2014/main" val="2044407302"/>
                    </a:ext>
                  </a:extLst>
                </a:gridCol>
                <a:gridCol w="2871020">
                  <a:extLst>
                    <a:ext uri="{9D8B030D-6E8A-4147-A177-3AD203B41FA5}">
                      <a16:colId xmlns:a16="http://schemas.microsoft.com/office/drawing/2014/main" val="2585417374"/>
                    </a:ext>
                  </a:extLst>
                </a:gridCol>
              </a:tblGrid>
              <a:tr h="441633">
                <a:tc>
                  <a:txBody>
                    <a:bodyPr/>
                    <a:lstStyle/>
                    <a:p>
                      <a:r>
                        <a:rPr lang="en-GB" sz="2000" noProof="0" dirty="0">
                          <a:latin typeface="Bahnschrift" panose="020B0502040204020203" pitchFamily="34" charset="0"/>
                        </a:rPr>
                        <a:t>Approximating</a:t>
                      </a:r>
                    </a:p>
                  </a:txBody>
                  <a:tcPr anchor="ctr"/>
                </a:tc>
                <a:tc>
                  <a:txBody>
                    <a:bodyPr/>
                    <a:lstStyle/>
                    <a:p>
                      <a:r>
                        <a:rPr lang="en-GB" sz="2000" noProof="0" dirty="0">
                          <a:latin typeface="Bahnschrift" panose="020B0502040204020203" pitchFamily="34" charset="0"/>
                        </a:rPr>
                        <a:t>Totality</a:t>
                      </a:r>
                    </a:p>
                  </a:txBody>
                  <a:tcPr anchor="ctr"/>
                </a:tc>
                <a:tc>
                  <a:txBody>
                    <a:bodyPr/>
                    <a:lstStyle/>
                    <a:p>
                      <a:r>
                        <a:rPr lang="en-GB" sz="2000" noProof="0" dirty="0">
                          <a:latin typeface="Bahnschrift" panose="020B0502040204020203" pitchFamily="34" charset="0"/>
                        </a:rPr>
                        <a:t>Negational</a:t>
                      </a:r>
                    </a:p>
                  </a:txBody>
                  <a:tcPr anchor="ctr"/>
                </a:tc>
                <a:extLst>
                  <a:ext uri="{0D108BD9-81ED-4DB2-BD59-A6C34878D82A}">
                    <a16:rowId xmlns:a16="http://schemas.microsoft.com/office/drawing/2014/main" val="3401521088"/>
                  </a:ext>
                </a:extLst>
              </a:tr>
              <a:tr h="62748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dirty="0">
                          <a:latin typeface="Bahnschrift" panose="020B0502040204020203" pitchFamily="34" charset="0"/>
                          <a:ea typeface="+mn-lt"/>
                          <a:cs typeface="+mn-lt"/>
                        </a:rPr>
                        <a:t>The boundaries of the predicated mass </a:t>
                      </a:r>
                      <a:r>
                        <a:rPr lang="fr-FR" sz="2000" cap="small" dirty="0">
                          <a:latin typeface="Bahnschrift" panose="020B0502040204020203" pitchFamily="34" charset="0"/>
                          <a:ea typeface="+mn-lt"/>
                          <a:cs typeface="+mn-lt"/>
                        </a:rPr>
                        <a:t>p</a:t>
                      </a:r>
                      <a:r>
                        <a:rPr lang="en-GB" sz="2000" dirty="0">
                          <a:latin typeface="Bahnschrift" panose="020B0502040204020203" pitchFamily="34" charset="0"/>
                          <a:ea typeface="+mn-lt"/>
                          <a:cs typeface="+mn-lt"/>
                        </a:rPr>
                        <a:t> and the reference mass </a:t>
                      </a:r>
                      <a:r>
                        <a:rPr lang="fr-FR" sz="2000" cap="small" dirty="0">
                          <a:latin typeface="Bahnschrift" panose="020B0502040204020203" pitchFamily="34" charset="0"/>
                          <a:ea typeface="+mn-lt"/>
                          <a:cs typeface="+mn-lt"/>
                        </a:rPr>
                        <a:t>r</a:t>
                      </a:r>
                      <a:r>
                        <a:rPr lang="fr-FR" sz="2000" cap="small" baseline="-25000" dirty="0">
                          <a:latin typeface="Bahnschrift" panose="020B0502040204020203" pitchFamily="34" charset="0"/>
                          <a:ea typeface="+mn-lt"/>
                          <a:cs typeface="+mn-lt"/>
                        </a:rPr>
                        <a:t>t</a:t>
                      </a:r>
                      <a:r>
                        <a:rPr lang="en-GB" sz="2000" dirty="0">
                          <a:latin typeface="Bahnschrift" panose="020B0502040204020203" pitchFamily="34" charset="0"/>
                          <a:ea typeface="+mn-lt"/>
                          <a:cs typeface="+mn-lt"/>
                        </a:rPr>
                        <a:t> </a:t>
                      </a:r>
                      <a:r>
                        <a:rPr lang="en-GB" sz="2000" i="1" dirty="0">
                          <a:latin typeface="Bahnschrift" panose="020B0502040204020203" pitchFamily="34" charset="0"/>
                          <a:ea typeface="+mn-lt"/>
                          <a:cs typeface="+mn-lt"/>
                        </a:rPr>
                        <a:t>nearly </a:t>
                      </a:r>
                      <a:r>
                        <a:rPr lang="en-GB" sz="2000" dirty="0">
                          <a:latin typeface="Bahnschrift" panose="020B0502040204020203" pitchFamily="34" charset="0"/>
                          <a:ea typeface="+mn-lt"/>
                          <a:cs typeface="+mn-lt"/>
                        </a:rPr>
                        <a:t>coincide</a:t>
                      </a:r>
                      <a:r>
                        <a:rPr lang="en-GB" sz="2000" i="0" dirty="0">
                          <a:latin typeface="Bahnschrift" panose="020B0502040204020203" pitchFamily="34" charset="0"/>
                          <a:ea typeface="+mn-lt"/>
                          <a:cs typeface="+mn-lt"/>
                        </a:rPr>
                        <a:t>.</a:t>
                      </a:r>
                      <a:endParaRPr lang="en-GB" sz="2000" noProof="0" dirty="0">
                        <a:latin typeface="Bahnschrift" panose="020B0502040204020203" pitchFamily="34"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2000" dirty="0">
                          <a:latin typeface="Bahnschrift" panose="020B0502040204020203" pitchFamily="34" charset="0"/>
                          <a:ea typeface="+mn-lt"/>
                          <a:cs typeface="+mn-lt"/>
                        </a:rPr>
                        <a:t>The boundaries of the predicated mass </a:t>
                      </a:r>
                      <a:r>
                        <a:rPr lang="fr-FR" sz="2000" cap="small" dirty="0">
                          <a:latin typeface="Bahnschrift" panose="020B0502040204020203" pitchFamily="34" charset="0"/>
                          <a:ea typeface="+mn-lt"/>
                          <a:cs typeface="+mn-lt"/>
                        </a:rPr>
                        <a:t>p </a:t>
                      </a:r>
                      <a:r>
                        <a:rPr lang="en-GB" sz="2000" dirty="0">
                          <a:latin typeface="Bahnschrift" panose="020B0502040204020203" pitchFamily="34" charset="0"/>
                          <a:ea typeface="+mn-lt"/>
                          <a:cs typeface="+mn-lt"/>
                        </a:rPr>
                        <a:t>and the reference mass </a:t>
                      </a:r>
                      <a:r>
                        <a:rPr lang="fr-FR" sz="2000" cap="small" dirty="0">
                          <a:latin typeface="Bahnschrift" panose="020B0502040204020203" pitchFamily="34" charset="0"/>
                          <a:ea typeface="+mn-lt"/>
                          <a:cs typeface="+mn-lt"/>
                        </a:rPr>
                        <a:t>r</a:t>
                      </a:r>
                      <a:r>
                        <a:rPr lang="fr-FR" sz="2000" cap="small" baseline="-25000" dirty="0">
                          <a:latin typeface="Bahnschrift" panose="020B0502040204020203" pitchFamily="34" charset="0"/>
                          <a:ea typeface="+mn-lt"/>
                          <a:cs typeface="+mn-lt"/>
                        </a:rPr>
                        <a:t>t</a:t>
                      </a:r>
                      <a:r>
                        <a:rPr lang="en-GB" sz="2000" dirty="0">
                          <a:latin typeface="Bahnschrift" panose="020B0502040204020203" pitchFamily="34" charset="0"/>
                          <a:ea typeface="+mn-lt"/>
                          <a:cs typeface="+mn-lt"/>
                        </a:rPr>
                        <a:t> coincide </a:t>
                      </a:r>
                      <a:r>
                        <a:rPr lang="en-GB" sz="2000" i="1" dirty="0">
                          <a:latin typeface="Bahnschrift" panose="020B0502040204020203" pitchFamily="34" charset="0"/>
                          <a:ea typeface="+mn-lt"/>
                          <a:cs typeface="+mn-lt"/>
                        </a:rPr>
                        <a:t>completely</a:t>
                      </a:r>
                      <a:r>
                        <a:rPr lang="en-GB" sz="2000" i="0" dirty="0">
                          <a:latin typeface="Bahnschrift" panose="020B0502040204020203" pitchFamily="34" charset="0"/>
                          <a:ea typeface="+mn-lt"/>
                          <a:cs typeface="+mn-lt"/>
                        </a:rPr>
                        <a:t>.</a:t>
                      </a:r>
                      <a:endParaRPr lang="en-GB" sz="2000" i="1" dirty="0">
                        <a:latin typeface="Bahnschrift" panose="020B0502040204020203" pitchFamily="34" charset="0"/>
                        <a:ea typeface="+mn-lt"/>
                        <a:cs typeface="+mn-lt"/>
                      </a:endParaRPr>
                    </a:p>
                  </a:txBody>
                  <a:tcPr anchor="ctr"/>
                </a:tc>
                <a:tc>
                  <a:txBody>
                    <a:bodyPr/>
                    <a:lstStyle/>
                    <a:p>
                      <a:r>
                        <a:rPr lang="en-GB" sz="2000" noProof="0" dirty="0">
                          <a:latin typeface="Bahnschrift" panose="020B0502040204020203" pitchFamily="34" charset="0"/>
                        </a:rPr>
                        <a:t>The boundaries of the predicated mass </a:t>
                      </a:r>
                      <a:r>
                        <a:rPr lang="fr-FR" sz="2000" cap="small" dirty="0">
                          <a:latin typeface="Bahnschrift" panose="020B0502040204020203" pitchFamily="34" charset="0"/>
                          <a:ea typeface="+mn-lt"/>
                          <a:cs typeface="+mn-lt"/>
                        </a:rPr>
                        <a:t>p </a:t>
                      </a:r>
                      <a:r>
                        <a:rPr lang="en-GB" sz="2000" noProof="0" dirty="0">
                          <a:latin typeface="Bahnschrift" panose="020B0502040204020203" pitchFamily="34" charset="0"/>
                        </a:rPr>
                        <a:t>and the reference mass </a:t>
                      </a:r>
                      <a:r>
                        <a:rPr lang="fr-FR" sz="2000" cap="small" dirty="0">
                          <a:latin typeface="Bahnschrift" panose="020B0502040204020203" pitchFamily="34" charset="0"/>
                          <a:ea typeface="+mn-lt"/>
                          <a:cs typeface="+mn-lt"/>
                        </a:rPr>
                        <a:t>r</a:t>
                      </a:r>
                      <a:r>
                        <a:rPr lang="fr-FR" sz="2000" cap="small" baseline="-25000" dirty="0">
                          <a:latin typeface="Bahnschrift" panose="020B0502040204020203" pitchFamily="34" charset="0"/>
                          <a:ea typeface="+mn-lt"/>
                          <a:cs typeface="+mn-lt"/>
                        </a:rPr>
                        <a:t>t </a:t>
                      </a:r>
                      <a:r>
                        <a:rPr lang="en-GB" sz="2000" noProof="0" dirty="0">
                          <a:latin typeface="Bahnschrift" panose="020B0502040204020203" pitchFamily="34" charset="0"/>
                        </a:rPr>
                        <a:t>do not coincide, </a:t>
                      </a:r>
                      <a:r>
                        <a:rPr lang="fr-FR" sz="2000" dirty="0" err="1">
                          <a:latin typeface="Bahnschrift" panose="020B0502040204020203" pitchFamily="34" charset="0"/>
                          <a:ea typeface="+mn-lt"/>
                          <a:cs typeface="+mn-lt"/>
                        </a:rPr>
                        <a:t>without</a:t>
                      </a:r>
                      <a:r>
                        <a:rPr lang="fr-FR" sz="2000" dirty="0">
                          <a:latin typeface="Bahnschrift" panose="020B0502040204020203" pitchFamily="34" charset="0"/>
                          <a:ea typeface="+mn-lt"/>
                          <a:cs typeface="+mn-lt"/>
                        </a:rPr>
                        <a:t> </a:t>
                      </a:r>
                      <a:r>
                        <a:rPr lang="fr-FR" sz="2000" dirty="0" err="1">
                          <a:latin typeface="Bahnschrift" panose="020B0502040204020203" pitchFamily="34" charset="0"/>
                          <a:ea typeface="+mn-lt"/>
                          <a:cs typeface="+mn-lt"/>
                        </a:rPr>
                        <a:t>commenting</a:t>
                      </a:r>
                      <a:r>
                        <a:rPr lang="fr-FR" sz="2000" dirty="0">
                          <a:latin typeface="Bahnschrift" panose="020B0502040204020203" pitchFamily="34" charset="0"/>
                          <a:ea typeface="+mn-lt"/>
                          <a:cs typeface="+mn-lt"/>
                        </a:rPr>
                        <a:t> on the </a:t>
                      </a:r>
                      <a:r>
                        <a:rPr lang="fr-FR" sz="2000" dirty="0" err="1">
                          <a:latin typeface="Bahnschrift" panose="020B0502040204020203" pitchFamily="34" charset="0"/>
                          <a:ea typeface="+mn-lt"/>
                          <a:cs typeface="+mn-lt"/>
                        </a:rPr>
                        <a:t>actual</a:t>
                      </a:r>
                      <a:r>
                        <a:rPr lang="fr-FR" sz="2000" dirty="0">
                          <a:latin typeface="Bahnschrift" panose="020B0502040204020203" pitchFamily="34" charset="0"/>
                          <a:ea typeface="+mn-lt"/>
                          <a:cs typeface="+mn-lt"/>
                        </a:rPr>
                        <a:t> size of </a:t>
                      </a:r>
                      <a:r>
                        <a:rPr lang="fr-FR" sz="2000" cap="small" dirty="0">
                          <a:latin typeface="Bahnschrift" panose="020B0502040204020203" pitchFamily="34" charset="0"/>
                          <a:ea typeface="+mn-lt"/>
                          <a:cs typeface="+mn-lt"/>
                        </a:rPr>
                        <a:t>p</a:t>
                      </a:r>
                      <a:r>
                        <a:rPr lang="fr-FR" sz="2000" dirty="0">
                          <a:latin typeface="Bahnschrift" panose="020B0502040204020203" pitchFamily="34" charset="0"/>
                          <a:ea typeface="+mn-lt"/>
                          <a:cs typeface="+mn-lt"/>
                        </a:rPr>
                        <a:t> vis-à-vis </a:t>
                      </a:r>
                      <a:r>
                        <a:rPr lang="fr-FR" sz="2000" cap="small" dirty="0">
                          <a:latin typeface="Bahnschrift" panose="020B0502040204020203" pitchFamily="34" charset="0"/>
                          <a:ea typeface="+mn-lt"/>
                          <a:cs typeface="+mn-lt"/>
                        </a:rPr>
                        <a:t>r</a:t>
                      </a:r>
                      <a:r>
                        <a:rPr lang="fr-FR" sz="2000" cap="small" baseline="-25000" dirty="0">
                          <a:latin typeface="Bahnschrift" panose="020B0502040204020203" pitchFamily="34" charset="0"/>
                          <a:ea typeface="+mn-lt"/>
                          <a:cs typeface="+mn-lt"/>
                        </a:rPr>
                        <a:t>t</a:t>
                      </a:r>
                      <a:r>
                        <a:rPr lang="fr-FR" sz="2000" dirty="0">
                          <a:latin typeface="Bahnschrift" panose="020B0502040204020203" pitchFamily="34" charset="0"/>
                          <a:ea typeface="+mn-lt"/>
                          <a:cs typeface="+mn-lt"/>
                        </a:rPr>
                        <a:t>.</a:t>
                      </a:r>
                      <a:endParaRPr lang="en-GB" sz="2000" noProof="0" dirty="0">
                        <a:latin typeface="Bahnschrift" panose="020B0502040204020203" pitchFamily="34" charset="0"/>
                      </a:endParaRPr>
                    </a:p>
                  </a:txBody>
                  <a:tcPr anchor="ctr"/>
                </a:tc>
                <a:extLst>
                  <a:ext uri="{0D108BD9-81ED-4DB2-BD59-A6C34878D82A}">
                    <a16:rowId xmlns:a16="http://schemas.microsoft.com/office/drawing/2014/main" val="2342972235"/>
                  </a:ext>
                </a:extLst>
              </a:tr>
              <a:tr h="627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latin typeface="Bahnschrift" panose="020B0502040204020203" pitchFamily="34" charset="0"/>
                          <a:ea typeface="+mn-lt"/>
                          <a:cs typeface="+mn-lt"/>
                          <a:sym typeface="Wingdings" panose="05000000000000000000" pitchFamily="2" charset="2"/>
                        </a:rPr>
                        <a:t>Partial </a:t>
                      </a:r>
                      <a:r>
                        <a:rPr lang="fr-FR" sz="2000" dirty="0" err="1">
                          <a:latin typeface="Bahnschrift" panose="020B0502040204020203" pitchFamily="34" charset="0"/>
                          <a:ea typeface="+mn-lt"/>
                          <a:cs typeface="+mn-lt"/>
                          <a:sym typeface="Wingdings" panose="05000000000000000000" pitchFamily="2" charset="2"/>
                        </a:rPr>
                        <a:t>coincidence</a:t>
                      </a:r>
                      <a:r>
                        <a:rPr lang="fr-FR" sz="2000" dirty="0">
                          <a:latin typeface="Bahnschrift" panose="020B0502040204020203" pitchFamily="34" charset="0"/>
                          <a:ea typeface="+mn-lt"/>
                          <a:cs typeface="+mn-lt"/>
                          <a:sym typeface="Wingdings" panose="05000000000000000000" pitchFamily="2" charset="2"/>
                        </a:rPr>
                        <a:t>: </a:t>
                      </a:r>
                      <a:r>
                        <a:rPr lang="fr-FR" sz="2000" b="1" cap="small" dirty="0">
                          <a:latin typeface="Bahnschrift" panose="020B0502040204020203" pitchFamily="34" charset="0"/>
                          <a:ea typeface="+mn-lt"/>
                          <a:cs typeface="+mn-lt"/>
                        </a:rPr>
                        <a:t>p</a:t>
                      </a:r>
                      <a:r>
                        <a:rPr lang="fr-FR" sz="2000" b="1" dirty="0">
                          <a:latin typeface="Bahnschrift" panose="020B0502040204020203" pitchFamily="34" charset="0"/>
                          <a:ea typeface="+mn-lt"/>
                          <a:cs typeface="+mn-lt"/>
                        </a:rPr>
                        <a:t> ~ </a:t>
                      </a:r>
                      <a:r>
                        <a:rPr lang="fr-FR" sz="2000" b="1" cap="small" dirty="0">
                          <a:latin typeface="Bahnschrift" panose="020B0502040204020203" pitchFamily="34" charset="0"/>
                          <a:ea typeface="+mn-lt"/>
                          <a:cs typeface="+mn-lt"/>
                        </a:rPr>
                        <a:t>r</a:t>
                      </a:r>
                      <a:r>
                        <a:rPr lang="fr-FR" sz="2000" b="1" cap="small" baseline="-25000" dirty="0">
                          <a:latin typeface="Bahnschrift" panose="020B0502040204020203" pitchFamily="34" charset="0"/>
                          <a:ea typeface="+mn-lt"/>
                          <a:cs typeface="+mn-lt"/>
                        </a:rPr>
                        <a:t>t</a:t>
                      </a:r>
                      <a:endParaRPr lang="en-GB" sz="2000" b="1" noProof="0" dirty="0">
                        <a:latin typeface="Bahnschrift" panose="020B05020402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latin typeface="Bahnschrift" panose="020B0502040204020203" pitchFamily="34" charset="0"/>
                          <a:ea typeface="+mn-lt"/>
                          <a:cs typeface="+mn-lt"/>
                          <a:sym typeface="Wingdings" panose="05000000000000000000" pitchFamily="2" charset="2"/>
                        </a:rPr>
                        <a:t>Full </a:t>
                      </a:r>
                      <a:r>
                        <a:rPr lang="fr-FR" sz="2000" dirty="0" err="1">
                          <a:latin typeface="Bahnschrift" panose="020B0502040204020203" pitchFamily="34" charset="0"/>
                          <a:ea typeface="+mn-lt"/>
                          <a:cs typeface="+mn-lt"/>
                          <a:sym typeface="Wingdings" panose="05000000000000000000" pitchFamily="2" charset="2"/>
                        </a:rPr>
                        <a:t>coincidence</a:t>
                      </a:r>
                      <a:r>
                        <a:rPr lang="fr-FR" sz="2000" dirty="0">
                          <a:latin typeface="Bahnschrift" panose="020B0502040204020203" pitchFamily="34" charset="0"/>
                          <a:ea typeface="+mn-lt"/>
                          <a:cs typeface="+mn-lt"/>
                          <a:sym typeface="Wingdings" panose="05000000000000000000" pitchFamily="2" charset="2"/>
                        </a:rPr>
                        <a:t>: </a:t>
                      </a:r>
                      <a:r>
                        <a:rPr lang="fr-FR" sz="2000" b="1" cap="small" dirty="0">
                          <a:latin typeface="Bahnschrift" panose="020B0502040204020203" pitchFamily="34" charset="0"/>
                          <a:ea typeface="+mn-lt"/>
                          <a:cs typeface="+mn-lt"/>
                        </a:rPr>
                        <a:t>p</a:t>
                      </a:r>
                      <a:r>
                        <a:rPr lang="fr-FR" sz="2000" b="1" dirty="0">
                          <a:latin typeface="Bahnschrift" panose="020B0502040204020203" pitchFamily="34" charset="0"/>
                          <a:ea typeface="+mn-lt"/>
                          <a:cs typeface="+mn-lt"/>
                        </a:rPr>
                        <a:t> = </a:t>
                      </a:r>
                      <a:r>
                        <a:rPr lang="fr-FR" sz="2000" b="1" cap="small" dirty="0">
                          <a:latin typeface="Bahnschrift" panose="020B0502040204020203" pitchFamily="34" charset="0"/>
                          <a:ea typeface="+mn-lt"/>
                          <a:cs typeface="+mn-lt"/>
                        </a:rPr>
                        <a:t>r</a:t>
                      </a:r>
                      <a:r>
                        <a:rPr lang="fr-FR" sz="2000" b="1" cap="small" baseline="-25000" dirty="0">
                          <a:latin typeface="Bahnschrift" panose="020B0502040204020203" pitchFamily="34" charset="0"/>
                          <a:ea typeface="+mn-lt"/>
                          <a:cs typeface="+mn-lt"/>
                        </a:rPr>
                        <a:t>t</a:t>
                      </a:r>
                      <a:endParaRPr lang="en-GB" sz="2000" b="1" noProof="0" dirty="0">
                        <a:latin typeface="Bahnschrift" panose="020B0502040204020203"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latin typeface="Bahnschrift" panose="020B0502040204020203" pitchFamily="34" charset="0"/>
                          <a:ea typeface="+mn-lt"/>
                          <a:cs typeface="+mn-lt"/>
                        </a:rPr>
                        <a:t>No </a:t>
                      </a:r>
                      <a:r>
                        <a:rPr lang="fr-FR" sz="2000" dirty="0" err="1">
                          <a:latin typeface="Bahnschrift" panose="020B0502040204020203" pitchFamily="34" charset="0"/>
                          <a:ea typeface="+mn-lt"/>
                          <a:cs typeface="+mn-lt"/>
                        </a:rPr>
                        <a:t>coincidence</a:t>
                      </a:r>
                      <a:r>
                        <a:rPr lang="fr-FR" sz="2000" dirty="0">
                          <a:latin typeface="Bahnschrift" panose="020B0502040204020203" pitchFamily="34" charset="0"/>
                          <a:ea typeface="+mn-lt"/>
                          <a:cs typeface="+mn-lt"/>
                        </a:rPr>
                        <a:t>: </a:t>
                      </a:r>
                      <a:r>
                        <a:rPr lang="fr-FR" sz="2000" b="1" cap="small" dirty="0">
                          <a:latin typeface="Bahnschrift" panose="020B0502040204020203" pitchFamily="34" charset="0"/>
                          <a:ea typeface="+mn-lt"/>
                          <a:cs typeface="+mn-lt"/>
                        </a:rPr>
                        <a:t>p</a:t>
                      </a:r>
                      <a:r>
                        <a:rPr lang="fr-FR" sz="2000" b="1" dirty="0">
                          <a:latin typeface="Bahnschrift" panose="020B0502040204020203" pitchFamily="34" charset="0"/>
                          <a:ea typeface="+mn-lt"/>
                          <a:cs typeface="+mn-lt"/>
                        </a:rPr>
                        <a:t> ≠ </a:t>
                      </a:r>
                      <a:r>
                        <a:rPr lang="fr-FR" sz="2000" b="1" cap="small" dirty="0">
                          <a:latin typeface="Bahnschrift" panose="020B0502040204020203" pitchFamily="34" charset="0"/>
                          <a:ea typeface="+mn-lt"/>
                          <a:cs typeface="+mn-lt"/>
                        </a:rPr>
                        <a:t>r</a:t>
                      </a:r>
                      <a:r>
                        <a:rPr lang="fr-FR" sz="2000" b="1" cap="small" baseline="-25000" dirty="0">
                          <a:latin typeface="Bahnschrift" panose="020B0502040204020203" pitchFamily="34" charset="0"/>
                          <a:ea typeface="+mn-lt"/>
                          <a:cs typeface="+mn-lt"/>
                        </a:rPr>
                        <a:t>t</a:t>
                      </a:r>
                      <a:endParaRPr lang="fr-FR" sz="2000" b="1" baseline="-25000" dirty="0">
                        <a:latin typeface="Bahnschrift" panose="020B0502040204020203" pitchFamily="34" charset="0"/>
                        <a:ea typeface="+mn-lt"/>
                        <a:cs typeface="+mn-lt"/>
                      </a:endParaRPr>
                    </a:p>
                  </a:txBody>
                  <a:tcPr anchor="ctr"/>
                </a:tc>
                <a:extLst>
                  <a:ext uri="{0D108BD9-81ED-4DB2-BD59-A6C34878D82A}">
                    <a16:rowId xmlns:a16="http://schemas.microsoft.com/office/drawing/2014/main" val="219218354"/>
                  </a:ext>
                </a:extLst>
              </a:tr>
              <a:tr h="6274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dirty="0">
                          <a:latin typeface="Bahnschrift" panose="020B0502040204020203" pitchFamily="34" charset="0"/>
                          <a:ea typeface="+mn-lt"/>
                          <a:cs typeface="+mn-lt"/>
                          <a:sym typeface="Wingdings" panose="05000000000000000000" pitchFamily="2" charset="2"/>
                        </a:rPr>
                        <a:t>almost</a:t>
                      </a:r>
                      <a:r>
                        <a:rPr lang="en-GB" sz="2000" dirty="0">
                          <a:latin typeface="Bahnschrift" panose="020B0502040204020203" pitchFamily="34" charset="0"/>
                          <a:ea typeface="+mn-lt"/>
                          <a:cs typeface="+mn-lt"/>
                          <a:sym typeface="Wingdings" panose="05000000000000000000" pitchFamily="2" charset="2"/>
                        </a:rPr>
                        <a:t>, </a:t>
                      </a:r>
                      <a:r>
                        <a:rPr lang="en-GB" sz="2000" i="1" dirty="0">
                          <a:latin typeface="Bahnschrift" panose="020B0502040204020203" pitchFamily="34" charset="0"/>
                          <a:ea typeface="+mn-lt"/>
                          <a:cs typeface="+mn-lt"/>
                          <a:sym typeface="Wingdings" panose="05000000000000000000" pitchFamily="2" charset="2"/>
                        </a:rPr>
                        <a:t>nearly</a:t>
                      </a:r>
                      <a:r>
                        <a:rPr lang="en-GB" sz="2000" dirty="0">
                          <a:latin typeface="Bahnschrift" panose="020B0502040204020203" pitchFamily="34" charset="0"/>
                          <a:ea typeface="+mn-lt"/>
                          <a:cs typeface="+mn-lt"/>
                          <a:sym typeface="Wingdings" panose="05000000000000000000" pitchFamily="2" charset="2"/>
                        </a:rPr>
                        <a:t>, </a:t>
                      </a:r>
                      <a:r>
                        <a:rPr lang="en-GB" sz="2000" i="1" dirty="0">
                          <a:latin typeface="Bahnschrift" panose="020B0502040204020203" pitchFamily="34" charset="0"/>
                          <a:ea typeface="+mn-lt"/>
                          <a:cs typeface="+mn-lt"/>
                          <a:sym typeface="Wingdings" panose="05000000000000000000" pitchFamily="2" charset="2"/>
                        </a:rPr>
                        <a:t>pretty much</a:t>
                      </a:r>
                      <a:r>
                        <a:rPr lang="en-GB" sz="2000" dirty="0">
                          <a:latin typeface="Bahnschrift" panose="020B0502040204020203" pitchFamily="34" charset="0"/>
                          <a:ea typeface="+mn-lt"/>
                          <a:cs typeface="+mn-lt"/>
                          <a:sym typeface="Wingdings" panose="05000000000000000000" pitchFamily="2" charset="2"/>
                        </a:rPr>
                        <a:t>, etc.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dirty="0">
                          <a:latin typeface="Bahnschrift" panose="020B0502040204020203" pitchFamily="34" charset="0"/>
                          <a:ea typeface="+mn-lt"/>
                          <a:cs typeface="+mn-lt"/>
                        </a:rPr>
                        <a:t>absolutely</a:t>
                      </a:r>
                      <a:r>
                        <a:rPr lang="en-GB" sz="2000" dirty="0">
                          <a:latin typeface="Bahnschrift" panose="020B0502040204020203" pitchFamily="34" charset="0"/>
                          <a:ea typeface="+mn-lt"/>
                          <a:cs typeface="+mn-lt"/>
                        </a:rPr>
                        <a:t>, </a:t>
                      </a:r>
                      <a:r>
                        <a:rPr lang="en-GB" sz="2000" i="1" dirty="0">
                          <a:latin typeface="Bahnschrift" panose="020B0502040204020203" pitchFamily="34" charset="0"/>
                          <a:ea typeface="+mn-lt"/>
                          <a:cs typeface="+mn-lt"/>
                        </a:rPr>
                        <a:t>completely</a:t>
                      </a:r>
                      <a:r>
                        <a:rPr lang="en-GB" sz="2000" dirty="0">
                          <a:latin typeface="Bahnschrift" panose="020B0502040204020203" pitchFamily="34" charset="0"/>
                          <a:ea typeface="+mn-lt"/>
                          <a:cs typeface="+mn-lt"/>
                        </a:rPr>
                        <a:t>, </a:t>
                      </a:r>
                      <a:r>
                        <a:rPr lang="en-GB" sz="2000" i="1" dirty="0">
                          <a:latin typeface="Bahnschrift" panose="020B0502040204020203" pitchFamily="34" charset="0"/>
                          <a:ea typeface="+mn-lt"/>
                          <a:cs typeface="+mn-lt"/>
                        </a:rPr>
                        <a:t>totally</a:t>
                      </a:r>
                      <a:r>
                        <a:rPr lang="en-GB" sz="2000" dirty="0">
                          <a:latin typeface="Bahnschrift" panose="020B0502040204020203" pitchFamily="34" charset="0"/>
                          <a:ea typeface="+mn-lt"/>
                          <a:cs typeface="+mn-lt"/>
                        </a:rPr>
                        <a:t>, etc.</a:t>
                      </a:r>
                    </a:p>
                  </a:txBody>
                  <a:tcPr anchor="ctr"/>
                </a:tc>
                <a:tc>
                  <a:txBody>
                    <a:bodyPr/>
                    <a:lstStyle/>
                    <a:p>
                      <a:r>
                        <a:rPr lang="en-GB" sz="2000" b="0" i="1" noProof="0" dirty="0">
                          <a:latin typeface="Bahnschrift" panose="020B0502040204020203" pitchFamily="34" charset="0"/>
                        </a:rPr>
                        <a:t>not</a:t>
                      </a:r>
                    </a:p>
                  </a:txBody>
                  <a:tcPr anchor="ctr"/>
                </a:tc>
                <a:extLst>
                  <a:ext uri="{0D108BD9-81ED-4DB2-BD59-A6C34878D82A}">
                    <a16:rowId xmlns:a16="http://schemas.microsoft.com/office/drawing/2014/main" val="3087821821"/>
                  </a:ext>
                </a:extLst>
              </a:tr>
            </a:tbl>
          </a:graphicData>
        </a:graphic>
      </p:graphicFrame>
      <p:sp>
        <p:nvSpPr>
          <p:cNvPr id="9" name="ZoneTexte 8">
            <a:extLst>
              <a:ext uri="{FF2B5EF4-FFF2-40B4-BE49-F238E27FC236}">
                <a16:creationId xmlns:a16="http://schemas.microsoft.com/office/drawing/2014/main" id="{7C412038-9E0C-048B-E5D2-1382B559C8DB}"/>
              </a:ext>
            </a:extLst>
          </p:cNvPr>
          <p:cNvSpPr txBox="1"/>
          <p:nvPr/>
        </p:nvSpPr>
        <p:spPr>
          <a:xfrm>
            <a:off x="3342968" y="5498016"/>
            <a:ext cx="6029631" cy="411588"/>
          </a:xfrm>
          <a:prstGeom prst="rect">
            <a:avLst/>
          </a:prstGeom>
          <a:noFill/>
        </p:spPr>
        <p:txBody>
          <a:bodyPr wrap="square">
            <a:spAutoFit/>
          </a:bodyPr>
          <a:lstStyle/>
          <a:p>
            <a:pPr>
              <a:lnSpc>
                <a:spcPct val="150000"/>
              </a:lnSpc>
              <a:spcAft>
                <a:spcPts val="0"/>
              </a:spcAft>
              <a:defRPr/>
            </a:pPr>
            <a:r>
              <a:rPr lang="en-GB" sz="1600" dirty="0">
                <a:solidFill>
                  <a:schemeClr val="bg1">
                    <a:lumMod val="50000"/>
                  </a:schemeClr>
                </a:solidFill>
                <a:latin typeface="Bahnschrift" panose="020B0502040204020203" pitchFamily="34" charset="0"/>
                <a:ea typeface="+mn-lt"/>
                <a:cs typeface="+mn-lt"/>
              </a:rPr>
              <a:t>(</a:t>
            </a:r>
            <a:r>
              <a:rPr lang="en-GB" sz="1600" dirty="0" err="1">
                <a:solidFill>
                  <a:schemeClr val="bg1">
                    <a:lumMod val="50000"/>
                  </a:schemeClr>
                </a:solidFill>
                <a:latin typeface="Bahnschrift" panose="020B0502040204020203" pitchFamily="34" charset="0"/>
                <a:ea typeface="+mn-lt"/>
                <a:cs typeface="+mn-lt"/>
              </a:rPr>
              <a:t>Langacker</a:t>
            </a:r>
            <a:r>
              <a:rPr lang="en-GB" sz="1600" dirty="0">
                <a:solidFill>
                  <a:schemeClr val="bg1">
                    <a:lumMod val="50000"/>
                  </a:schemeClr>
                </a:solidFill>
                <a:latin typeface="Bahnschrift" panose="020B0502040204020203" pitchFamily="34" charset="0"/>
                <a:ea typeface="+mn-lt"/>
                <a:cs typeface="+mn-lt"/>
              </a:rPr>
              <a:t> 2008, 2016, 2017; </a:t>
            </a:r>
            <a:r>
              <a:rPr lang="en-GB" sz="1600" dirty="0" err="1">
                <a:solidFill>
                  <a:schemeClr val="bg1">
                    <a:lumMod val="50000"/>
                  </a:schemeClr>
                </a:solidFill>
                <a:latin typeface="Bahnschrift" panose="020B0502040204020203" pitchFamily="34" charset="0"/>
                <a:ea typeface="+mn-lt"/>
                <a:cs typeface="+mn-lt"/>
              </a:rPr>
              <a:t>Njende</a:t>
            </a:r>
            <a:r>
              <a:rPr lang="en-GB" sz="1600" dirty="0">
                <a:solidFill>
                  <a:schemeClr val="bg1">
                    <a:lumMod val="50000"/>
                  </a:schemeClr>
                </a:solidFill>
                <a:latin typeface="Bahnschrift" panose="020B0502040204020203" pitchFamily="34" charset="0"/>
                <a:ea typeface="+mn-lt"/>
                <a:cs typeface="+mn-lt"/>
              </a:rPr>
              <a:t> et al. 2017; Marion 2021)</a:t>
            </a:r>
          </a:p>
        </p:txBody>
      </p:sp>
      <p:sp>
        <p:nvSpPr>
          <p:cNvPr id="2" name="Espace réservé du texte 5">
            <a:extLst>
              <a:ext uri="{FF2B5EF4-FFF2-40B4-BE49-F238E27FC236}">
                <a16:creationId xmlns:a16="http://schemas.microsoft.com/office/drawing/2014/main" id="{B50B1AA6-8B3E-D8CE-CD85-1CD68EBBD1CF}"/>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b="1" dirty="0" err="1">
                <a:solidFill>
                  <a:srgbClr val="C40C42"/>
                </a:solidFill>
                <a:latin typeface="Bahnschrift" panose="020B0502040204020203" pitchFamily="34" charset="0"/>
                <a:cs typeface="Calibri"/>
              </a:rPr>
              <a:t>Literature</a:t>
            </a:r>
            <a:r>
              <a:rPr lang="fr-FR" b="1" dirty="0">
                <a:solidFill>
                  <a:srgbClr val="C40C42"/>
                </a:solidFill>
                <a:latin typeface="Bahnschrift" panose="020B0502040204020203" pitchFamily="34" charset="0"/>
                <a:cs typeface="Calibri"/>
              </a:rPr>
              <a:t>  </a:t>
            </a:r>
            <a:r>
              <a:rPr lang="fr-BE" dirty="0">
                <a:solidFill>
                  <a:schemeClr val="bg1">
                    <a:lumMod val="50000"/>
                  </a:schemeClr>
                </a:solidFill>
                <a:latin typeface="Bahnschrift" panose="020B0502040204020203" pitchFamily="34" charset="0"/>
                <a:cs typeface="Calibri"/>
              </a:rPr>
              <a:t>|  </a:t>
            </a:r>
            <a:r>
              <a:rPr lang="fr-BE" dirty="0" err="1">
                <a:solidFill>
                  <a:schemeClr val="bg1">
                    <a:lumMod val="50000"/>
                  </a:schemeClr>
                </a:solidFill>
                <a:latin typeface="Bahnschrift" panose="020B0502040204020203" pitchFamily="34" charset="0"/>
                <a:cs typeface="Calibri"/>
              </a:rPr>
              <a:t>Methodology</a:t>
            </a:r>
            <a:r>
              <a:rPr lang="fr-BE" dirty="0">
                <a:solidFill>
                  <a:schemeClr val="bg1">
                    <a:lumMod val="50000"/>
                  </a:schemeClr>
                </a:solidFill>
                <a:latin typeface="Bahnschrift" panose="020B0502040204020203" pitchFamily="34" charset="0"/>
                <a:cs typeface="Calibri"/>
              </a:rPr>
              <a:t>  |  </a:t>
            </a:r>
            <a:r>
              <a:rPr lang="fr-BE" dirty="0" err="1">
                <a:solidFill>
                  <a:schemeClr val="bg1">
                    <a:lumMod val="50000"/>
                  </a:schemeClr>
                </a:solidFill>
                <a:latin typeface="Bahnschrift" panose="020B0502040204020203" pitchFamily="34" charset="0"/>
                <a:cs typeface="Calibri"/>
              </a:rPr>
              <a:t>Results</a:t>
            </a:r>
            <a:r>
              <a:rPr lang="fr-BE" dirty="0">
                <a:solidFill>
                  <a:schemeClr val="bg1">
                    <a:lumMod val="50000"/>
                  </a:schemeClr>
                </a:solidFill>
                <a:latin typeface="Bahnschrift" panose="020B0502040204020203" pitchFamily="34" charset="0"/>
                <a:cs typeface="Calibri"/>
              </a:rPr>
              <a:t>  |  Conclusion  |  </a:t>
            </a:r>
            <a:r>
              <a:rPr lang="fr-BE" dirty="0" err="1">
                <a:solidFill>
                  <a:schemeClr val="bg1">
                    <a:lumMod val="50000"/>
                  </a:schemeClr>
                </a:solidFill>
                <a:latin typeface="Bahnschrift" panose="020B0502040204020203" pitchFamily="34" charset="0"/>
                <a:cs typeface="Calibri"/>
              </a:rPr>
              <a:t>References</a:t>
            </a:r>
            <a:endParaRPr lang="fr-BE" dirty="0">
              <a:solidFill>
                <a:schemeClr val="bg1">
                  <a:lumMod val="50000"/>
                </a:schemeClr>
              </a:solidFill>
              <a:latin typeface="Bahnschrift" panose="020B0502040204020203" pitchFamily="34" charset="0"/>
              <a:cs typeface="Calibri"/>
            </a:endParaRPr>
          </a:p>
        </p:txBody>
      </p:sp>
      <p:sp>
        <p:nvSpPr>
          <p:cNvPr id="4" name="Espace réservé du texte 5">
            <a:extLst>
              <a:ext uri="{FF2B5EF4-FFF2-40B4-BE49-F238E27FC236}">
                <a16:creationId xmlns:a16="http://schemas.microsoft.com/office/drawing/2014/main" id="{F84EB378-FAC9-BD81-010F-A4B7BBC88272}"/>
              </a:ext>
            </a:extLst>
          </p:cNvPr>
          <p:cNvSpPr txBox="1">
            <a:spLocks/>
          </p:cNvSpPr>
          <p:nvPr/>
        </p:nvSpPr>
        <p:spPr>
          <a:xfrm>
            <a:off x="2369574" y="145472"/>
            <a:ext cx="531138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a:t>
            </a:r>
            <a:r>
              <a:rPr lang="fr-FR" b="1" dirty="0">
                <a:solidFill>
                  <a:srgbClr val="969696"/>
                </a:solidFill>
                <a:latin typeface="Bahnschrift" panose="020B0502040204020203" pitchFamily="34" charset="0"/>
                <a:cs typeface="Calibri"/>
              </a:rPr>
              <a:t>• •                   •               • • • •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255383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re 2"/>
          <p:cNvSpPr>
            <a:spLocks noGrp="1"/>
          </p:cNvSpPr>
          <p:nvPr>
            <p:ph type="title"/>
          </p:nvPr>
        </p:nvSpPr>
        <p:spPr/>
        <p:txBody>
          <a:bodyPr/>
          <a:lstStyle/>
          <a:p>
            <a:r>
              <a:rPr lang="fr-FR" dirty="0" err="1">
                <a:latin typeface="Bahnschrift" panose="020B0502040204020203" pitchFamily="34" charset="0"/>
                <a:cs typeface="Arial" charset="0"/>
              </a:rPr>
              <a:t>Proportional</a:t>
            </a:r>
            <a:r>
              <a:rPr lang="fr-FR" dirty="0">
                <a:latin typeface="Bahnschrift" panose="020B0502040204020203" pitchFamily="34" charset="0"/>
                <a:cs typeface="Arial" charset="0"/>
              </a:rPr>
              <a:t> </a:t>
            </a:r>
            <a:r>
              <a:rPr lang="fr-FR" dirty="0" err="1">
                <a:latin typeface="Bahnschrift" panose="020B0502040204020203" pitchFamily="34" charset="0"/>
                <a:cs typeface="Arial" charset="0"/>
              </a:rPr>
              <a:t>Modifiers</a:t>
            </a:r>
            <a:endParaRPr dirty="0">
              <a:latin typeface="Bahnschrift" panose="020B0502040204020203" pitchFamily="34" charset="0"/>
              <a:cs typeface="Arial" charset="0"/>
            </a:endParaRP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8</a:t>
            </a:fld>
            <a:endParaRPr lang="fr-BE">
              <a:latin typeface="Bahnschrift" panose="020B0502040204020203" pitchFamily="34" charset="0"/>
            </a:endParaRPr>
          </a:p>
        </p:txBody>
      </p:sp>
      <p:graphicFrame>
        <p:nvGraphicFramePr>
          <p:cNvPr id="8" name="Tableau 8">
            <a:extLst>
              <a:ext uri="{FF2B5EF4-FFF2-40B4-BE49-F238E27FC236}">
                <a16:creationId xmlns:a16="http://schemas.microsoft.com/office/drawing/2014/main" id="{7CB745D8-09A4-DAD3-B0C6-3B08DDE6E408}"/>
              </a:ext>
            </a:extLst>
          </p:cNvPr>
          <p:cNvGraphicFramePr>
            <a:graphicFrameLocks noGrp="1"/>
          </p:cNvGraphicFramePr>
          <p:nvPr>
            <p:ph idx="1"/>
            <p:extLst>
              <p:ext uri="{D42A27DB-BD31-4B8C-83A1-F6EECF244321}">
                <p14:modId xmlns:p14="http://schemas.microsoft.com/office/powerpoint/2010/main" val="1570369269"/>
              </p:ext>
            </p:extLst>
          </p:nvPr>
        </p:nvGraphicFramePr>
        <p:xfrm>
          <a:off x="0" y="1219200"/>
          <a:ext cx="9144000" cy="5366446"/>
        </p:xfrm>
        <a:graphic>
          <a:graphicData uri="http://schemas.openxmlformats.org/drawingml/2006/table">
            <a:tbl>
              <a:tblPr firstRow="1" bandRow="1">
                <a:tableStyleId>{5C22544A-7EE6-4342-B048-85BDC9FD1C3A}</a:tableStyleId>
              </a:tblPr>
              <a:tblGrid>
                <a:gridCol w="4178710">
                  <a:extLst>
                    <a:ext uri="{9D8B030D-6E8A-4147-A177-3AD203B41FA5}">
                      <a16:colId xmlns:a16="http://schemas.microsoft.com/office/drawing/2014/main" val="2681463189"/>
                    </a:ext>
                  </a:extLst>
                </a:gridCol>
                <a:gridCol w="4365522">
                  <a:extLst>
                    <a:ext uri="{9D8B030D-6E8A-4147-A177-3AD203B41FA5}">
                      <a16:colId xmlns:a16="http://schemas.microsoft.com/office/drawing/2014/main" val="3347207096"/>
                    </a:ext>
                  </a:extLst>
                </a:gridCol>
                <a:gridCol w="599768">
                  <a:extLst>
                    <a:ext uri="{9D8B030D-6E8A-4147-A177-3AD203B41FA5}">
                      <a16:colId xmlns:a16="http://schemas.microsoft.com/office/drawing/2014/main" val="3622134832"/>
                    </a:ext>
                  </a:extLst>
                </a:gridCol>
              </a:tblGrid>
              <a:tr h="412955">
                <a:tc gridSpan="2">
                  <a:txBody>
                    <a:bodyPr/>
                    <a:lstStyle/>
                    <a:p>
                      <a:pPr algn="ctr"/>
                      <a:r>
                        <a:rPr lang="fr-FR" sz="2000" dirty="0" err="1">
                          <a:latin typeface="Bahnschrift" panose="020B0502040204020203" pitchFamily="34" charset="0"/>
                        </a:rPr>
                        <a:t>Approximating</a:t>
                      </a:r>
                      <a:r>
                        <a:rPr lang="fr-FR" sz="2000" dirty="0">
                          <a:latin typeface="Bahnschrift" panose="020B0502040204020203" pitchFamily="34" charset="0"/>
                        </a:rPr>
                        <a:t> </a:t>
                      </a:r>
                      <a:r>
                        <a:rPr lang="fr-FR" sz="2000" dirty="0" err="1">
                          <a:latin typeface="Bahnschrift" panose="020B0502040204020203" pitchFamily="34" charset="0"/>
                        </a:rPr>
                        <a:t>quantity</a:t>
                      </a:r>
                      <a:r>
                        <a:rPr lang="fr-FR" sz="2000" dirty="0">
                          <a:latin typeface="Bahnschrift" panose="020B0502040204020203" pitchFamily="34" charset="0"/>
                        </a:rPr>
                        <a:t> modification</a:t>
                      </a:r>
                    </a:p>
                  </a:txBody>
                  <a:tcPr anchor="ctr"/>
                </a:tc>
                <a:tc hMerge="1">
                  <a:txBody>
                    <a:bodyPr/>
                    <a:lstStyle/>
                    <a:p>
                      <a:endParaRPr lang="fr-FR"/>
                    </a:p>
                  </a:txBody>
                  <a:tcPr/>
                </a:tc>
                <a:tc>
                  <a:txBody>
                    <a:bodyPr/>
                    <a:lstStyle/>
                    <a:p>
                      <a:pPr algn="ctr"/>
                      <a:r>
                        <a:rPr lang="fr-FR" sz="2000" dirty="0">
                          <a:latin typeface="Bahnschrift" panose="020B0502040204020203" pitchFamily="34" charset="0"/>
                        </a:rPr>
                        <a:t>EX</a:t>
                      </a:r>
                    </a:p>
                  </a:txBody>
                  <a:tcPr anchor="ctr"/>
                </a:tc>
                <a:extLst>
                  <a:ext uri="{0D108BD9-81ED-4DB2-BD59-A6C34878D82A}">
                    <a16:rowId xmlns:a16="http://schemas.microsoft.com/office/drawing/2014/main" val="3409946850"/>
                  </a:ext>
                </a:extLst>
              </a:tr>
              <a:tr h="1180078">
                <a:tc>
                  <a:txBody>
                    <a:bodyPr/>
                    <a:lstStyle/>
                    <a:p>
                      <a:pPr algn="just"/>
                      <a:r>
                        <a:rPr lang="fr-FR" dirty="0">
                          <a:latin typeface="Bahnschrift" panose="020B0502040204020203" pitchFamily="34" charset="0"/>
                        </a:rPr>
                        <a:t>Au-delà de cela, il faut rappeler que Chypre remplit déjà actuellement </a:t>
                      </a:r>
                      <a:r>
                        <a:rPr lang="fr-FR" b="1" u="sng" dirty="0">
                          <a:latin typeface="Bahnschrift" panose="020B0502040204020203" pitchFamily="34" charset="0"/>
                        </a:rPr>
                        <a:t>presque toutes</a:t>
                      </a:r>
                      <a:r>
                        <a:rPr lang="fr-FR" dirty="0">
                          <a:latin typeface="Bahnschrift" panose="020B0502040204020203" pitchFamily="34" charset="0"/>
                        </a:rPr>
                        <a:t> les conditions pour adhérer à l'Union européenne. </a:t>
                      </a:r>
                    </a:p>
                  </a:txBody>
                  <a:tcPr anchor="ctr"/>
                </a:tc>
                <a:tc>
                  <a:txBody>
                    <a:bodyPr/>
                    <a:lstStyle/>
                    <a:p>
                      <a:pPr algn="just"/>
                      <a:r>
                        <a:rPr lang="en-US" dirty="0">
                          <a:latin typeface="Bahnschrift" panose="020B0502040204020203" pitchFamily="34" charset="0"/>
                        </a:rPr>
                        <a:t>Beyond that, it has to be said that Cyprus currently meets </a:t>
                      </a:r>
                      <a:r>
                        <a:rPr lang="en-US" b="1" u="sng" dirty="0">
                          <a:latin typeface="Bahnschrift" panose="020B0502040204020203" pitchFamily="34" charset="0"/>
                        </a:rPr>
                        <a:t>almost all</a:t>
                      </a:r>
                      <a:r>
                        <a:rPr lang="en-US" b="1" u="none" dirty="0">
                          <a:latin typeface="Bahnschrift" panose="020B0502040204020203" pitchFamily="34" charset="0"/>
                        </a:rPr>
                        <a:t> </a:t>
                      </a:r>
                      <a:r>
                        <a:rPr lang="en-US" dirty="0">
                          <a:latin typeface="Bahnschrift" panose="020B0502040204020203" pitchFamily="34" charset="0"/>
                        </a:rPr>
                        <a:t>the terms of membership needed to join the European Union.</a:t>
                      </a:r>
                      <a:endParaRPr lang="fr-FR" dirty="0">
                        <a:latin typeface="Bahnschrift" panose="020B0502040204020203" pitchFamily="34" charset="0"/>
                      </a:endParaRPr>
                    </a:p>
                  </a:txBody>
                  <a:tcPr anchor="ctr"/>
                </a:tc>
                <a:tc>
                  <a:txBody>
                    <a:bodyPr/>
                    <a:lstStyle/>
                    <a:p>
                      <a:pPr algn="ctr"/>
                      <a:r>
                        <a:rPr lang="fr-FR" dirty="0">
                          <a:latin typeface="Bahnschrift" panose="020B0502040204020203" pitchFamily="34" charset="0"/>
                        </a:rPr>
                        <a:t>1</a:t>
                      </a:r>
                    </a:p>
                  </a:txBody>
                  <a:tcPr anchor="ctr"/>
                </a:tc>
                <a:extLst>
                  <a:ext uri="{0D108BD9-81ED-4DB2-BD59-A6C34878D82A}">
                    <a16:rowId xmlns:a16="http://schemas.microsoft.com/office/drawing/2014/main" val="3779202121"/>
                  </a:ext>
                </a:extLst>
              </a:tr>
              <a:tr h="384441">
                <a:tc gridSpan="2">
                  <a:txBody>
                    <a:bodyPr/>
                    <a:lstStyle/>
                    <a:p>
                      <a:pPr algn="ctr"/>
                      <a:r>
                        <a:rPr lang="fr-FR" sz="2000" b="1" dirty="0" err="1">
                          <a:solidFill>
                            <a:schemeClr val="bg1"/>
                          </a:solidFill>
                          <a:latin typeface="Bahnschrift" panose="020B0502040204020203" pitchFamily="34" charset="0"/>
                        </a:rPr>
                        <a:t>Totality</a:t>
                      </a:r>
                      <a:r>
                        <a:rPr lang="fr-FR" sz="2000" b="1" dirty="0">
                          <a:solidFill>
                            <a:schemeClr val="bg1"/>
                          </a:solidFill>
                          <a:latin typeface="Bahnschrift" panose="020B0502040204020203" pitchFamily="34" charset="0"/>
                        </a:rPr>
                        <a:t> </a:t>
                      </a:r>
                      <a:r>
                        <a:rPr lang="fr-FR" sz="2000" b="1" dirty="0" err="1">
                          <a:solidFill>
                            <a:schemeClr val="bg1"/>
                          </a:solidFill>
                          <a:latin typeface="Bahnschrift" panose="020B0502040204020203" pitchFamily="34" charset="0"/>
                        </a:rPr>
                        <a:t>quantity</a:t>
                      </a:r>
                      <a:r>
                        <a:rPr lang="fr-FR" sz="2000" b="1" dirty="0">
                          <a:solidFill>
                            <a:schemeClr val="bg1"/>
                          </a:solidFill>
                          <a:latin typeface="Bahnschrift" panose="020B0502040204020203" pitchFamily="34" charset="0"/>
                        </a:rPr>
                        <a:t> modification</a:t>
                      </a:r>
                    </a:p>
                  </a:txBody>
                  <a:tcPr anchor="ctr">
                    <a:solidFill>
                      <a:schemeClr val="accent1"/>
                    </a:solidFill>
                  </a:tcPr>
                </a:tc>
                <a:tc hMerge="1">
                  <a:txBody>
                    <a:bodyPr/>
                    <a:lstStyle/>
                    <a:p>
                      <a:endParaRPr lang="fr-FR"/>
                    </a:p>
                  </a:txBody>
                  <a:tcPr/>
                </a:tc>
                <a:tc>
                  <a:txBody>
                    <a:bodyPr/>
                    <a:lstStyle/>
                    <a:p>
                      <a:pPr algn="ctr"/>
                      <a:r>
                        <a:rPr lang="fr-FR" sz="2000" b="1" dirty="0">
                          <a:solidFill>
                            <a:schemeClr val="bg1"/>
                          </a:solidFill>
                          <a:latin typeface="Bahnschrift" panose="020B0502040204020203" pitchFamily="34" charset="0"/>
                        </a:rPr>
                        <a:t>EX</a:t>
                      </a:r>
                    </a:p>
                  </a:txBody>
                  <a:tcPr anchor="ctr">
                    <a:solidFill>
                      <a:schemeClr val="accent1"/>
                    </a:solidFill>
                  </a:tcPr>
                </a:tc>
                <a:extLst>
                  <a:ext uri="{0D108BD9-81ED-4DB2-BD59-A6C34878D82A}">
                    <a16:rowId xmlns:a16="http://schemas.microsoft.com/office/drawing/2014/main" val="1310577112"/>
                  </a:ext>
                </a:extLst>
              </a:tr>
              <a:tr h="1449117">
                <a:tc>
                  <a:txBody>
                    <a:bodyPr/>
                    <a:lstStyle/>
                    <a:p>
                      <a:pPr algn="just"/>
                      <a:r>
                        <a:rPr lang="fr-FR" dirty="0">
                          <a:latin typeface="Bahnschrift" panose="020B0502040204020203" pitchFamily="34" charset="0"/>
                        </a:rPr>
                        <a:t>Il faut aujourd'hui qu'elle fasse de l'emploi et de la prospérité des peuples son premier objectif, auquel tous, </a:t>
                      </a:r>
                      <a:r>
                        <a:rPr lang="fr-FR" b="1" u="sng" dirty="0">
                          <a:latin typeface="Bahnschrift" panose="020B0502040204020203" pitchFamily="34" charset="0"/>
                        </a:rPr>
                        <a:t>absolument tous</a:t>
                      </a:r>
                      <a:r>
                        <a:rPr lang="fr-FR" dirty="0">
                          <a:latin typeface="Bahnschrift" panose="020B0502040204020203" pitchFamily="34" charset="0"/>
                        </a:rPr>
                        <a:t> les autres, devront se plier, (…).</a:t>
                      </a:r>
                    </a:p>
                  </a:txBody>
                  <a:tcPr anchor="ctr"/>
                </a:tc>
                <a:tc>
                  <a:txBody>
                    <a:bodyPr/>
                    <a:lstStyle/>
                    <a:p>
                      <a:pPr algn="just"/>
                      <a:r>
                        <a:rPr lang="en-US" dirty="0">
                          <a:latin typeface="Bahnschrift" panose="020B0502040204020203" pitchFamily="34" charset="0"/>
                        </a:rPr>
                        <a:t>It must now make employment and the prosperity of its people its primary objective, to which all, </a:t>
                      </a:r>
                      <a:r>
                        <a:rPr lang="en-US" b="1" u="sng" dirty="0">
                          <a:latin typeface="Bahnschrift" panose="020B0502040204020203" pitchFamily="34" charset="0"/>
                        </a:rPr>
                        <a:t>absolutely all</a:t>
                      </a:r>
                      <a:r>
                        <a:rPr lang="en-US" dirty="0">
                          <a:latin typeface="Bahnschrift" panose="020B0502040204020203" pitchFamily="34" charset="0"/>
                        </a:rPr>
                        <a:t>, other objectives must give way, (…).</a:t>
                      </a:r>
                      <a:endParaRPr lang="fr-FR" dirty="0">
                        <a:latin typeface="Bahnschrift" panose="020B0502040204020203" pitchFamily="34" charset="0"/>
                      </a:endParaRPr>
                    </a:p>
                  </a:txBody>
                  <a:tcPr anchor="ctr"/>
                </a:tc>
                <a:tc>
                  <a:txBody>
                    <a:bodyPr/>
                    <a:lstStyle/>
                    <a:p>
                      <a:pPr algn="ctr"/>
                      <a:r>
                        <a:rPr lang="fr-FR" dirty="0">
                          <a:latin typeface="Bahnschrift" panose="020B0502040204020203" pitchFamily="34" charset="0"/>
                        </a:rPr>
                        <a:t>2</a:t>
                      </a:r>
                    </a:p>
                  </a:txBody>
                  <a:tcPr anchor="ctr"/>
                </a:tc>
                <a:extLst>
                  <a:ext uri="{0D108BD9-81ED-4DB2-BD59-A6C34878D82A}">
                    <a16:rowId xmlns:a16="http://schemas.microsoft.com/office/drawing/2014/main" val="3995749103"/>
                  </a:ext>
                </a:extLst>
              </a:tr>
              <a:tr h="442451">
                <a:tc gridSpan="2">
                  <a:txBody>
                    <a:bodyPr/>
                    <a:lstStyle/>
                    <a:p>
                      <a:pPr algn="ctr"/>
                      <a:r>
                        <a:rPr lang="fr-FR" sz="2000" b="1" dirty="0" err="1">
                          <a:solidFill>
                            <a:schemeClr val="bg1"/>
                          </a:solidFill>
                          <a:latin typeface="Bahnschrift" panose="020B0502040204020203" pitchFamily="34" charset="0"/>
                        </a:rPr>
                        <a:t>Negational</a:t>
                      </a:r>
                      <a:r>
                        <a:rPr lang="fr-FR" sz="2000" b="1" dirty="0">
                          <a:solidFill>
                            <a:schemeClr val="bg1"/>
                          </a:solidFill>
                          <a:latin typeface="Bahnschrift" panose="020B0502040204020203" pitchFamily="34" charset="0"/>
                        </a:rPr>
                        <a:t> </a:t>
                      </a:r>
                      <a:r>
                        <a:rPr lang="fr-FR" sz="2000" b="1" dirty="0" err="1">
                          <a:solidFill>
                            <a:schemeClr val="bg1"/>
                          </a:solidFill>
                          <a:latin typeface="Bahnschrift" panose="020B0502040204020203" pitchFamily="34" charset="0"/>
                        </a:rPr>
                        <a:t>quantity</a:t>
                      </a:r>
                      <a:r>
                        <a:rPr lang="fr-FR" sz="2000" b="1" dirty="0">
                          <a:solidFill>
                            <a:schemeClr val="bg1"/>
                          </a:solidFill>
                          <a:latin typeface="Bahnschrift" panose="020B0502040204020203" pitchFamily="34" charset="0"/>
                        </a:rPr>
                        <a:t> modification</a:t>
                      </a:r>
                    </a:p>
                  </a:txBody>
                  <a:tcPr anchor="ctr">
                    <a:solidFill>
                      <a:schemeClr val="accent1"/>
                    </a:solidFill>
                  </a:tcPr>
                </a:tc>
                <a:tc hMerge="1">
                  <a:txBody>
                    <a:bodyPr/>
                    <a:lstStyle/>
                    <a:p>
                      <a:endParaRPr lang="fr-FR"/>
                    </a:p>
                  </a:txBody>
                  <a:tcPr/>
                </a:tc>
                <a:tc>
                  <a:txBody>
                    <a:bodyPr/>
                    <a:lstStyle/>
                    <a:p>
                      <a:pPr algn="ctr"/>
                      <a:r>
                        <a:rPr lang="fr-FR" sz="2000" b="1" dirty="0">
                          <a:solidFill>
                            <a:schemeClr val="bg1"/>
                          </a:solidFill>
                          <a:latin typeface="Bahnschrift" panose="020B0502040204020203" pitchFamily="34" charset="0"/>
                        </a:rPr>
                        <a:t>EX</a:t>
                      </a:r>
                    </a:p>
                  </a:txBody>
                  <a:tcPr anchor="ctr">
                    <a:solidFill>
                      <a:schemeClr val="accent1"/>
                    </a:solidFill>
                  </a:tcPr>
                </a:tc>
                <a:extLst>
                  <a:ext uri="{0D108BD9-81ED-4DB2-BD59-A6C34878D82A}">
                    <a16:rowId xmlns:a16="http://schemas.microsoft.com/office/drawing/2014/main" val="3970291448"/>
                  </a:ext>
                </a:extLst>
              </a:tr>
              <a:tr h="1452405">
                <a:tc>
                  <a:txBody>
                    <a:bodyPr/>
                    <a:lstStyle/>
                    <a:p>
                      <a:pPr algn="just"/>
                      <a:r>
                        <a:rPr lang="fr-FR" dirty="0">
                          <a:latin typeface="Bahnschrift" panose="020B0502040204020203" pitchFamily="34" charset="0"/>
                        </a:rPr>
                        <a:t>Des entreprises qui ne sont d'ailleurs </a:t>
                      </a:r>
                      <a:r>
                        <a:rPr lang="fr-FR" b="1" u="sng" dirty="0">
                          <a:latin typeface="Bahnschrift" panose="020B0502040204020203" pitchFamily="34" charset="0"/>
                        </a:rPr>
                        <a:t>pas toutes</a:t>
                      </a:r>
                      <a:r>
                        <a:rPr lang="fr-FR" dirty="0">
                          <a:latin typeface="Bahnschrift" panose="020B0502040204020203" pitchFamily="34" charset="0"/>
                        </a:rPr>
                        <a:t>, loin de là, comme voudrait le faire croire ce rapport, des PME, mais, pour certaines, des filiales de grands groupes. </a:t>
                      </a:r>
                    </a:p>
                  </a:txBody>
                  <a:tcPr anchor="ctr"/>
                </a:tc>
                <a:tc>
                  <a:txBody>
                    <a:bodyPr/>
                    <a:lstStyle/>
                    <a:p>
                      <a:pPr algn="just"/>
                      <a:r>
                        <a:rPr lang="en-US" dirty="0">
                          <a:latin typeface="Bahnschrift" panose="020B0502040204020203" pitchFamily="34" charset="0"/>
                        </a:rPr>
                        <a:t>These are businesses which, moreover, are </a:t>
                      </a:r>
                      <a:r>
                        <a:rPr lang="en-US" b="1" u="sng" dirty="0">
                          <a:latin typeface="Bahnschrift" panose="020B0502040204020203" pitchFamily="34" charset="0"/>
                        </a:rPr>
                        <a:t>not all</a:t>
                      </a:r>
                      <a:r>
                        <a:rPr lang="en-US" dirty="0">
                          <a:latin typeface="Bahnschrift" panose="020B0502040204020203" pitchFamily="34" charset="0"/>
                        </a:rPr>
                        <a:t>, far from it, small and medium-sized enterprises, as the report would have us believe, but some are subsidiaries of large groups.</a:t>
                      </a:r>
                      <a:endParaRPr lang="fr-FR" dirty="0">
                        <a:latin typeface="Bahnschrift" panose="020B0502040204020203" pitchFamily="34" charset="0"/>
                      </a:endParaRPr>
                    </a:p>
                  </a:txBody>
                  <a:tcPr anchor="ctr"/>
                </a:tc>
                <a:tc>
                  <a:txBody>
                    <a:bodyPr/>
                    <a:lstStyle/>
                    <a:p>
                      <a:pPr algn="ctr"/>
                      <a:r>
                        <a:rPr lang="fr-FR" dirty="0">
                          <a:latin typeface="Bahnschrift" panose="020B0502040204020203" pitchFamily="34" charset="0"/>
                        </a:rPr>
                        <a:t>3</a:t>
                      </a:r>
                    </a:p>
                  </a:txBody>
                  <a:tcPr anchor="ctr"/>
                </a:tc>
                <a:extLst>
                  <a:ext uri="{0D108BD9-81ED-4DB2-BD59-A6C34878D82A}">
                    <a16:rowId xmlns:a16="http://schemas.microsoft.com/office/drawing/2014/main" val="139394030"/>
                  </a:ext>
                </a:extLst>
              </a:tr>
            </a:tbl>
          </a:graphicData>
        </a:graphic>
      </p:graphicFrame>
      <p:sp>
        <p:nvSpPr>
          <p:cNvPr id="2" name="Espace réservé du texte 5">
            <a:extLst>
              <a:ext uri="{FF2B5EF4-FFF2-40B4-BE49-F238E27FC236}">
                <a16:creationId xmlns:a16="http://schemas.microsoft.com/office/drawing/2014/main" id="{D8A815D4-8B61-E806-999D-0C4401F1A515}"/>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b="1" dirty="0" err="1">
                <a:solidFill>
                  <a:srgbClr val="C40C42"/>
                </a:solidFill>
                <a:latin typeface="Bahnschrift" panose="020B0502040204020203" pitchFamily="34" charset="0"/>
                <a:cs typeface="Calibri"/>
              </a:rPr>
              <a:t>Literature</a:t>
            </a:r>
            <a:r>
              <a:rPr lang="fr-FR" b="1" dirty="0">
                <a:solidFill>
                  <a:srgbClr val="C40C42"/>
                </a:solidFill>
                <a:latin typeface="Bahnschrift" panose="020B0502040204020203" pitchFamily="34" charset="0"/>
                <a:cs typeface="Calibri"/>
              </a:rPr>
              <a:t>  </a:t>
            </a:r>
            <a:r>
              <a:rPr lang="fr-BE" dirty="0">
                <a:solidFill>
                  <a:schemeClr val="bg1">
                    <a:lumMod val="50000"/>
                  </a:schemeClr>
                </a:solidFill>
                <a:latin typeface="Bahnschrift" panose="020B0502040204020203" pitchFamily="34" charset="0"/>
                <a:cs typeface="Calibri"/>
              </a:rPr>
              <a:t>|  </a:t>
            </a:r>
            <a:r>
              <a:rPr lang="fr-BE" dirty="0" err="1">
                <a:solidFill>
                  <a:schemeClr val="bg1">
                    <a:lumMod val="50000"/>
                  </a:schemeClr>
                </a:solidFill>
                <a:latin typeface="Bahnschrift" panose="020B0502040204020203" pitchFamily="34" charset="0"/>
                <a:cs typeface="Calibri"/>
              </a:rPr>
              <a:t>Methodology</a:t>
            </a:r>
            <a:r>
              <a:rPr lang="fr-BE" dirty="0">
                <a:solidFill>
                  <a:schemeClr val="bg1">
                    <a:lumMod val="50000"/>
                  </a:schemeClr>
                </a:solidFill>
                <a:latin typeface="Bahnschrift" panose="020B0502040204020203" pitchFamily="34" charset="0"/>
                <a:cs typeface="Calibri"/>
              </a:rPr>
              <a:t>  |  </a:t>
            </a:r>
            <a:r>
              <a:rPr lang="fr-BE" dirty="0" err="1">
                <a:solidFill>
                  <a:schemeClr val="bg1">
                    <a:lumMod val="50000"/>
                  </a:schemeClr>
                </a:solidFill>
                <a:latin typeface="Bahnschrift" panose="020B0502040204020203" pitchFamily="34" charset="0"/>
                <a:cs typeface="Calibri"/>
              </a:rPr>
              <a:t>Results</a:t>
            </a:r>
            <a:r>
              <a:rPr lang="fr-BE" dirty="0">
                <a:solidFill>
                  <a:schemeClr val="bg1">
                    <a:lumMod val="50000"/>
                  </a:schemeClr>
                </a:solidFill>
                <a:latin typeface="Bahnschrift" panose="020B0502040204020203" pitchFamily="34" charset="0"/>
                <a:cs typeface="Calibri"/>
              </a:rPr>
              <a:t>  |  Conclusion  |  </a:t>
            </a:r>
            <a:r>
              <a:rPr lang="fr-BE" dirty="0" err="1">
                <a:solidFill>
                  <a:schemeClr val="bg1">
                    <a:lumMod val="50000"/>
                  </a:schemeClr>
                </a:solidFill>
                <a:latin typeface="Bahnschrift" panose="020B0502040204020203" pitchFamily="34" charset="0"/>
                <a:cs typeface="Calibri"/>
              </a:rPr>
              <a:t>References</a:t>
            </a:r>
            <a:endParaRPr lang="fr-BE" dirty="0">
              <a:solidFill>
                <a:schemeClr val="bg1">
                  <a:lumMod val="50000"/>
                </a:schemeClr>
              </a:solidFill>
              <a:latin typeface="Bahnschrift" panose="020B0502040204020203" pitchFamily="34" charset="0"/>
              <a:cs typeface="Calibri"/>
            </a:endParaRPr>
          </a:p>
        </p:txBody>
      </p:sp>
      <p:sp>
        <p:nvSpPr>
          <p:cNvPr id="3" name="Espace réservé du texte 5">
            <a:extLst>
              <a:ext uri="{FF2B5EF4-FFF2-40B4-BE49-F238E27FC236}">
                <a16:creationId xmlns:a16="http://schemas.microsoft.com/office/drawing/2014/main" id="{49F7255C-D18F-5F7E-BCA6-764567846FFF}"/>
              </a:ext>
            </a:extLst>
          </p:cNvPr>
          <p:cNvSpPr txBox="1">
            <a:spLocks/>
          </p:cNvSpPr>
          <p:nvPr/>
        </p:nvSpPr>
        <p:spPr>
          <a:xfrm>
            <a:off x="2369574" y="145472"/>
            <a:ext cx="531138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a:t>
            </a:r>
            <a:r>
              <a:rPr lang="fr-FR" b="1" dirty="0">
                <a:solidFill>
                  <a:srgbClr val="969696"/>
                </a:solidFill>
                <a:latin typeface="Bahnschrift" panose="020B0502040204020203" pitchFamily="34" charset="0"/>
                <a:cs typeface="Calibri"/>
              </a:rPr>
              <a:t>•                   •               • • • •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370662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re 2"/>
          <p:cNvSpPr>
            <a:spLocks noGrp="1"/>
          </p:cNvSpPr>
          <p:nvPr>
            <p:ph type="title"/>
          </p:nvPr>
        </p:nvSpPr>
        <p:spPr/>
        <p:txBody>
          <a:bodyPr/>
          <a:lstStyle/>
          <a:p>
            <a:r>
              <a:rPr lang="fr-FR" dirty="0">
                <a:latin typeface="Bahnschrift" panose="020B0502040204020203" pitchFamily="34" charset="0"/>
              </a:rPr>
              <a:t>Quantifier-Modifier Interactions</a:t>
            </a:r>
          </a:p>
        </p:txBody>
      </p:sp>
      <p:sp>
        <p:nvSpPr>
          <p:cNvPr id="34820" name="Espace réservé du numéro de diapositive 3"/>
          <p:cNvSpPr>
            <a:spLocks noGrp="1"/>
          </p:cNvSpPr>
          <p:nvPr>
            <p:ph type="sldNum" sz="quarter" idx="16"/>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185F3-5792-4D7D-8278-165FFC7BEE76}" type="slidenum">
              <a:rPr lang="fr-BE">
                <a:latin typeface="Bahnschrift" panose="020B0502040204020203" pitchFamily="34" charset="0"/>
              </a:rPr>
              <a:pPr fontAlgn="base">
                <a:spcBef>
                  <a:spcPct val="0"/>
                </a:spcBef>
                <a:spcAft>
                  <a:spcPct val="0"/>
                </a:spcAft>
              </a:pPr>
              <a:t>9</a:t>
            </a:fld>
            <a:endParaRPr lang="fr-BE">
              <a:latin typeface="Bahnschrift" panose="020B0502040204020203" pitchFamily="34" charset="0"/>
            </a:endParaRPr>
          </a:p>
        </p:txBody>
      </p:sp>
      <p:pic>
        <p:nvPicPr>
          <p:cNvPr id="3" name="Image 2">
            <a:extLst>
              <a:ext uri="{FF2B5EF4-FFF2-40B4-BE49-F238E27FC236}">
                <a16:creationId xmlns:a16="http://schemas.microsoft.com/office/drawing/2014/main" id="{06D0E4C4-E625-49E8-8B16-2F6BAD9D4901}"/>
              </a:ext>
            </a:extLst>
          </p:cNvPr>
          <p:cNvPicPr>
            <a:picLocks noChangeAspect="1"/>
          </p:cNvPicPr>
          <p:nvPr/>
        </p:nvPicPr>
        <p:blipFill rotWithShape="1">
          <a:blip r:embed="rId3">
            <a:extLst>
              <a:ext uri="{28A0092B-C50C-407E-A947-70E740481C1C}">
                <a14:useLocalDpi xmlns:a14="http://schemas.microsoft.com/office/drawing/2010/main" val="0"/>
              </a:ext>
            </a:extLst>
          </a:blip>
          <a:srcRect l="3117" t="3248" r="3401" b="4181"/>
          <a:stretch/>
        </p:blipFill>
        <p:spPr>
          <a:xfrm>
            <a:off x="828680" y="1107006"/>
            <a:ext cx="6961130" cy="5473181"/>
          </a:xfrm>
          <a:prstGeom prst="rect">
            <a:avLst/>
          </a:prstGeom>
        </p:spPr>
      </p:pic>
      <p:sp>
        <p:nvSpPr>
          <p:cNvPr id="2" name="Espace réservé du texte 5">
            <a:extLst>
              <a:ext uri="{FF2B5EF4-FFF2-40B4-BE49-F238E27FC236}">
                <a16:creationId xmlns:a16="http://schemas.microsoft.com/office/drawing/2014/main" id="{AEE28486-DE39-A8D6-62DA-6D17A4CC2357}"/>
              </a:ext>
            </a:extLst>
          </p:cNvPr>
          <p:cNvSpPr txBox="1">
            <a:spLocks/>
          </p:cNvSpPr>
          <p:nvPr/>
        </p:nvSpPr>
        <p:spPr>
          <a:xfrm>
            <a:off x="-4368" y="-3486"/>
            <a:ext cx="9144000" cy="22860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defRPr/>
            </a:pPr>
            <a:r>
              <a:rPr lang="fr-FR" b="1" dirty="0" err="1">
                <a:solidFill>
                  <a:srgbClr val="C40C42"/>
                </a:solidFill>
                <a:latin typeface="Bahnschrift" panose="020B0502040204020203" pitchFamily="34" charset="0"/>
                <a:cs typeface="Calibri"/>
              </a:rPr>
              <a:t>Literature</a:t>
            </a:r>
            <a:r>
              <a:rPr lang="fr-FR" b="1" dirty="0">
                <a:solidFill>
                  <a:srgbClr val="C40C42"/>
                </a:solidFill>
                <a:latin typeface="Bahnschrift" panose="020B0502040204020203" pitchFamily="34" charset="0"/>
                <a:cs typeface="Calibri"/>
              </a:rPr>
              <a:t>  </a:t>
            </a:r>
            <a:r>
              <a:rPr lang="fr-BE" dirty="0">
                <a:solidFill>
                  <a:schemeClr val="bg1">
                    <a:lumMod val="50000"/>
                  </a:schemeClr>
                </a:solidFill>
                <a:latin typeface="Bahnschrift" panose="020B0502040204020203" pitchFamily="34" charset="0"/>
                <a:cs typeface="Calibri"/>
              </a:rPr>
              <a:t>|  </a:t>
            </a:r>
            <a:r>
              <a:rPr lang="fr-BE" dirty="0" err="1">
                <a:solidFill>
                  <a:schemeClr val="bg1">
                    <a:lumMod val="50000"/>
                  </a:schemeClr>
                </a:solidFill>
                <a:latin typeface="Bahnschrift" panose="020B0502040204020203" pitchFamily="34" charset="0"/>
                <a:cs typeface="Calibri"/>
              </a:rPr>
              <a:t>Methodology</a:t>
            </a:r>
            <a:r>
              <a:rPr lang="fr-BE" dirty="0">
                <a:solidFill>
                  <a:schemeClr val="bg1">
                    <a:lumMod val="50000"/>
                  </a:schemeClr>
                </a:solidFill>
                <a:latin typeface="Bahnschrift" panose="020B0502040204020203" pitchFamily="34" charset="0"/>
                <a:cs typeface="Calibri"/>
              </a:rPr>
              <a:t>  |  </a:t>
            </a:r>
            <a:r>
              <a:rPr lang="fr-BE" dirty="0" err="1">
                <a:solidFill>
                  <a:schemeClr val="bg1">
                    <a:lumMod val="50000"/>
                  </a:schemeClr>
                </a:solidFill>
                <a:latin typeface="Bahnschrift" panose="020B0502040204020203" pitchFamily="34" charset="0"/>
                <a:cs typeface="Calibri"/>
              </a:rPr>
              <a:t>Results</a:t>
            </a:r>
            <a:r>
              <a:rPr lang="fr-BE" dirty="0">
                <a:solidFill>
                  <a:schemeClr val="bg1">
                    <a:lumMod val="50000"/>
                  </a:schemeClr>
                </a:solidFill>
                <a:latin typeface="Bahnschrift" panose="020B0502040204020203" pitchFamily="34" charset="0"/>
                <a:cs typeface="Calibri"/>
              </a:rPr>
              <a:t>  |  Conclusion  |  </a:t>
            </a:r>
            <a:r>
              <a:rPr lang="fr-BE" dirty="0" err="1">
                <a:solidFill>
                  <a:schemeClr val="bg1">
                    <a:lumMod val="50000"/>
                  </a:schemeClr>
                </a:solidFill>
                <a:latin typeface="Bahnschrift" panose="020B0502040204020203" pitchFamily="34" charset="0"/>
                <a:cs typeface="Calibri"/>
              </a:rPr>
              <a:t>References</a:t>
            </a:r>
            <a:endParaRPr lang="fr-BE" dirty="0">
              <a:solidFill>
                <a:schemeClr val="bg1">
                  <a:lumMod val="50000"/>
                </a:schemeClr>
              </a:solidFill>
              <a:latin typeface="Bahnschrift" panose="020B0502040204020203" pitchFamily="34" charset="0"/>
              <a:cs typeface="Calibri"/>
            </a:endParaRPr>
          </a:p>
        </p:txBody>
      </p:sp>
      <p:sp>
        <p:nvSpPr>
          <p:cNvPr id="4" name="Espace réservé du texte 5">
            <a:extLst>
              <a:ext uri="{FF2B5EF4-FFF2-40B4-BE49-F238E27FC236}">
                <a16:creationId xmlns:a16="http://schemas.microsoft.com/office/drawing/2014/main" id="{CDA2AA89-0CED-69A3-4B4C-795D4D2B4C12}"/>
              </a:ext>
            </a:extLst>
          </p:cNvPr>
          <p:cNvSpPr txBox="1">
            <a:spLocks/>
          </p:cNvSpPr>
          <p:nvPr/>
        </p:nvSpPr>
        <p:spPr>
          <a:xfrm>
            <a:off x="2369574" y="145472"/>
            <a:ext cx="5311386" cy="392410"/>
          </a:xfrm>
          <a:prstGeom prst="rect">
            <a:avLst/>
          </a:prstGeom>
        </p:spPr>
        <p:txBody>
          <a:bodyPr vert="horz" lIns="91440" tIns="45720" rIns="91440" bIns="45720" rtlCol="0" anchor="t">
            <a:noAutofit/>
          </a:bodyPr>
          <a:lstStyle>
            <a:lvl1pPr marL="0" indent="0" algn="ctr" rtl="0" fontAlgn="base">
              <a:spcBef>
                <a:spcPct val="20000"/>
              </a:spcBef>
              <a:spcAft>
                <a:spcPct val="0"/>
              </a:spcAft>
              <a:buFont typeface="Arial" charset="0"/>
              <a:buNone/>
              <a:defRPr lang="fr-FR" sz="1200" kern="1200" cap="small" baseline="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spcAft>
                <a:spcPts val="0"/>
              </a:spcAft>
              <a:defRPr/>
            </a:pPr>
            <a:r>
              <a:rPr lang="fr-FR" b="1" dirty="0">
                <a:solidFill>
                  <a:srgbClr val="C00000"/>
                </a:solidFill>
                <a:latin typeface="Bahnschrift" panose="020B0502040204020203" pitchFamily="34" charset="0"/>
                <a:cs typeface="Calibri"/>
              </a:rPr>
              <a:t>• • • • • •</a:t>
            </a:r>
            <a:r>
              <a:rPr lang="fr-FR" b="1" dirty="0">
                <a:solidFill>
                  <a:srgbClr val="969696"/>
                </a:solidFill>
                <a:latin typeface="Bahnschrift" panose="020B0502040204020203" pitchFamily="34" charset="0"/>
                <a:cs typeface="Calibri"/>
              </a:rPr>
              <a:t>                   •               • • • • •                •                     • • </a:t>
            </a:r>
            <a:endParaRPr lang="fr-BE" dirty="0">
              <a:solidFill>
                <a:srgbClr val="969696"/>
              </a:solidFill>
              <a:latin typeface="Bahnschrift" panose="020B0502040204020203" pitchFamily="34" charset="0"/>
              <a:cs typeface="Calibri"/>
            </a:endParaRPr>
          </a:p>
        </p:txBody>
      </p:sp>
    </p:spTree>
    <p:extLst>
      <p:ext uri="{BB962C8B-B14F-4D97-AF65-F5344CB8AC3E}">
        <p14:creationId xmlns:p14="http://schemas.microsoft.com/office/powerpoint/2010/main" val="342090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UMons">
      <a:dk1>
        <a:sysClr val="windowText" lastClr="000000"/>
      </a:dk1>
      <a:lt1>
        <a:sysClr val="window" lastClr="FFFFFF"/>
      </a:lt1>
      <a:dk2>
        <a:srgbClr val="1F497D"/>
      </a:dk2>
      <a:lt2>
        <a:srgbClr val="EEECE1"/>
      </a:lt2>
      <a:accent1>
        <a:srgbClr val="00ABCC"/>
      </a:accent1>
      <a:accent2>
        <a:srgbClr val="C40C42"/>
      </a:accent2>
      <a:accent3>
        <a:srgbClr val="A5A5A5"/>
      </a:accent3>
      <a:accent4>
        <a:srgbClr val="94CD7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fontScale="92500" lnSpcReduction="10000"/>
      </a:bodyPr>
      <a:lstStyle>
        <a:defPPr marL="342900" marR="0" indent="-342900" algn="l" defTabSz="914400" rtl="0" eaLnBrk="0" fontAlgn="base" latinLnBrk="0" hangingPunct="0">
          <a:lnSpc>
            <a:spcPct val="100000"/>
          </a:lnSpc>
          <a:spcBef>
            <a:spcPct val="0"/>
          </a:spcBef>
          <a:spcAft>
            <a:spcPct val="0"/>
          </a:spcAft>
          <a:buClrTx/>
          <a:buSzTx/>
          <a:buFont typeface="Arial" pitchFamily="34" charset="0"/>
          <a:buNone/>
          <a:tabLst/>
          <a:defRPr kumimoji="0" sz="28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F11B283297CD4296F6DF1415D806B9" ma:contentTypeVersion="0" ma:contentTypeDescription="Crée un document." ma:contentTypeScope="" ma:versionID="c1367d83330923712a897f2881686f91">
  <xsd:schema xmlns:xsd="http://www.w3.org/2001/XMLSchema" xmlns:xs="http://www.w3.org/2001/XMLSchema" xmlns:p="http://schemas.microsoft.com/office/2006/metadata/properties" targetNamespace="http://schemas.microsoft.com/office/2006/metadata/properties" ma:root="true" ma:fieldsID="7043723848d0f805fbc3fbd7bf262d2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9A9E931-F265-4F60-BF88-B03301C85070}">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C7A6F4-DD02-4C22-9383-E495BB5ECF2C}">
  <ds:schemaRefs>
    <ds:schemaRef ds:uri="http://schemas.microsoft.com/sharepoint/v3/contenttype/forms"/>
  </ds:schemaRefs>
</ds:datastoreItem>
</file>

<file path=customXml/itemProps3.xml><?xml version="1.0" encoding="utf-8"?>
<ds:datastoreItem xmlns:ds="http://schemas.openxmlformats.org/officeDocument/2006/customXml" ds:itemID="{2C58CF43-BFFC-4B74-8E0D-3313BB336CC3}">
  <ds:schemaRefs>
    <ds:schemaRef ds:uri="f24f3339-4e27-488e-9aa1-60d2d078b69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2471</Words>
  <Application>Microsoft Office PowerPoint</Application>
  <PresentationFormat>Affichage à l'écran (4:3)</PresentationFormat>
  <Paragraphs>368</Paragraphs>
  <Slides>19</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Bahnschrift</vt:lpstr>
      <vt:lpstr>Calibri</vt:lpstr>
      <vt:lpstr>Wingdings</vt:lpstr>
      <vt:lpstr>Thème Office</vt:lpstr>
      <vt:lpstr>Présentation PowerPoint</vt:lpstr>
      <vt:lpstr>Translating Quantity Modification: A Case Study of English all and French tout</vt:lpstr>
      <vt:lpstr>Outline</vt:lpstr>
      <vt:lpstr>Literature</vt:lpstr>
      <vt:lpstr>Relative Quantifiers</vt:lpstr>
      <vt:lpstr>Relative Quantifiers</vt:lpstr>
      <vt:lpstr>Proportional Modifiers</vt:lpstr>
      <vt:lpstr>Proportional Modifiers</vt:lpstr>
      <vt:lpstr>Quantifier-Modifier Interactions</vt:lpstr>
      <vt:lpstr>Methodology</vt:lpstr>
      <vt:lpstr>Results</vt:lpstr>
      <vt:lpstr>English into French</vt:lpstr>
      <vt:lpstr>French into English</vt:lpstr>
      <vt:lpstr>Deviant Cases</vt:lpstr>
      <vt:lpstr>Deviant Cases</vt:lpstr>
      <vt:lpstr>Conclusion</vt:lpstr>
      <vt:lpstr>References</vt:lpstr>
      <vt:lpstr>References</vt:lpstr>
      <vt:lpstr>Thank you for your attention!   Questions? Remarks? Suggestions?</vt:lpstr>
    </vt:vector>
  </TitlesOfParts>
  <Company>Faculte Polytechnique de Mons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l’exposé</dc:title>
  <dc:creator>Lobke Ghesquière</dc:creator>
  <cp:lastModifiedBy>Jesse Marion</cp:lastModifiedBy>
  <cp:revision>1718</cp:revision>
  <dcterms:created xsi:type="dcterms:W3CDTF">2009-06-17T14:08:01Z</dcterms:created>
  <dcterms:modified xsi:type="dcterms:W3CDTF">2022-09-23T10:46:19Z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mage">
    <vt:lpwstr/>
  </property>
  <property fmtid="{D5CDD505-2E9C-101B-9397-08002B2CF9AE}" pid="3" name="ContentTypeId">
    <vt:lpwstr>0x01010007F11B283297CD4296F6DF1415D806B9</vt:lpwstr>
  </property>
  <property fmtid="{D5CDD505-2E9C-101B-9397-08002B2CF9AE}" pid="4" name="Order">
    <vt:r8>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y fmtid="{D5CDD505-2E9C-101B-9397-08002B2CF9AE}" pid="10" name="ComplianceAssetId">
    <vt:lpwstr/>
  </property>
</Properties>
</file>