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97" r:id="rId5"/>
    <p:sldId id="281" r:id="rId6"/>
    <p:sldId id="330" r:id="rId7"/>
    <p:sldId id="270" r:id="rId8"/>
    <p:sldId id="291" r:id="rId9"/>
    <p:sldId id="394" r:id="rId10"/>
    <p:sldId id="319" r:id="rId11"/>
    <p:sldId id="315" r:id="rId12"/>
    <p:sldId id="398" r:id="rId13"/>
    <p:sldId id="399" r:id="rId14"/>
    <p:sldId id="391" r:id="rId15"/>
    <p:sldId id="413" r:id="rId16"/>
    <p:sldId id="411" r:id="rId17"/>
    <p:sldId id="400" r:id="rId18"/>
    <p:sldId id="402" r:id="rId19"/>
    <p:sldId id="414" r:id="rId20"/>
    <p:sldId id="404" r:id="rId21"/>
    <p:sldId id="405" r:id="rId22"/>
    <p:sldId id="407" r:id="rId23"/>
    <p:sldId id="408" r:id="rId24"/>
    <p:sldId id="409" r:id="rId25"/>
    <p:sldId id="332" r:id="rId26"/>
    <p:sldId id="415" r:id="rId27"/>
    <p:sldId id="314" r:id="rId28"/>
    <p:sldId id="336" r:id="rId29"/>
    <p:sldId id="344" r:id="rId30"/>
    <p:sldId id="401" r:id="rId31"/>
    <p:sldId id="406" r:id="rId32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5BC627-2D12-3072-B3A6-514C1505C29A}" name="Jesse MARION" initials="JM" userId="Jesse MARION" providerId="None"/>
  <p188:author id="{92404A41-FB42-682C-FB7E-6A07A7839D8A}" name="Jesse Marion" initials="JM" userId="7ac54b77efc4fa9c" providerId="Windows Live"/>
  <p188:author id="{AD47FBA7-A586-CDD1-7466-D35242E36834}" name="Lobke GHESQUIERE" initials="LG" userId="Lobke GHESQUIER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e MARION" initials="JM" lastIdx="18" clrIdx="0">
    <p:extLst>
      <p:ext uri="{19B8F6BF-5375-455C-9EA6-DF929625EA0E}">
        <p15:presenceInfo xmlns:p15="http://schemas.microsoft.com/office/powerpoint/2012/main" userId="S::534042@umons.ac.be::41e83996-6ed1-47a9-8ba0-769309a2b2bb" providerId="AD"/>
      </p:ext>
    </p:extLst>
  </p:cmAuthor>
  <p:cmAuthor id="2" name="Jesse MARION" initials="JM [2]" lastIdx="7" clrIdx="1">
    <p:extLst>
      <p:ext uri="{19B8F6BF-5375-455C-9EA6-DF929625EA0E}">
        <p15:presenceInfo xmlns:p15="http://schemas.microsoft.com/office/powerpoint/2012/main" userId="Jesse MARION" providerId="None"/>
      </p:ext>
    </p:extLst>
  </p:cmAuthor>
  <p:cmAuthor id="3" name="Lobke Ghesquière" initials="LG" lastIdx="30" clrIdx="2">
    <p:extLst>
      <p:ext uri="{19B8F6BF-5375-455C-9EA6-DF929625EA0E}">
        <p15:presenceInfo xmlns:p15="http://schemas.microsoft.com/office/powerpoint/2012/main" userId="S-1-5-21-4060015860-3155939536-3220560164-11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CC"/>
    <a:srgbClr val="969696"/>
    <a:srgbClr val="A80039"/>
    <a:srgbClr val="000000"/>
    <a:srgbClr val="C40C42"/>
    <a:srgbClr val="C4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0952" autoAdjust="0"/>
  </p:normalViewPr>
  <p:slideViewPr>
    <p:cSldViewPr snapToGrid="0">
      <p:cViewPr>
        <p:scale>
          <a:sx n="100" d="100"/>
          <a:sy n="100" d="100"/>
        </p:scale>
        <p:origin x="810" y="-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AE6744-50FF-4EAC-B8F6-50FAD023CFA1}" type="datetimeFigureOut">
              <a:rPr lang="fr-FR"/>
              <a:pPr>
                <a:defRPr/>
              </a:pPr>
              <a:t>01/12/2022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B4D2A2-2AC2-47F8-A6A5-A7DD71C9846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371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4DB1C-F76D-47A0-9DEA-1E750A360BE4}" type="datetimeFigureOut">
              <a:rPr lang="fr-FR"/>
              <a:pPr>
                <a:defRPr/>
              </a:pPr>
              <a:t>01/12/2022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7F7ECF-42F4-4999-8AB5-B9CFFB89422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52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fundamentalists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5372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Oral comment: </a:t>
            </a:r>
            <a:r>
              <a:rPr lang="fr-BE" i="1" dirty="0"/>
              <a:t>ni non plus</a:t>
            </a:r>
            <a:r>
              <a:rPr lang="fr-BE" i="0" dirty="0"/>
              <a:t> can </a:t>
            </a:r>
            <a:r>
              <a:rPr lang="fr-BE" i="0" dirty="0" err="1"/>
              <a:t>be</a:t>
            </a:r>
            <a:r>
              <a:rPr lang="fr-BE" i="0" dirty="0"/>
              <a:t> </a:t>
            </a:r>
            <a:r>
              <a:rPr lang="fr-BE" i="0" dirty="0" err="1"/>
              <a:t>paraphsed</a:t>
            </a:r>
            <a:r>
              <a:rPr lang="fr-BE" i="0" dirty="0"/>
              <a:t> as </a:t>
            </a:r>
            <a:r>
              <a:rPr lang="fr-BE" i="1" dirty="0"/>
              <a:t>et X non plus</a:t>
            </a:r>
            <a:r>
              <a:rPr lang="fr-BE" i="0" dirty="0"/>
              <a:t>, X </a:t>
            </a:r>
            <a:r>
              <a:rPr lang="fr-BE" i="0" dirty="0" err="1"/>
              <a:t>being</a:t>
            </a:r>
            <a:r>
              <a:rPr lang="fr-BE" i="0" dirty="0"/>
              <a:t> the </a:t>
            </a:r>
            <a:r>
              <a:rPr lang="fr-BE" i="0" dirty="0" err="1"/>
              <a:t>subject</a:t>
            </a:r>
            <a:r>
              <a:rPr lang="fr-BE" i="0" dirty="0"/>
              <a:t> </a:t>
            </a:r>
            <a:r>
              <a:rPr lang="fr-BE" i="0" dirty="0">
                <a:sym typeface="Wingdings" panose="05000000000000000000" pitchFamily="2" charset="2"/>
              </a:rPr>
              <a:t> </a:t>
            </a:r>
            <a:r>
              <a:rPr lang="fr-BE" i="1" dirty="0">
                <a:sym typeface="Wingdings" panose="05000000000000000000" pitchFamily="2" charset="2"/>
              </a:rPr>
              <a:t>et Paul non plus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8414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6571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English data: test </a:t>
            </a:r>
            <a:r>
              <a:rPr lang="fr-FR" dirty="0" err="1"/>
              <a:t>confirms</a:t>
            </a:r>
            <a:r>
              <a:rPr lang="fr-FR" dirty="0"/>
              <a:t> intuition </a:t>
            </a:r>
          </a:p>
          <a:p>
            <a:r>
              <a:rPr lang="fr-FR" dirty="0"/>
              <a:t>French data: test </a:t>
            </a:r>
            <a:r>
              <a:rPr lang="fr-FR" dirty="0" err="1"/>
              <a:t>nearly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contradicts</a:t>
            </a:r>
            <a:r>
              <a:rPr lang="fr-FR" dirty="0"/>
              <a:t> intuition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12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1226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5092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4901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Possible </a:t>
            </a:r>
            <a:r>
              <a:rPr lang="fr-FR" dirty="0" err="1"/>
              <a:t>explanation</a:t>
            </a:r>
            <a:r>
              <a:rPr lang="fr-FR" dirty="0"/>
              <a:t> for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SSPs</a:t>
            </a:r>
            <a:r>
              <a:rPr lang="fr-FR" dirty="0"/>
              <a:t> FR//EN: Nb of position = N.A. ++ in FR (‘pas tous’ standing </a:t>
            </a:r>
            <a:r>
              <a:rPr lang="fr-FR" dirty="0" err="1"/>
              <a:t>alone</a:t>
            </a:r>
            <a:r>
              <a:rPr lang="fr-FR" dirty="0"/>
              <a:t>)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6211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6014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898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Greeting</a:t>
            </a:r>
            <a:r>
              <a:rPr lang="fr-FR" dirty="0"/>
              <a:t> &amp; intro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6107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6502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Boxes highlight </a:t>
            </a:r>
            <a:r>
              <a:rPr lang="fr-BE" dirty="0" err="1"/>
              <a:t>significant</a:t>
            </a:r>
            <a:r>
              <a:rPr lang="fr-BE" dirty="0"/>
              <a:t> </a:t>
            </a:r>
            <a:r>
              <a:rPr lang="fr-BE" dirty="0" err="1"/>
              <a:t>behavioural</a:t>
            </a:r>
            <a:r>
              <a:rPr lang="fr-BE" dirty="0"/>
              <a:t> </a:t>
            </a:r>
            <a:r>
              <a:rPr lang="fr-BE" dirty="0" err="1"/>
              <a:t>differences</a:t>
            </a:r>
            <a:r>
              <a:rPr lang="fr-BE" dirty="0"/>
              <a:t>.</a:t>
            </a:r>
          </a:p>
          <a:p>
            <a:r>
              <a:rPr lang="fr-BE" dirty="0"/>
              <a:t>Labels </a:t>
            </a:r>
            <a:r>
              <a:rPr lang="fr-BE" dirty="0" err="1"/>
              <a:t>adapted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i="0" dirty="0" err="1"/>
              <a:t>Quirk</a:t>
            </a:r>
            <a:r>
              <a:rPr lang="fr-BE" i="0" dirty="0"/>
              <a:t> </a:t>
            </a:r>
            <a:r>
              <a:rPr lang="fr-BE" i="1" dirty="0"/>
              <a:t>et al.</a:t>
            </a:r>
            <a:r>
              <a:rPr lang="fr-BE" i="0" dirty="0"/>
              <a:t> 1987.</a:t>
            </a:r>
          </a:p>
          <a:p>
            <a:r>
              <a:rPr lang="fr-BE" i="0" dirty="0"/>
              <a:t>S = </a:t>
            </a:r>
            <a:r>
              <a:rPr lang="fr-BE" i="0" dirty="0" err="1"/>
              <a:t>subject</a:t>
            </a:r>
            <a:endParaRPr lang="fr-BE" i="0" dirty="0"/>
          </a:p>
          <a:p>
            <a:r>
              <a:rPr lang="fr-BE" i="0" dirty="0" err="1"/>
              <a:t>Od</a:t>
            </a:r>
            <a:r>
              <a:rPr lang="fr-BE" i="0" dirty="0"/>
              <a:t> = direct </a:t>
            </a:r>
            <a:r>
              <a:rPr lang="fr-BE" i="0" dirty="0" err="1"/>
              <a:t>object</a:t>
            </a:r>
            <a:endParaRPr lang="fr-BE" i="0" dirty="0"/>
          </a:p>
          <a:p>
            <a:r>
              <a:rPr lang="fr-BE" i="0" dirty="0"/>
              <a:t>I = initial position of adverbial, </a:t>
            </a:r>
            <a:r>
              <a:rPr lang="fr-BE" i="0" dirty="0" err="1"/>
              <a:t>pr</a:t>
            </a:r>
            <a:r>
              <a:rPr lang="fr-BE" i="0" dirty="0"/>
              <a:t> = </a:t>
            </a:r>
            <a:r>
              <a:rPr lang="fr-BE" i="0" dirty="0" err="1"/>
              <a:t>prepositional</a:t>
            </a:r>
            <a:r>
              <a:rPr lang="fr-BE" i="0" dirty="0"/>
              <a:t> </a:t>
            </a:r>
            <a:r>
              <a:rPr lang="fr-BE" i="0" dirty="0" err="1"/>
              <a:t>verb</a:t>
            </a:r>
            <a:r>
              <a:rPr lang="fr-BE" i="0" dirty="0"/>
              <a:t> (</a:t>
            </a:r>
            <a:r>
              <a:rPr lang="fr-BE" i="0" dirty="0" err="1"/>
              <a:t>here</a:t>
            </a:r>
            <a:r>
              <a:rPr lang="fr-BE" i="0" dirty="0"/>
              <a:t> </a:t>
            </a:r>
            <a:r>
              <a:rPr lang="fr-BE" i="0" dirty="0" err="1"/>
              <a:t>adapted</a:t>
            </a:r>
            <a:r>
              <a:rPr lang="fr-BE" i="0" dirty="0"/>
              <a:t> </a:t>
            </a:r>
            <a:r>
              <a:rPr lang="fr-BE" i="0" dirty="0" err="1"/>
              <a:t>into</a:t>
            </a:r>
            <a:r>
              <a:rPr lang="fr-BE" i="0" dirty="0"/>
              <a:t> initial position of </a:t>
            </a:r>
            <a:r>
              <a:rPr lang="fr-BE" i="0" dirty="0" err="1"/>
              <a:t>prepositional</a:t>
            </a:r>
            <a:r>
              <a:rPr lang="fr-BE" i="0" dirty="0"/>
              <a:t> clause)</a:t>
            </a:r>
          </a:p>
          <a:p>
            <a:r>
              <a:rPr lang="fr-BE" dirty="0"/>
              <a:t>C = </a:t>
            </a:r>
            <a:r>
              <a:rPr lang="fr-BE" dirty="0" err="1"/>
              <a:t>complement</a:t>
            </a:r>
            <a:r>
              <a:rPr lang="fr-BE" dirty="0"/>
              <a:t>, temp (</a:t>
            </a:r>
            <a:r>
              <a:rPr lang="fr-BE" dirty="0" err="1"/>
              <a:t>my</a:t>
            </a:r>
            <a:r>
              <a:rPr lang="fr-BE" dirty="0"/>
              <a:t> </a:t>
            </a:r>
            <a:r>
              <a:rPr lang="fr-BE" dirty="0" err="1"/>
              <a:t>own</a:t>
            </a:r>
            <a:r>
              <a:rPr lang="fr-BE" dirty="0"/>
              <a:t>) for temporal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04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790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0" noProof="0" dirty="0">
                <a:sym typeface="Wingdings" panose="05000000000000000000" pitchFamily="2" charset="2"/>
              </a:rPr>
              <a:t>we argue </a:t>
            </a:r>
            <a:r>
              <a:rPr lang="en-GB" i="1" noProof="0" dirty="0">
                <a:sym typeface="Wingdings" panose="05000000000000000000" pitchFamily="2" charset="2"/>
              </a:rPr>
              <a:t>all</a:t>
            </a:r>
            <a:r>
              <a:rPr lang="en-GB" i="0" noProof="0" dirty="0">
                <a:sym typeface="Wingdings" panose="05000000000000000000" pitchFamily="2" charset="2"/>
              </a:rPr>
              <a:t>/</a:t>
            </a:r>
            <a:r>
              <a:rPr lang="en-GB" i="1" noProof="0" dirty="0">
                <a:sym typeface="Wingdings" panose="05000000000000000000" pitchFamily="2" charset="2"/>
              </a:rPr>
              <a:t>tout</a:t>
            </a:r>
            <a:r>
              <a:rPr lang="en-GB" i="0" noProof="0" dirty="0">
                <a:sym typeface="Wingdings" panose="05000000000000000000" pitchFamily="2" charset="2"/>
              </a:rPr>
              <a:t> can pair with </a:t>
            </a:r>
            <a:r>
              <a:rPr lang="en-GB" i="1" noProof="0" dirty="0">
                <a:sym typeface="Wingdings" panose="05000000000000000000" pitchFamily="2" charset="2"/>
              </a:rPr>
              <a:t>not/pas</a:t>
            </a:r>
            <a:r>
              <a:rPr lang="en-GB" i="0" noProof="0" dirty="0">
                <a:sym typeface="Wingdings" panose="05000000000000000000" pitchFamily="2" charset="2"/>
              </a:rPr>
              <a:t> respectively to form a fourth subtype of proportional quantity modification</a:t>
            </a:r>
            <a:endParaRPr lang="en-GB" i="0" noProof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640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Parameters</a:t>
            </a:r>
            <a:r>
              <a:rPr lang="fr-BE" dirty="0"/>
              <a:t>: count/</a:t>
            </a:r>
            <a:r>
              <a:rPr lang="fr-BE" dirty="0" err="1"/>
              <a:t>uncount</a:t>
            </a:r>
            <a:r>
              <a:rPr lang="fr-BE" dirty="0"/>
              <a:t>, co-occurrence </a:t>
            </a:r>
            <a:r>
              <a:rPr lang="fr-BE" dirty="0" err="1"/>
              <a:t>criteria</a:t>
            </a:r>
            <a:r>
              <a:rPr lang="fr-BE" dirty="0"/>
              <a:t>, pronominal use vs prenominal use, position in sentence</a:t>
            </a:r>
          </a:p>
          <a:p>
            <a:endParaRPr lang="fr-BE" dirty="0"/>
          </a:p>
          <a:p>
            <a:r>
              <a:rPr lang="fr-BE" dirty="0"/>
              <a:t>Mess </a:t>
            </a:r>
            <a:r>
              <a:rPr lang="fr-BE" dirty="0" err="1"/>
              <a:t>around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the data: 14m (EN), 9m (FR)</a:t>
            </a:r>
          </a:p>
          <a:p>
            <a:r>
              <a:rPr lang="fr-BE" dirty="0" err="1"/>
              <a:t>Nearly</a:t>
            </a:r>
            <a:r>
              <a:rPr lang="fr-BE" dirty="0"/>
              <a:t> 230k </a:t>
            </a:r>
            <a:r>
              <a:rPr lang="fr-BE" dirty="0" err="1"/>
              <a:t>Q&amp;As</a:t>
            </a:r>
            <a:r>
              <a:rPr lang="fr-BE" dirty="0"/>
              <a:t> for EN, </a:t>
            </a:r>
            <a:r>
              <a:rPr lang="fr-BE" dirty="0" err="1"/>
              <a:t>nearly</a:t>
            </a:r>
            <a:r>
              <a:rPr lang="fr-BE" dirty="0"/>
              <a:t> 160k for FR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786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DISCLAIMER: </a:t>
            </a:r>
            <a:r>
              <a:rPr lang="fr-FR" dirty="0" err="1"/>
              <a:t>Examples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offensive, </a:t>
            </a:r>
            <a:r>
              <a:rPr lang="fr-FR" dirty="0" err="1"/>
              <a:t>insulting</a:t>
            </a:r>
            <a:r>
              <a:rPr lang="fr-FR" dirty="0"/>
              <a:t>, </a:t>
            </a:r>
            <a:r>
              <a:rPr lang="fr-FR" dirty="0" err="1"/>
              <a:t>racist</a:t>
            </a:r>
            <a:r>
              <a:rPr lang="fr-FR" dirty="0"/>
              <a:t>, </a:t>
            </a:r>
            <a:r>
              <a:rPr lang="fr-FR" dirty="0" err="1"/>
              <a:t>homophobic</a:t>
            </a:r>
            <a:r>
              <a:rPr lang="fr-FR" dirty="0"/>
              <a:t> &amp; Co. &gt;Forum </a:t>
            </a:r>
          </a:p>
          <a:p>
            <a:r>
              <a:rPr lang="fr-FR" dirty="0" err="1"/>
              <a:t>Holds</a:t>
            </a:r>
            <a:r>
              <a:rPr lang="fr-FR" dirty="0"/>
              <a:t> </a:t>
            </a:r>
            <a:r>
              <a:rPr lang="fr-FR" dirty="0" err="1"/>
              <a:t>true</a:t>
            </a:r>
            <a:r>
              <a:rPr lang="fr-FR" dirty="0"/>
              <a:t> for the </a:t>
            </a:r>
            <a:r>
              <a:rPr lang="fr-FR" dirty="0" err="1"/>
              <a:t>rest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503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4104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232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580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tif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826" y="511176"/>
            <a:ext cx="895773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8300" y="3686176"/>
            <a:ext cx="906780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908301" y="2370138"/>
            <a:ext cx="9105900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908300" y="4905375"/>
            <a:ext cx="90424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908301" y="4495801"/>
            <a:ext cx="9055100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83" y="5780956"/>
            <a:ext cx="2493917" cy="83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4935" y="515938"/>
            <a:ext cx="8932331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8300" y="3686176"/>
            <a:ext cx="906780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908301" y="2370138"/>
            <a:ext cx="9105900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908300" y="4905375"/>
            <a:ext cx="90424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908301" y="4495801"/>
            <a:ext cx="9055100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19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596" y="5768156"/>
            <a:ext cx="2466704" cy="9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rvices Génér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3009898" y="447674"/>
            <a:ext cx="8991601" cy="1343026"/>
          </a:xfrm>
          <a:prstGeom prst="rect">
            <a:avLst/>
          </a:prstGeom>
          <a:effectLst>
            <a:outerShdw blurRad="1270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endParaRPr lang="fr-BE" sz="36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8300" y="3686176"/>
            <a:ext cx="906780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908301" y="2370138"/>
            <a:ext cx="9105900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908300" y="4905375"/>
            <a:ext cx="90424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908301" y="4495801"/>
            <a:ext cx="9055100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9" y="517526"/>
            <a:ext cx="8978900" cy="168354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1219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 userDrawn="1"/>
        </p:nvSpPr>
        <p:spPr>
          <a:xfrm>
            <a:off x="-12700" y="6543675"/>
            <a:ext cx="297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0D07-BA6C-4CE2-85E1-215477AE30B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1219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12700" y="6543675"/>
            <a:ext cx="297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5800" y="274638"/>
            <a:ext cx="835660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0" y="1600201"/>
            <a:ext cx="8343899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52401" y="285750"/>
            <a:ext cx="2705100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BD0E-2A43-401C-A51A-07B7D43C3F7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1219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12700" y="6543675"/>
            <a:ext cx="297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66B0-5CBE-4E0A-A5C6-DF540FEFB54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1219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12700" y="6543675"/>
            <a:ext cx="297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5800" y="274638"/>
            <a:ext cx="835660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0" y="1600201"/>
            <a:ext cx="8343899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969995" cy="6515100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8697-95BF-4A22-A184-226172814C3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1219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12700" y="6543675"/>
            <a:ext cx="297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622300" y="1609725"/>
            <a:ext cx="541020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6184900" y="1609725"/>
            <a:ext cx="541020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17E4-4894-4A65-BE9D-81D8AD4FAD7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1219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-12700" y="6543675"/>
            <a:ext cx="297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A4E3-6D52-4424-9E3B-4890C72A364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1219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-12700" y="6543675"/>
            <a:ext cx="297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434B-834A-4B3C-A6CC-D634FFB8216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1219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 userDrawn="1"/>
        </p:nvSpPr>
        <p:spPr>
          <a:xfrm>
            <a:off x="-12700" y="6543675"/>
            <a:ext cx="297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5C0-0B6B-48DC-B68C-BA922E7A454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7" y="5907089"/>
            <a:ext cx="237066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0227" y="519114"/>
            <a:ext cx="891539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8300" y="3686176"/>
            <a:ext cx="906780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908301" y="2370138"/>
            <a:ext cx="9105900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908300" y="4905375"/>
            <a:ext cx="90424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908301" y="4495801"/>
            <a:ext cx="9055100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1219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12700" y="6543675"/>
            <a:ext cx="297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8AA1-91CF-48D5-ACEB-1FB0E427801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1219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12700" y="6543675"/>
            <a:ext cx="297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FFC6-F3D3-44CE-8875-302054ACEC4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5516" y="523876"/>
            <a:ext cx="8890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908301" y="2370138"/>
            <a:ext cx="9105900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908300" y="3686176"/>
            <a:ext cx="906780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908300" y="4905375"/>
            <a:ext cx="90424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908301" y="4495801"/>
            <a:ext cx="9055100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 descr="UMONS_Fac psy et siences educ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8654" y="5840964"/>
            <a:ext cx="2226365" cy="756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514350"/>
            <a:ext cx="8966200" cy="168116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8300" y="3686176"/>
            <a:ext cx="906780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908301" y="2370138"/>
            <a:ext cx="9105900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908300" y="4905375"/>
            <a:ext cx="90424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908301" y="4495801"/>
            <a:ext cx="9055100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806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063" y="5748475"/>
            <a:ext cx="2320564" cy="8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8300" y="3686176"/>
            <a:ext cx="906780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908301" y="2370138"/>
            <a:ext cx="9105900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908300" y="4905375"/>
            <a:ext cx="90424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908301" y="4495801"/>
            <a:ext cx="9055100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00" y="512417"/>
            <a:ext cx="8976525" cy="16830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2" y="5843451"/>
            <a:ext cx="2220040" cy="704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4935" y="506413"/>
            <a:ext cx="8932331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8300" y="3686176"/>
            <a:ext cx="906780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908301" y="2370138"/>
            <a:ext cx="9105900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908300" y="4905375"/>
            <a:ext cx="90424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908301" y="4495801"/>
            <a:ext cx="9055100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1" y="5628186"/>
            <a:ext cx="1849256" cy="925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9167" y="515939"/>
            <a:ext cx="892386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8300" y="3686176"/>
            <a:ext cx="906780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908301" y="2370138"/>
            <a:ext cx="9105900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908300" y="4905375"/>
            <a:ext cx="90424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908301" y="4495801"/>
            <a:ext cx="9055100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91497"/>
            <a:ext cx="2150587" cy="477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5883" y="519114"/>
            <a:ext cx="895773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8300" y="3686176"/>
            <a:ext cx="906780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908301" y="2370138"/>
            <a:ext cx="9105900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908300" y="4905375"/>
            <a:ext cx="90424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908301" y="4495801"/>
            <a:ext cx="9055100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21532"/>
            <a:ext cx="1929059" cy="8151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64" y="508241"/>
            <a:ext cx="8975269" cy="168286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85738"/>
            <a:ext cx="227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8300" y="3686176"/>
            <a:ext cx="906780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908301" y="2370138"/>
            <a:ext cx="9105900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908300" y="4905375"/>
            <a:ext cx="90424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908301" y="4495801"/>
            <a:ext cx="9055100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53" y="5773535"/>
            <a:ext cx="2404889" cy="85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23" cstate="print"/>
          <a:srcRect l="269" t="20290" r="13968" b="25948"/>
          <a:stretch>
            <a:fillRect/>
          </a:stretch>
        </p:blipFill>
        <p:spPr bwMode="auto">
          <a:xfrm>
            <a:off x="0" y="0"/>
            <a:ext cx="12192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23" cstate="print"/>
          <a:srcRect l="269" t="20290" r="13968" b="25948"/>
          <a:stretch>
            <a:fillRect/>
          </a:stretch>
        </p:blipFill>
        <p:spPr bwMode="auto">
          <a:xfrm>
            <a:off x="0" y="6780214"/>
            <a:ext cx="12192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971800" y="6581776"/>
            <a:ext cx="8534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1506200" y="6580188"/>
            <a:ext cx="68580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88E00-F875-4D77-9ED4-63F826220AA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10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 typeface="Arial" charset="0"/>
        <a:buNone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34FC6EA-5677-6722-745D-E17FFE25A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C25098-75BA-8638-8883-C2F27DBE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70BA46-891E-6309-BF92-B3E7D1CAE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8DA3C3-3FD9-5C08-CE81-30837858AC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27E66B0-5CBE-4E0A-A5C6-DF540FEFB54A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358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1752601" y="274638"/>
            <a:ext cx="8686798" cy="1143000"/>
          </a:xfrm>
        </p:spPr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Negational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Quantity</a:t>
            </a:r>
            <a:r>
              <a:rPr lang="fr-FR" dirty="0">
                <a:latin typeface="Bahnschrift" panose="020B0502040204020203" pitchFamily="34" charset="0"/>
              </a:rPr>
              <a:t> Modification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97144-8EF7-46F4-8498-EC078492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463677"/>
            <a:ext cx="11176000" cy="511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38175" lvl="1" indent="-457200">
              <a:spcAft>
                <a:spcPts val="0"/>
              </a:spcAft>
              <a:defRPr/>
            </a:pP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English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YCCQA_uk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)</a:t>
            </a:r>
          </a:p>
          <a:p>
            <a:pPr marL="904875" lvl="2" indent="-457200">
              <a:spcAft>
                <a:spcPts val="0"/>
              </a:spcAft>
              <a:defRPr/>
            </a:pPr>
            <a:r>
              <a:rPr lang="en-US" sz="2200" i="1" dirty="0">
                <a:latin typeface="Bahnschrift" panose="020B0502040204020203" pitchFamily="34" charset="0"/>
                <a:ea typeface="+mn-lt"/>
                <a:cs typeface="+mn-lt"/>
              </a:rPr>
              <a:t>Not</a:t>
            </a:r>
            <a:r>
              <a:rPr lang="en-US" sz="22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sz="2200" b="1" dirty="0">
                <a:latin typeface="Bahnschrift" panose="020B0502040204020203" pitchFamily="34" charset="0"/>
                <a:ea typeface="+mn-lt"/>
                <a:cs typeface="+mn-lt"/>
              </a:rPr>
              <a:t>all</a:t>
            </a:r>
            <a:r>
              <a:rPr lang="en-US" sz="2200" dirty="0">
                <a:latin typeface="Bahnschrift" panose="020B0502040204020203" pitchFamily="34" charset="0"/>
                <a:ea typeface="+mn-lt"/>
                <a:cs typeface="+mn-lt"/>
              </a:rPr>
              <a:t> atheists believe in evolution.</a:t>
            </a:r>
          </a:p>
          <a:p>
            <a:pPr marL="904875" lvl="2" indent="-457200">
              <a:spcAft>
                <a:spcPts val="0"/>
              </a:spcAft>
              <a:defRPr/>
            </a:pPr>
            <a:r>
              <a:rPr lang="en-US" sz="2200" i="1" dirty="0">
                <a:latin typeface="Bahnschrift" panose="020B0502040204020203" pitchFamily="34" charset="0"/>
                <a:ea typeface="+mn-lt"/>
                <a:cs typeface="+mn-lt"/>
              </a:rPr>
              <a:t>Not</a:t>
            </a:r>
            <a:r>
              <a:rPr lang="en-US" sz="22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sz="2200" b="1" dirty="0">
                <a:latin typeface="Bahnschrift" panose="020B0502040204020203" pitchFamily="34" charset="0"/>
                <a:ea typeface="+mn-lt"/>
                <a:cs typeface="+mn-lt"/>
              </a:rPr>
              <a:t>all</a:t>
            </a:r>
            <a:r>
              <a:rPr lang="en-US" sz="2200" dirty="0">
                <a:latin typeface="Bahnschrift" panose="020B0502040204020203" pitchFamily="34" charset="0"/>
                <a:ea typeface="+mn-lt"/>
                <a:cs typeface="+mn-lt"/>
              </a:rPr>
              <a:t> policies cover those things.</a:t>
            </a:r>
          </a:p>
          <a:p>
            <a:pPr marL="904875" lvl="2" indent="-457200">
              <a:spcAft>
                <a:spcPts val="0"/>
              </a:spcAft>
              <a:defRPr/>
            </a:pPr>
            <a:r>
              <a:rPr lang="en-US" sz="2200" dirty="0">
                <a:latin typeface="Bahnschrift" panose="020B0502040204020203" pitchFamily="34" charset="0"/>
                <a:ea typeface="+mn-lt"/>
                <a:cs typeface="+mn-lt"/>
              </a:rPr>
              <a:t>Acids burn stuff. Any acid will burn skin but </a:t>
            </a:r>
            <a:r>
              <a:rPr lang="en-US" sz="2200" i="1" dirty="0">
                <a:latin typeface="Bahnschrift" panose="020B0502040204020203" pitchFamily="34" charset="0"/>
                <a:ea typeface="+mn-lt"/>
                <a:cs typeface="+mn-lt"/>
              </a:rPr>
              <a:t>not</a:t>
            </a:r>
            <a:r>
              <a:rPr lang="en-US" sz="22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sz="2200" b="1" dirty="0">
                <a:latin typeface="Bahnschrift" panose="020B0502040204020203" pitchFamily="34" charset="0"/>
                <a:ea typeface="+mn-lt"/>
                <a:cs typeface="+mn-lt"/>
              </a:rPr>
              <a:t>all</a:t>
            </a:r>
            <a:r>
              <a:rPr lang="en-US" sz="2200" dirty="0">
                <a:latin typeface="Bahnschrift" panose="020B0502040204020203" pitchFamily="34" charset="0"/>
                <a:ea typeface="+mn-lt"/>
                <a:cs typeface="+mn-lt"/>
              </a:rPr>
              <a:t> will do it quickly of [sic] noticeably. </a:t>
            </a:r>
          </a:p>
          <a:p>
            <a:pPr lvl="2" indent="0">
              <a:spcAft>
                <a:spcPts val="0"/>
              </a:spcAft>
              <a:buNone/>
              <a:defRPr/>
            </a:pPr>
            <a:endParaRPr lang="fr-FR" sz="2200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marL="638175" lvl="1" indent="-457200">
              <a:spcAft>
                <a:spcPts val="0"/>
              </a:spcAft>
              <a:defRPr/>
            </a:pPr>
            <a:r>
              <a:rPr lang="fr-FR" sz="2600" dirty="0">
                <a:latin typeface="Bahnschrift" panose="020B0502040204020203" pitchFamily="34" charset="0"/>
                <a:ea typeface="+mn-lt"/>
                <a:cs typeface="+mn-lt"/>
              </a:rPr>
              <a:t>French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YCCQA_fr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)</a:t>
            </a:r>
          </a:p>
          <a:p>
            <a:pPr marL="904875" lvl="2" indent="-457200">
              <a:spcAft>
                <a:spcPts val="0"/>
              </a:spcAft>
              <a:defRPr/>
            </a:pP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Les chats n’ont </a:t>
            </a:r>
            <a:r>
              <a:rPr lang="fr-FR" sz="2200" i="1" dirty="0">
                <a:latin typeface="Bahnschrift" panose="020B0502040204020203" pitchFamily="34" charset="0"/>
                <a:ea typeface="+mn-lt"/>
                <a:cs typeface="+mn-lt"/>
              </a:rPr>
              <a:t>pas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sz="2200" b="1" dirty="0">
                <a:latin typeface="Bahnschrift" panose="020B0502040204020203" pitchFamily="34" charset="0"/>
                <a:ea typeface="+mn-lt"/>
                <a:cs typeface="+mn-lt"/>
              </a:rPr>
              <a:t>tous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peur de l’eau !</a:t>
            </a:r>
          </a:p>
          <a:p>
            <a:pPr marL="904875" lvl="2" indent="-457200">
              <a:spcAft>
                <a:spcPts val="0"/>
              </a:spcAft>
              <a:defRPr/>
            </a:pP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Et toi tu as dit une majorité </a:t>
            </a:r>
            <a:r>
              <a:rPr lang="fr-FR" sz="2200" i="1" dirty="0">
                <a:latin typeface="Bahnschrift" panose="020B0502040204020203" pitchFamily="34" charset="0"/>
                <a:ea typeface="+mn-lt"/>
                <a:cs typeface="+mn-lt"/>
              </a:rPr>
              <a:t>pas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sz="2200" b="1" dirty="0">
                <a:latin typeface="Bahnschrift" panose="020B0502040204020203" pitchFamily="34" charset="0"/>
                <a:ea typeface="+mn-lt"/>
                <a:cs typeface="+mn-lt"/>
              </a:rPr>
              <a:t>TOUS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les Français, eh bien réfléchis que nous on dit aussi une majorité </a:t>
            </a:r>
            <a:r>
              <a:rPr lang="fr-FR" sz="2200" i="1" dirty="0">
                <a:latin typeface="Bahnschrift" panose="020B0502040204020203" pitchFamily="34" charset="0"/>
                <a:ea typeface="+mn-lt"/>
                <a:cs typeface="+mn-lt"/>
              </a:rPr>
              <a:t>pas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sz="2200" b="1" dirty="0">
                <a:latin typeface="Bahnschrift" panose="020B0502040204020203" pitchFamily="34" charset="0"/>
                <a:ea typeface="+mn-lt"/>
                <a:cs typeface="+mn-lt"/>
              </a:rPr>
              <a:t>TOUS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les Sénégalais.</a:t>
            </a:r>
          </a:p>
          <a:p>
            <a:pPr marL="904875" lvl="2" indent="-457200">
              <a:spcAft>
                <a:spcPts val="0"/>
              </a:spcAft>
              <a:defRPr/>
            </a:pP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(…) le prix </a:t>
            </a:r>
            <a:r>
              <a:rPr lang="fr-FR" sz="2200" dirty="0" err="1">
                <a:latin typeface="Bahnschrift" panose="020B0502040204020203" pitchFamily="34" charset="0"/>
                <a:ea typeface="+mn-lt"/>
                <a:cs typeface="+mn-lt"/>
              </a:rPr>
              <a:t>etait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[sic] de 100 livres (environ 150€ la semaine)  mais on paye </a:t>
            </a:r>
            <a:r>
              <a:rPr lang="fr-FR" sz="2200" i="1" dirty="0">
                <a:latin typeface="Bahnschrift" panose="020B0502040204020203" pitchFamily="34" charset="0"/>
                <a:ea typeface="+mn-lt"/>
                <a:cs typeface="+mn-lt"/>
              </a:rPr>
              <a:t>pas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sz="2200" b="1" dirty="0">
                <a:latin typeface="Bahnschrift" panose="020B0502040204020203" pitchFamily="34" charset="0"/>
                <a:ea typeface="+mn-lt"/>
                <a:cs typeface="+mn-lt"/>
              </a:rPr>
              <a:t>tout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sur le site (trop cool pour ceux qui ne veulent pas payer sur le net) (…)</a:t>
            </a:r>
            <a:endParaRPr lang="fr-FR" sz="2600" dirty="0">
              <a:latin typeface="Bahnschrift" panose="020B0502040204020203" pitchFamily="34" charset="0"/>
              <a:ea typeface="+mn-lt"/>
              <a:cs typeface="+mn-lt"/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A6AB0EC9-FC6D-31FC-6F13-52B6570D1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AE91DF04-6A50-6534-5950-86A6347C1C72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►►►►►►►►►►►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127710178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492C5CC-A583-273B-01E1-BB5F0903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102" y="274638"/>
            <a:ext cx="8627259" cy="1143000"/>
          </a:xfrm>
        </p:spPr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Negational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Quantity</a:t>
            </a:r>
            <a:r>
              <a:rPr lang="fr-FR" dirty="0">
                <a:latin typeface="Bahnschrift" panose="020B0502040204020203" pitchFamily="34" charset="0"/>
              </a:rPr>
              <a:t> Modification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9C3719-0AEE-5619-86F4-285880901A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27E66B0-5CBE-4E0A-A5C6-DF540FEFB54A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412038-9E0C-048B-E5D2-1382B559C8DB}"/>
              </a:ext>
            </a:extLst>
          </p:cNvPr>
          <p:cNvSpPr txBox="1"/>
          <p:nvPr/>
        </p:nvSpPr>
        <p:spPr>
          <a:xfrm>
            <a:off x="4219979" y="4768598"/>
            <a:ext cx="9699526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(Illustrations based on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2016: 7;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2008, 2017; Njende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et al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. 2017)</a:t>
            </a:r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F2237596-6C5E-AB9A-2F85-6CF7FB720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477312"/>
              </p:ext>
            </p:extLst>
          </p:nvPr>
        </p:nvGraphicFramePr>
        <p:xfrm>
          <a:off x="343294" y="1416051"/>
          <a:ext cx="11496676" cy="344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169">
                  <a:extLst>
                    <a:ext uri="{9D8B030D-6E8A-4147-A177-3AD203B41FA5}">
                      <a16:colId xmlns:a16="http://schemas.microsoft.com/office/drawing/2014/main" val="3928051929"/>
                    </a:ext>
                  </a:extLst>
                </a:gridCol>
                <a:gridCol w="2874169">
                  <a:extLst>
                    <a:ext uri="{9D8B030D-6E8A-4147-A177-3AD203B41FA5}">
                      <a16:colId xmlns:a16="http://schemas.microsoft.com/office/drawing/2014/main" val="2044407302"/>
                    </a:ext>
                  </a:extLst>
                </a:gridCol>
                <a:gridCol w="2874169">
                  <a:extLst>
                    <a:ext uri="{9D8B030D-6E8A-4147-A177-3AD203B41FA5}">
                      <a16:colId xmlns:a16="http://schemas.microsoft.com/office/drawing/2014/main" val="182464589"/>
                    </a:ext>
                  </a:extLst>
                </a:gridCol>
                <a:gridCol w="2874169">
                  <a:extLst>
                    <a:ext uri="{9D8B030D-6E8A-4147-A177-3AD203B41FA5}">
                      <a16:colId xmlns:a16="http://schemas.microsoft.com/office/drawing/2014/main" val="2055317957"/>
                    </a:ext>
                  </a:extLst>
                </a:gridCol>
              </a:tblGrid>
              <a:tr h="827657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Approximating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Totality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Empty overlap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521088"/>
                  </a:ext>
                </a:extLst>
              </a:tr>
              <a:tr h="296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Partial </a:t>
                      </a:r>
                      <a:r>
                        <a:rPr lang="fr-FR" sz="1800" dirty="0" err="1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coincidence</a:t>
                      </a: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~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endParaRPr lang="en-GB" sz="1800" b="1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Full </a:t>
                      </a:r>
                      <a:r>
                        <a:rPr lang="fr-FR" sz="1800" dirty="0" err="1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coincidence</a:t>
                      </a: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=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endParaRPr lang="en-GB" sz="1800" b="1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noProof="0" dirty="0">
                          <a:latin typeface="Bahnschrift" panose="020B0502040204020203" pitchFamily="34" charset="0"/>
                        </a:rPr>
                        <a:t>Universal exclusion: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(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r>
                        <a:rPr lang="fr-FR" sz="1800" b="1" cap="small" baseline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800" b="0" baseline="0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noProof="0" dirty="0">
                          <a:latin typeface="Bahnschrift" panose="020B0502040204020203" pitchFamily="34" charset="0"/>
                        </a:rPr>
                        <a:t>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1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(…) </a:t>
                      </a: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almost all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luxury brands have these installed (...)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i="0" dirty="0">
                        <a:latin typeface="Bahnschrift" panose="020B0502040204020203" pitchFamily="34" charset="0"/>
                        <a:ea typeface="+mn-lt"/>
                        <a:cs typeface="+mn-lt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Absolutely all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the expenses will be on you.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i="0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(…) a (…)Boeing 747 only it had </a:t>
                      </a: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absolutely no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markings!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821821"/>
                  </a:ext>
                </a:extLst>
              </a:tr>
              <a:tr h="1175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1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1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473491"/>
                  </a:ext>
                </a:extLst>
              </a:tr>
            </a:tbl>
          </a:graphicData>
        </a:graphic>
      </p:graphicFrame>
      <p:sp>
        <p:nvSpPr>
          <p:cNvPr id="10" name="Ellipse 9">
            <a:extLst>
              <a:ext uri="{FF2B5EF4-FFF2-40B4-BE49-F238E27FC236}">
                <a16:creationId xmlns:a16="http://schemas.microsoft.com/office/drawing/2014/main" id="{D17D2F75-4599-5848-797D-7EB193822CB1}"/>
              </a:ext>
            </a:extLst>
          </p:cNvPr>
          <p:cNvSpPr/>
          <p:nvPr/>
        </p:nvSpPr>
        <p:spPr>
          <a:xfrm>
            <a:off x="1187316" y="3605372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EDCE359-A01D-040B-64CC-17CADE6C6852}"/>
              </a:ext>
            </a:extLst>
          </p:cNvPr>
          <p:cNvSpPr/>
          <p:nvPr/>
        </p:nvSpPr>
        <p:spPr>
          <a:xfrm>
            <a:off x="1404102" y="3817904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699BCF9-2628-4395-2CFB-017288576595}"/>
              </a:ext>
            </a:extLst>
          </p:cNvPr>
          <p:cNvCxnSpPr>
            <a:stCxn id="11" idx="6"/>
          </p:cNvCxnSpPr>
          <p:nvPr/>
        </p:nvCxnSpPr>
        <p:spPr>
          <a:xfrm>
            <a:off x="2166102" y="4191434"/>
            <a:ext cx="216786" cy="3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34CB99F-ED52-C6C5-C0C4-737324F1234E}"/>
              </a:ext>
            </a:extLst>
          </p:cNvPr>
          <p:cNvSpPr txBox="1"/>
          <p:nvPr/>
        </p:nvSpPr>
        <p:spPr>
          <a:xfrm>
            <a:off x="1640013" y="3977447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B0D881-7EB6-D6C5-FE4E-93A93D90506C}"/>
              </a:ext>
            </a:extLst>
          </p:cNvPr>
          <p:cNvSpPr txBox="1"/>
          <p:nvPr/>
        </p:nvSpPr>
        <p:spPr>
          <a:xfrm>
            <a:off x="2182438" y="4504640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1DA99E4-66E3-CE8D-D49D-1E8D524A0B0C}"/>
              </a:ext>
            </a:extLst>
          </p:cNvPr>
          <p:cNvSpPr/>
          <p:nvPr/>
        </p:nvSpPr>
        <p:spPr>
          <a:xfrm>
            <a:off x="4003192" y="3605369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3D27E46-3A87-3A4C-EBDD-F6D72CD89474}"/>
              </a:ext>
            </a:extLst>
          </p:cNvPr>
          <p:cNvSpPr/>
          <p:nvPr/>
        </p:nvSpPr>
        <p:spPr>
          <a:xfrm>
            <a:off x="4219978" y="3817901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7A28B4-EE8C-85E4-162B-9C5230DD20DD}"/>
              </a:ext>
            </a:extLst>
          </p:cNvPr>
          <p:cNvSpPr txBox="1"/>
          <p:nvPr/>
        </p:nvSpPr>
        <p:spPr>
          <a:xfrm>
            <a:off x="4916839" y="3918194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B5F34F3-D1D5-3A93-5CD8-5C4537039954}"/>
              </a:ext>
            </a:extLst>
          </p:cNvPr>
          <p:cNvSpPr txBox="1"/>
          <p:nvPr/>
        </p:nvSpPr>
        <p:spPr>
          <a:xfrm>
            <a:off x="4459846" y="3977444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74F2C2-5884-6336-236F-4A1BA4D3D475}"/>
              </a:ext>
            </a:extLst>
          </p:cNvPr>
          <p:cNvSpPr txBox="1"/>
          <p:nvPr/>
        </p:nvSpPr>
        <p:spPr>
          <a:xfrm>
            <a:off x="4992869" y="4504637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263B7F8-9F3D-9FE5-C9B6-492ED263AECC}"/>
              </a:ext>
            </a:extLst>
          </p:cNvPr>
          <p:cNvSpPr/>
          <p:nvPr/>
        </p:nvSpPr>
        <p:spPr>
          <a:xfrm>
            <a:off x="6819068" y="3605369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EBDAC0E-090E-722D-EFDE-5BC64F9AF6E9}"/>
              </a:ext>
            </a:extLst>
          </p:cNvPr>
          <p:cNvSpPr/>
          <p:nvPr/>
        </p:nvSpPr>
        <p:spPr>
          <a:xfrm>
            <a:off x="7035854" y="3817901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4BEB377-4FE6-ABE7-F30B-D72CAA85736E}"/>
              </a:ext>
            </a:extLst>
          </p:cNvPr>
          <p:cNvCxnSpPr>
            <a:stCxn id="21" idx="1"/>
            <a:endCxn id="21" idx="5"/>
          </p:cNvCxnSpPr>
          <p:nvPr/>
        </p:nvCxnSpPr>
        <p:spPr>
          <a:xfrm>
            <a:off x="7147446" y="3927305"/>
            <a:ext cx="538816" cy="5282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7EB3662-6BE0-BAA8-BC2C-6BE92B5FE056}"/>
              </a:ext>
            </a:extLst>
          </p:cNvPr>
          <p:cNvCxnSpPr>
            <a:cxnSpLocks/>
            <a:stCxn id="21" idx="7"/>
            <a:endCxn id="21" idx="3"/>
          </p:cNvCxnSpPr>
          <p:nvPr/>
        </p:nvCxnSpPr>
        <p:spPr>
          <a:xfrm flipH="1">
            <a:off x="7147446" y="3927305"/>
            <a:ext cx="538816" cy="5282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25BFBEA-2248-8F92-7A41-B77B428FB281}"/>
              </a:ext>
            </a:extLst>
          </p:cNvPr>
          <p:cNvSpPr txBox="1"/>
          <p:nvPr/>
        </p:nvSpPr>
        <p:spPr>
          <a:xfrm>
            <a:off x="7275891" y="3977444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A9FFE2F-82C2-2435-A612-F38E31FDB2BE}"/>
              </a:ext>
            </a:extLst>
          </p:cNvPr>
          <p:cNvSpPr txBox="1"/>
          <p:nvPr/>
        </p:nvSpPr>
        <p:spPr>
          <a:xfrm>
            <a:off x="7803298" y="4474514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3C6700-07FF-E222-0720-0B4ED54F1137}"/>
              </a:ext>
            </a:extLst>
          </p:cNvPr>
          <p:cNvSpPr/>
          <p:nvPr/>
        </p:nvSpPr>
        <p:spPr>
          <a:xfrm>
            <a:off x="8938082" y="1416051"/>
            <a:ext cx="2901888" cy="3448937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EF8A6F4-B590-FDC0-107E-E1A2012012B2}"/>
              </a:ext>
            </a:extLst>
          </p:cNvPr>
          <p:cNvCxnSpPr>
            <a:cxnSpLocks/>
          </p:cNvCxnSpPr>
          <p:nvPr/>
        </p:nvCxnSpPr>
        <p:spPr>
          <a:xfrm>
            <a:off x="8243630" y="2331181"/>
            <a:ext cx="236786" cy="2522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A316B9C-50D6-6FDB-2FF1-0A31DDE02876}"/>
              </a:ext>
            </a:extLst>
          </p:cNvPr>
          <p:cNvCxnSpPr>
            <a:cxnSpLocks/>
          </p:cNvCxnSpPr>
          <p:nvPr/>
        </p:nvCxnSpPr>
        <p:spPr>
          <a:xfrm flipH="1">
            <a:off x="8236292" y="2349482"/>
            <a:ext cx="236013" cy="23138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D1BBA3B-113B-51A3-B590-64DD62BAE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5786799-05F1-9172-D6C0-8E4B277582EB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►►►►►►►►►►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25538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4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492C5CC-A583-273B-01E1-BB5F0903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102" y="274638"/>
            <a:ext cx="8627259" cy="1143000"/>
          </a:xfrm>
        </p:spPr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Negational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Quantity</a:t>
            </a:r>
            <a:r>
              <a:rPr lang="fr-FR" dirty="0">
                <a:latin typeface="Bahnschrift" panose="020B0502040204020203" pitchFamily="34" charset="0"/>
              </a:rPr>
              <a:t> Modification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9C3719-0AEE-5619-86F4-285880901A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27E66B0-5CBE-4E0A-A5C6-DF540FEFB54A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412038-9E0C-048B-E5D2-1382B559C8DB}"/>
              </a:ext>
            </a:extLst>
          </p:cNvPr>
          <p:cNvSpPr txBox="1"/>
          <p:nvPr/>
        </p:nvSpPr>
        <p:spPr>
          <a:xfrm>
            <a:off x="5895625" y="4768598"/>
            <a:ext cx="8023879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(Illustrations based on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2016: 7;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2008, 2017)</a:t>
            </a:r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F2237596-6C5E-AB9A-2F85-6CF7FB720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51921"/>
              </p:ext>
            </p:extLst>
          </p:nvPr>
        </p:nvGraphicFramePr>
        <p:xfrm>
          <a:off x="343294" y="1416051"/>
          <a:ext cx="11496676" cy="4753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169">
                  <a:extLst>
                    <a:ext uri="{9D8B030D-6E8A-4147-A177-3AD203B41FA5}">
                      <a16:colId xmlns:a16="http://schemas.microsoft.com/office/drawing/2014/main" val="3928051929"/>
                    </a:ext>
                  </a:extLst>
                </a:gridCol>
                <a:gridCol w="2874169">
                  <a:extLst>
                    <a:ext uri="{9D8B030D-6E8A-4147-A177-3AD203B41FA5}">
                      <a16:colId xmlns:a16="http://schemas.microsoft.com/office/drawing/2014/main" val="2044407302"/>
                    </a:ext>
                  </a:extLst>
                </a:gridCol>
                <a:gridCol w="2874169">
                  <a:extLst>
                    <a:ext uri="{9D8B030D-6E8A-4147-A177-3AD203B41FA5}">
                      <a16:colId xmlns:a16="http://schemas.microsoft.com/office/drawing/2014/main" val="182464589"/>
                    </a:ext>
                  </a:extLst>
                </a:gridCol>
                <a:gridCol w="2874169">
                  <a:extLst>
                    <a:ext uri="{9D8B030D-6E8A-4147-A177-3AD203B41FA5}">
                      <a16:colId xmlns:a16="http://schemas.microsoft.com/office/drawing/2014/main" val="2055317957"/>
                    </a:ext>
                  </a:extLst>
                </a:gridCol>
              </a:tblGrid>
              <a:tr h="425449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Approximating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Totality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Empty overlap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Negational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521088"/>
                  </a:ext>
                </a:extLst>
              </a:tr>
              <a:tr h="2968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The boundaries of the predicated mass </a:t>
                      </a:r>
                      <a:r>
                        <a:rPr lang="fr-FR" sz="1800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and the reference mass </a:t>
                      </a:r>
                      <a:r>
                        <a:rPr lang="fr-FR" sz="1800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GB" sz="1800" i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nearly </a:t>
                      </a: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coincide</a:t>
                      </a:r>
                      <a:r>
                        <a:rPr lang="en-GB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.</a:t>
                      </a:r>
                      <a:endParaRPr lang="en-GB" sz="1800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The boundaries of the predicated mass </a:t>
                      </a:r>
                      <a:r>
                        <a:rPr lang="fr-FR" sz="1800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 </a:t>
                      </a: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and the reference mass </a:t>
                      </a:r>
                      <a:r>
                        <a:rPr lang="fr-FR" sz="1800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coincide </a:t>
                      </a:r>
                      <a:r>
                        <a:rPr lang="en-GB" sz="1800" i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completely</a:t>
                      </a:r>
                      <a:r>
                        <a:rPr lang="en-GB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.</a:t>
                      </a:r>
                      <a:endParaRPr lang="en-GB" sz="1800" i="1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noProof="0" dirty="0">
                          <a:latin typeface="Bahnschrift" panose="020B0502040204020203" pitchFamily="34" charset="0"/>
                        </a:rPr>
                        <a:t>The predicated mass is being excluded from the domain of instantiation.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>
                          <a:latin typeface="Bahnschrift" panose="020B0502040204020203" pitchFamily="34" charset="0"/>
                        </a:rPr>
                        <a:t>The boundaries of the predicated mass </a:t>
                      </a:r>
                      <a:r>
                        <a:rPr lang="fr-FR" sz="1800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 </a:t>
                      </a:r>
                      <a:r>
                        <a:rPr lang="en-GB" sz="1800" noProof="0" dirty="0">
                          <a:latin typeface="Bahnschrift" panose="020B0502040204020203" pitchFamily="34" charset="0"/>
                        </a:rPr>
                        <a:t>and the reference mass </a:t>
                      </a:r>
                      <a:r>
                        <a:rPr lang="fr-FR" sz="1800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 </a:t>
                      </a:r>
                      <a:r>
                        <a:rPr lang="en-GB" sz="1800" noProof="0" dirty="0">
                          <a:latin typeface="Bahnschrift" panose="020B0502040204020203" pitchFamily="34" charset="0"/>
                        </a:rPr>
                        <a:t>do not coincide, without commenting </a:t>
                      </a: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on the </a:t>
                      </a:r>
                      <a:r>
                        <a:rPr lang="fr-FR" sz="1800" dirty="0" err="1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actual</a:t>
                      </a: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size of </a:t>
                      </a:r>
                      <a:r>
                        <a:rPr lang="fr-FR" sz="1800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vis-à-vis </a:t>
                      </a:r>
                      <a:r>
                        <a:rPr lang="fr-FR" sz="1800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r>
                        <a:rPr lang="fr-FR" sz="1800" cap="none" baseline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.</a:t>
                      </a:r>
                      <a:endParaRPr lang="en-GB" sz="1800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531803"/>
                  </a:ext>
                </a:extLst>
              </a:tr>
              <a:tr h="296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Partial </a:t>
                      </a:r>
                      <a:r>
                        <a:rPr lang="fr-FR" sz="1800" dirty="0" err="1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coincidence</a:t>
                      </a: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~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endParaRPr lang="en-GB" sz="1800" b="1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Full </a:t>
                      </a:r>
                      <a:r>
                        <a:rPr lang="fr-FR" sz="1800" dirty="0" err="1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coincidence</a:t>
                      </a: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=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endParaRPr lang="en-GB" sz="1800" b="1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noProof="0" dirty="0">
                          <a:latin typeface="Bahnschrift" panose="020B0502040204020203" pitchFamily="34" charset="0"/>
                        </a:rPr>
                        <a:t>Universal exclusion: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(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r>
                        <a:rPr lang="fr-FR" sz="1800" b="1" cap="small" baseline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800" b="0" baseline="0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noProof="0" dirty="0">
                          <a:latin typeface="Bahnschrift" panose="020B0502040204020203" pitchFamily="34" charset="0"/>
                        </a:rPr>
                        <a:t>No coincidence: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≠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endParaRPr lang="en-GB" sz="1800" b="0" baseline="0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1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(…) </a:t>
                      </a: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almost all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luxury brands have these installed (...)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i="0" dirty="0">
                        <a:latin typeface="Bahnschrift" panose="020B0502040204020203" pitchFamily="34" charset="0"/>
                        <a:ea typeface="+mn-lt"/>
                        <a:cs typeface="+mn-lt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Absolutely all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the expenses will be on you.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i="0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(…) a (…) Boeing 747 only it had </a:t>
                      </a: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absolutely no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markings!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Not all</a:t>
                      </a:r>
                      <a:r>
                        <a:rPr lang="en-GB" sz="1800" b="1" u="none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atheists believe in evolution.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2000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821821"/>
                  </a:ext>
                </a:extLst>
              </a:tr>
              <a:tr h="1175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1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1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0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473491"/>
                  </a:ext>
                </a:extLst>
              </a:tr>
            </a:tbl>
          </a:graphicData>
        </a:graphic>
      </p:graphicFrame>
      <p:sp>
        <p:nvSpPr>
          <p:cNvPr id="10" name="Ellipse 9">
            <a:extLst>
              <a:ext uri="{FF2B5EF4-FFF2-40B4-BE49-F238E27FC236}">
                <a16:creationId xmlns:a16="http://schemas.microsoft.com/office/drawing/2014/main" id="{D17D2F75-4599-5848-797D-7EB193822CB1}"/>
              </a:ext>
            </a:extLst>
          </p:cNvPr>
          <p:cNvSpPr/>
          <p:nvPr/>
        </p:nvSpPr>
        <p:spPr>
          <a:xfrm>
            <a:off x="1145322" y="4889492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EDCE359-A01D-040B-64CC-17CADE6C6852}"/>
              </a:ext>
            </a:extLst>
          </p:cNvPr>
          <p:cNvSpPr/>
          <p:nvPr/>
        </p:nvSpPr>
        <p:spPr>
          <a:xfrm>
            <a:off x="1362108" y="5102024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699BCF9-2628-4395-2CFB-017288576595}"/>
              </a:ext>
            </a:extLst>
          </p:cNvPr>
          <p:cNvCxnSpPr>
            <a:stCxn id="11" idx="6"/>
          </p:cNvCxnSpPr>
          <p:nvPr/>
        </p:nvCxnSpPr>
        <p:spPr>
          <a:xfrm>
            <a:off x="2124108" y="5475554"/>
            <a:ext cx="216786" cy="3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34CB99F-ED52-C6C5-C0C4-737324F1234E}"/>
              </a:ext>
            </a:extLst>
          </p:cNvPr>
          <p:cNvSpPr txBox="1"/>
          <p:nvPr/>
        </p:nvSpPr>
        <p:spPr>
          <a:xfrm>
            <a:off x="1598019" y="5261567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B0D881-7EB6-D6C5-FE4E-93A93D90506C}"/>
              </a:ext>
            </a:extLst>
          </p:cNvPr>
          <p:cNvSpPr txBox="1"/>
          <p:nvPr/>
        </p:nvSpPr>
        <p:spPr>
          <a:xfrm>
            <a:off x="2140444" y="5788760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1DA99E4-66E3-CE8D-D49D-1E8D524A0B0C}"/>
              </a:ext>
            </a:extLst>
          </p:cNvPr>
          <p:cNvSpPr/>
          <p:nvPr/>
        </p:nvSpPr>
        <p:spPr>
          <a:xfrm>
            <a:off x="4001072" y="4898860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3D27E46-3A87-3A4C-EBDD-F6D72CD89474}"/>
              </a:ext>
            </a:extLst>
          </p:cNvPr>
          <p:cNvSpPr/>
          <p:nvPr/>
        </p:nvSpPr>
        <p:spPr>
          <a:xfrm>
            <a:off x="4217858" y="5111392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7A28B4-EE8C-85E4-162B-9C5230DD20DD}"/>
              </a:ext>
            </a:extLst>
          </p:cNvPr>
          <p:cNvSpPr txBox="1"/>
          <p:nvPr/>
        </p:nvSpPr>
        <p:spPr>
          <a:xfrm>
            <a:off x="4914719" y="5211685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B5F34F3-D1D5-3A93-5CD8-5C4537039954}"/>
              </a:ext>
            </a:extLst>
          </p:cNvPr>
          <p:cNvSpPr txBox="1"/>
          <p:nvPr/>
        </p:nvSpPr>
        <p:spPr>
          <a:xfrm>
            <a:off x="4457726" y="5270935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74F2C2-5884-6336-236F-4A1BA4D3D475}"/>
              </a:ext>
            </a:extLst>
          </p:cNvPr>
          <p:cNvSpPr txBox="1"/>
          <p:nvPr/>
        </p:nvSpPr>
        <p:spPr>
          <a:xfrm>
            <a:off x="4990749" y="5798128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263B7F8-9F3D-9FE5-C9B6-492ED263AECC}"/>
              </a:ext>
            </a:extLst>
          </p:cNvPr>
          <p:cNvSpPr/>
          <p:nvPr/>
        </p:nvSpPr>
        <p:spPr>
          <a:xfrm>
            <a:off x="7021307" y="4897613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EBDAC0E-090E-722D-EFDE-5BC64F9AF6E9}"/>
              </a:ext>
            </a:extLst>
          </p:cNvPr>
          <p:cNvSpPr/>
          <p:nvPr/>
        </p:nvSpPr>
        <p:spPr>
          <a:xfrm>
            <a:off x="7238093" y="5110145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4BEB377-4FE6-ABE7-F30B-D72CAA85736E}"/>
              </a:ext>
            </a:extLst>
          </p:cNvPr>
          <p:cNvCxnSpPr>
            <a:stCxn id="21" idx="1"/>
            <a:endCxn id="21" idx="5"/>
          </p:cNvCxnSpPr>
          <p:nvPr/>
        </p:nvCxnSpPr>
        <p:spPr>
          <a:xfrm>
            <a:off x="7349685" y="5219549"/>
            <a:ext cx="538816" cy="5282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7EB3662-6BE0-BAA8-BC2C-6BE92B5FE056}"/>
              </a:ext>
            </a:extLst>
          </p:cNvPr>
          <p:cNvCxnSpPr>
            <a:cxnSpLocks/>
            <a:stCxn id="21" idx="7"/>
            <a:endCxn id="21" idx="3"/>
          </p:cNvCxnSpPr>
          <p:nvPr/>
        </p:nvCxnSpPr>
        <p:spPr>
          <a:xfrm flipH="1">
            <a:off x="7349685" y="5219549"/>
            <a:ext cx="538816" cy="5282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25BFBEA-2248-8F92-7A41-B77B428FB281}"/>
              </a:ext>
            </a:extLst>
          </p:cNvPr>
          <p:cNvSpPr txBox="1"/>
          <p:nvPr/>
        </p:nvSpPr>
        <p:spPr>
          <a:xfrm>
            <a:off x="7478130" y="5269688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A9FFE2F-82C2-2435-A612-F38E31FDB2BE}"/>
              </a:ext>
            </a:extLst>
          </p:cNvPr>
          <p:cNvSpPr txBox="1"/>
          <p:nvPr/>
        </p:nvSpPr>
        <p:spPr>
          <a:xfrm>
            <a:off x="8005537" y="5766758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B09906-B0C3-2F3C-9B9E-DCDB6D59850A}"/>
              </a:ext>
            </a:extLst>
          </p:cNvPr>
          <p:cNvSpPr txBox="1"/>
          <p:nvPr/>
        </p:nvSpPr>
        <p:spPr>
          <a:xfrm>
            <a:off x="4219978" y="6101377"/>
            <a:ext cx="9699526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(Illustrations based on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2016: 7;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2008, 2017; Njende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et al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. 2017)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F01EF13-5FE6-97C7-BE97-EE9DE267EBE5}"/>
              </a:ext>
            </a:extLst>
          </p:cNvPr>
          <p:cNvSpPr/>
          <p:nvPr/>
        </p:nvSpPr>
        <p:spPr>
          <a:xfrm>
            <a:off x="9832123" y="4904237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18CBBE3-1BC6-05D5-C0DB-A07C7829C72B}"/>
              </a:ext>
            </a:extLst>
          </p:cNvPr>
          <p:cNvSpPr/>
          <p:nvPr/>
        </p:nvSpPr>
        <p:spPr>
          <a:xfrm>
            <a:off x="10048909" y="5116769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7D09CE3-4EE5-0541-5FFC-E30ABF29A804}"/>
              </a:ext>
            </a:extLst>
          </p:cNvPr>
          <p:cNvSpPr txBox="1"/>
          <p:nvPr/>
        </p:nvSpPr>
        <p:spPr>
          <a:xfrm>
            <a:off x="10756661" y="5279265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FR" sz="2000" b="1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≠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3349BC2-0FAA-4905-5EE2-02470223BB90}"/>
              </a:ext>
            </a:extLst>
          </p:cNvPr>
          <p:cNvSpPr txBox="1"/>
          <p:nvPr/>
        </p:nvSpPr>
        <p:spPr>
          <a:xfrm>
            <a:off x="10288777" y="5276312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2F03E2E-DB34-31E5-548B-50D33D787AD0}"/>
              </a:ext>
            </a:extLst>
          </p:cNvPr>
          <p:cNvSpPr txBox="1"/>
          <p:nvPr/>
        </p:nvSpPr>
        <p:spPr>
          <a:xfrm>
            <a:off x="10821800" y="5803505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13A7C23-C949-8993-D969-0D10AE485A90}"/>
              </a:ext>
            </a:extLst>
          </p:cNvPr>
          <p:cNvCxnSpPr>
            <a:cxnSpLocks/>
          </p:cNvCxnSpPr>
          <p:nvPr/>
        </p:nvCxnSpPr>
        <p:spPr>
          <a:xfrm>
            <a:off x="8225994" y="3649210"/>
            <a:ext cx="236786" cy="2522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A5376F1-D024-7C03-B78A-BE65D0929554}"/>
              </a:ext>
            </a:extLst>
          </p:cNvPr>
          <p:cNvCxnSpPr>
            <a:cxnSpLocks/>
          </p:cNvCxnSpPr>
          <p:nvPr/>
        </p:nvCxnSpPr>
        <p:spPr>
          <a:xfrm flipH="1">
            <a:off x="8218656" y="3667511"/>
            <a:ext cx="236013" cy="23138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A99EA3E8-65DC-EE8E-FAE3-876CDC3E24D6}"/>
              </a:ext>
            </a:extLst>
          </p:cNvPr>
          <p:cNvCxnSpPr>
            <a:cxnSpLocks/>
          </p:cNvCxnSpPr>
          <p:nvPr/>
        </p:nvCxnSpPr>
        <p:spPr>
          <a:xfrm>
            <a:off x="10994396" y="3010184"/>
            <a:ext cx="72613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D3F2DBC8-D2EE-03DB-A603-2F6D12CDBCA5}"/>
              </a:ext>
            </a:extLst>
          </p:cNvPr>
          <p:cNvCxnSpPr>
            <a:cxnSpLocks/>
          </p:cNvCxnSpPr>
          <p:nvPr/>
        </p:nvCxnSpPr>
        <p:spPr>
          <a:xfrm>
            <a:off x="9065823" y="3269269"/>
            <a:ext cx="265470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8BBEC51-6C96-B12D-7726-BD2AE9DD7653}"/>
              </a:ext>
            </a:extLst>
          </p:cNvPr>
          <p:cNvCxnSpPr>
            <a:cxnSpLocks/>
          </p:cNvCxnSpPr>
          <p:nvPr/>
        </p:nvCxnSpPr>
        <p:spPr>
          <a:xfrm>
            <a:off x="9065823" y="3547610"/>
            <a:ext cx="217865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009BD1D-CDDE-18ED-ED63-183CBD82B162}"/>
              </a:ext>
            </a:extLst>
          </p:cNvPr>
          <p:cNvCxnSpPr>
            <a:cxnSpLocks/>
          </p:cNvCxnSpPr>
          <p:nvPr/>
        </p:nvCxnSpPr>
        <p:spPr>
          <a:xfrm flipH="1">
            <a:off x="6455125" y="3483613"/>
            <a:ext cx="2507226" cy="7275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797C00BA-74C5-2CAF-A312-9C9B61B5D131}"/>
              </a:ext>
            </a:extLst>
          </p:cNvPr>
          <p:cNvSpPr/>
          <p:nvPr/>
        </p:nvSpPr>
        <p:spPr>
          <a:xfrm>
            <a:off x="3648015" y="3966613"/>
            <a:ext cx="2738284" cy="9930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ahnschrift" panose="020B0502040204020203" pitchFamily="34" charset="0"/>
              </a:rPr>
              <a:t>However, typically implies </a:t>
            </a:r>
            <a:r>
              <a:rPr lang="fr-FR" cap="small" dirty="0">
                <a:latin typeface="Bahnschrift" panose="020B0502040204020203" pitchFamily="34" charset="0"/>
                <a:ea typeface="+mn-lt"/>
                <a:cs typeface="+mn-lt"/>
              </a:rPr>
              <a:t>p ~ </a:t>
            </a:r>
            <a:r>
              <a:rPr lang="fr-FR" dirty="0" err="1">
                <a:latin typeface="Bahnschrift" panose="020B0502040204020203" pitchFamily="34" charset="0"/>
                <a:ea typeface="+mn-lt"/>
                <a:cs typeface="+mn-lt"/>
              </a:rPr>
              <a:t>majority</a:t>
            </a:r>
            <a:endParaRPr lang="fr-FR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algn="ctr"/>
            <a:r>
              <a:rPr lang="fr-FR" dirty="0">
                <a:solidFill>
                  <a:srgbClr val="A80039"/>
                </a:solidFill>
                <a:latin typeface="Bahnschrift" panose="020B0502040204020203" pitchFamily="34" charset="0"/>
                <a:ea typeface="+mn-lt"/>
                <a:cs typeface="+mn-lt"/>
              </a:rPr>
              <a:t>/!\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exceptions</a:t>
            </a:r>
            <a:r>
              <a:rPr lang="en-GB" dirty="0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286EA7F-974D-B0F4-7C5A-D00BC81A4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402423B2-E206-CC0D-1CBF-7DFC6618BB4E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►►►►►►►►►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42552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1752601" y="274638"/>
            <a:ext cx="8686798" cy="1143000"/>
          </a:xfrm>
        </p:spPr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Negational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Quantity</a:t>
            </a:r>
            <a:r>
              <a:rPr lang="fr-FR" dirty="0">
                <a:latin typeface="Bahnschrift" panose="020B0502040204020203" pitchFamily="34" charset="0"/>
              </a:rPr>
              <a:t> Modification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BE">
              <a:latin typeface="Bahnschrift" panose="020B0502040204020203" pitchFamily="34" charset="0"/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131922D-0F90-CCF9-BEBA-4613408DE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5632" y="1463676"/>
            <a:ext cx="5458587" cy="16004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EB2B9B1-0842-49EE-910C-5245169D3898}"/>
              </a:ext>
            </a:extLst>
          </p:cNvPr>
          <p:cNvSpPr txBox="1"/>
          <p:nvPr/>
        </p:nvSpPr>
        <p:spPr>
          <a:xfrm>
            <a:off x="4507555" y="3046463"/>
            <a:ext cx="248203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indent="-342900" eaLnBrk="0" hangingPunct="0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Calibri" pitchFamily="34" charset="0"/>
                <a:cs typeface="Times New Roman" panose="02020603050405020304" pitchFamily="18" charset="0"/>
              </a:rPr>
              <a:t>(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Calibri" pitchFamily="34" charset="0"/>
                <a:cs typeface="Times New Roman" panose="02020603050405020304" pitchFamily="18" charset="0"/>
              </a:rPr>
              <a:t>Langacker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Calibri" pitchFamily="34" charset="0"/>
                <a:cs typeface="Times New Roman" panose="02020603050405020304" pitchFamily="18" charset="0"/>
              </a:rPr>
              <a:t> 2016: 7)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F8A2D5-1140-2BB5-4511-613E4DA0DF47}"/>
              </a:ext>
            </a:extLst>
          </p:cNvPr>
          <p:cNvSpPr txBox="1"/>
          <p:nvPr/>
        </p:nvSpPr>
        <p:spPr>
          <a:xfrm>
            <a:off x="7886510" y="2007970"/>
            <a:ext cx="1550918" cy="58010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eaLnBrk="0" hangingPunct="0"/>
            <a:r>
              <a:rPr lang="fr-FR" sz="2800" i="1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not </a:t>
            </a:r>
            <a:r>
              <a:rPr lang="fr-FR" sz="28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all?</a:t>
            </a:r>
            <a:endParaRPr lang="fr-FR" sz="2800" i="1" dirty="0">
              <a:latin typeface="Bahnschrift" panose="020B0502040204020203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0C1358C-8D40-15C1-0FA4-8DF5C45D6676}"/>
              </a:ext>
            </a:extLst>
          </p:cNvPr>
          <p:cNvSpPr/>
          <p:nvPr/>
        </p:nvSpPr>
        <p:spPr>
          <a:xfrm>
            <a:off x="7198852" y="2118592"/>
            <a:ext cx="560438" cy="39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4C6F4C-FEDA-3226-28FD-4992609CC8D1}"/>
              </a:ext>
            </a:extLst>
          </p:cNvPr>
          <p:cNvSpPr txBox="1"/>
          <p:nvPr/>
        </p:nvSpPr>
        <p:spPr>
          <a:xfrm>
            <a:off x="895632" y="3418809"/>
            <a:ext cx="8975955" cy="58010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eaLnBrk="0" hangingPunct="0"/>
            <a:r>
              <a:rPr lang="fr-FR" sz="2800" b="1" u="sng" dirty="0" err="1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Typically</a:t>
            </a:r>
            <a:r>
              <a:rPr lang="fr-FR" sz="28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800" i="1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not all </a:t>
            </a:r>
            <a:r>
              <a:rPr lang="fr-FR" sz="28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~</a:t>
            </a:r>
            <a:r>
              <a:rPr lang="fr-FR" sz="2800" i="1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i="1" dirty="0" err="1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most</a:t>
            </a:r>
            <a:r>
              <a:rPr lang="fr-FR" sz="2800" i="1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800" dirty="0" err="1">
                <a:latin typeface="Bahnschrift" panose="020B0502040204020203" pitchFamily="34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majority</a:t>
            </a:r>
            <a:r>
              <a:rPr lang="fr-FR" sz="28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Bahnschrift" panose="020B0502040204020203" pitchFamily="34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reading</a:t>
            </a:r>
            <a:endParaRPr lang="fr-FR" sz="2800" b="1" u="sng" dirty="0">
              <a:latin typeface="Bahnschrift" panose="020B0502040204020203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B86FECE-1588-293D-6580-1C6CADF91C8D}"/>
              </a:ext>
            </a:extLst>
          </p:cNvPr>
          <p:cNvSpPr/>
          <p:nvPr/>
        </p:nvSpPr>
        <p:spPr>
          <a:xfrm>
            <a:off x="1082753" y="4353623"/>
            <a:ext cx="973393" cy="143551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0B31DC3-F31D-C3E9-3E4E-332442F6BD4B}"/>
              </a:ext>
            </a:extLst>
          </p:cNvPr>
          <p:cNvSpPr/>
          <p:nvPr/>
        </p:nvSpPr>
        <p:spPr>
          <a:xfrm>
            <a:off x="1204426" y="4533062"/>
            <a:ext cx="730044" cy="107663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8C39C2B-6115-B408-B74A-C6AF90F9EFC4}"/>
              </a:ext>
            </a:extLst>
          </p:cNvPr>
          <p:cNvSpPr txBox="1"/>
          <p:nvPr/>
        </p:nvSpPr>
        <p:spPr>
          <a:xfrm>
            <a:off x="1402509" y="4868707"/>
            <a:ext cx="333878" cy="3957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342900" indent="-342900" eaLnBrk="0" hangingPunct="0"/>
            <a:r>
              <a:rPr lang="fr-FR" sz="20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P</a:t>
            </a:r>
            <a:endParaRPr lang="fr-FR" sz="2800" dirty="0">
              <a:latin typeface="Bahnschrift" panose="020B0502040204020203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0CA2B86-BC17-8357-4FD1-3FDA78264276}"/>
              </a:ext>
            </a:extLst>
          </p:cNvPr>
          <p:cNvSpPr txBox="1"/>
          <p:nvPr/>
        </p:nvSpPr>
        <p:spPr>
          <a:xfrm>
            <a:off x="1889205" y="5638073"/>
            <a:ext cx="849464" cy="3957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342900" indent="-342900" eaLnBrk="0" hangingPunct="0"/>
            <a:r>
              <a:rPr lang="fr-FR" sz="20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ME = R</a:t>
            </a:r>
            <a:r>
              <a:rPr lang="fr-FR" sz="2000" baseline="-250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T</a:t>
            </a:r>
            <a:endParaRPr lang="fr-FR" sz="2800" baseline="-25000" dirty="0">
              <a:latin typeface="Bahnschrift" panose="020B0502040204020203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EF661F0-6E9C-FF5D-010E-63F8B6BFB5CD}"/>
              </a:ext>
            </a:extLst>
          </p:cNvPr>
          <p:cNvSpPr txBox="1"/>
          <p:nvPr/>
        </p:nvSpPr>
        <p:spPr>
          <a:xfrm>
            <a:off x="3302001" y="4454596"/>
            <a:ext cx="7807246" cy="170909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algn="just" eaLnBrk="0" hangingPunct="0"/>
            <a:r>
              <a:rPr lang="en-GB" sz="2800" b="1" u="sng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BUT</a:t>
            </a:r>
            <a:r>
              <a:rPr lang="en-GB" sz="28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 (few) cases where minority reading possible, e.g. </a:t>
            </a:r>
            <a:r>
              <a:rPr lang="en-US" sz="28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simple because woman [sic] have feelings and men don’t that’s why and </a:t>
            </a:r>
            <a:r>
              <a:rPr lang="en-US" sz="2800" i="1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not</a:t>
            </a:r>
            <a:r>
              <a:rPr lang="en-US" sz="28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all</a:t>
            </a:r>
            <a:r>
              <a:rPr lang="en-US" sz="2800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 men are like that </a:t>
            </a:r>
            <a:r>
              <a:rPr lang="en-US" sz="2800" u="sng" dirty="0">
                <a:latin typeface="Bahnschrift" panose="020B0502040204020203" pitchFamily="34" charset="0"/>
                <a:ea typeface="Calibri" pitchFamily="34" charset="0"/>
                <a:cs typeface="Times New Roman" pitchFamily="18" charset="0"/>
              </a:rPr>
              <a:t>just slugs like you</a:t>
            </a:r>
            <a:endParaRPr lang="en-GB" sz="2800" b="1" u="sng" dirty="0">
              <a:latin typeface="Bahnschrift" panose="020B0502040204020203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D4CB05-9780-4295-4F05-8205202DE670}"/>
              </a:ext>
            </a:extLst>
          </p:cNvPr>
          <p:cNvSpPr txBox="1"/>
          <p:nvPr/>
        </p:nvSpPr>
        <p:spPr>
          <a:xfrm>
            <a:off x="1600200" y="6075226"/>
            <a:ext cx="3507533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indent="-342900" eaLnBrk="0" hangingPunct="0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Calibri" pitchFamily="34" charset="0"/>
                <a:cs typeface="Times New Roman" panose="02020603050405020304" pitchFamily="18" charset="0"/>
              </a:rPr>
              <a:t>(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Calibri" pitchFamily="34" charset="0"/>
                <a:cs typeface="Times New Roman" panose="02020603050405020304" pitchFamily="18" charset="0"/>
              </a:rPr>
              <a:t>Based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Calibri" pitchFamily="34" charset="0"/>
                <a:cs typeface="Times New Roman" panose="02020603050405020304" pitchFamily="18" charset="0"/>
              </a:rPr>
              <a:t> on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Calibri" pitchFamily="34" charset="0"/>
                <a:cs typeface="Times New Roman" panose="02020603050405020304" pitchFamily="18" charset="0"/>
              </a:rPr>
              <a:t>Langacker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Calibri" pitchFamily="34" charset="0"/>
                <a:cs typeface="Times New Roman" panose="02020603050405020304" pitchFamily="18" charset="0"/>
              </a:rPr>
              <a:t> 2016: 7)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B04654B9-FECD-357C-0A1B-4A79D7741B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9C554A1E-E945-277E-F5DA-533B04A9ECDA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27181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1752601" y="274638"/>
            <a:ext cx="8686798" cy="1143000"/>
          </a:xfrm>
        </p:spPr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Negational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Quantity</a:t>
            </a:r>
            <a:r>
              <a:rPr lang="fr-FR" dirty="0">
                <a:latin typeface="Bahnschrift" panose="020B0502040204020203" pitchFamily="34" charset="0"/>
              </a:rPr>
              <a:t> Modification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97144-8EF7-46F4-8498-EC078492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63676"/>
            <a:ext cx="11112500" cy="5116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38175" lvl="1" indent="-457200" algn="just">
              <a:spcAft>
                <a:spcPts val="0"/>
              </a:spcAft>
              <a:defRPr/>
            </a:pPr>
            <a:r>
              <a:rPr lang="en-GB" sz="2800" dirty="0">
                <a:latin typeface="Bahnschrift" panose="020B0502040204020203" pitchFamily="34" charset="0"/>
                <a:ea typeface="+mn-lt"/>
                <a:cs typeface="+mn-lt"/>
              </a:rPr>
              <a:t>Scope of negation?</a:t>
            </a:r>
          </a:p>
          <a:p>
            <a:pPr marL="904875" lvl="2" indent="-457200" algn="just">
              <a:spcAft>
                <a:spcPts val="0"/>
              </a:spcAft>
              <a:defRPr/>
            </a:pPr>
            <a:r>
              <a:rPr lang="fr-FR" sz="2400" dirty="0">
                <a:latin typeface="Bahnschrift" panose="020B0502040204020203" pitchFamily="34" charset="0"/>
                <a:ea typeface="+mn-lt"/>
                <a:cs typeface="+mn-lt"/>
              </a:rPr>
              <a:t>Si seulement il n'y avait</a:t>
            </a:r>
            <a:r>
              <a:rPr lang="en-GB" sz="24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sz="2400" i="1" dirty="0">
                <a:latin typeface="Bahnschrift" panose="020B0502040204020203" pitchFamily="34" charset="0"/>
                <a:ea typeface="+mn-lt"/>
                <a:cs typeface="+mn-lt"/>
              </a:rPr>
              <a:t>pas</a:t>
            </a:r>
            <a:r>
              <a:rPr lang="fr-FR" sz="24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sz="2400" b="1" dirty="0">
                <a:latin typeface="Bahnschrift" panose="020B0502040204020203" pitchFamily="34" charset="0"/>
                <a:ea typeface="+mn-lt"/>
                <a:cs typeface="+mn-lt"/>
              </a:rPr>
              <a:t>tous</a:t>
            </a:r>
            <a:r>
              <a:rPr lang="fr-FR" sz="2400" dirty="0">
                <a:latin typeface="Bahnschrift" panose="020B0502040204020203" pitchFamily="34" charset="0"/>
                <a:ea typeface="+mn-lt"/>
                <a:cs typeface="+mn-lt"/>
              </a:rPr>
              <a:t> ces intégristes de tout bord !!!!</a:t>
            </a:r>
            <a:r>
              <a:rPr lang="en-GB" sz="24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YCCQA_fr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)</a:t>
            </a:r>
          </a:p>
          <a:p>
            <a:pPr marL="904875" lvl="2" indent="-457200" algn="just">
              <a:spcAft>
                <a:spcPts val="0"/>
              </a:spcAft>
              <a:defRPr/>
            </a:pPr>
            <a:r>
              <a:rPr lang="fr-FR" sz="2400" dirty="0">
                <a:latin typeface="Bahnschrift" panose="020B0502040204020203" pitchFamily="34" charset="0"/>
                <a:ea typeface="+mn-lt"/>
                <a:cs typeface="+mn-lt"/>
              </a:rPr>
              <a:t>Et heureusement, ce ne sont</a:t>
            </a:r>
            <a:r>
              <a:rPr lang="en-GB" sz="24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sz="2400" i="1" dirty="0">
                <a:latin typeface="Bahnschrift" panose="020B0502040204020203" pitchFamily="34" charset="0"/>
                <a:ea typeface="+mn-lt"/>
                <a:cs typeface="+mn-lt"/>
              </a:rPr>
              <a:t>pas</a:t>
            </a:r>
            <a:r>
              <a:rPr lang="fr-FR" sz="24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sz="2400" b="1" dirty="0">
                <a:latin typeface="Bahnschrift" panose="020B0502040204020203" pitchFamily="34" charset="0"/>
                <a:ea typeface="+mn-lt"/>
                <a:cs typeface="+mn-lt"/>
              </a:rPr>
              <a:t>tous</a:t>
            </a:r>
            <a:r>
              <a:rPr lang="fr-FR" sz="2400" dirty="0">
                <a:latin typeface="Bahnschrift" panose="020B0502040204020203" pitchFamily="34" charset="0"/>
                <a:ea typeface="+mn-lt"/>
                <a:cs typeface="+mn-lt"/>
              </a:rPr>
              <a:t> les musulmans qui affirment ça (que tout le monde serait musulman).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YCCQA_fr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)</a:t>
            </a:r>
          </a:p>
          <a:p>
            <a:pPr marL="904875" lvl="2" indent="-457200" algn="just">
              <a:spcAft>
                <a:spcPts val="0"/>
              </a:spcAft>
              <a:defRPr/>
            </a:pPr>
            <a:r>
              <a:rPr lang="en-GB" sz="2400" dirty="0">
                <a:latin typeface="Bahnschrift" panose="020B0502040204020203" pitchFamily="34" charset="0"/>
                <a:ea typeface="+mn-lt"/>
                <a:cs typeface="+mn-lt"/>
              </a:rPr>
              <a:t>Although I'm sure it's </a:t>
            </a:r>
            <a:r>
              <a:rPr lang="en-US" sz="2400" i="1" dirty="0">
                <a:latin typeface="Bahnschrift" panose="020B0502040204020203" pitchFamily="34" charset="0"/>
                <a:ea typeface="+mn-lt"/>
                <a:cs typeface="+mn-lt"/>
              </a:rPr>
              <a:t>not</a:t>
            </a:r>
            <a:r>
              <a:rPr lang="en-US" sz="24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sz="2400" b="1" dirty="0">
                <a:latin typeface="Bahnschrift" panose="020B0502040204020203" pitchFamily="34" charset="0"/>
                <a:ea typeface="+mn-lt"/>
                <a:cs typeface="+mn-lt"/>
              </a:rPr>
              <a:t>all</a:t>
            </a:r>
            <a:r>
              <a:rPr lang="en-US" sz="2400" dirty="0">
                <a:latin typeface="Bahnschrift" panose="020B0502040204020203" pitchFamily="34" charset="0"/>
                <a:ea typeface="+mn-lt"/>
                <a:cs typeface="+mn-lt"/>
              </a:rPr>
              <a:t> men, I think the answers on here speak for themselves!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YCCQA_uk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)</a:t>
            </a:r>
          </a:p>
          <a:p>
            <a:pPr marL="904875" lvl="2" indent="-457200" algn="just">
              <a:spcAft>
                <a:spcPts val="0"/>
              </a:spcAft>
              <a:defRPr/>
            </a:pPr>
            <a:r>
              <a:rPr lang="en-US" sz="2400" dirty="0">
                <a:latin typeface="Bahnschrift" panose="020B0502040204020203" pitchFamily="34" charset="0"/>
                <a:ea typeface="+mn-lt"/>
                <a:cs typeface="+mn-lt"/>
              </a:rPr>
              <a:t>It'll help to look </a:t>
            </a:r>
            <a:r>
              <a:rPr lang="en-US" sz="2400" dirty="0" err="1">
                <a:latin typeface="Bahnschrift" panose="020B0502040204020203" pitchFamily="34" charset="0"/>
                <a:ea typeface="+mn-lt"/>
                <a:cs typeface="+mn-lt"/>
              </a:rPr>
              <a:t>good,of</a:t>
            </a:r>
            <a:r>
              <a:rPr lang="en-US" sz="24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+mn-lt"/>
                <a:cs typeface="+mn-lt"/>
              </a:rPr>
              <a:t>course..but</a:t>
            </a:r>
            <a:r>
              <a:rPr lang="en-US" sz="2400" dirty="0">
                <a:latin typeface="Bahnschrift" panose="020B0502040204020203" pitchFamily="34" charset="0"/>
                <a:ea typeface="+mn-lt"/>
                <a:cs typeface="+mn-lt"/>
              </a:rPr>
              <a:t> that's </a:t>
            </a:r>
            <a:r>
              <a:rPr lang="en-US" sz="2400" i="1" dirty="0">
                <a:latin typeface="Bahnschrift" panose="020B0502040204020203" pitchFamily="34" charset="0"/>
                <a:ea typeface="+mn-lt"/>
                <a:cs typeface="+mn-lt"/>
              </a:rPr>
              <a:t>not</a:t>
            </a:r>
            <a:r>
              <a:rPr lang="en-US" sz="24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sz="2400" b="1" dirty="0">
                <a:latin typeface="Bahnschrift" panose="020B0502040204020203" pitchFamily="34" charset="0"/>
                <a:ea typeface="+mn-lt"/>
                <a:cs typeface="+mn-lt"/>
              </a:rPr>
              <a:t>all</a:t>
            </a:r>
            <a:r>
              <a:rPr lang="en-US" sz="2400" dirty="0">
                <a:latin typeface="Bahnschrift" panose="020B0502040204020203" pitchFamily="34" charset="0"/>
                <a:ea typeface="+mn-lt"/>
                <a:cs typeface="+mn-lt"/>
              </a:rPr>
              <a:t> that matters.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YCCQA_uk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)</a:t>
            </a:r>
          </a:p>
          <a:p>
            <a:pPr lvl="4" indent="0" algn="ctr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2000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lvl="4" indent="0" algn="ctr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fr-FR" sz="2400" dirty="0">
                <a:latin typeface="Bahnschrift" panose="020B0502040204020203" pitchFamily="34" charset="0"/>
                <a:ea typeface="+mn-lt"/>
                <a:cs typeface="+mn-lt"/>
              </a:rPr>
              <a:t>Test </a:t>
            </a:r>
            <a:r>
              <a:rPr lang="fr-FR" sz="2400" dirty="0" err="1">
                <a:latin typeface="Bahnschrift" panose="020B0502040204020203" pitchFamily="34" charset="0"/>
                <a:ea typeface="+mn-lt"/>
                <a:cs typeface="+mn-lt"/>
              </a:rPr>
              <a:t>required</a:t>
            </a:r>
            <a:endParaRPr lang="fr-FR" sz="2000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lvl="1" indent="0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000" dirty="0">
              <a:latin typeface="Bahnschrift" panose="020B0502040204020203" pitchFamily="34" charset="0"/>
              <a:ea typeface="+mn-lt"/>
              <a:cs typeface="+mn-lt"/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EB9B76B7-512F-A05B-E835-5DB2A28874CD}"/>
              </a:ext>
            </a:extLst>
          </p:cNvPr>
          <p:cNvSpPr/>
          <p:nvPr/>
        </p:nvSpPr>
        <p:spPr>
          <a:xfrm>
            <a:off x="4259007" y="5301737"/>
            <a:ext cx="1042219" cy="6489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49566B7-A2A0-1804-11B2-119073FB59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214C000-180D-3762-AF98-7A25249BA876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31952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1752601" y="274638"/>
            <a:ext cx="8686798" cy="1143000"/>
          </a:xfrm>
        </p:spPr>
        <p:txBody>
          <a:bodyPr/>
          <a:lstStyle/>
          <a:p>
            <a:r>
              <a:rPr lang="fr-FR" dirty="0">
                <a:latin typeface="Bahnschrift" panose="020B0502040204020203" pitchFamily="34" charset="0"/>
              </a:rPr>
              <a:t>Test – Phase 1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97144-8EF7-46F4-8498-EC078492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63676"/>
            <a:ext cx="11163300" cy="5116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23875" lvl="1" indent="-3429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Klima (1964): if either a positive question tag, a </a:t>
            </a:r>
            <a:r>
              <a:rPr lang="en-US" i="1" dirty="0">
                <a:latin typeface="Bahnschrift" panose="020B0502040204020203" pitchFamily="34" charset="0"/>
                <a:ea typeface="+mn-lt"/>
                <a:cs typeface="+mn-lt"/>
              </a:rPr>
              <a:t>neither 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tag, or a </a:t>
            </a:r>
            <a:r>
              <a:rPr lang="en-US" i="1" dirty="0">
                <a:latin typeface="Bahnschrift" panose="020B0502040204020203" pitchFamily="34" charset="0"/>
                <a:ea typeface="+mn-lt"/>
                <a:cs typeface="+mn-lt"/>
              </a:rPr>
              <a:t>not even 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tag can be added 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 sentential negation</a:t>
            </a:r>
            <a:endParaRPr lang="en-US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marL="790575" lvl="2" indent="-342900" algn="just">
              <a:spcAft>
                <a:spcPts val="0"/>
              </a:spcAft>
              <a:defRPr/>
            </a:pP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John didn’t find a job, did he?/*didn’t he?</a:t>
            </a:r>
          </a:p>
          <a:p>
            <a:pPr marL="790575" lvl="2" indent="-342900" algn="just">
              <a:spcAft>
                <a:spcPts val="0"/>
              </a:spcAft>
              <a:defRPr/>
            </a:pP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John didn’t find a job, and neither did Mary/*and so did Mary.</a:t>
            </a:r>
          </a:p>
          <a:p>
            <a:pPr marL="790575" lvl="2" indent="-342900" algn="just">
              <a:spcAft>
                <a:spcPts val="0"/>
              </a:spcAft>
              <a:defRPr/>
            </a:pP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John didn’t find a job, not even a part time one/*even a part time one.</a:t>
            </a:r>
          </a:p>
          <a:p>
            <a:pPr lvl="2" indent="0">
              <a:spcAft>
                <a:spcPts val="0"/>
              </a:spcAft>
              <a:buNone/>
              <a:defRPr/>
            </a:pP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					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Bross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2020: 5, quoting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Penka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2015)</a:t>
            </a:r>
          </a:p>
          <a:p>
            <a:pPr lvl="2" indent="0">
              <a:spcAft>
                <a:spcPts val="0"/>
              </a:spcAft>
              <a:buNone/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+mn-lt"/>
              <a:cs typeface="+mn-lt"/>
            </a:endParaRPr>
          </a:p>
          <a:p>
            <a:pPr marL="523875" lvl="1" indent="-3429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err="1">
                <a:latin typeface="Bahnschrift" panose="020B0502040204020203" pitchFamily="34" charset="0"/>
                <a:ea typeface="+mn-lt"/>
                <a:cs typeface="+mn-lt"/>
              </a:rPr>
              <a:t>Ducrot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(1973): similar test for French, relying on the equivalent of a </a:t>
            </a:r>
            <a:r>
              <a:rPr lang="en-US" i="1" dirty="0">
                <a:latin typeface="Bahnschrift" panose="020B0502040204020203" pitchFamily="34" charset="0"/>
                <a:ea typeface="+mn-lt"/>
                <a:cs typeface="+mn-lt"/>
              </a:rPr>
              <a:t>neither 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tag (FR </a:t>
            </a:r>
            <a:r>
              <a:rPr lang="en-US" i="1" dirty="0" err="1">
                <a:latin typeface="Bahnschrift" panose="020B0502040204020203" pitchFamily="34" charset="0"/>
                <a:ea typeface="+mn-lt"/>
                <a:cs typeface="+mn-lt"/>
              </a:rPr>
              <a:t>ni</a:t>
            </a:r>
            <a:r>
              <a:rPr lang="en-US" i="1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i="1" dirty="0" err="1">
                <a:latin typeface="Bahnschrift" panose="020B0502040204020203" pitchFamily="34" charset="0"/>
                <a:ea typeface="+mn-lt"/>
                <a:cs typeface="+mn-lt"/>
              </a:rPr>
              <a:t>même</a:t>
            </a:r>
            <a:r>
              <a:rPr lang="en-US" i="1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and </a:t>
            </a:r>
            <a:r>
              <a:rPr lang="en-US" i="1" dirty="0" err="1">
                <a:latin typeface="Bahnschrift" panose="020B0502040204020203" pitchFamily="34" charset="0"/>
                <a:ea typeface="+mn-lt"/>
                <a:cs typeface="+mn-lt"/>
              </a:rPr>
              <a:t>ni</a:t>
            </a:r>
            <a:r>
              <a:rPr lang="en-US" i="1" dirty="0">
                <a:latin typeface="Bahnschrift" panose="020B0502040204020203" pitchFamily="34" charset="0"/>
                <a:ea typeface="+mn-lt"/>
                <a:cs typeface="+mn-lt"/>
              </a:rPr>
              <a:t> non plus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) </a:t>
            </a:r>
          </a:p>
          <a:p>
            <a:pPr marL="790575" lvl="2" indent="-342900" algn="just">
              <a:spcAft>
                <a:spcPts val="0"/>
              </a:spcAft>
              <a:defRPr/>
            </a:pP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Jacques </a:t>
            </a:r>
            <a:r>
              <a:rPr lang="en-US" sz="1800" dirty="0" err="1">
                <a:latin typeface="Bahnschrift" panose="020B0502040204020203" pitchFamily="34" charset="0"/>
                <a:ea typeface="+mn-lt"/>
                <a:cs typeface="+mn-lt"/>
              </a:rPr>
              <a:t>n’est</a:t>
            </a: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 pas </a:t>
            </a:r>
            <a:r>
              <a:rPr lang="en-US" sz="1800" dirty="0" err="1">
                <a:latin typeface="Bahnschrift" panose="020B0502040204020203" pitchFamily="34" charset="0"/>
                <a:ea typeface="+mn-lt"/>
                <a:cs typeface="+mn-lt"/>
              </a:rPr>
              <a:t>venu</a:t>
            </a: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, </a:t>
            </a:r>
            <a:r>
              <a:rPr lang="en-US" sz="1800" dirty="0" err="1">
                <a:latin typeface="Bahnschrift" panose="020B0502040204020203" pitchFamily="34" charset="0"/>
                <a:ea typeface="+mn-lt"/>
                <a:cs typeface="+mn-lt"/>
              </a:rPr>
              <a:t>ni</a:t>
            </a: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Bahnschrift" panose="020B0502040204020203" pitchFamily="34" charset="0"/>
                <a:ea typeface="+mn-lt"/>
                <a:cs typeface="+mn-lt"/>
              </a:rPr>
              <a:t>même</a:t>
            </a: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/</a:t>
            </a:r>
            <a:r>
              <a:rPr lang="en-US" sz="1800" dirty="0" err="1">
                <a:latin typeface="Bahnschrift" panose="020B0502040204020203" pitchFamily="34" charset="0"/>
                <a:ea typeface="+mn-lt"/>
                <a:cs typeface="+mn-lt"/>
              </a:rPr>
              <a:t>ni</a:t>
            </a: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 non plus Pau</a:t>
            </a:r>
            <a:r>
              <a:rPr lang="en-US" sz="1600" dirty="0">
                <a:latin typeface="Bahnschrift" panose="020B0502040204020203" pitchFamily="34" charset="0"/>
                <a:ea typeface="+mn-lt"/>
                <a:cs typeface="+mn-lt"/>
              </a:rPr>
              <a:t>l.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+mn-lt"/>
              <a:cs typeface="+mn-lt"/>
            </a:endParaRPr>
          </a:p>
          <a:p>
            <a:pPr marL="790575" lvl="2" indent="-342900" algn="just">
              <a:spcAft>
                <a:spcPts val="0"/>
              </a:spcAft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Il n’est pas venu beaucoup d’amis, ni même beaucoup de curieux/ni non plus beaucoup d’ennemis.</a:t>
            </a:r>
          </a:p>
          <a:p>
            <a:pPr lvl="2" indent="0">
              <a:spcAft>
                <a:spcPts val="0"/>
              </a:spcAft>
              <a:buNone/>
              <a:defRPr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					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(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Touratier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2008, quoting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Ducrot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1973)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  <a:ea typeface="+mn-lt"/>
              <a:cs typeface="+mn-lt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55C059E-B910-49F9-6DD1-02BEDD6C6DB7}"/>
              </a:ext>
            </a:extLst>
          </p:cNvPr>
          <p:cNvSpPr/>
          <p:nvPr/>
        </p:nvSpPr>
        <p:spPr>
          <a:xfrm rot="1883385">
            <a:off x="9000863" y="1257071"/>
            <a:ext cx="2424841" cy="99045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Under construction</a:t>
            </a:r>
          </a:p>
          <a:p>
            <a:pPr algn="ctr"/>
            <a:endParaRPr lang="fr-FR" dirty="0">
              <a:latin typeface="Bahnschrift" panose="020B0502040204020203" pitchFamily="34" charset="0"/>
            </a:endParaRPr>
          </a:p>
        </p:txBody>
      </p:sp>
      <p:grpSp>
        <p:nvGrpSpPr>
          <p:cNvPr id="5" name="Google Shape;11408;p78">
            <a:extLst>
              <a:ext uri="{FF2B5EF4-FFF2-40B4-BE49-F238E27FC236}">
                <a16:creationId xmlns:a16="http://schemas.microsoft.com/office/drawing/2014/main" id="{8CD005CA-B9B8-1D88-6502-FE089C710733}"/>
              </a:ext>
            </a:extLst>
          </p:cNvPr>
          <p:cNvGrpSpPr/>
          <p:nvPr/>
        </p:nvGrpSpPr>
        <p:grpSpPr>
          <a:xfrm rot="1864825">
            <a:off x="9946231" y="1802841"/>
            <a:ext cx="280101" cy="303129"/>
            <a:chOff x="-2777700" y="2049775"/>
            <a:chExt cx="287325" cy="291475"/>
          </a:xfrm>
          <a:solidFill>
            <a:srgbClr val="000000"/>
          </a:solidFill>
        </p:grpSpPr>
        <p:sp>
          <p:nvSpPr>
            <p:cNvPr id="7" name="Google Shape;11409;p78">
              <a:extLst>
                <a:ext uri="{FF2B5EF4-FFF2-40B4-BE49-F238E27FC236}">
                  <a16:creationId xmlns:a16="http://schemas.microsoft.com/office/drawing/2014/main" id="{257DF404-A065-2F7C-BF5A-F10120774918}"/>
                </a:ext>
              </a:extLst>
            </p:cNvPr>
            <p:cNvSpPr/>
            <p:nvPr/>
          </p:nvSpPr>
          <p:spPr>
            <a:xfrm>
              <a:off x="-2777700" y="2049775"/>
              <a:ext cx="287325" cy="291475"/>
            </a:xfrm>
            <a:custGeom>
              <a:avLst/>
              <a:gdLst/>
              <a:ahLst/>
              <a:cxnLst/>
              <a:rect l="l" t="t" r="r" b="b"/>
              <a:pathLst>
                <a:path w="11493" h="11659" extrusionOk="0">
                  <a:moveTo>
                    <a:pt x="7121" y="662"/>
                  </a:moveTo>
                  <a:cubicBezTo>
                    <a:pt x="7341" y="662"/>
                    <a:pt x="7499" y="820"/>
                    <a:pt x="7499" y="1040"/>
                  </a:cubicBezTo>
                  <a:cubicBezTo>
                    <a:pt x="7499" y="1230"/>
                    <a:pt x="7341" y="1387"/>
                    <a:pt x="7121" y="1387"/>
                  </a:cubicBezTo>
                  <a:lnTo>
                    <a:pt x="4380" y="1387"/>
                  </a:lnTo>
                  <a:cubicBezTo>
                    <a:pt x="4191" y="1387"/>
                    <a:pt x="4033" y="1230"/>
                    <a:pt x="4033" y="1040"/>
                  </a:cubicBezTo>
                  <a:cubicBezTo>
                    <a:pt x="4033" y="820"/>
                    <a:pt x="4191" y="662"/>
                    <a:pt x="4380" y="662"/>
                  </a:cubicBezTo>
                  <a:close/>
                  <a:moveTo>
                    <a:pt x="6774" y="2049"/>
                  </a:moveTo>
                  <a:lnTo>
                    <a:pt x="6774" y="4285"/>
                  </a:lnTo>
                  <a:cubicBezTo>
                    <a:pt x="6774" y="4412"/>
                    <a:pt x="6774" y="4443"/>
                    <a:pt x="7499" y="5514"/>
                  </a:cubicBezTo>
                  <a:lnTo>
                    <a:pt x="3970" y="5514"/>
                  </a:lnTo>
                  <a:cubicBezTo>
                    <a:pt x="4758" y="4412"/>
                    <a:pt x="4726" y="4443"/>
                    <a:pt x="4726" y="4348"/>
                  </a:cubicBezTo>
                  <a:lnTo>
                    <a:pt x="4726" y="2049"/>
                  </a:lnTo>
                  <a:close/>
                  <a:moveTo>
                    <a:pt x="8003" y="6176"/>
                  </a:moveTo>
                  <a:cubicBezTo>
                    <a:pt x="8696" y="7215"/>
                    <a:pt x="9578" y="8507"/>
                    <a:pt x="10177" y="9389"/>
                  </a:cubicBezTo>
                  <a:cubicBezTo>
                    <a:pt x="10649" y="10082"/>
                    <a:pt x="10177" y="10996"/>
                    <a:pt x="9294" y="10996"/>
                  </a:cubicBezTo>
                  <a:lnTo>
                    <a:pt x="2206" y="10996"/>
                  </a:lnTo>
                  <a:cubicBezTo>
                    <a:pt x="1387" y="10996"/>
                    <a:pt x="914" y="10051"/>
                    <a:pt x="1387" y="9389"/>
                  </a:cubicBezTo>
                  <a:cubicBezTo>
                    <a:pt x="1859" y="8665"/>
                    <a:pt x="2804" y="7341"/>
                    <a:pt x="3561" y="6176"/>
                  </a:cubicBezTo>
                  <a:close/>
                  <a:moveTo>
                    <a:pt x="4380" y="1"/>
                  </a:moveTo>
                  <a:cubicBezTo>
                    <a:pt x="3813" y="1"/>
                    <a:pt x="3340" y="473"/>
                    <a:pt x="3340" y="1040"/>
                  </a:cubicBezTo>
                  <a:cubicBezTo>
                    <a:pt x="3340" y="1513"/>
                    <a:pt x="3655" y="1860"/>
                    <a:pt x="4065" y="2017"/>
                  </a:cubicBezTo>
                  <a:lnTo>
                    <a:pt x="4065" y="4222"/>
                  </a:lnTo>
                  <a:cubicBezTo>
                    <a:pt x="3718" y="4790"/>
                    <a:pt x="1198" y="8413"/>
                    <a:pt x="788" y="8980"/>
                  </a:cubicBezTo>
                  <a:cubicBezTo>
                    <a:pt x="1" y="10114"/>
                    <a:pt x="820" y="11658"/>
                    <a:pt x="2206" y="11658"/>
                  </a:cubicBezTo>
                  <a:lnTo>
                    <a:pt x="9294" y="11658"/>
                  </a:lnTo>
                  <a:cubicBezTo>
                    <a:pt x="9308" y="11658"/>
                    <a:pt x="9322" y="11658"/>
                    <a:pt x="9335" y="11658"/>
                  </a:cubicBezTo>
                  <a:cubicBezTo>
                    <a:pt x="10697" y="11658"/>
                    <a:pt x="11492" y="10103"/>
                    <a:pt x="10712" y="9011"/>
                  </a:cubicBezTo>
                  <a:cubicBezTo>
                    <a:pt x="10271" y="8444"/>
                    <a:pt x="7845" y="4853"/>
                    <a:pt x="7499" y="4254"/>
                  </a:cubicBezTo>
                  <a:lnTo>
                    <a:pt x="7499" y="1986"/>
                  </a:lnTo>
                  <a:cubicBezTo>
                    <a:pt x="7877" y="1828"/>
                    <a:pt x="8160" y="1450"/>
                    <a:pt x="8160" y="1040"/>
                  </a:cubicBezTo>
                  <a:cubicBezTo>
                    <a:pt x="8160" y="473"/>
                    <a:pt x="7688" y="1"/>
                    <a:pt x="712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" name="Google Shape;11410;p78">
              <a:extLst>
                <a:ext uri="{FF2B5EF4-FFF2-40B4-BE49-F238E27FC236}">
                  <a16:creationId xmlns:a16="http://schemas.microsoft.com/office/drawing/2014/main" id="{17D5D017-C942-2B2F-6F15-DE27F51FD68A}"/>
                </a:ext>
              </a:extLst>
            </p:cNvPr>
            <p:cNvSpPr/>
            <p:nvPr/>
          </p:nvSpPr>
          <p:spPr>
            <a:xfrm>
              <a:off x="-2694200" y="22214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6" y="694"/>
                  </a:moveTo>
                  <a:cubicBezTo>
                    <a:pt x="1733" y="694"/>
                    <a:pt x="2048" y="1009"/>
                    <a:pt x="2048" y="1356"/>
                  </a:cubicBezTo>
                  <a:cubicBezTo>
                    <a:pt x="2048" y="1765"/>
                    <a:pt x="1764" y="2049"/>
                    <a:pt x="1386" y="2049"/>
                  </a:cubicBezTo>
                  <a:cubicBezTo>
                    <a:pt x="1008" y="2049"/>
                    <a:pt x="725" y="1702"/>
                    <a:pt x="725" y="1356"/>
                  </a:cubicBezTo>
                  <a:cubicBezTo>
                    <a:pt x="725" y="978"/>
                    <a:pt x="1040" y="694"/>
                    <a:pt x="1386" y="694"/>
                  </a:cubicBezTo>
                  <a:close/>
                  <a:moveTo>
                    <a:pt x="1386" y="1"/>
                  </a:moveTo>
                  <a:cubicBezTo>
                    <a:pt x="630" y="1"/>
                    <a:pt x="0" y="631"/>
                    <a:pt x="0" y="1356"/>
                  </a:cubicBezTo>
                  <a:cubicBezTo>
                    <a:pt x="0" y="2112"/>
                    <a:pt x="630" y="2742"/>
                    <a:pt x="1386" y="2742"/>
                  </a:cubicBezTo>
                  <a:cubicBezTo>
                    <a:pt x="2142" y="2742"/>
                    <a:pt x="2772" y="2112"/>
                    <a:pt x="2772" y="1356"/>
                  </a:cubicBezTo>
                  <a:cubicBezTo>
                    <a:pt x="2772" y="631"/>
                    <a:pt x="2142" y="1"/>
                    <a:pt x="1386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" name="Google Shape;11411;p78">
              <a:extLst>
                <a:ext uri="{FF2B5EF4-FFF2-40B4-BE49-F238E27FC236}">
                  <a16:creationId xmlns:a16="http://schemas.microsoft.com/office/drawing/2014/main" id="{BA3374CC-01CD-9027-C0F8-DA4DA36E4BF8}"/>
                </a:ext>
              </a:extLst>
            </p:cNvPr>
            <p:cNvSpPr/>
            <p:nvPr/>
          </p:nvSpPr>
          <p:spPr>
            <a:xfrm>
              <a:off x="-2608350" y="22553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94"/>
                  </a:moveTo>
                  <a:cubicBezTo>
                    <a:pt x="1229" y="694"/>
                    <a:pt x="1386" y="851"/>
                    <a:pt x="1386" y="1040"/>
                  </a:cubicBezTo>
                  <a:cubicBezTo>
                    <a:pt x="1386" y="1229"/>
                    <a:pt x="1229" y="1387"/>
                    <a:pt x="1040" y="1387"/>
                  </a:cubicBezTo>
                  <a:cubicBezTo>
                    <a:pt x="819" y="1387"/>
                    <a:pt x="693" y="1229"/>
                    <a:pt x="693" y="1040"/>
                  </a:cubicBezTo>
                  <a:cubicBezTo>
                    <a:pt x="693" y="851"/>
                    <a:pt x="819" y="694"/>
                    <a:pt x="1040" y="694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1773701-8A3F-5CB6-E7A4-55B9653F9B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D9845B5-2899-10E3-D027-AF819EFBB4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28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fr-BE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>
                <a:latin typeface="Bahnschrift" panose="020B0502040204020203" pitchFamily="34" charset="0"/>
                <a:cs typeface="Times New Roman"/>
              </a:rPr>
              <a:t>Methodology   |   </a:t>
            </a:r>
            <a:r>
              <a:rPr lang="fr-BE" b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 Quantity Modification</a:t>
            </a:r>
            <a:r>
              <a:rPr lang="fr-BE">
                <a:latin typeface="Bahnschrift" panose="020B0502040204020203" pitchFamily="34" charset="0"/>
                <a:cs typeface="Times New Roman"/>
              </a:rPr>
              <a:t>   |   Conclusion   |   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F4C8A38-CE96-2963-7D4E-283216F5EBEA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4581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1752601" y="274638"/>
            <a:ext cx="8686798" cy="1143000"/>
          </a:xfrm>
        </p:spPr>
        <p:txBody>
          <a:bodyPr/>
          <a:lstStyle/>
          <a:p>
            <a:r>
              <a:rPr lang="fr-FR" dirty="0">
                <a:latin typeface="Bahnschrift" panose="020B0502040204020203" pitchFamily="34" charset="0"/>
              </a:rPr>
              <a:t>Test – Phase 2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97144-8EF7-46F4-8498-EC078492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63676"/>
            <a:ext cx="11188700" cy="5116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23875" lvl="1" indent="-3429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200" dirty="0" err="1">
                <a:latin typeface="Bahnschrift" panose="020B0502040204020203" pitchFamily="34" charset="0"/>
                <a:ea typeface="+mn-lt"/>
                <a:cs typeface="+mn-lt"/>
              </a:rPr>
              <a:t>Cleft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sentence to </a:t>
            </a:r>
            <a:r>
              <a:rPr lang="fr-FR" sz="2200" dirty="0" err="1">
                <a:latin typeface="Bahnschrift" panose="020B0502040204020203" pitchFamily="34" charset="0"/>
                <a:ea typeface="+mn-lt"/>
                <a:cs typeface="+mn-lt"/>
              </a:rPr>
              <a:t>determine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sz="2200" u="sng" dirty="0" err="1">
                <a:latin typeface="Bahnschrift" panose="020B0502040204020203" pitchFamily="34" charset="0"/>
                <a:ea typeface="+mn-lt"/>
                <a:cs typeface="+mn-lt"/>
              </a:rPr>
              <a:t>which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constituent: move </a:t>
            </a:r>
            <a:r>
              <a:rPr lang="fr-FR" sz="2200" i="1" dirty="0">
                <a:latin typeface="Bahnschrift" panose="020B0502040204020203" pitchFamily="34" charset="0"/>
                <a:ea typeface="+mn-lt"/>
                <a:cs typeface="+mn-lt"/>
              </a:rPr>
              <a:t>not 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in the sentence &amp; compare to the original </a:t>
            </a:r>
            <a:r>
              <a:rPr lang="fr-FR" sz="2200" dirty="0" err="1">
                <a:latin typeface="Bahnschrift" panose="020B0502040204020203" pitchFamily="34" charset="0"/>
                <a:ea typeface="+mn-lt"/>
                <a:cs typeface="+mn-lt"/>
              </a:rPr>
              <a:t>meaning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(</a:t>
            </a:r>
            <a:r>
              <a:rPr lang="fr-FR" sz="2200" dirty="0" err="1">
                <a:latin typeface="Bahnschrift" panose="020B0502040204020203" pitchFamily="34" charset="0"/>
                <a:ea typeface="+mn-lt"/>
                <a:cs typeface="+mn-lt"/>
              </a:rPr>
              <a:t>same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sz="2200" dirty="0" err="1">
                <a:latin typeface="Bahnschrift" panose="020B0502040204020203" pitchFamily="34" charset="0"/>
                <a:ea typeface="+mn-lt"/>
                <a:cs typeface="+mn-lt"/>
              </a:rPr>
              <a:t>applies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 for French </a:t>
            </a:r>
            <a:r>
              <a:rPr lang="fr-FR" sz="2200" i="1" dirty="0">
                <a:latin typeface="Bahnschrift" panose="020B0502040204020203" pitchFamily="34" charset="0"/>
                <a:ea typeface="+mn-lt"/>
                <a:cs typeface="+mn-lt"/>
              </a:rPr>
              <a:t>pas</a:t>
            </a:r>
            <a:r>
              <a:rPr lang="fr-FR" sz="2200" dirty="0">
                <a:latin typeface="Bahnschrift" panose="020B0502040204020203" pitchFamily="34" charset="0"/>
                <a:ea typeface="+mn-lt"/>
                <a:cs typeface="+mn-lt"/>
              </a:rPr>
              <a:t>)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19F76AF1-EE7F-A604-44F4-F30F3588D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71768"/>
              </p:ext>
            </p:extLst>
          </p:nvPr>
        </p:nvGraphicFramePr>
        <p:xfrm>
          <a:off x="508000" y="2961421"/>
          <a:ext cx="1117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0">
                  <a:extLst>
                    <a:ext uri="{9D8B030D-6E8A-4147-A177-3AD203B41FA5}">
                      <a16:colId xmlns:a16="http://schemas.microsoft.com/office/drawing/2014/main" val="2721399880"/>
                    </a:ext>
                  </a:extLst>
                </a:gridCol>
                <a:gridCol w="5588000">
                  <a:extLst>
                    <a:ext uri="{9D8B030D-6E8A-4147-A177-3AD203B41FA5}">
                      <a16:colId xmlns:a16="http://schemas.microsoft.com/office/drawing/2014/main" val="3974637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Bahnschrift" panose="020B0502040204020203" pitchFamily="34" charset="0"/>
                        </a:rPr>
                        <a:t>Original Sentence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Bahnschrift" panose="020B0502040204020203" pitchFamily="34" charset="0"/>
                        </a:rPr>
                        <a:t>Phase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78944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Acids burn stuff. Any acid will burn skin but </a:t>
                      </a:r>
                      <a:r>
                        <a:rPr lang="en-US" i="1" dirty="0">
                          <a:solidFill>
                            <a:srgbClr val="A80039"/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not</a:t>
                      </a:r>
                      <a:r>
                        <a:rPr lang="en-US" dirty="0">
                          <a:solidFill>
                            <a:srgbClr val="A80039"/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US" b="1" dirty="0">
                          <a:solidFill>
                            <a:srgbClr val="A80039"/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all</a:t>
                      </a:r>
                      <a:r>
                        <a:rPr lang="en-US" dirty="0">
                          <a:solidFill>
                            <a:srgbClr val="A80039"/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US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will do it quickly [sic] of noticeably.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Acids burn stuff. Any acid will burn skin but it is </a:t>
                      </a:r>
                      <a:r>
                        <a:rPr lang="en-US" b="1" dirty="0">
                          <a:solidFill>
                            <a:srgbClr val="A80039"/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all</a:t>
                      </a:r>
                      <a:r>
                        <a:rPr lang="en-US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that will </a:t>
                      </a:r>
                      <a:r>
                        <a:rPr lang="en-US" i="1" dirty="0">
                          <a:solidFill>
                            <a:srgbClr val="A80039"/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not</a:t>
                      </a:r>
                      <a:r>
                        <a:rPr lang="en-US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do it quickly [sic] of noticeably.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54620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Acids burn stuff. Any acid will burn skin but it is </a:t>
                      </a:r>
                      <a:r>
                        <a:rPr lang="en-US" b="1" dirty="0">
                          <a:solidFill>
                            <a:srgbClr val="A80039"/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all</a:t>
                      </a:r>
                      <a:r>
                        <a:rPr lang="en-US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that will do it </a:t>
                      </a:r>
                      <a:r>
                        <a:rPr lang="en-US" i="1" dirty="0">
                          <a:solidFill>
                            <a:srgbClr val="A80039"/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not</a:t>
                      </a:r>
                      <a:r>
                        <a:rPr lang="en-US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quickly [sic] of noticeably.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751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Acids burn stuff. Any acid will burn skin but it is </a:t>
                      </a:r>
                      <a:r>
                        <a:rPr lang="en-US" b="1" dirty="0">
                          <a:solidFill>
                            <a:srgbClr val="A80039"/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all</a:t>
                      </a:r>
                      <a:r>
                        <a:rPr lang="en-US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that will do it quickly [sic] of </a:t>
                      </a:r>
                      <a:r>
                        <a:rPr lang="en-US" i="1" dirty="0">
                          <a:solidFill>
                            <a:srgbClr val="A80039"/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not </a:t>
                      </a:r>
                      <a:r>
                        <a:rPr lang="en-US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noticeably.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238092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C5381BC-14DB-7513-B120-38FBE313818D}"/>
              </a:ext>
            </a:extLst>
          </p:cNvPr>
          <p:cNvSpPr txBox="1"/>
          <p:nvPr/>
        </p:nvSpPr>
        <p:spPr>
          <a:xfrm>
            <a:off x="-12700" y="5690577"/>
            <a:ext cx="12192000" cy="45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indent="0" algn="ctr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fr-FR" i="1" dirty="0">
                <a:latin typeface="Bahnschrift" panose="020B0502040204020203" pitchFamily="34" charset="0"/>
                <a:ea typeface="+mn-lt"/>
                <a:cs typeface="+mn-lt"/>
              </a:rPr>
              <a:t>Not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dirty="0" err="1">
                <a:latin typeface="Bahnschrift" panose="020B0502040204020203" pitchFamily="34" charset="0"/>
                <a:ea typeface="+mn-lt"/>
                <a:cs typeface="+mn-lt"/>
              </a:rPr>
              <a:t>does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not have scope over the </a:t>
            </a:r>
            <a:r>
              <a:rPr lang="fr-FR" dirty="0" err="1">
                <a:latin typeface="Bahnschrift" panose="020B0502040204020203" pitchFamily="34" charset="0"/>
                <a:ea typeface="+mn-lt"/>
                <a:cs typeface="+mn-lt"/>
              </a:rPr>
              <a:t>other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clause </a:t>
            </a:r>
            <a:r>
              <a:rPr lang="fr-FR" dirty="0" err="1">
                <a:latin typeface="Bahnschrift" panose="020B0502040204020203" pitchFamily="34" charset="0"/>
                <a:ea typeface="+mn-lt"/>
                <a:cs typeface="+mn-lt"/>
              </a:rPr>
              <a:t>constituents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  <a:ea typeface="+mn-lt"/>
              <a:cs typeface="+mn-lt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F35FD16-2AA9-199C-C220-6A8B9952D919}"/>
              </a:ext>
            </a:extLst>
          </p:cNvPr>
          <p:cNvSpPr/>
          <p:nvPr/>
        </p:nvSpPr>
        <p:spPr>
          <a:xfrm>
            <a:off x="2273917" y="5680197"/>
            <a:ext cx="1042219" cy="6489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87455B9-73B3-D010-2B84-48314FA3E7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8E53BD9-77AE-39F4-926B-29929B7AFB95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8434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1752601" y="274638"/>
            <a:ext cx="8686798" cy="1143000"/>
          </a:xfrm>
        </p:spPr>
        <p:txBody>
          <a:bodyPr/>
          <a:lstStyle/>
          <a:p>
            <a:r>
              <a:rPr lang="fr-FR" dirty="0">
                <a:latin typeface="Bahnschrift" panose="020B0502040204020203" pitchFamily="34" charset="0"/>
              </a:rPr>
              <a:t>Test – </a:t>
            </a:r>
            <a:r>
              <a:rPr lang="fr-FR" dirty="0" err="1">
                <a:latin typeface="Bahnschrift" panose="020B0502040204020203" pitchFamily="34" charset="0"/>
              </a:rPr>
              <a:t>Problems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97144-8EF7-46F4-8498-EC078492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463676"/>
            <a:ext cx="11125200" cy="53943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23875" lvl="1" indent="-342900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000" dirty="0">
                <a:latin typeface="Bahnschrift" panose="020B0502040204020203" pitchFamily="34" charset="0"/>
                <a:ea typeface="+mn-lt"/>
                <a:cs typeface="+mn-lt"/>
              </a:rPr>
              <a:t>English data: </a:t>
            </a:r>
            <a:r>
              <a:rPr lang="en-GB" sz="2000" dirty="0">
                <a:latin typeface="Bahnschrift" panose="020B0502040204020203" pitchFamily="34" charset="0"/>
                <a:ea typeface="+mn-lt"/>
                <a:cs typeface="+mn-lt"/>
              </a:rPr>
              <a:t>16/150 occurrences </a:t>
            </a:r>
            <a:r>
              <a:rPr lang="en-GB" sz="20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= sentential negation  replaced</a:t>
            </a:r>
          </a:p>
          <a:p>
            <a:pPr marL="523875" lvl="1" indent="-34290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French data: 136/150 occurrences = sentential &gt;&lt; intuition</a:t>
            </a:r>
          </a:p>
          <a:p>
            <a:pPr marL="790575" lvl="2" indent="-34290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8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Les chats </a:t>
            </a:r>
            <a:r>
              <a:rPr lang="en-GB" sz="1800" dirty="0" err="1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n’ont</a:t>
            </a:r>
            <a:r>
              <a:rPr lang="en-GB" sz="18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en-GB" sz="1800" i="1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pas</a:t>
            </a:r>
            <a:r>
              <a:rPr lang="en-GB" sz="18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en-GB" sz="1800" b="1" dirty="0" err="1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tous</a:t>
            </a:r>
            <a:r>
              <a:rPr lang="en-GB" sz="18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en-GB" sz="1800" dirty="0" err="1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peur</a:t>
            </a:r>
            <a:r>
              <a:rPr lang="en-GB" sz="18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de </a:t>
            </a:r>
            <a:r>
              <a:rPr lang="en-GB" sz="1800" dirty="0" err="1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l’eau</a:t>
            </a:r>
            <a:r>
              <a:rPr lang="en-GB" sz="18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! (e.g. test: … </a:t>
            </a:r>
            <a:r>
              <a:rPr lang="en-GB" sz="1800" dirty="0" err="1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ni</a:t>
            </a:r>
            <a:r>
              <a:rPr lang="en-GB" sz="18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non plus les </a:t>
            </a:r>
            <a:r>
              <a:rPr lang="en-GB" sz="1800" dirty="0" err="1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chiens</a:t>
            </a:r>
            <a:r>
              <a:rPr lang="en-GB" sz="18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)</a:t>
            </a:r>
          </a:p>
          <a:p>
            <a:pPr marL="790575" lvl="2" indent="-34290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8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Test (not?) applicable if</a:t>
            </a:r>
          </a:p>
          <a:p>
            <a:pPr marL="1057275" lvl="3" indent="-34290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position in sentence = N.A., e.g. </a:t>
            </a:r>
            <a:r>
              <a:rPr lang="fr-FR" sz="1600" i="1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Pas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fr-FR" sz="1600" b="1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tous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mon grand, </a:t>
            </a:r>
            <a:r>
              <a:rPr lang="fr-FR" sz="1600" i="1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pas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fr-FR" sz="1600" b="1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tous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, si j'en crois ce que je lis sur ce site... </a:t>
            </a:r>
          </a:p>
          <a:p>
            <a:pPr marL="1057275" lvl="3" indent="-342900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relative clause, e.g. (…) la plupart de ces dérapages malheureux et condamnables viennent de gens qui ne vivent </a:t>
            </a:r>
            <a:r>
              <a:rPr lang="fr-FR" sz="1600" i="1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pas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fr-FR" sz="1600" b="1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tous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dans nos démocraties et n'en n'ont manifestement ni la culture ni le sens du débat.</a:t>
            </a:r>
          </a:p>
          <a:p>
            <a:pPr marL="1057275" lvl="3" indent="-342900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(</a:t>
            </a:r>
            <a:r>
              <a:rPr lang="fr-FR" sz="1600" dirty="0" err="1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partly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) </a:t>
            </a:r>
            <a:r>
              <a:rPr lang="fr-FR" sz="1600" dirty="0" err="1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cleft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sentence, e.g. Parce qu'ils bossent, ce ne sont </a:t>
            </a:r>
            <a:r>
              <a:rPr lang="fr-FR" sz="1600" i="1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pas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fr-FR" sz="1600" b="1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tous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des petits bourgeois ou des fils de riches (…)</a:t>
            </a:r>
          </a:p>
          <a:p>
            <a:pPr marL="1057275" lvl="3" indent="-342900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appositive clause </a:t>
            </a:r>
            <a:r>
              <a:rPr lang="fr-FR" sz="1600" dirty="0" err="1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with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gerund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, e.g. Ne mettant </a:t>
            </a:r>
            <a:r>
              <a:rPr lang="fr-FR" sz="1600" i="1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pas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fr-FR" sz="1600" b="1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tous</a:t>
            </a:r>
            <a:r>
              <a:rPr lang="fr-FR" sz="1600" dirty="0">
                <a:latin typeface="Bahnschrift" panose="020B0502040204020203" pitchFamily="34" charset="0"/>
                <a:ea typeface="+mn-lt"/>
                <a:cs typeface="+mn-lt"/>
                <a:sym typeface="Wingdings" panose="05000000000000000000" pitchFamily="2" charset="2"/>
              </a:rPr>
              <a:t> les Yankees dans le même panier, je n'ai pas la réponse.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AA2A58F-F342-C597-A535-057A4E26ED7B}"/>
              </a:ext>
            </a:extLst>
          </p:cNvPr>
          <p:cNvSpPr/>
          <p:nvPr/>
        </p:nvSpPr>
        <p:spPr>
          <a:xfrm rot="1560073">
            <a:off x="8847273" y="1180871"/>
            <a:ext cx="2424841" cy="99045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Bahnschrift" panose="020B0502040204020203" pitchFamily="34" charset="0"/>
              </a:rPr>
              <a:t>Input </a:t>
            </a:r>
            <a:r>
              <a:rPr lang="fr-FR" dirty="0" err="1">
                <a:latin typeface="Bahnschrift" panose="020B0502040204020203" pitchFamily="34" charset="0"/>
              </a:rPr>
              <a:t>welcome</a:t>
            </a:r>
            <a:r>
              <a:rPr lang="fr-FR" dirty="0">
                <a:latin typeface="Bahnschrift" panose="020B0502040204020203" pitchFamily="34" charset="0"/>
              </a:rPr>
              <a:t>! </a:t>
            </a: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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9043F5A2-BC2B-EEC5-2A68-76FBE4C944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CC92343-B765-0A0C-1F0D-0A6966EC9937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11837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1752601" y="274638"/>
            <a:ext cx="8686798" cy="1143000"/>
          </a:xfrm>
        </p:spPr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Semantic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Specification</a:t>
            </a:r>
            <a:r>
              <a:rPr lang="fr-FR" dirty="0"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DDEAFFD-58AE-947F-38B3-628A1B4E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285210"/>
            <a:ext cx="11125200" cy="54274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38175" lvl="1" indent="-457200" algn="just">
              <a:spcAft>
                <a:spcPts val="0"/>
              </a:spcAft>
              <a:defRPr/>
            </a:pP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English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YCCQA_uk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)</a:t>
            </a:r>
          </a:p>
          <a:p>
            <a:pPr marL="904875" lvl="2" indent="-457200" algn="just">
              <a:spcAft>
                <a:spcPts val="0"/>
              </a:spcAft>
              <a:defRPr/>
            </a:pPr>
            <a:r>
              <a:rPr lang="en-US" i="1" dirty="0">
                <a:latin typeface="Bahnschrift" panose="020B0502040204020203" pitchFamily="34" charset="0"/>
                <a:ea typeface="+mn-lt"/>
                <a:cs typeface="+mn-lt"/>
              </a:rPr>
              <a:t>Not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b="1" dirty="0">
                <a:latin typeface="Bahnschrift" panose="020B0502040204020203" pitchFamily="34" charset="0"/>
                <a:ea typeface="+mn-lt"/>
                <a:cs typeface="+mn-lt"/>
              </a:rPr>
              <a:t>all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atheists believe in evolution. </a:t>
            </a:r>
            <a:r>
              <a:rPr lang="en-US" dirty="0">
                <a:solidFill>
                  <a:srgbClr val="00ABCC"/>
                </a:solidFill>
                <a:latin typeface="Bahnschrift" panose="020B0502040204020203" pitchFamily="34" charset="0"/>
                <a:ea typeface="+mn-lt"/>
                <a:cs typeface="+mn-lt"/>
              </a:rPr>
              <a:t>Many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do, but </a:t>
            </a:r>
            <a:r>
              <a:rPr lang="en-US" i="1" dirty="0">
                <a:latin typeface="Bahnschrift" panose="020B0502040204020203" pitchFamily="34" charset="0"/>
                <a:ea typeface="+mn-lt"/>
                <a:cs typeface="+mn-lt"/>
              </a:rPr>
              <a:t>not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b="1" dirty="0">
                <a:latin typeface="Bahnschrift" panose="020B0502040204020203" pitchFamily="34" charset="0"/>
                <a:ea typeface="+mn-lt"/>
                <a:cs typeface="+mn-lt"/>
              </a:rPr>
              <a:t>all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.</a:t>
            </a:r>
          </a:p>
          <a:p>
            <a:pPr marL="904875" lvl="2" indent="-457200" algn="just">
              <a:spcAft>
                <a:spcPts val="0"/>
              </a:spcAft>
              <a:defRPr/>
            </a:pPr>
            <a:r>
              <a:rPr lang="en-US" i="1" dirty="0">
                <a:latin typeface="Bahnschrift" panose="020B0502040204020203" pitchFamily="34" charset="0"/>
                <a:ea typeface="+mn-lt"/>
                <a:cs typeface="+mn-lt"/>
              </a:rPr>
              <a:t>Not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b="1" dirty="0">
                <a:latin typeface="Bahnschrift" panose="020B0502040204020203" pitchFamily="34" charset="0"/>
                <a:ea typeface="+mn-lt"/>
                <a:cs typeface="+mn-lt"/>
              </a:rPr>
              <a:t>all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policies cover those things, but </a:t>
            </a:r>
            <a:r>
              <a:rPr lang="en-US" dirty="0">
                <a:solidFill>
                  <a:srgbClr val="00ABCC"/>
                </a:solidFill>
                <a:latin typeface="Bahnschrift" panose="020B0502040204020203" pitchFamily="34" charset="0"/>
                <a:ea typeface="+mn-lt"/>
                <a:cs typeface="+mn-lt"/>
              </a:rPr>
              <a:t>most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do and </a:t>
            </a:r>
            <a:r>
              <a:rPr lang="en-US" dirty="0">
                <a:solidFill>
                  <a:srgbClr val="00ABCC"/>
                </a:solidFill>
                <a:latin typeface="Bahnschrift" panose="020B0502040204020203" pitchFamily="34" charset="0"/>
                <a:ea typeface="+mn-lt"/>
                <a:cs typeface="+mn-lt"/>
              </a:rPr>
              <a:t>some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have even more perils that are covered. </a:t>
            </a:r>
          </a:p>
          <a:p>
            <a:pPr marL="904875" lvl="2" indent="-457200" algn="just">
              <a:spcAft>
                <a:spcPts val="0"/>
              </a:spcAft>
              <a:defRPr/>
            </a:pP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Acids burn stuff. </a:t>
            </a:r>
            <a:r>
              <a:rPr lang="en-US" dirty="0">
                <a:solidFill>
                  <a:srgbClr val="00ABCC"/>
                </a:solidFill>
                <a:latin typeface="Bahnschrift" panose="020B0502040204020203" pitchFamily="34" charset="0"/>
                <a:ea typeface="+mn-lt"/>
                <a:cs typeface="+mn-lt"/>
              </a:rPr>
              <a:t>Any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acid will burn skin but </a:t>
            </a:r>
            <a:r>
              <a:rPr lang="en-US" i="1" dirty="0">
                <a:latin typeface="Bahnschrift" panose="020B0502040204020203" pitchFamily="34" charset="0"/>
                <a:ea typeface="+mn-lt"/>
                <a:cs typeface="+mn-lt"/>
              </a:rPr>
              <a:t>not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US" b="1" dirty="0">
                <a:latin typeface="Bahnschrift" panose="020B0502040204020203" pitchFamily="34" charset="0"/>
                <a:ea typeface="+mn-lt"/>
                <a:cs typeface="+mn-lt"/>
              </a:rPr>
              <a:t>all</a:t>
            </a:r>
            <a:r>
              <a:rPr lang="en-US" dirty="0">
                <a:latin typeface="Bahnschrift" panose="020B0502040204020203" pitchFamily="34" charset="0"/>
                <a:ea typeface="+mn-lt"/>
                <a:cs typeface="+mn-lt"/>
              </a:rPr>
              <a:t> will do it quickly of noticeably. </a:t>
            </a:r>
          </a:p>
          <a:p>
            <a:pPr lvl="2" indent="0" algn="just">
              <a:spcAft>
                <a:spcPts val="0"/>
              </a:spcAft>
              <a:buNone/>
              <a:defRPr/>
            </a:pPr>
            <a:endParaRPr lang="fr-FR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marL="638175" lvl="1" indent="-457200" algn="just">
              <a:spcAft>
                <a:spcPts val="0"/>
              </a:spcAft>
              <a:defRPr/>
            </a:pPr>
            <a:r>
              <a:rPr lang="fr-FR" sz="2600" dirty="0">
                <a:latin typeface="Bahnschrift" panose="020B0502040204020203" pitchFamily="34" charset="0"/>
                <a:ea typeface="+mn-lt"/>
                <a:cs typeface="+mn-lt"/>
              </a:rPr>
              <a:t>French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YCCQA_fr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)</a:t>
            </a:r>
          </a:p>
          <a:p>
            <a:pPr marL="904875" lvl="2" indent="-457200" algn="just">
              <a:spcAft>
                <a:spcPts val="0"/>
              </a:spcAft>
              <a:defRPr/>
            </a:pP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Les chats n’ont </a:t>
            </a:r>
            <a:r>
              <a:rPr lang="fr-FR" i="1" dirty="0">
                <a:latin typeface="Bahnschrift" panose="020B0502040204020203" pitchFamily="34" charset="0"/>
                <a:ea typeface="+mn-lt"/>
                <a:cs typeface="+mn-lt"/>
              </a:rPr>
              <a:t>pas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b="1" dirty="0">
                <a:latin typeface="Bahnschrift" panose="020B0502040204020203" pitchFamily="34" charset="0"/>
                <a:ea typeface="+mn-lt"/>
                <a:cs typeface="+mn-lt"/>
              </a:rPr>
              <a:t>tous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peur de l’eau ! </a:t>
            </a:r>
            <a:r>
              <a:rPr lang="fr-FR" dirty="0">
                <a:solidFill>
                  <a:srgbClr val="00ABCC"/>
                </a:solidFill>
                <a:latin typeface="Bahnschrift" panose="020B0502040204020203" pitchFamily="34" charset="0"/>
                <a:ea typeface="+mn-lt"/>
                <a:cs typeface="+mn-lt"/>
              </a:rPr>
              <a:t>Certains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adorent même se baigner.</a:t>
            </a:r>
          </a:p>
          <a:p>
            <a:pPr marL="904875" lvl="2" indent="-457200" algn="just">
              <a:spcAft>
                <a:spcPts val="0"/>
              </a:spcAft>
              <a:defRPr/>
            </a:pP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Et toi tu as dit </a:t>
            </a:r>
            <a:r>
              <a:rPr lang="fr-FR" dirty="0">
                <a:solidFill>
                  <a:srgbClr val="00ABCC"/>
                </a:solidFill>
                <a:latin typeface="Bahnschrift" panose="020B0502040204020203" pitchFamily="34" charset="0"/>
                <a:ea typeface="+mn-lt"/>
                <a:cs typeface="+mn-lt"/>
              </a:rPr>
              <a:t>une majorité </a:t>
            </a:r>
            <a:r>
              <a:rPr lang="fr-FR" i="1" dirty="0">
                <a:latin typeface="Bahnschrift" panose="020B0502040204020203" pitchFamily="34" charset="0"/>
                <a:ea typeface="+mn-lt"/>
                <a:cs typeface="+mn-lt"/>
              </a:rPr>
              <a:t>pas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b="1" dirty="0">
                <a:latin typeface="Bahnschrift" panose="020B0502040204020203" pitchFamily="34" charset="0"/>
                <a:ea typeface="+mn-lt"/>
                <a:cs typeface="+mn-lt"/>
              </a:rPr>
              <a:t>TOUS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les Français, eh bien réfléchis que nous on dit aussi </a:t>
            </a:r>
            <a:r>
              <a:rPr lang="fr-FR" dirty="0">
                <a:solidFill>
                  <a:srgbClr val="00ABCC"/>
                </a:solidFill>
                <a:latin typeface="Bahnschrift" panose="020B0502040204020203" pitchFamily="34" charset="0"/>
                <a:ea typeface="+mn-lt"/>
                <a:cs typeface="+mn-lt"/>
              </a:rPr>
              <a:t>une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dirty="0">
                <a:solidFill>
                  <a:srgbClr val="00ABCC"/>
                </a:solidFill>
                <a:latin typeface="Bahnschrift" panose="020B0502040204020203" pitchFamily="34" charset="0"/>
                <a:ea typeface="+mn-lt"/>
                <a:cs typeface="+mn-lt"/>
              </a:rPr>
              <a:t>majorité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i="1" dirty="0">
                <a:latin typeface="Bahnschrift" panose="020B0502040204020203" pitchFamily="34" charset="0"/>
                <a:ea typeface="+mn-lt"/>
                <a:cs typeface="+mn-lt"/>
              </a:rPr>
              <a:t>pas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b="1" dirty="0">
                <a:latin typeface="Bahnschrift" panose="020B0502040204020203" pitchFamily="34" charset="0"/>
                <a:ea typeface="+mn-lt"/>
                <a:cs typeface="+mn-lt"/>
              </a:rPr>
              <a:t>TOUS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les Sénégalais.</a:t>
            </a:r>
          </a:p>
          <a:p>
            <a:pPr marL="904875" lvl="2" indent="-457200" algn="just">
              <a:spcAft>
                <a:spcPts val="0"/>
              </a:spcAft>
              <a:defRPr/>
            </a:pP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(…) le prix </a:t>
            </a:r>
            <a:r>
              <a:rPr lang="fr-FR" dirty="0" err="1">
                <a:latin typeface="Bahnschrift" panose="020B0502040204020203" pitchFamily="34" charset="0"/>
                <a:ea typeface="+mn-lt"/>
                <a:cs typeface="+mn-lt"/>
              </a:rPr>
              <a:t>etait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de 100livres (environ 150€ la semaine)  mais on paye </a:t>
            </a:r>
            <a:r>
              <a:rPr lang="fr-FR" i="1" dirty="0">
                <a:latin typeface="Bahnschrift" panose="020B0502040204020203" pitchFamily="34" charset="0"/>
                <a:ea typeface="+mn-lt"/>
                <a:cs typeface="+mn-lt"/>
              </a:rPr>
              <a:t>pas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fr-FR" b="1" dirty="0">
                <a:latin typeface="Bahnschrift" panose="020B0502040204020203" pitchFamily="34" charset="0"/>
                <a:ea typeface="+mn-lt"/>
                <a:cs typeface="+mn-lt"/>
              </a:rPr>
              <a:t>tout</a:t>
            </a:r>
            <a:r>
              <a:rPr lang="fr-FR" dirty="0">
                <a:latin typeface="Bahnschrift" panose="020B0502040204020203" pitchFamily="34" charset="0"/>
                <a:ea typeface="+mn-lt"/>
                <a:cs typeface="+mn-lt"/>
              </a:rPr>
              <a:t> sur le site (trop cool pour ceux qui ne veulent pas payer sur le net) </a:t>
            </a:r>
            <a:r>
              <a:rPr lang="fr-FR" dirty="0">
                <a:solidFill>
                  <a:srgbClr val="00ABCC"/>
                </a:solidFill>
                <a:latin typeface="Bahnschrift" panose="020B0502040204020203" pitchFamily="34" charset="0"/>
                <a:ea typeface="+mn-lt"/>
                <a:cs typeface="+mn-lt"/>
              </a:rPr>
              <a:t>en fait on ne paye que les arrhes (10% de la somme) (…)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66118914-4805-35D0-8D72-BCBFE4A5C5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C77DF5-1CA5-6AFC-02C8-DFB238E5C000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►►►►►►►►►►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9279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Semantic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Specification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Phenomenon</a:t>
            </a:r>
            <a:r>
              <a:rPr lang="fr-FR" dirty="0">
                <a:latin typeface="Bahnschrift" panose="020B0502040204020203" pitchFamily="34" charset="0"/>
              </a:rPr>
              <a:t> (SSP)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DDEAFFD-58AE-947F-38B3-628A1B4E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624405"/>
            <a:ext cx="11163300" cy="5088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indent="0" algn="just">
              <a:spcAft>
                <a:spcPts val="0"/>
              </a:spcAft>
              <a:buNone/>
              <a:defRPr/>
            </a:pP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Addition of one or more elements to the sentence to clarify the intended meaning, </a:t>
            </a:r>
          </a:p>
          <a:p>
            <a:pPr marL="638175" lvl="1" indent="-4572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either by means of contrast (&gt;contrast-based SSP),</a:t>
            </a:r>
          </a:p>
          <a:p>
            <a:pPr marL="638175" lvl="1" indent="-4572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or by providing an explanation or (list of) example(s) (&gt;similarity-based SSP).</a:t>
            </a:r>
          </a:p>
          <a:p>
            <a:pPr lvl="1" indent="0" algn="just">
              <a:spcAft>
                <a:spcPts val="0"/>
              </a:spcAft>
              <a:buNone/>
              <a:defRPr/>
            </a:pPr>
            <a:endParaRPr lang="en-GB" sz="2600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marL="695325" lvl="1" indent="-51435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>
                <a:latin typeface="Bahnschrift" panose="020B0502040204020203" pitchFamily="34" charset="0"/>
                <a:ea typeface="+mn-lt"/>
                <a:cs typeface="+mn-lt"/>
              </a:rPr>
              <a:t>Not </a:t>
            </a:r>
            <a:r>
              <a:rPr lang="en-US" sz="2600" b="1" dirty="0">
                <a:latin typeface="Bahnschrift" panose="020B0502040204020203" pitchFamily="34" charset="0"/>
                <a:ea typeface="+mn-lt"/>
                <a:cs typeface="+mn-lt"/>
              </a:rPr>
              <a:t>all</a:t>
            </a:r>
            <a:r>
              <a:rPr lang="en-US" sz="2600" dirty="0">
                <a:latin typeface="Bahnschrift" panose="020B0502040204020203" pitchFamily="34" charset="0"/>
                <a:ea typeface="+mn-lt"/>
                <a:cs typeface="+mn-lt"/>
              </a:rPr>
              <a:t> atheists believe in evolution. </a:t>
            </a:r>
            <a:r>
              <a:rPr lang="en-US" sz="2600" dirty="0">
                <a:solidFill>
                  <a:srgbClr val="00ABCC"/>
                </a:solidFill>
                <a:latin typeface="Bahnschrift" panose="020B0502040204020203" pitchFamily="34" charset="0"/>
                <a:ea typeface="+mn-lt"/>
                <a:cs typeface="+mn-lt"/>
              </a:rPr>
              <a:t>Many</a:t>
            </a:r>
            <a:r>
              <a:rPr lang="en-US" sz="2600" dirty="0">
                <a:latin typeface="Bahnschrift" panose="020B0502040204020203" pitchFamily="34" charset="0"/>
                <a:ea typeface="+mn-lt"/>
                <a:cs typeface="+mn-lt"/>
              </a:rPr>
              <a:t> do, but not </a:t>
            </a:r>
            <a:r>
              <a:rPr lang="en-US" sz="2600" b="1" dirty="0">
                <a:latin typeface="Bahnschrift" panose="020B0502040204020203" pitchFamily="34" charset="0"/>
                <a:ea typeface="+mn-lt"/>
                <a:cs typeface="+mn-lt"/>
              </a:rPr>
              <a:t>all</a:t>
            </a:r>
            <a:r>
              <a:rPr lang="en-US" sz="2600" dirty="0">
                <a:latin typeface="Bahnschrift" panose="020B0502040204020203" pitchFamily="34" charset="0"/>
                <a:ea typeface="+mn-lt"/>
                <a:cs typeface="+mn-lt"/>
              </a:rPr>
              <a:t>.</a:t>
            </a:r>
          </a:p>
          <a:p>
            <a:pPr marL="695325" lvl="1" indent="-51435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600" dirty="0">
                <a:latin typeface="Bahnschrift" panose="020B0502040204020203" pitchFamily="34" charset="0"/>
              </a:rPr>
              <a:t>Not </a:t>
            </a:r>
            <a:r>
              <a:rPr lang="en-GB" sz="2600" b="1" dirty="0">
                <a:latin typeface="Bahnschrift" panose="020B0502040204020203" pitchFamily="34" charset="0"/>
              </a:rPr>
              <a:t>all</a:t>
            </a:r>
            <a:r>
              <a:rPr lang="en-GB" sz="2600" dirty="0">
                <a:latin typeface="Bahnschrift" panose="020B0502040204020203" pitchFamily="34" charset="0"/>
              </a:rPr>
              <a:t> the time. I would say it's Gold </a:t>
            </a:r>
            <a:r>
              <a:rPr lang="en-GB" sz="2600" dirty="0">
                <a:solidFill>
                  <a:srgbClr val="00ABCC"/>
                </a:solidFill>
                <a:latin typeface="Bahnschrift" panose="020B0502040204020203" pitchFamily="34" charset="0"/>
              </a:rPr>
              <a:t>about 95% of the time</a:t>
            </a:r>
            <a:r>
              <a:rPr lang="en-GB" sz="2600" dirty="0">
                <a:latin typeface="Bahnschrift" panose="020B0502040204020203" pitchFamily="34" charset="0"/>
              </a:rPr>
              <a:t>. </a:t>
            </a:r>
            <a:r>
              <a:rPr lang="en-GB" sz="2600" dirty="0">
                <a:solidFill>
                  <a:srgbClr val="00ABCC"/>
                </a:solidFill>
                <a:latin typeface="Bahnschrift" panose="020B0502040204020203" pitchFamily="34" charset="0"/>
              </a:rPr>
              <a:t>5% of the time </a:t>
            </a:r>
            <a:r>
              <a:rPr lang="en-GB" sz="2600" dirty="0">
                <a:latin typeface="Bahnschrift" panose="020B0502040204020203" pitchFamily="34" charset="0"/>
              </a:rPr>
              <a:t>you just need to hear a comforting voice.</a:t>
            </a:r>
            <a:endParaRPr lang="en-US" sz="2600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lvl="1" indent="0" algn="just">
              <a:spcAft>
                <a:spcPts val="0"/>
              </a:spcAft>
              <a:buNone/>
              <a:defRPr/>
            </a:pPr>
            <a:endParaRPr lang="en-US" sz="2000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marL="695325" lvl="1" indent="-514350" algn="just">
              <a:spcAft>
                <a:spcPts val="0"/>
              </a:spcAft>
              <a:buFont typeface="+mj-lt"/>
              <a:buAutoNum type="arabicPeriod"/>
              <a:defRPr/>
            </a:pPr>
            <a:endParaRPr lang="en-GB" sz="2600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lvl="2" indent="0" algn="just">
              <a:spcAft>
                <a:spcPts val="0"/>
              </a:spcAft>
              <a:buNone/>
              <a:defRPr/>
            </a:pPr>
            <a:endParaRPr lang="fr-FR" dirty="0">
              <a:latin typeface="Bahnschrift" panose="020B0502040204020203" pitchFamily="34" charset="0"/>
              <a:ea typeface="+mn-lt"/>
              <a:cs typeface="+mn-lt"/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E970EA5-C27C-CFAA-64B0-21FC59D863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4E6919E-1894-A333-2FEB-144B1783E6A5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►►►►►►►►►►►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278175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2"/>
          <p:cNvSpPr>
            <a:spLocks noGrp="1"/>
          </p:cNvSpPr>
          <p:nvPr>
            <p:ph type="title"/>
          </p:nvPr>
        </p:nvSpPr>
        <p:spPr>
          <a:xfrm>
            <a:off x="3704666" y="2355274"/>
            <a:ext cx="6791324" cy="2522367"/>
          </a:xfrm>
        </p:spPr>
        <p:txBody>
          <a:bodyPr/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GB" sz="2500" dirty="0">
                <a:latin typeface="Bahnschrift" panose="020B0502040204020203" pitchFamily="34" charset="0"/>
              </a:rPr>
              <a:t>Three’s a Charm – On Negational Modification as a Third Type of Quantity Modification of English </a:t>
            </a:r>
            <a:r>
              <a:rPr lang="en-GB" sz="2500" i="1" dirty="0">
                <a:latin typeface="Bahnschrift" panose="020B0502040204020203" pitchFamily="34" charset="0"/>
              </a:rPr>
              <a:t>all </a:t>
            </a:r>
            <a:r>
              <a:rPr lang="en-GB" sz="2500" dirty="0">
                <a:latin typeface="Bahnschrift" panose="020B0502040204020203" pitchFamily="34" charset="0"/>
              </a:rPr>
              <a:t>and French </a:t>
            </a:r>
            <a:r>
              <a:rPr lang="en-GB" sz="2500" i="1" dirty="0">
                <a:latin typeface="Bahnschrift" panose="020B0502040204020203" pitchFamily="34" charset="0"/>
              </a:rPr>
              <a:t>tout</a:t>
            </a:r>
            <a:endParaRPr lang="fr-FR" sz="2500" dirty="0">
              <a:latin typeface="Bahnschrift" panose="020B0502040204020203" pitchFamily="34" charset="0"/>
            </a:endParaRPr>
          </a:p>
        </p:txBody>
      </p:sp>
      <p:sp>
        <p:nvSpPr>
          <p:cNvPr id="26628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3705225" y="5465109"/>
            <a:ext cx="6790764" cy="1210994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fr-FR" dirty="0">
                <a:latin typeface="Bahnschrift" panose="020B0502040204020203" pitchFamily="34" charset="0"/>
                <a:cs typeface="Times New Roman"/>
              </a:rPr>
              <a:t>jesse.marion@umons.ac.be</a:t>
            </a:r>
          </a:p>
          <a:p>
            <a:r>
              <a:rPr lang="fr-FR" dirty="0">
                <a:latin typeface="Bahnschrift" panose="020B0502040204020203" pitchFamily="34" charset="0"/>
                <a:cs typeface="Times New Roman"/>
              </a:rPr>
              <a:t>UMONS, </a:t>
            </a:r>
            <a:r>
              <a:rPr lang="fr-FR" dirty="0" err="1">
                <a:latin typeface="Bahnschrift" panose="020B0502040204020203" pitchFamily="34" charset="0"/>
                <a:cs typeface="Times New Roman"/>
              </a:rPr>
              <a:t>Belgium</a:t>
            </a:r>
            <a:endParaRPr lang="fr-FR" dirty="0">
              <a:latin typeface="Bahnschrift" panose="020B0502040204020203" pitchFamily="34" charset="0"/>
              <a:cs typeface="Times New Roman"/>
            </a:endParaRPr>
          </a:p>
          <a:p>
            <a:r>
              <a:rPr lang="fr-FR" dirty="0">
                <a:latin typeface="Bahnschrift" panose="020B0502040204020203" pitchFamily="34" charset="0"/>
                <a:cs typeface="Times New Roman"/>
              </a:rPr>
              <a:t>FTI-EII – </a:t>
            </a:r>
            <a:r>
              <a:rPr lang="en-US" dirty="0">
                <a:latin typeface="Bahnschrift" panose="020B0502040204020203" pitchFamily="34" charset="0"/>
                <a:cs typeface="Times New Roman"/>
              </a:rPr>
              <a:t>English unit: Literature, Language, Translation and Interpretation </a:t>
            </a:r>
            <a:r>
              <a:rPr lang="fr-FR" dirty="0">
                <a:latin typeface="Bahnschrift" panose="020B0502040204020203" pitchFamily="34" charset="0"/>
                <a:cs typeface="Times New Roman"/>
              </a:rPr>
              <a:t>(ELLIT)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26629" name="Espace réservé du texte 4"/>
          <p:cNvSpPr>
            <a:spLocks noGrp="1"/>
          </p:cNvSpPr>
          <p:nvPr>
            <p:ph type="body" sz="quarter" idx="11"/>
          </p:nvPr>
        </p:nvSpPr>
        <p:spPr bwMode="auto">
          <a:xfrm>
            <a:off x="3705226" y="5073463"/>
            <a:ext cx="6791325" cy="44543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cap="small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Marion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Jesse</a:t>
            </a:r>
            <a:endParaRPr lang="fr-BE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fr-FR" i="1" dirty="0">
                <a:latin typeface="Bahnschrift" panose="020B0502040204020203" pitchFamily="34" charset="0"/>
              </a:rPr>
              <a:t>Not All</a:t>
            </a:r>
            <a:r>
              <a:rPr lang="fr-FR" dirty="0">
                <a:latin typeface="Bahnschrift" panose="020B0502040204020203" pitchFamily="34" charset="0"/>
              </a:rPr>
              <a:t> and </a:t>
            </a:r>
            <a:r>
              <a:rPr lang="fr-FR" dirty="0" err="1">
                <a:latin typeface="Bahnschrift" panose="020B0502040204020203" pitchFamily="34" charset="0"/>
              </a:rPr>
              <a:t>Semantic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Specification</a:t>
            </a:r>
            <a:endParaRPr lang="fr-FR" i="1" dirty="0">
              <a:latin typeface="Bahnschrift" panose="020B0502040204020203" pitchFamily="34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DDEAFFD-58AE-947F-38B3-628A1B4E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2" y="1624405"/>
            <a:ext cx="8715375" cy="5088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2" indent="0" algn="just">
              <a:spcAft>
                <a:spcPts val="0"/>
              </a:spcAft>
              <a:buNone/>
              <a:defRPr/>
            </a:pPr>
            <a:endParaRPr lang="en-GB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marL="0" lvl="2" indent="0" algn="just">
              <a:spcAft>
                <a:spcPts val="0"/>
              </a:spcAft>
              <a:buNone/>
              <a:defRPr/>
            </a:pPr>
            <a:endParaRPr lang="en-GB" dirty="0">
              <a:latin typeface="Bahnschrift" panose="020B0502040204020203" pitchFamily="34" charset="0"/>
              <a:ea typeface="+mn-lt"/>
              <a:cs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7737982-7FDA-D9A2-00C9-7BB336886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1624404"/>
            <a:ext cx="6953250" cy="4762500"/>
          </a:xfrm>
          <a:prstGeom prst="rect">
            <a:avLst/>
          </a:prstGeom>
        </p:spPr>
      </p:pic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BD7CB0A2-C4D3-15E9-2F9F-672EE0A3F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AF66A9F7-5CF3-CC2D-83FA-971A850856F3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►►►►►►►►►►►►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20428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Semantic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Specification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Phenomenon</a:t>
            </a:r>
            <a:r>
              <a:rPr lang="fr-FR" dirty="0">
                <a:latin typeface="Bahnschrift" panose="020B0502040204020203" pitchFamily="34" charset="0"/>
              </a:rPr>
              <a:t> (SSP)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BE">
              <a:latin typeface="Bahnschrift" panose="020B0502040204020203" pitchFamily="34" charset="0"/>
            </a:endParaRP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A2CAE8D5-8B3D-BEBD-747B-638FB2EA2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802934"/>
              </p:ext>
            </p:extLst>
          </p:nvPr>
        </p:nvGraphicFramePr>
        <p:xfrm>
          <a:off x="723901" y="1739085"/>
          <a:ext cx="107822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328">
                  <a:extLst>
                    <a:ext uri="{9D8B030D-6E8A-4147-A177-3AD203B41FA5}">
                      <a16:colId xmlns:a16="http://schemas.microsoft.com/office/drawing/2014/main" val="740351601"/>
                    </a:ext>
                  </a:extLst>
                </a:gridCol>
                <a:gridCol w="1540328">
                  <a:extLst>
                    <a:ext uri="{9D8B030D-6E8A-4147-A177-3AD203B41FA5}">
                      <a16:colId xmlns:a16="http://schemas.microsoft.com/office/drawing/2014/main" val="1721085306"/>
                    </a:ext>
                  </a:extLst>
                </a:gridCol>
                <a:gridCol w="1540328">
                  <a:extLst>
                    <a:ext uri="{9D8B030D-6E8A-4147-A177-3AD203B41FA5}">
                      <a16:colId xmlns:a16="http://schemas.microsoft.com/office/drawing/2014/main" val="3240554807"/>
                    </a:ext>
                  </a:extLst>
                </a:gridCol>
                <a:gridCol w="1540328">
                  <a:extLst>
                    <a:ext uri="{9D8B030D-6E8A-4147-A177-3AD203B41FA5}">
                      <a16:colId xmlns:a16="http://schemas.microsoft.com/office/drawing/2014/main" val="1360123189"/>
                    </a:ext>
                  </a:extLst>
                </a:gridCol>
                <a:gridCol w="1540328">
                  <a:extLst>
                    <a:ext uri="{9D8B030D-6E8A-4147-A177-3AD203B41FA5}">
                      <a16:colId xmlns:a16="http://schemas.microsoft.com/office/drawing/2014/main" val="2286696814"/>
                    </a:ext>
                  </a:extLst>
                </a:gridCol>
                <a:gridCol w="1540328">
                  <a:extLst>
                    <a:ext uri="{9D8B030D-6E8A-4147-A177-3AD203B41FA5}">
                      <a16:colId xmlns:a16="http://schemas.microsoft.com/office/drawing/2014/main" val="1330189748"/>
                    </a:ext>
                  </a:extLst>
                </a:gridCol>
                <a:gridCol w="1540328">
                  <a:extLst>
                    <a:ext uri="{9D8B030D-6E8A-4147-A177-3AD203B41FA5}">
                      <a16:colId xmlns:a16="http://schemas.microsoft.com/office/drawing/2014/main" val="4152821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Bahnschrift" panose="020B0502040204020203" pitchFamily="34" charset="0"/>
                        </a:rPr>
                        <a:t>Role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Bahnschrift" panose="020B0502040204020203" pitchFamily="34" charset="0"/>
                        </a:rPr>
                        <a:t>Specifier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Bahnschrift" panose="020B0502040204020203" pitchFamily="34" charset="0"/>
                        </a:rPr>
                        <a:t>Specified</a:t>
                      </a:r>
                      <a:endParaRPr lang="fr-FR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Bahnschrift" panose="020B0502040204020203" pitchFamily="34" charset="0"/>
                        </a:rPr>
                        <a:t>Double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Bahnschrift" panose="020B0502040204020203" pitchFamily="34" charset="0"/>
                        </a:rPr>
                        <a:t>Triple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Bahnschrift" panose="020B0502040204020203" pitchFamily="34" charset="0"/>
                        </a:rPr>
                        <a:t>tot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Bahnschrift" panose="020B0502040204020203" pitchFamily="34" charset="0"/>
                        </a:rPr>
                        <a:t>TOT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67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Pro_EN</a:t>
                      </a:r>
                      <a:endParaRPr lang="fr-BE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4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5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5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0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14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65/150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3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Pre_EN</a:t>
                      </a:r>
                      <a:endParaRPr lang="fr-BE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9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29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12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51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58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Pro_FR</a:t>
                      </a:r>
                      <a:endParaRPr lang="fr-BE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13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2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0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16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25/150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3035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Pre_FR</a:t>
                      </a:r>
                      <a:endParaRPr lang="fr-BE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2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4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2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9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4817"/>
                  </a:ext>
                </a:extLst>
              </a:tr>
            </a:tbl>
          </a:graphicData>
        </a:graphic>
      </p:graphicFrame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97790275-2C32-5CCA-A2D4-C90854C8F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52185"/>
              </p:ext>
            </p:extLst>
          </p:nvPr>
        </p:nvGraphicFramePr>
        <p:xfrm>
          <a:off x="723900" y="3914732"/>
          <a:ext cx="1078229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049">
                  <a:extLst>
                    <a:ext uri="{9D8B030D-6E8A-4147-A177-3AD203B41FA5}">
                      <a16:colId xmlns:a16="http://schemas.microsoft.com/office/drawing/2014/main" val="930706276"/>
                    </a:ext>
                  </a:extLst>
                </a:gridCol>
                <a:gridCol w="1797049">
                  <a:extLst>
                    <a:ext uri="{9D8B030D-6E8A-4147-A177-3AD203B41FA5}">
                      <a16:colId xmlns:a16="http://schemas.microsoft.com/office/drawing/2014/main" val="3392393121"/>
                    </a:ext>
                  </a:extLst>
                </a:gridCol>
                <a:gridCol w="1797049">
                  <a:extLst>
                    <a:ext uri="{9D8B030D-6E8A-4147-A177-3AD203B41FA5}">
                      <a16:colId xmlns:a16="http://schemas.microsoft.com/office/drawing/2014/main" val="2151356813"/>
                    </a:ext>
                  </a:extLst>
                </a:gridCol>
                <a:gridCol w="1797049">
                  <a:extLst>
                    <a:ext uri="{9D8B030D-6E8A-4147-A177-3AD203B41FA5}">
                      <a16:colId xmlns:a16="http://schemas.microsoft.com/office/drawing/2014/main" val="2568528078"/>
                    </a:ext>
                  </a:extLst>
                </a:gridCol>
                <a:gridCol w="1797049">
                  <a:extLst>
                    <a:ext uri="{9D8B030D-6E8A-4147-A177-3AD203B41FA5}">
                      <a16:colId xmlns:a16="http://schemas.microsoft.com/office/drawing/2014/main" val="4099789500"/>
                    </a:ext>
                  </a:extLst>
                </a:gridCol>
                <a:gridCol w="1797049">
                  <a:extLst>
                    <a:ext uri="{9D8B030D-6E8A-4147-A177-3AD203B41FA5}">
                      <a16:colId xmlns:a16="http://schemas.microsoft.com/office/drawing/2014/main" val="3817698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Bahnschrift" panose="020B0502040204020203" pitchFamily="34" charset="0"/>
                        </a:rPr>
                        <a:t>Type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Bahnschrift" panose="020B0502040204020203" pitchFamily="34" charset="0"/>
                        </a:rPr>
                        <a:t>Contrast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Bahnschrift" panose="020B0502040204020203" pitchFamily="34" charset="0"/>
                        </a:rPr>
                        <a:t>Similarity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Bahnschrift" panose="020B0502040204020203" pitchFamily="34" charset="0"/>
                        </a:rPr>
                        <a:t>Double (</a:t>
                      </a:r>
                      <a:r>
                        <a:rPr lang="fr-FR" dirty="0" err="1">
                          <a:latin typeface="Bahnschrift" panose="020B0502040204020203" pitchFamily="34" charset="0"/>
                        </a:rPr>
                        <a:t>repetitive</a:t>
                      </a:r>
                      <a:r>
                        <a:rPr lang="fr-FR" dirty="0">
                          <a:latin typeface="Bahnschrift" panose="020B0502040204020203" pitchFamily="34" charset="0"/>
                        </a:rPr>
                        <a:t>)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Bahnschrift" panose="020B0502040204020203" pitchFamily="34" charset="0"/>
                        </a:rPr>
                        <a:t>Double (</a:t>
                      </a:r>
                      <a:r>
                        <a:rPr lang="fr-FR" dirty="0" err="1">
                          <a:latin typeface="Bahnschrift" panose="020B0502040204020203" pitchFamily="34" charset="0"/>
                        </a:rPr>
                        <a:t>hybrid</a:t>
                      </a:r>
                      <a:r>
                        <a:rPr lang="fr-FR" dirty="0">
                          <a:latin typeface="Bahnschrift" panose="020B0502040204020203" pitchFamily="34" charset="0"/>
                        </a:rPr>
                        <a:t>)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Bahnschrift" panose="020B0502040204020203" pitchFamily="34" charset="0"/>
                        </a:rPr>
                        <a:t>Triple</a:t>
                      </a:r>
                    </a:p>
                    <a:p>
                      <a:r>
                        <a:rPr lang="fr-FR" dirty="0"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fr-FR" dirty="0" err="1">
                          <a:latin typeface="Bahnschrift" panose="020B0502040204020203" pitchFamily="34" charset="0"/>
                        </a:rPr>
                        <a:t>Hybrid</a:t>
                      </a:r>
                      <a:r>
                        <a:rPr lang="fr-FR" dirty="0">
                          <a:latin typeface="Bahnschrift" panose="020B0502040204020203" pitchFamily="34" charset="0"/>
                        </a:rPr>
                        <a:t>)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rgbClr val="00A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9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Pro_EN</a:t>
                      </a:r>
                      <a:endParaRPr lang="fr-BE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8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4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0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47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Pre_EN</a:t>
                      </a:r>
                      <a:endParaRPr lang="fr-BE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24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14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04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Pro_FR</a:t>
                      </a:r>
                      <a:endParaRPr lang="fr-BE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9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5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0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240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Pre_FR</a:t>
                      </a:r>
                      <a:endParaRPr lang="fr-BE" b="1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2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4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0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2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Bahnschrift" panose="020B0502040204020203" pitchFamily="34" charset="0"/>
                        </a:rPr>
                        <a:t>1</a:t>
                      </a:r>
                      <a:endParaRPr lang="fr-BE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77592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8AA7F5-33E5-6AA9-76BD-57CB8DAE78AF}"/>
              </a:ext>
            </a:extLst>
          </p:cNvPr>
          <p:cNvSpPr/>
          <p:nvPr/>
        </p:nvSpPr>
        <p:spPr>
          <a:xfrm>
            <a:off x="3795252" y="2113935"/>
            <a:ext cx="1533832" cy="1479350"/>
          </a:xfrm>
          <a:prstGeom prst="rect">
            <a:avLst/>
          </a:prstGeom>
          <a:noFill/>
          <a:ln>
            <a:solidFill>
              <a:srgbClr val="A8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00E7A0-9E96-8D51-E29F-1BB43F540B9A}"/>
              </a:ext>
            </a:extLst>
          </p:cNvPr>
          <p:cNvSpPr/>
          <p:nvPr/>
        </p:nvSpPr>
        <p:spPr>
          <a:xfrm>
            <a:off x="2502309" y="4558822"/>
            <a:ext cx="1814051" cy="1479350"/>
          </a:xfrm>
          <a:prstGeom prst="rect">
            <a:avLst/>
          </a:prstGeom>
          <a:noFill/>
          <a:ln>
            <a:solidFill>
              <a:srgbClr val="A8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3DA4698-BA31-9709-7F6D-B24BAA769F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6CDF9B2-3FAB-854A-C4EC-45E902A760A8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►►►►►►►►►►►►►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36092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ahnschrift" panose="020B0502040204020203" pitchFamily="34" charset="0"/>
              </a:rPr>
              <a:t>Conclusion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6BCD85-4FF6-3035-DD2D-13B09347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Espace réservé du contenu 6">
            <a:extLst>
              <a:ext uri="{FF2B5EF4-FFF2-40B4-BE49-F238E27FC236}">
                <a16:creationId xmlns:a16="http://schemas.microsoft.com/office/drawing/2014/main" id="{EC401FE5-D171-3225-4A18-0B6426E01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27" y="1151147"/>
            <a:ext cx="6574345" cy="5365540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49D10DD6-BBEB-EB3E-84FB-EED5365D5C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dirty="0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dirty="0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 Modification   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|   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Conclusion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41B077A-D079-0FA9-D279-E3C9E9DF7616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►►►►►►►►►►►►►                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34209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ahnschrift" panose="020B0502040204020203" pitchFamily="34" charset="0"/>
              </a:rPr>
              <a:t>Conclusion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778E343-C93C-E19B-AC94-8596D92B0580}"/>
              </a:ext>
            </a:extLst>
          </p:cNvPr>
          <p:cNvSpPr/>
          <p:nvPr/>
        </p:nvSpPr>
        <p:spPr>
          <a:xfrm>
            <a:off x="9692049" y="4469839"/>
            <a:ext cx="1890351" cy="1070189"/>
          </a:xfrm>
          <a:prstGeom prst="roundRect">
            <a:avLst/>
          </a:prstGeom>
          <a:solidFill>
            <a:schemeClr val="bg1"/>
          </a:solidFill>
          <a:ln>
            <a:solidFill>
              <a:srgbClr val="A8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>
                <a:solidFill>
                  <a:schemeClr val="tx1"/>
                </a:solidFill>
                <a:latin typeface="Bahnschrift" panose="020B0502040204020203" pitchFamily="34" charset="0"/>
              </a:rPr>
              <a:t>BUT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  <a:latin typeface="Bahnschrift" panose="020B0502040204020203" pitchFamily="34" charset="0"/>
              </a:rPr>
              <a:t>Test </a:t>
            </a:r>
            <a:r>
              <a:rPr lang="fr-FR" sz="2000" dirty="0">
                <a:solidFill>
                  <a:schemeClr val="tx1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 scope of </a:t>
            </a:r>
            <a:r>
              <a:rPr lang="fr-FR" sz="2000" dirty="0" err="1">
                <a:solidFill>
                  <a:schemeClr val="tx1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negation</a:t>
            </a:r>
            <a:r>
              <a:rPr lang="fr-FR" sz="2000" dirty="0">
                <a:solidFill>
                  <a:schemeClr val="tx1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</a:t>
            </a:r>
            <a:endParaRPr lang="fr-FR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70D8AD-71C8-A539-3279-F2A09082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88" y="1146292"/>
            <a:ext cx="7232220" cy="5390864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316F7E5-F05C-5AD9-D46D-749213AEF4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dirty="0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dirty="0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 Modification   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|   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Conclusion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B4E05018-DE8A-703B-A924-0698E0F36289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►►►►►►►►►►►►►                ►►                 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702F191-E405-607C-0E7B-B25C693A41DF}"/>
              </a:ext>
            </a:extLst>
          </p:cNvPr>
          <p:cNvSpPr/>
          <p:nvPr/>
        </p:nvSpPr>
        <p:spPr>
          <a:xfrm>
            <a:off x="9692048" y="2170968"/>
            <a:ext cx="1890351" cy="1666674"/>
          </a:xfrm>
          <a:prstGeom prst="roundRect">
            <a:avLst/>
          </a:prstGeom>
          <a:solidFill>
            <a:schemeClr val="bg1"/>
          </a:solidFill>
          <a:ln>
            <a:solidFill>
              <a:srgbClr val="A8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Semantic</a:t>
            </a:r>
            <a:r>
              <a:rPr lang="fr-FR" sz="20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Bahnschrift" panose="020B0502040204020203" pitchFamily="34" charset="0"/>
              </a:rPr>
              <a:t>specification</a:t>
            </a:r>
            <a:endParaRPr lang="fr-FR" sz="2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/>
            <a:r>
              <a:rPr lang="fr-FR" sz="2000" dirty="0">
                <a:solidFill>
                  <a:schemeClr val="tx1"/>
                </a:solidFill>
                <a:latin typeface="Bahnschrift" panose="020B0502040204020203" pitchFamily="34" charset="0"/>
              </a:rPr>
              <a:t>         </a:t>
            </a:r>
            <a:r>
              <a:rPr lang="fr-FR" sz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contrast</a:t>
            </a:r>
            <a:endParaRPr lang="fr-FR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/>
            <a:endParaRPr lang="fr-FR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just"/>
            <a:r>
              <a:rPr lang="fr-FR" dirty="0">
                <a:solidFill>
                  <a:schemeClr val="tx1"/>
                </a:solidFill>
                <a:latin typeface="Bahnschrift" panose="020B0502040204020203" pitchFamily="34" charset="0"/>
              </a:rPr>
              <a:t>          </a:t>
            </a:r>
            <a:r>
              <a:rPr lang="fr-FR" sz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similarity</a:t>
            </a:r>
            <a:endParaRPr lang="fr-FR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08CAE212-C15C-0576-1A3D-7DDAD063BD75}"/>
              </a:ext>
            </a:extLst>
          </p:cNvPr>
          <p:cNvCxnSpPr/>
          <p:nvPr/>
        </p:nvCxnSpPr>
        <p:spPr>
          <a:xfrm flipV="1">
            <a:off x="9929813" y="3159919"/>
            <a:ext cx="488156" cy="20716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77519539-21F6-12D5-852E-EE5FCF26DC4E}"/>
              </a:ext>
            </a:extLst>
          </p:cNvPr>
          <p:cNvCxnSpPr>
            <a:cxnSpLocks/>
          </p:cNvCxnSpPr>
          <p:nvPr/>
        </p:nvCxnSpPr>
        <p:spPr>
          <a:xfrm>
            <a:off x="9929813" y="3372433"/>
            <a:ext cx="488156" cy="20716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90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285876"/>
            <a:ext cx="11061700" cy="52943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Anthony, L. (2010). </a:t>
            </a:r>
            <a:r>
              <a:rPr lang="en-GB" sz="19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AntConc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(Version 3.5.9) [Computer Software]. Tokyo, Japan: </a:t>
            </a: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Waseda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University. www.antlab.sci.waseda.ac.jp.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Bross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F. (2020). The 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why-how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alternation and a new test for sentential negation - on negated how-questions. 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Glossa: A Journal of General Linguistics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5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(1): 1-8. https://doi.org/10.5334/gjgl.1175. </a:t>
            </a:r>
            <a:endParaRPr lang="en-GB" sz="19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De Smet, H. (2009). </a:t>
            </a:r>
            <a:r>
              <a:rPr lang="en-GB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Yahoo-based Contrastive Corpus of Questions and Answers (YCCQA). 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varieng.helsinki.fi/</a:t>
            </a: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CoRD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/corpora/YCCQA.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Ducrot, O. (1973). </a:t>
            </a:r>
            <a:r>
              <a:rPr lang="fr-FR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La preuve et le dire : langage et logique</a:t>
            </a:r>
            <a:r>
              <a:rPr lang="fr-FR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. Mame. </a:t>
            </a:r>
            <a:endParaRPr lang="en-GB" sz="19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Klima, E. S. (1964). Negation in English. In J. Fodor &amp; J. Katz (Eds.), 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The Structure of Language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246-323. Prentice-Hall.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Langacker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R. W. (1991). </a:t>
            </a:r>
            <a:r>
              <a:rPr lang="en-GB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Foundations of Cognitive Grammar 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(Vol. 2, Descriptive Application). Stanford, CA: Stanford University Press.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Langacker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R. W. (2008). </a:t>
            </a:r>
            <a:r>
              <a:rPr lang="en-GB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Cognitive Grammar – A Basic Introduction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. Oxford: Oxford University Press.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Langacker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R. W. (2016). Nominal Grounding of English Quantifiers. </a:t>
            </a:r>
            <a:r>
              <a:rPr lang="en-GB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Cognitive Linguistics Studies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GB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3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(1), 1–31.</a:t>
            </a:r>
          </a:p>
        </p:txBody>
      </p:sp>
      <p:sp>
        <p:nvSpPr>
          <p:cNvPr id="3481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Bahnschrift" panose="020B0502040204020203" pitchFamily="34" charset="0"/>
                <a:cs typeface="Arial"/>
              </a:rPr>
              <a:t>References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D6C3A15-7783-8BE5-6865-D09ED8D44D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dirty="0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dirty="0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 Modification   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|   Conclusion   |  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FA016FBB-6A3C-6D1E-CF01-7940F5A6332F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►►►►►►►►►►►►►                ►►                 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</a:t>
            </a:r>
          </a:p>
        </p:txBody>
      </p:sp>
    </p:spTree>
    <p:extLst>
      <p:ext uri="{BB962C8B-B14F-4D97-AF65-F5344CB8AC3E}">
        <p14:creationId xmlns:p14="http://schemas.microsoft.com/office/powerpoint/2010/main" val="24575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20700" y="1285876"/>
            <a:ext cx="11176000" cy="5294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Langacker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R. W. (2017). Grounding, semantic functions, and absolute quantifiers. </a:t>
            </a:r>
            <a:r>
              <a:rPr lang="en-GB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English Text Constructions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GB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10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(2), 233–248.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Marion, J. (2021). Almost all and </a:t>
            </a:r>
            <a:r>
              <a:rPr lang="en-US" sz="1900" dirty="0" err="1">
                <a:solidFill>
                  <a:schemeClr val="tx1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presque</a:t>
            </a:r>
            <a:r>
              <a:rPr lang="en-US" sz="1900" dirty="0">
                <a:solidFill>
                  <a:schemeClr val="tx1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tout: A corpus-based study of quantity modification with English all and French tout [Paper presentation]. Using Corpora in Contrastive and Translation Studies (6th edition), </a:t>
            </a:r>
            <a:r>
              <a:rPr lang="en-US" sz="1900" dirty="0" err="1">
                <a:solidFill>
                  <a:schemeClr val="tx1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Bertinoro</a:t>
            </a:r>
            <a:r>
              <a:rPr lang="en-US" sz="1900" dirty="0">
                <a:solidFill>
                  <a:schemeClr val="tx1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Italy. https://events.unibo.it/uccts2021.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Njende, N. M., Davidse, K., &amp;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Ghesquière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L. (2017). Precious few and practically all: A cognitive grammar approach to the modification of quantifiers. 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Leuven Working Papers in Linguistics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34, 96-121.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Penka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D. (2015). Negation and polarity. In N. Riemer (Eds.), 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Routledge Handbook of Semantics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303-319. Routledge.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Quirk 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et al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. (1985). 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A Comprehensive Grammar of the English Language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. Pearson Longman.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Radden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G., &amp; Dirven, R. (2007). Cognitive English Grammar (Vol. 2, Cognitive Linguistics in Practice). Amsterdam: </a:t>
            </a: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Benjamins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.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Touratier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C. (2008). La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portée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de la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négation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? 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De Lingua Latina. Revue de </a:t>
            </a:r>
            <a:r>
              <a:rPr lang="en-US" sz="19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Linguistique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9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Latine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du Centre Alfred </a:t>
            </a:r>
            <a:r>
              <a:rPr lang="en-US" sz="19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Ernout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1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1-33. https://hal.archives-ouvertes.fr/hal-03528306</a:t>
            </a:r>
            <a:endParaRPr lang="fr-BE" sz="19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3481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Bahnschrift" panose="020B0502040204020203" pitchFamily="34" charset="0"/>
                <a:cs typeface="Arial"/>
              </a:rPr>
              <a:t>References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F9A62F5D-3690-E6F8-455B-F43E6C9E76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</a:t>
            </a:r>
            <a:r>
              <a:rPr lang="fr-BE" dirty="0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|   </a:t>
            </a: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dirty="0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dirty="0">
                <a:solidFill>
                  <a:srgbClr val="969696"/>
                </a:solidFill>
                <a:latin typeface="Bahnschrift" panose="020B0502040204020203" pitchFamily="34" charset="0"/>
                <a:cs typeface="Times New Roman"/>
              </a:rPr>
              <a:t> Modification   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|   Conclusion   |  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9C579A50-AB36-2004-75FA-17A35D8412E1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►►►►►►►►►►►►►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4609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E3D6A7-7E64-4060-B4CD-6BCB3D30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7999"/>
            <a:ext cx="8229600" cy="6072189"/>
          </a:xfrm>
        </p:spPr>
        <p:txBody>
          <a:bodyPr/>
          <a:lstStyle/>
          <a:p>
            <a:r>
              <a:rPr lang="fr-FR" sz="5400" dirty="0" err="1"/>
              <a:t>Thank</a:t>
            </a:r>
            <a:r>
              <a:rPr lang="fr-FR" sz="5400" dirty="0"/>
              <a:t> </a:t>
            </a:r>
            <a:r>
              <a:rPr lang="fr-FR" sz="5400" dirty="0" err="1"/>
              <a:t>you</a:t>
            </a:r>
            <a:r>
              <a:rPr lang="fr-FR" sz="5400" dirty="0"/>
              <a:t> for </a:t>
            </a:r>
            <a:r>
              <a:rPr lang="fr-FR" sz="5400" dirty="0" err="1"/>
              <a:t>your</a:t>
            </a:r>
            <a:r>
              <a:rPr lang="fr-FR" sz="5400" dirty="0"/>
              <a:t> attention! </a:t>
            </a:r>
            <a:br>
              <a:rPr lang="fr-FR" sz="5400" dirty="0"/>
            </a:br>
            <a:br>
              <a:rPr lang="fr-FR" sz="5400" dirty="0"/>
            </a:br>
            <a:r>
              <a:rPr lang="fr-FR" sz="5400" dirty="0"/>
              <a:t>Questions? </a:t>
            </a:r>
            <a:r>
              <a:rPr lang="fr-FR" sz="5400" dirty="0" err="1"/>
              <a:t>Comments</a:t>
            </a:r>
            <a:r>
              <a:rPr lang="fr-FR" sz="5400" dirty="0"/>
              <a:t>? Suggestions?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867B0-112F-4CAF-86BB-B1822C79BE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27E66B0-5CBE-4E0A-A5C6-DF540FEFB54A}" type="slidenum">
              <a:rPr lang="fr-BE" smtClean="0"/>
              <a:pPr>
                <a:defRPr/>
              </a:pPr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51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1752601" y="274638"/>
            <a:ext cx="8686798" cy="1143000"/>
          </a:xfrm>
        </p:spPr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Negational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Quantity</a:t>
            </a:r>
            <a:r>
              <a:rPr lang="fr-FR" dirty="0">
                <a:latin typeface="Bahnschrift" panose="020B0502040204020203" pitchFamily="34" charset="0"/>
              </a:rPr>
              <a:t> Modification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b="1" dirty="0" err="1">
                <a:solidFill>
                  <a:schemeClr val="accent2"/>
                </a:solidFill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|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Results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|</a:t>
            </a:r>
            <a:r>
              <a:rPr lang="fr-BE" dirty="0">
                <a:latin typeface="Bahnschrift" panose="020B0502040204020203" pitchFamily="34" charset="0"/>
                <a:cs typeface="Calibri"/>
              </a:rPr>
              <a:t>  Conclusion | </a:t>
            </a:r>
            <a:r>
              <a:rPr lang="fr-BE" dirty="0" err="1">
                <a:latin typeface="Bahnschrift" panose="020B0502040204020203" pitchFamily="34" charset="0"/>
                <a:cs typeface="Calibri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9C72D478-AAEF-E48B-5F13-BB52577304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6600" y="1782176"/>
          <a:ext cx="1076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404">
                  <a:extLst>
                    <a:ext uri="{9D8B030D-6E8A-4147-A177-3AD203B41FA5}">
                      <a16:colId xmlns:a16="http://schemas.microsoft.com/office/drawing/2014/main" val="2981120848"/>
                    </a:ext>
                  </a:extLst>
                </a:gridCol>
                <a:gridCol w="1881890">
                  <a:extLst>
                    <a:ext uri="{9D8B030D-6E8A-4147-A177-3AD203B41FA5}">
                      <a16:colId xmlns:a16="http://schemas.microsoft.com/office/drawing/2014/main" val="3731340387"/>
                    </a:ext>
                  </a:extLst>
                </a:gridCol>
                <a:gridCol w="3608009">
                  <a:extLst>
                    <a:ext uri="{9D8B030D-6E8A-4147-A177-3AD203B41FA5}">
                      <a16:colId xmlns:a16="http://schemas.microsoft.com/office/drawing/2014/main" val="2452916415"/>
                    </a:ext>
                  </a:extLst>
                </a:gridCol>
                <a:gridCol w="3544297">
                  <a:extLst>
                    <a:ext uri="{9D8B030D-6E8A-4147-A177-3AD203B41FA5}">
                      <a16:colId xmlns:a16="http://schemas.microsoft.com/office/drawing/2014/main" val="24811927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Parameters</a:t>
                      </a:r>
                      <a:endParaRPr lang="fr-FR" sz="2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English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French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4225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2000" noProof="0" dirty="0"/>
                        <a:t>Occurrences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9471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fr-FR" sz="2000" dirty="0"/>
                        <a:t>Quantifier in pronominal use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(Count)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28052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(</a:t>
                      </a:r>
                      <a:r>
                        <a:rPr lang="fr-FR" sz="2000" dirty="0" err="1"/>
                        <a:t>Uncount</a:t>
                      </a:r>
                      <a:r>
                        <a:rPr lang="fr-FR" sz="2000" dirty="0"/>
                        <a:t>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76790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N.A.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36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662662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fr-FR" sz="2000" dirty="0"/>
                        <a:t>Quantifier in prenominal use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Count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6216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/>
                        <a:t>Uncount</a:t>
                      </a:r>
                      <a:endParaRPr lang="fr-FR" sz="2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6592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(Count)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2733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(</a:t>
                      </a:r>
                      <a:r>
                        <a:rPr lang="fr-FR" sz="2000" dirty="0" err="1"/>
                        <a:t>Uncount</a:t>
                      </a:r>
                      <a:r>
                        <a:rPr lang="fr-FR" sz="2000" dirty="0"/>
                        <a:t>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98915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N.A.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1215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25B37BE-CF9A-39D9-5C6E-78366FCB49B6}"/>
              </a:ext>
            </a:extLst>
          </p:cNvPr>
          <p:cNvSpPr/>
          <p:nvPr/>
        </p:nvSpPr>
        <p:spPr>
          <a:xfrm>
            <a:off x="4381500" y="4548687"/>
            <a:ext cx="7124699" cy="420776"/>
          </a:xfrm>
          <a:prstGeom prst="rect">
            <a:avLst/>
          </a:prstGeom>
          <a:noFill/>
          <a:ln>
            <a:solidFill>
              <a:srgbClr val="A8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827E9-82D5-56D3-9FA4-C874AC982C16}"/>
              </a:ext>
            </a:extLst>
          </p:cNvPr>
          <p:cNvSpPr/>
          <p:nvPr/>
        </p:nvSpPr>
        <p:spPr>
          <a:xfrm>
            <a:off x="4381499" y="2574335"/>
            <a:ext cx="7124699" cy="420776"/>
          </a:xfrm>
          <a:prstGeom prst="rect">
            <a:avLst/>
          </a:prstGeom>
          <a:noFill/>
          <a:ln>
            <a:solidFill>
              <a:srgbClr val="A8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5EB10E-A38F-6EF3-498C-6D5B5B26FBAA}"/>
              </a:ext>
            </a:extLst>
          </p:cNvPr>
          <p:cNvSpPr/>
          <p:nvPr/>
        </p:nvSpPr>
        <p:spPr>
          <a:xfrm>
            <a:off x="4381499" y="3763373"/>
            <a:ext cx="7124699" cy="420776"/>
          </a:xfrm>
          <a:prstGeom prst="rect">
            <a:avLst/>
          </a:prstGeom>
          <a:noFill/>
          <a:ln>
            <a:solidFill>
              <a:srgbClr val="A8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>
          <a:xfrm>
            <a:off x="1752601" y="274638"/>
            <a:ext cx="8686798" cy="1143000"/>
          </a:xfrm>
        </p:spPr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Negational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Quantity</a:t>
            </a:r>
            <a:r>
              <a:rPr lang="fr-FR" dirty="0">
                <a:latin typeface="Bahnschrift" panose="020B0502040204020203" pitchFamily="34" charset="0"/>
              </a:rPr>
              <a:t> Modification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b="1" dirty="0" err="1">
                <a:solidFill>
                  <a:schemeClr val="accent2"/>
                </a:solidFill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|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Results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|</a:t>
            </a:r>
            <a:r>
              <a:rPr lang="fr-BE" dirty="0">
                <a:latin typeface="Bahnschrift" panose="020B0502040204020203" pitchFamily="34" charset="0"/>
                <a:cs typeface="Calibri"/>
              </a:rPr>
              <a:t>  Conclusion | </a:t>
            </a:r>
            <a:r>
              <a:rPr lang="fr-BE" dirty="0" err="1">
                <a:latin typeface="Bahnschrift" panose="020B0502040204020203" pitchFamily="34" charset="0"/>
                <a:cs typeface="Calibri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9C72D478-AAEF-E48B-5F13-BB52577304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8500" y="1463676"/>
          <a:ext cx="108077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544">
                  <a:extLst>
                    <a:ext uri="{9D8B030D-6E8A-4147-A177-3AD203B41FA5}">
                      <a16:colId xmlns:a16="http://schemas.microsoft.com/office/drawing/2014/main" val="2981120848"/>
                    </a:ext>
                  </a:extLst>
                </a:gridCol>
                <a:gridCol w="3625607">
                  <a:extLst>
                    <a:ext uri="{9D8B030D-6E8A-4147-A177-3AD203B41FA5}">
                      <a16:colId xmlns:a16="http://schemas.microsoft.com/office/drawing/2014/main" val="3731340387"/>
                    </a:ext>
                  </a:extLst>
                </a:gridCol>
                <a:gridCol w="2752386">
                  <a:extLst>
                    <a:ext uri="{9D8B030D-6E8A-4147-A177-3AD203B41FA5}">
                      <a16:colId xmlns:a16="http://schemas.microsoft.com/office/drawing/2014/main" val="2452916415"/>
                    </a:ext>
                  </a:extLst>
                </a:gridCol>
                <a:gridCol w="2688163">
                  <a:extLst>
                    <a:ext uri="{9D8B030D-6E8A-4147-A177-3AD203B41FA5}">
                      <a16:colId xmlns:a16="http://schemas.microsoft.com/office/drawing/2014/main" val="24811927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Parameters</a:t>
                      </a:r>
                      <a:endParaRPr lang="fr-FR" sz="2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English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French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3842259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fr-FR" sz="2000" dirty="0"/>
                        <a:t>Position in the sentence</a:t>
                      </a:r>
                    </a:p>
                    <a:p>
                      <a:r>
                        <a:rPr lang="fr-FR" sz="2000" dirty="0"/>
                        <a:t>(pronominal use)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err="1"/>
                        <a:t>Subject</a:t>
                      </a:r>
                      <a:endParaRPr lang="fr-FR" sz="2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09527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Direct </a:t>
                      </a:r>
                      <a:r>
                        <a:rPr lang="fr-FR" sz="2000" dirty="0" err="1"/>
                        <a:t>object</a:t>
                      </a:r>
                      <a:endParaRPr lang="fr-FR" sz="2000" baseline="-25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1144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Initial in </a:t>
                      </a:r>
                      <a:r>
                        <a:rPr lang="fr-FR" sz="2000" dirty="0" err="1"/>
                        <a:t>prepositional</a:t>
                      </a:r>
                      <a:r>
                        <a:rPr lang="fr-FR" sz="2000" dirty="0"/>
                        <a:t> clause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9746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Temporal </a:t>
                      </a:r>
                      <a:r>
                        <a:rPr lang="fr-FR" sz="2000" dirty="0" err="1"/>
                        <a:t>complement</a:t>
                      </a:r>
                      <a:endParaRPr lang="fr-FR" sz="2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0547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N.A.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17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280198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fr-FR" sz="2000" dirty="0"/>
                        <a:t>Position in the sentence (</a:t>
                      </a:r>
                      <a:r>
                        <a:rPr lang="fr-FR" sz="2000" dirty="0" err="1"/>
                        <a:t>prenominal</a:t>
                      </a:r>
                      <a:r>
                        <a:rPr lang="fr-FR" sz="2000" dirty="0"/>
                        <a:t> use)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err="1"/>
                        <a:t>Subject</a:t>
                      </a:r>
                      <a:endParaRPr lang="fr-FR" sz="2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529154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Direct </a:t>
                      </a:r>
                      <a:r>
                        <a:rPr lang="fr-FR" sz="2000" dirty="0" err="1"/>
                        <a:t>object</a:t>
                      </a:r>
                      <a:endParaRPr lang="fr-FR" sz="2000" baseline="-25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12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Initial in </a:t>
                      </a:r>
                      <a:r>
                        <a:rPr lang="fr-FR" sz="2000" dirty="0" err="1"/>
                        <a:t>prepositional</a:t>
                      </a:r>
                      <a:r>
                        <a:rPr lang="fr-FR" sz="2000" dirty="0"/>
                        <a:t> clause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4759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Temporal </a:t>
                      </a:r>
                      <a:r>
                        <a:rPr lang="fr-FR" sz="2000" dirty="0" err="1"/>
                        <a:t>complement</a:t>
                      </a:r>
                      <a:endParaRPr lang="fr-FR" sz="20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60786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N.A.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8537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TOT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01147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5D23B4A-50B9-92AD-E757-32C3512E908C}"/>
              </a:ext>
            </a:extLst>
          </p:cNvPr>
          <p:cNvSpPr/>
          <p:nvPr/>
        </p:nvSpPr>
        <p:spPr>
          <a:xfrm>
            <a:off x="6096000" y="1893021"/>
            <a:ext cx="5397500" cy="759693"/>
          </a:xfrm>
          <a:prstGeom prst="rect">
            <a:avLst/>
          </a:prstGeom>
          <a:noFill/>
          <a:ln>
            <a:solidFill>
              <a:srgbClr val="A8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BF52A7-0537-5083-1695-9DCBBEB2D03E}"/>
              </a:ext>
            </a:extLst>
          </p:cNvPr>
          <p:cNvSpPr/>
          <p:nvPr/>
        </p:nvSpPr>
        <p:spPr>
          <a:xfrm>
            <a:off x="6096000" y="3841116"/>
            <a:ext cx="5397500" cy="759693"/>
          </a:xfrm>
          <a:prstGeom prst="rect">
            <a:avLst/>
          </a:prstGeom>
          <a:noFill/>
          <a:ln>
            <a:solidFill>
              <a:srgbClr val="A8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1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533833"/>
            <a:ext cx="10896600" cy="50463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42925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>
                <a:latin typeface="Bahnschrift" panose="020B0502040204020203" pitchFamily="34" charset="0"/>
                <a:ea typeface="+mn-lt"/>
              </a:rPr>
              <a:t>Literature </a:t>
            </a:r>
          </a:p>
          <a:p>
            <a:pPr marL="542925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>
                <a:latin typeface="Bahnschrift" panose="020B0502040204020203" pitchFamily="34" charset="0"/>
                <a:ea typeface="+mn-lt"/>
              </a:rPr>
              <a:t>Methodology</a:t>
            </a:r>
          </a:p>
          <a:p>
            <a:pPr marL="542925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>
                <a:latin typeface="Bahnschrift" panose="020B0502040204020203" pitchFamily="34" charset="0"/>
                <a:ea typeface="+mn-lt"/>
              </a:rPr>
              <a:t>Negational Quantity Modification (NQM)</a:t>
            </a:r>
          </a:p>
          <a:p>
            <a:pPr marL="990600" lvl="2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latin typeface="Bahnschrift" panose="020B0502040204020203" pitchFamily="34" charset="0"/>
                <a:ea typeface="+mn-lt"/>
              </a:rPr>
              <a:t>Scope of Negation</a:t>
            </a:r>
          </a:p>
          <a:p>
            <a:pPr marL="990600" lvl="2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latin typeface="Bahnschrift" panose="020B0502040204020203" pitchFamily="34" charset="0"/>
                <a:ea typeface="+mn-lt"/>
              </a:rPr>
              <a:t>Test</a:t>
            </a:r>
          </a:p>
          <a:p>
            <a:pPr marL="990600" lvl="2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latin typeface="Bahnschrift" panose="020B0502040204020203" pitchFamily="34" charset="0"/>
                <a:ea typeface="+mn-lt"/>
              </a:rPr>
              <a:t>Semantic Specification</a:t>
            </a:r>
          </a:p>
          <a:p>
            <a:pPr marL="542925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>
                <a:latin typeface="Bahnschrift" panose="020B0502040204020203" pitchFamily="34" charset="0"/>
                <a:ea typeface="+mn-lt"/>
              </a:rPr>
              <a:t>Conclusion</a:t>
            </a:r>
          </a:p>
          <a:p>
            <a:pPr marL="542925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>
                <a:latin typeface="Bahnschrift" panose="020B0502040204020203" pitchFamily="34" charset="0"/>
                <a:ea typeface="+mn-lt"/>
              </a:rPr>
              <a:t>References</a:t>
            </a:r>
          </a:p>
        </p:txBody>
      </p:sp>
      <p:sp>
        <p:nvSpPr>
          <p:cNvPr id="3481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Bahnschrift" panose="020B0502040204020203" pitchFamily="34" charset="0"/>
                <a:cs typeface="Arial" charset="0"/>
              </a:rPr>
              <a:t>Outline</a:t>
            </a:r>
            <a:endParaRPr dirty="0">
              <a:latin typeface="Bahnschrift" panose="020B0502040204020203" pitchFamily="34" charset="0"/>
              <a:cs typeface="Arial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BE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417639"/>
            <a:ext cx="11112500" cy="50662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latin typeface="Bahnschrift" panose="020B0502040204020203" pitchFamily="34" charset="0"/>
                <a:ea typeface="+mn-lt"/>
                <a:cs typeface="+mn-lt"/>
              </a:rPr>
              <a:t>Quantifier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s</a:t>
            </a:r>
          </a:p>
          <a:p>
            <a:pPr marL="638175" lvl="1" indent="-457200">
              <a:spcAft>
                <a:spcPts val="0"/>
              </a:spcAft>
              <a:defRPr/>
            </a:pP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“Quantifiers are expressions that denote a quantity, such as </a:t>
            </a:r>
            <a:r>
              <a:rPr lang="en-GB" i="1" dirty="0">
                <a:latin typeface="Bahnschrift" panose="020B0502040204020203" pitchFamily="34" charset="0"/>
                <a:ea typeface="+mn-lt"/>
                <a:cs typeface="+mn-lt"/>
              </a:rPr>
              <a:t>many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,</a:t>
            </a:r>
            <a:r>
              <a:rPr lang="en-GB" i="1" dirty="0">
                <a:latin typeface="Bahnschrift" panose="020B0502040204020203" pitchFamily="34" charset="0"/>
                <a:ea typeface="+mn-lt"/>
                <a:cs typeface="+mn-lt"/>
              </a:rPr>
              <a:t> all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,</a:t>
            </a:r>
            <a:r>
              <a:rPr lang="en-GB" i="1" dirty="0">
                <a:latin typeface="Bahnschrift" panose="020B0502040204020203" pitchFamily="34" charset="0"/>
                <a:ea typeface="+mn-lt"/>
                <a:cs typeface="+mn-lt"/>
              </a:rPr>
              <a:t> three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,</a:t>
            </a:r>
            <a:r>
              <a:rPr lang="en-GB" i="1" dirty="0">
                <a:latin typeface="Bahnschrift" panose="020B0502040204020203" pitchFamily="34" charset="0"/>
                <a:ea typeface="+mn-lt"/>
                <a:cs typeface="+mn-lt"/>
              </a:rPr>
              <a:t> a large amount of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,</a:t>
            </a:r>
            <a:r>
              <a:rPr lang="en-GB" i="1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etc.”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Radden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&amp; Dirven 2007: 116)</a:t>
            </a:r>
          </a:p>
          <a:p>
            <a:pPr lvl="1" indent="0">
              <a:spcAft>
                <a:spcPts val="0"/>
              </a:spcAft>
              <a:buNone/>
              <a:defRPr/>
            </a:pPr>
            <a:r>
              <a:rPr lang="en-GB" sz="1400" dirty="0">
                <a:latin typeface="Bahnschrift" panose="020B0502040204020203" pitchFamily="34" charset="0"/>
                <a:ea typeface="+mn-lt"/>
                <a:cs typeface="+mn-lt"/>
              </a:rPr>
              <a:t>						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+mn-lt"/>
              <a:cs typeface="+mn-lt"/>
            </a:endParaRPr>
          </a:p>
          <a:p>
            <a:pPr marL="638175" lvl="1" indent="-457200">
              <a:spcAft>
                <a:spcPts val="0"/>
              </a:spcAft>
              <a:defRPr/>
            </a:pP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Two subtypes of quantifiers: </a:t>
            </a:r>
          </a:p>
          <a:p>
            <a:pPr marL="904875" lvl="2" indent="-457200">
              <a:spcAft>
                <a:spcPts val="0"/>
              </a:spcAft>
              <a:defRPr/>
            </a:pPr>
            <a:r>
              <a:rPr lang="en-GB" sz="2200" dirty="0">
                <a:latin typeface="Bahnschrift" panose="020B0502040204020203" pitchFamily="34" charset="0"/>
                <a:ea typeface="+mn-lt"/>
                <a:cs typeface="+mn-lt"/>
              </a:rPr>
              <a:t>Absolute (e.g. </a:t>
            </a:r>
            <a:r>
              <a:rPr lang="en-GB" sz="2200" i="1" dirty="0">
                <a:latin typeface="Bahnschrift" panose="020B0502040204020203" pitchFamily="34" charset="0"/>
                <a:ea typeface="+mn-lt"/>
                <a:cs typeface="+mn-lt"/>
              </a:rPr>
              <a:t>few people</a:t>
            </a:r>
            <a:r>
              <a:rPr lang="en-GB" sz="2200" dirty="0">
                <a:latin typeface="Bahnschrift" panose="020B0502040204020203" pitchFamily="34" charset="0"/>
                <a:ea typeface="+mn-lt"/>
                <a:cs typeface="+mn-lt"/>
              </a:rPr>
              <a:t>, </a:t>
            </a:r>
            <a:r>
              <a:rPr lang="en-GB" sz="2200" i="1" dirty="0" err="1">
                <a:latin typeface="Bahnschrift" panose="020B0502040204020203" pitchFamily="34" charset="0"/>
                <a:ea typeface="+mn-lt"/>
                <a:cs typeface="+mn-lt"/>
              </a:rPr>
              <a:t>peu</a:t>
            </a:r>
            <a:r>
              <a:rPr lang="en-GB" sz="2200" i="1" dirty="0">
                <a:latin typeface="Bahnschrift" panose="020B0502040204020203" pitchFamily="34" charset="0"/>
                <a:ea typeface="+mn-lt"/>
                <a:cs typeface="+mn-lt"/>
              </a:rPr>
              <a:t> de gens</a:t>
            </a:r>
            <a:r>
              <a:rPr lang="en-GB" sz="2200" dirty="0">
                <a:latin typeface="Bahnschrift" panose="020B0502040204020203" pitchFamily="34" charset="0"/>
                <a:ea typeface="+mn-lt"/>
                <a:cs typeface="+mn-lt"/>
              </a:rPr>
              <a:t>)</a:t>
            </a:r>
          </a:p>
          <a:p>
            <a:pPr marL="904875" lvl="2" indent="-457200">
              <a:spcAft>
                <a:spcPts val="0"/>
              </a:spcAft>
              <a:defRPr/>
            </a:pPr>
            <a:r>
              <a:rPr lang="en-GB" sz="2200" dirty="0">
                <a:latin typeface="Bahnschrift" panose="020B0502040204020203" pitchFamily="34" charset="0"/>
                <a:ea typeface="+mn-lt"/>
                <a:cs typeface="+mn-lt"/>
              </a:rPr>
              <a:t>Relative (e.g. </a:t>
            </a:r>
            <a:r>
              <a:rPr lang="en-GB" sz="2200" i="1" dirty="0">
                <a:latin typeface="Bahnschrift" panose="020B0502040204020203" pitchFamily="34" charset="0"/>
                <a:ea typeface="+mn-lt"/>
                <a:cs typeface="+mn-lt"/>
              </a:rPr>
              <a:t>all dogs</a:t>
            </a:r>
            <a:r>
              <a:rPr lang="en-GB" sz="2200" dirty="0">
                <a:latin typeface="Bahnschrift" panose="020B0502040204020203" pitchFamily="34" charset="0"/>
                <a:ea typeface="+mn-lt"/>
                <a:cs typeface="+mn-lt"/>
              </a:rPr>
              <a:t>, </a:t>
            </a:r>
            <a:r>
              <a:rPr lang="en-GB" sz="2200" i="1" dirty="0" err="1">
                <a:latin typeface="Bahnschrift" panose="020B0502040204020203" pitchFamily="34" charset="0"/>
                <a:ea typeface="+mn-lt"/>
                <a:cs typeface="+mn-lt"/>
              </a:rPr>
              <a:t>tous</a:t>
            </a:r>
            <a:r>
              <a:rPr lang="en-GB" sz="2200" i="1" dirty="0">
                <a:latin typeface="Bahnschrift" panose="020B0502040204020203" pitchFamily="34" charset="0"/>
                <a:ea typeface="+mn-lt"/>
                <a:cs typeface="+mn-lt"/>
              </a:rPr>
              <a:t> les </a:t>
            </a:r>
            <a:r>
              <a:rPr lang="en-GB" sz="2200" i="1" dirty="0" err="1">
                <a:latin typeface="Bahnschrift" panose="020B0502040204020203" pitchFamily="34" charset="0"/>
                <a:ea typeface="+mn-lt"/>
                <a:cs typeface="+mn-lt"/>
              </a:rPr>
              <a:t>chiens</a:t>
            </a:r>
            <a:r>
              <a:rPr lang="en-GB" sz="2200" dirty="0">
                <a:latin typeface="Bahnschrift" panose="020B0502040204020203" pitchFamily="34" charset="0"/>
                <a:ea typeface="+mn-lt"/>
                <a:cs typeface="+mn-lt"/>
              </a:rPr>
              <a:t>) </a:t>
            </a:r>
          </a:p>
          <a:p>
            <a:pPr>
              <a:spcAft>
                <a:spcPts val="0"/>
              </a:spcAft>
              <a:defRPr/>
            </a:pPr>
            <a:r>
              <a:rPr lang="en-GB" sz="2800" dirty="0">
                <a:latin typeface="Bahnschrift" panose="020B0502040204020203" pitchFamily="34" charset="0"/>
                <a:ea typeface="+mn-lt"/>
                <a:cs typeface="+mn-lt"/>
              </a:rPr>
              <a:t>				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latin typeface="Bahnschrift" panose="020B0502040204020203" pitchFamily="34" charset="0"/>
                <a:ea typeface="+mn-lt"/>
                <a:cs typeface="+mn-lt"/>
              </a:rPr>
              <a:t>Quantity modification </a:t>
            </a:r>
          </a:p>
          <a:p>
            <a:pPr marL="638175" lvl="1" indent="-457200">
              <a:spcAft>
                <a:spcPts val="0"/>
              </a:spcAft>
              <a:defRPr/>
            </a:pP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Modification of a quantifier (e.g. </a:t>
            </a:r>
            <a:r>
              <a:rPr lang="en-GB" i="1" dirty="0">
                <a:latin typeface="Bahnschrift" panose="020B0502040204020203" pitchFamily="34" charset="0"/>
                <a:ea typeface="+mn-lt"/>
                <a:cs typeface="+mn-lt"/>
              </a:rPr>
              <a:t>very few people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, </a:t>
            </a:r>
            <a:r>
              <a:rPr lang="en-GB" i="1" dirty="0">
                <a:latin typeface="Bahnschrift" panose="020B0502040204020203" pitchFamily="34" charset="0"/>
                <a:ea typeface="+mn-lt"/>
                <a:cs typeface="+mn-lt"/>
              </a:rPr>
              <a:t>almost all dogs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)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(Njende 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et al.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2017: 34)</a:t>
            </a:r>
          </a:p>
        </p:txBody>
      </p:sp>
      <p:sp>
        <p:nvSpPr>
          <p:cNvPr id="3481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Bahnschrift" panose="020B0502040204020203" pitchFamily="34" charset="0"/>
                <a:cs typeface="Arial" charset="0"/>
              </a:rPr>
              <a:t>Literature</a:t>
            </a:r>
            <a:endParaRPr dirty="0">
              <a:latin typeface="Bahnschrift" panose="020B0502040204020203" pitchFamily="34" charset="0"/>
              <a:cs typeface="Arial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b="1" dirty="0" err="1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Modification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01E2C5-C6AC-68F2-B435-6C89681520EC}"/>
              </a:ext>
            </a:extLst>
          </p:cNvPr>
          <p:cNvSpPr txBox="1"/>
          <p:nvPr/>
        </p:nvSpPr>
        <p:spPr>
          <a:xfrm>
            <a:off x="2921001" y="4200089"/>
            <a:ext cx="3175000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2008, 2016, 2017)</a:t>
            </a:r>
          </a:p>
        </p:txBody>
      </p:sp>
      <p:sp>
        <p:nvSpPr>
          <p:cNvPr id="5" name="Flèche : gauche 4">
            <a:extLst>
              <a:ext uri="{FF2B5EF4-FFF2-40B4-BE49-F238E27FC236}">
                <a16:creationId xmlns:a16="http://schemas.microsoft.com/office/drawing/2014/main" id="{F318EB3C-D36D-8278-D0F0-943B9C2DD2C8}"/>
              </a:ext>
            </a:extLst>
          </p:cNvPr>
          <p:cNvSpPr/>
          <p:nvPr/>
        </p:nvSpPr>
        <p:spPr>
          <a:xfrm>
            <a:off x="6401621" y="3874593"/>
            <a:ext cx="2005781" cy="373626"/>
          </a:xfrm>
          <a:prstGeom prst="leftArrow">
            <a:avLst>
              <a:gd name="adj1" fmla="val 50000"/>
              <a:gd name="adj2" fmla="val 110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4AC5B72E-50E3-BF37-B7CF-AB578D8BB5D8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►►►                ►                   ►►►►►►►►►►►►►                ►►                 ►►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ahnschrift" panose="020B0502040204020203" pitchFamily="34" charset="0"/>
              </a:rPr>
              <a:t>Relative </a:t>
            </a:r>
            <a:r>
              <a:rPr lang="fr-FR" dirty="0" err="1">
                <a:latin typeface="Bahnschrift" panose="020B0502040204020203" pitchFamily="34" charset="0"/>
              </a:rPr>
              <a:t>Quantifiers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7428C-485D-4AF2-BA4C-C54132BB3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1061700" cy="4708526"/>
          </a:xfrm>
        </p:spPr>
        <p:txBody>
          <a:bodyPr>
            <a:normAutofit/>
          </a:bodyPr>
          <a:lstStyle/>
          <a:p>
            <a:pPr lvl="1" indent="0">
              <a:lnSpc>
                <a:spcPct val="150000"/>
              </a:lnSpc>
              <a:buNone/>
            </a:pPr>
            <a:r>
              <a:rPr lang="fr-BE" sz="2000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Indicate</a:t>
            </a:r>
            <a:r>
              <a:rPr lang="fr-BE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the (non-)</a:t>
            </a:r>
            <a:r>
              <a:rPr lang="fr-BE" sz="2000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coincidence</a:t>
            </a:r>
            <a:r>
              <a:rPr lang="fr-BE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of the </a:t>
            </a:r>
            <a:r>
              <a:rPr lang="fr-BE" sz="2000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predicated</a:t>
            </a:r>
            <a:r>
              <a:rPr lang="fr-BE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mass </a:t>
            </a:r>
            <a:r>
              <a:rPr lang="fr-FR" sz="2000" cap="small" dirty="0">
                <a:latin typeface="Bahnschrift" panose="020B0502040204020203" pitchFamily="34" charset="0"/>
                <a:ea typeface="+mn-lt"/>
                <a:cs typeface="+mn-lt"/>
              </a:rPr>
              <a:t>p</a:t>
            </a:r>
            <a:r>
              <a:rPr lang="fr-BE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with</a:t>
            </a:r>
            <a:r>
              <a:rPr lang="fr-BE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a </a:t>
            </a:r>
            <a:r>
              <a:rPr lang="fr-BE" sz="2000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reference</a:t>
            </a:r>
            <a:r>
              <a:rPr lang="fr-BE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mass </a:t>
            </a:r>
            <a:r>
              <a:rPr lang="fr-FR" sz="2000" cap="small" dirty="0">
                <a:latin typeface="Bahnschrift" panose="020B0502040204020203" pitchFamily="34" charset="0"/>
                <a:ea typeface="+mn-lt"/>
                <a:cs typeface="+mn-lt"/>
              </a:rPr>
              <a:t>r</a:t>
            </a:r>
            <a:r>
              <a:rPr lang="fr-FR" sz="2000" cap="small" baseline="-25000" dirty="0">
                <a:latin typeface="Bahnschrift" panose="020B0502040204020203" pitchFamily="34" charset="0"/>
                <a:ea typeface="+mn-lt"/>
                <a:cs typeface="+mn-lt"/>
              </a:rPr>
              <a:t>t </a:t>
            </a:r>
            <a:r>
              <a:rPr lang="fr-BE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(by default, the maximal extension </a:t>
            </a:r>
            <a:r>
              <a:rPr lang="fr-FR" sz="2000" cap="small" dirty="0">
                <a:latin typeface="Bahnschrift" panose="020B0502040204020203" pitchFamily="34" charset="0"/>
                <a:ea typeface="+mn-lt"/>
                <a:cs typeface="+mn-lt"/>
              </a:rPr>
              <a:t>me</a:t>
            </a:r>
            <a:r>
              <a:rPr lang="fr-BE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) by </a:t>
            </a:r>
            <a:r>
              <a:rPr lang="fr-BE" sz="2000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comparing</a:t>
            </a:r>
            <a:r>
              <a:rPr lang="fr-BE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fr-BE" sz="2000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their</a:t>
            </a:r>
            <a:r>
              <a:rPr lang="fr-BE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respective sizes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Times New Roman" panose="02020603050405020304" pitchFamily="18" charset="0"/>
              </a:rPr>
              <a:t>(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Times New Roman" panose="02020603050405020304" pitchFamily="18" charset="0"/>
              </a:rPr>
              <a:t>Langacker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Times New Roman" panose="02020603050405020304" pitchFamily="18" charset="0"/>
              </a:rPr>
              <a:t> 1991, 2016)</a:t>
            </a:r>
          </a:p>
          <a:p>
            <a:pPr marL="904875" lvl="2" indent="-457200">
              <a:lnSpc>
                <a:spcPct val="150000"/>
              </a:lnSpc>
            </a:pPr>
            <a:r>
              <a:rPr lang="en-GB" sz="1800" i="1" u="sng" dirty="0">
                <a:latin typeface="Bahnschrift" panose="020B0502040204020203" pitchFamily="34" charset="0"/>
                <a:ea typeface="+mn-lt"/>
                <a:cs typeface="Times New Roman" panose="02020603050405020304" pitchFamily="18" charset="0"/>
              </a:rPr>
              <a:t>All</a:t>
            </a:r>
            <a:r>
              <a:rPr lang="en-GB" sz="1800" i="1" dirty="0">
                <a:latin typeface="Bahnschrift" panose="020B0502040204020203" pitchFamily="34" charset="0"/>
                <a:ea typeface="+mn-lt"/>
                <a:cs typeface="Times New Roman" panose="02020603050405020304" pitchFamily="18" charset="0"/>
              </a:rPr>
              <a:t> dogs love their owners.</a:t>
            </a:r>
          </a:p>
        </p:txBody>
      </p:sp>
      <p:graphicFrame>
        <p:nvGraphicFramePr>
          <p:cNvPr id="2" name="Tableau 7">
            <a:extLst>
              <a:ext uri="{FF2B5EF4-FFF2-40B4-BE49-F238E27FC236}">
                <a16:creationId xmlns:a16="http://schemas.microsoft.com/office/drawing/2014/main" id="{15C2C986-B97E-3BD5-13BB-E65ED476F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49117"/>
              </p:ext>
            </p:extLst>
          </p:nvPr>
        </p:nvGraphicFramePr>
        <p:xfrm>
          <a:off x="609600" y="3142158"/>
          <a:ext cx="10896600" cy="154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8300">
                  <a:extLst>
                    <a:ext uri="{9D8B030D-6E8A-4147-A177-3AD203B41FA5}">
                      <a16:colId xmlns:a16="http://schemas.microsoft.com/office/drawing/2014/main" val="686692361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val="2884595849"/>
                    </a:ext>
                  </a:extLst>
                </a:gridCol>
              </a:tblGrid>
              <a:tr h="506175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Bahnschrift" panose="020B0502040204020203" pitchFamily="34" charset="0"/>
                        </a:rPr>
                        <a:t>Proportional</a:t>
                      </a:r>
                      <a:r>
                        <a:rPr lang="fr-FR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fr-FR" dirty="0" err="1">
                          <a:latin typeface="Bahnschrift" panose="020B0502040204020203" pitchFamily="34" charset="0"/>
                        </a:rPr>
                        <a:t>Quantifiers</a:t>
                      </a:r>
                      <a:endParaRPr lang="fr-FR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Bahnschrift" panose="020B0502040204020203" pitchFamily="34" charset="0"/>
                        </a:rPr>
                        <a:t>Representative</a:t>
                      </a:r>
                      <a:r>
                        <a:rPr lang="fr-FR" dirty="0">
                          <a:latin typeface="Bahnschrift" panose="020B0502040204020203" pitchFamily="34" charset="0"/>
                        </a:rPr>
                        <a:t> Instance </a:t>
                      </a:r>
                      <a:r>
                        <a:rPr lang="fr-FR" dirty="0" err="1">
                          <a:latin typeface="Bahnschrift" panose="020B0502040204020203" pitchFamily="34" charset="0"/>
                        </a:rPr>
                        <a:t>Quantifiers</a:t>
                      </a:r>
                      <a:endParaRPr lang="fr-FR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727132"/>
                  </a:ext>
                </a:extLst>
              </a:tr>
              <a:tr h="519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Mass nouns &amp; plurals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Singular count nouns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63292"/>
                  </a:ext>
                </a:extLst>
              </a:tr>
              <a:tr h="519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u="none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all</a:t>
                      </a: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, </a:t>
                      </a:r>
                      <a:r>
                        <a:rPr lang="en-GB" sz="1800" i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most</a:t>
                      </a: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, </a:t>
                      </a:r>
                      <a:r>
                        <a:rPr lang="en-GB" sz="1800" i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some</a:t>
                      </a:r>
                      <a:r>
                        <a:rPr lang="en-GB" sz="18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, </a:t>
                      </a:r>
                      <a:r>
                        <a:rPr lang="en-GB" sz="1800" i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err="1">
                          <a:latin typeface="Bahnschrift" panose="020B0502040204020203" pitchFamily="34" charset="0"/>
                        </a:rPr>
                        <a:t>every</a:t>
                      </a:r>
                      <a:r>
                        <a:rPr lang="fr-FR" i="1" dirty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fr-FR" i="1" dirty="0" err="1">
                          <a:latin typeface="Bahnschrift" panose="020B0502040204020203" pitchFamily="34" charset="0"/>
                        </a:rPr>
                        <a:t>each</a:t>
                      </a:r>
                      <a:r>
                        <a:rPr lang="fr-FR" i="1" dirty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fr-FR" i="1" dirty="0" err="1">
                          <a:latin typeface="Bahnschrift" panose="020B0502040204020203" pitchFamily="34" charset="0"/>
                        </a:rPr>
                        <a:t>any</a:t>
                      </a:r>
                      <a:endParaRPr lang="fr-FR" i="1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90240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9737E6B-3021-0174-C748-5ACD77A56DB6}"/>
              </a:ext>
            </a:extLst>
          </p:cNvPr>
          <p:cNvSpPr txBox="1"/>
          <p:nvPr/>
        </p:nvSpPr>
        <p:spPr>
          <a:xfrm>
            <a:off x="5737122" y="4567081"/>
            <a:ext cx="5769077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2008, 2016, 2017)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8886C5-B9D5-0D4F-8A55-561E7BB5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5008929"/>
            <a:ext cx="5308600" cy="15287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FFBBCBF-A51F-37F5-55A6-A6AB8E55C589}"/>
              </a:ext>
            </a:extLst>
          </p:cNvPr>
          <p:cNvSpPr txBox="1"/>
          <p:nvPr/>
        </p:nvSpPr>
        <p:spPr>
          <a:xfrm>
            <a:off x="6515101" y="6231432"/>
            <a:ext cx="3073932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indent="-342900" eaLnBrk="0" hangingPunct="0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Calibri" pitchFamily="34" charset="0"/>
                <a:cs typeface="Times New Roman" panose="02020603050405020304" pitchFamily="18" charset="0"/>
              </a:rPr>
              <a:t>(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Calibri" pitchFamily="34" charset="0"/>
                <a:cs typeface="Times New Roman" panose="02020603050405020304" pitchFamily="18" charset="0"/>
              </a:rPr>
              <a:t>Langacker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Calibri" pitchFamily="34" charset="0"/>
                <a:cs typeface="Times New Roman" panose="02020603050405020304" pitchFamily="18" charset="0"/>
              </a:rPr>
              <a:t> 2016: 7)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5080B8D-D4EC-0771-3F23-FCCFFE60A9EA}"/>
              </a:ext>
            </a:extLst>
          </p:cNvPr>
          <p:cNvSpPr/>
          <p:nvPr/>
        </p:nvSpPr>
        <p:spPr>
          <a:xfrm>
            <a:off x="609599" y="4236047"/>
            <a:ext cx="467032" cy="45153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2101B33-8537-D841-1F6D-B1F27213C1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b="1" dirty="0" err="1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Modification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E3917D78-7989-8280-6A7D-C34625FF5462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                ►                   ►►►►►►►►►►►►►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31481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492C5CC-A583-273B-01E1-BB5F0903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Proportional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Modifiers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9C3719-0AEE-5619-86F4-285880901A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6200" y="6302376"/>
            <a:ext cx="685800" cy="277812"/>
          </a:xfrm>
        </p:spPr>
        <p:txBody>
          <a:bodyPr/>
          <a:lstStyle/>
          <a:p>
            <a:pPr>
              <a:defRPr/>
            </a:pPr>
            <a:fld id="{B27E66B0-5CBE-4E0A-A5C6-DF540FEFB54A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9B321090-026D-003F-5E15-C8566E451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16051"/>
              </p:ext>
            </p:extLst>
          </p:nvPr>
        </p:nvGraphicFramePr>
        <p:xfrm>
          <a:off x="542925" y="2836259"/>
          <a:ext cx="11153775" cy="31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925">
                  <a:extLst>
                    <a:ext uri="{9D8B030D-6E8A-4147-A177-3AD203B41FA5}">
                      <a16:colId xmlns:a16="http://schemas.microsoft.com/office/drawing/2014/main" val="3928051929"/>
                    </a:ext>
                  </a:extLst>
                </a:gridCol>
                <a:gridCol w="3717925">
                  <a:extLst>
                    <a:ext uri="{9D8B030D-6E8A-4147-A177-3AD203B41FA5}">
                      <a16:colId xmlns:a16="http://schemas.microsoft.com/office/drawing/2014/main" val="2044407302"/>
                    </a:ext>
                  </a:extLst>
                </a:gridCol>
                <a:gridCol w="3717925">
                  <a:extLst>
                    <a:ext uri="{9D8B030D-6E8A-4147-A177-3AD203B41FA5}">
                      <a16:colId xmlns:a16="http://schemas.microsoft.com/office/drawing/2014/main" val="182464589"/>
                    </a:ext>
                  </a:extLst>
                </a:gridCol>
              </a:tblGrid>
              <a:tr h="827657">
                <a:tc>
                  <a:txBody>
                    <a:bodyPr/>
                    <a:lstStyle/>
                    <a:p>
                      <a:r>
                        <a:rPr lang="en-GB" sz="2000" b="0" i="1" noProof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(1) </a:t>
                      </a:r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Totality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0" i="1" noProof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(2)</a:t>
                      </a:r>
                      <a:r>
                        <a:rPr lang="en-GB" sz="2000" b="0" noProof="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Approximating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0" i="1" noProof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(3)</a:t>
                      </a:r>
                      <a:r>
                        <a:rPr lang="en-GB" sz="2000" b="0" noProof="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Empty overlap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521088"/>
                  </a:ext>
                </a:extLst>
              </a:tr>
              <a:tr h="2968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Full </a:t>
                      </a:r>
                      <a:r>
                        <a:rPr lang="fr-FR" sz="1800" dirty="0" err="1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coincidence</a:t>
                      </a: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=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endParaRPr lang="en-GB" sz="1800" b="1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Partial </a:t>
                      </a:r>
                      <a:r>
                        <a:rPr lang="fr-FR" sz="1800" dirty="0" err="1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coincidence</a:t>
                      </a: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~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endParaRPr lang="en-GB" sz="1800" b="1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noProof="0" dirty="0">
                          <a:latin typeface="Bahnschrift" panose="020B0502040204020203" pitchFamily="34" charset="0"/>
                        </a:rPr>
                        <a:t>Universal exclusion: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(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r>
                        <a:rPr lang="fr-FR" sz="1800" b="1" cap="small" baseline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800" b="0" baseline="0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1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Absolutely all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the expenses will be on you.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i="0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(…) </a:t>
                      </a: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almost all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luxury brands have these installed (...)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i="0" dirty="0">
                        <a:latin typeface="Bahnschrift" panose="020B0502040204020203" pitchFamily="34" charset="0"/>
                        <a:ea typeface="+mn-lt"/>
                        <a:cs typeface="+mn-lt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(…) a (…) Boeing 747 only it had </a:t>
                      </a: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absolutely no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markings!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821821"/>
                  </a:ext>
                </a:extLst>
              </a:tr>
              <a:tr h="1175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1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1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47349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C412038-9E0C-048B-E5D2-1382B559C8DB}"/>
              </a:ext>
            </a:extLst>
          </p:cNvPr>
          <p:cNvSpPr txBox="1"/>
          <p:nvPr/>
        </p:nvSpPr>
        <p:spPr>
          <a:xfrm>
            <a:off x="4838700" y="5968771"/>
            <a:ext cx="7353300" cy="371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(Illustrations based on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2016: 7;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2008, 2017; Njende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et al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. 2017)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623192-D8AE-D7E2-0078-C95CE5F2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3789"/>
            <a:ext cx="10798277" cy="5316399"/>
          </a:xfrm>
        </p:spPr>
        <p:txBody>
          <a:bodyPr>
            <a:normAutofit/>
          </a:bodyPr>
          <a:lstStyle/>
          <a:p>
            <a:pPr lvl="1" indent="0" algn="just">
              <a:lnSpc>
                <a:spcPct val="150000"/>
              </a:lnSpc>
              <a:buNone/>
            </a:pPr>
            <a:r>
              <a:rPr lang="en-GB" sz="1800" dirty="0">
                <a:latin typeface="Bahnschrift" panose="020B0502040204020203" pitchFamily="34" charset="0"/>
                <a:ea typeface="+mn-lt"/>
                <a:cs typeface="+mn-lt"/>
              </a:rPr>
              <a:t>“[…] </a:t>
            </a: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focus on the comparison of the predicated mass with the extension of the reference mass [and] comment on the coincidence </a:t>
            </a:r>
            <a:r>
              <a:rPr lang="en-US" sz="1800" i="1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(1)</a:t>
            </a: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 […], partial coincidence </a:t>
            </a:r>
            <a:r>
              <a:rPr lang="en-US" sz="1800" i="1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(2)</a:t>
            </a: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 […] or empty overlap (non-coincidence) </a:t>
            </a:r>
            <a:r>
              <a:rPr lang="en-US" sz="1800" i="1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(3)</a:t>
            </a:r>
            <a:r>
              <a:rPr lang="en-US" sz="1800" dirty="0">
                <a:latin typeface="Bahnschrift" panose="020B0502040204020203" pitchFamily="34" charset="0"/>
                <a:ea typeface="+mn-lt"/>
                <a:cs typeface="+mn-lt"/>
              </a:rPr>
              <a:t> with the contextually indicated extension.”</a:t>
            </a:r>
            <a:r>
              <a:rPr lang="en-US" sz="16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(Njende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et al.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2017: 36)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ea typeface="+mn-lt"/>
              <a:cs typeface="+mn-lt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2C34EF7-AE0E-6B2C-541F-B5E8179F7258}"/>
              </a:ext>
            </a:extLst>
          </p:cNvPr>
          <p:cNvSpPr/>
          <p:nvPr/>
        </p:nvSpPr>
        <p:spPr>
          <a:xfrm>
            <a:off x="9051038" y="4724221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62D7D14-879E-5FC3-E999-A9A07D4ADEAD}"/>
              </a:ext>
            </a:extLst>
          </p:cNvPr>
          <p:cNvSpPr/>
          <p:nvPr/>
        </p:nvSpPr>
        <p:spPr>
          <a:xfrm>
            <a:off x="9267824" y="4936753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984F2DE-7888-6E43-5C50-FCD2004888C5}"/>
              </a:ext>
            </a:extLst>
          </p:cNvPr>
          <p:cNvSpPr/>
          <p:nvPr/>
        </p:nvSpPr>
        <p:spPr>
          <a:xfrm>
            <a:off x="1735904" y="4727257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7A7A3CD-1DF9-37C6-B091-4D683C6743EA}"/>
              </a:ext>
            </a:extLst>
          </p:cNvPr>
          <p:cNvSpPr/>
          <p:nvPr/>
        </p:nvSpPr>
        <p:spPr>
          <a:xfrm>
            <a:off x="1952690" y="4939789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9FABB1E-A1A2-3AC6-4A64-5F510DFF681F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9379416" y="5046157"/>
            <a:ext cx="538816" cy="5282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50EE68A-AC32-C24D-7BA4-C9B5498951F5}"/>
              </a:ext>
            </a:extLst>
          </p:cNvPr>
          <p:cNvCxnSpPr>
            <a:cxnSpLocks/>
            <a:stCxn id="14" idx="7"/>
            <a:endCxn id="14" idx="3"/>
          </p:cNvCxnSpPr>
          <p:nvPr/>
        </p:nvCxnSpPr>
        <p:spPr>
          <a:xfrm flipH="1">
            <a:off x="9379416" y="5046157"/>
            <a:ext cx="538816" cy="5282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003BACBE-A8AA-F85C-9F30-C9940B6F4617}"/>
              </a:ext>
            </a:extLst>
          </p:cNvPr>
          <p:cNvSpPr txBox="1"/>
          <p:nvPr/>
        </p:nvSpPr>
        <p:spPr>
          <a:xfrm>
            <a:off x="2649551" y="5040082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DF4CFBD-FBA0-3911-5000-9647A9283622}"/>
              </a:ext>
            </a:extLst>
          </p:cNvPr>
          <p:cNvSpPr txBox="1"/>
          <p:nvPr/>
        </p:nvSpPr>
        <p:spPr>
          <a:xfrm>
            <a:off x="2192558" y="5099332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1F79274-0168-8C14-0C56-8CC9F75FDB8A}"/>
              </a:ext>
            </a:extLst>
          </p:cNvPr>
          <p:cNvSpPr txBox="1"/>
          <p:nvPr/>
        </p:nvSpPr>
        <p:spPr>
          <a:xfrm>
            <a:off x="9507861" y="5096296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8124442-E258-3F8D-9353-162FE92A5B17}"/>
              </a:ext>
            </a:extLst>
          </p:cNvPr>
          <p:cNvSpPr txBox="1"/>
          <p:nvPr/>
        </p:nvSpPr>
        <p:spPr>
          <a:xfrm>
            <a:off x="2725581" y="5626525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2C36542-A0E3-1CF9-2C34-DCBF471A9777}"/>
              </a:ext>
            </a:extLst>
          </p:cNvPr>
          <p:cNvSpPr txBox="1"/>
          <p:nvPr/>
        </p:nvSpPr>
        <p:spPr>
          <a:xfrm>
            <a:off x="10035268" y="5593366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16A559B-C198-115B-257B-190184F388F4}"/>
              </a:ext>
            </a:extLst>
          </p:cNvPr>
          <p:cNvCxnSpPr>
            <a:cxnSpLocks/>
          </p:cNvCxnSpPr>
          <p:nvPr/>
        </p:nvCxnSpPr>
        <p:spPr>
          <a:xfrm>
            <a:off x="10135939" y="3747892"/>
            <a:ext cx="236786" cy="2522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77A963B-F01D-2DF5-8F19-E8ED8863DBC0}"/>
              </a:ext>
            </a:extLst>
          </p:cNvPr>
          <p:cNvCxnSpPr>
            <a:cxnSpLocks/>
          </p:cNvCxnSpPr>
          <p:nvPr/>
        </p:nvCxnSpPr>
        <p:spPr>
          <a:xfrm flipH="1">
            <a:off x="10128601" y="3766193"/>
            <a:ext cx="236013" cy="23138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17A2C318-FF48-71DF-9778-F78399429122}"/>
              </a:ext>
            </a:extLst>
          </p:cNvPr>
          <p:cNvSpPr/>
          <p:nvPr/>
        </p:nvSpPr>
        <p:spPr>
          <a:xfrm>
            <a:off x="5521620" y="4727257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D444570-49D6-92F6-0F37-27B00FE0DBD8}"/>
              </a:ext>
            </a:extLst>
          </p:cNvPr>
          <p:cNvSpPr/>
          <p:nvPr/>
        </p:nvSpPr>
        <p:spPr>
          <a:xfrm>
            <a:off x="5738406" y="4939789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C3776C7-964C-414C-A174-3D74D15442C7}"/>
              </a:ext>
            </a:extLst>
          </p:cNvPr>
          <p:cNvCxnSpPr>
            <a:stCxn id="8" idx="6"/>
          </p:cNvCxnSpPr>
          <p:nvPr/>
        </p:nvCxnSpPr>
        <p:spPr>
          <a:xfrm>
            <a:off x="6500406" y="5313319"/>
            <a:ext cx="216786" cy="3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7A8CA8-7A9A-B4AA-3DB6-0DE14EEBE5F5}"/>
              </a:ext>
            </a:extLst>
          </p:cNvPr>
          <p:cNvSpPr txBox="1"/>
          <p:nvPr/>
        </p:nvSpPr>
        <p:spPr>
          <a:xfrm>
            <a:off x="5974317" y="5099332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46BBC6-9438-D5BF-A302-6194DB77271F}"/>
              </a:ext>
            </a:extLst>
          </p:cNvPr>
          <p:cNvSpPr txBox="1"/>
          <p:nvPr/>
        </p:nvSpPr>
        <p:spPr>
          <a:xfrm>
            <a:off x="6516742" y="5626525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9C1781E-BE13-60DE-8DD6-74F96086B23B}"/>
              </a:ext>
            </a:extLst>
          </p:cNvPr>
          <p:cNvGrpSpPr/>
          <p:nvPr/>
        </p:nvGrpSpPr>
        <p:grpSpPr>
          <a:xfrm>
            <a:off x="1734051" y="4724221"/>
            <a:ext cx="1195572" cy="1286475"/>
            <a:chOff x="1734051" y="5002033"/>
            <a:chExt cx="1195572" cy="1286475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84933AE-252E-3C66-6957-2FD69E679373}"/>
                </a:ext>
              </a:extLst>
            </p:cNvPr>
            <p:cNvSpPr/>
            <p:nvPr/>
          </p:nvSpPr>
          <p:spPr>
            <a:xfrm>
              <a:off x="1734051" y="5002033"/>
              <a:ext cx="1195572" cy="11721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D11A9771-BD11-2BE1-8DCA-E46E1CA324EB}"/>
                </a:ext>
              </a:extLst>
            </p:cNvPr>
            <p:cNvSpPr/>
            <p:nvPr/>
          </p:nvSpPr>
          <p:spPr>
            <a:xfrm>
              <a:off x="1950837" y="5214565"/>
              <a:ext cx="762000" cy="74705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2A14206-CBCE-EB5C-7A82-63C374EFB1D3}"/>
                </a:ext>
              </a:extLst>
            </p:cNvPr>
            <p:cNvSpPr txBox="1"/>
            <p:nvPr/>
          </p:nvSpPr>
          <p:spPr>
            <a:xfrm>
              <a:off x="2647698" y="5314858"/>
              <a:ext cx="281925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=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0C9FDCF-2C4A-BC7E-20FC-1D2BFD702163}"/>
                </a:ext>
              </a:extLst>
            </p:cNvPr>
            <p:cNvSpPr txBox="1"/>
            <p:nvPr/>
          </p:nvSpPr>
          <p:spPr>
            <a:xfrm>
              <a:off x="2190705" y="5374108"/>
              <a:ext cx="281925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fr-FR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</a:t>
              </a:r>
            </a:p>
          </p:txBody>
        </p:sp>
      </p:grp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726F279-AF26-16F6-E345-BCC95F2023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b="1" dirty="0" err="1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Modification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DA1DFEA3-66E1-A1F1-8CE3-2DEFB3C63A02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                ►                   ►►►►►►►►►►►►►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10407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ahnschrift" panose="020B0502040204020203" pitchFamily="34" charset="0"/>
                <a:cs typeface="Arial" charset="0"/>
              </a:rPr>
              <a:t>Quantifier-Modifier Interactions</a:t>
            </a:r>
            <a:endParaRPr dirty="0">
              <a:latin typeface="Bahnschrift" panose="020B0502040204020203" pitchFamily="34" charset="0"/>
              <a:cs typeface="Arial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DC31CC5-CFE2-41A5-A7A0-502AD39A9571}"/>
              </a:ext>
            </a:extLst>
          </p:cNvPr>
          <p:cNvSpPr/>
          <p:nvPr/>
        </p:nvSpPr>
        <p:spPr>
          <a:xfrm>
            <a:off x="1839558" y="1417638"/>
            <a:ext cx="4456467" cy="472497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853AFE7-2F3D-6431-03CF-3E2A0C205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27" y="1151147"/>
            <a:ext cx="6574345" cy="5365540"/>
          </a:xfr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B88B59D-0BA6-E194-6673-1C67CA144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b="1" dirty="0" err="1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Modification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9690AFB1-DDB6-BBAC-237C-BE95AB0BDDF5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                ►                   ►►►►►►►►►►►►►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14949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Methodology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85F3-5792-4D7D-8278-165FFC7BEE76}" type="slidenum">
              <a:rPr lang="fr-BE">
                <a:latin typeface="Bahnschrift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BE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97144-8EF7-46F4-8498-EC078492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9536"/>
            <a:ext cx="11087100" cy="538065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3000" dirty="0">
                <a:latin typeface="Bahnschrift" panose="020B0502040204020203" pitchFamily="34" charset="0"/>
                <a:ea typeface="+mn-lt"/>
                <a:cs typeface="+mn-lt"/>
              </a:rPr>
              <a:t>Corpus</a:t>
            </a:r>
            <a:endParaRPr lang="en-GB" sz="2800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marL="638175" lvl="1" indent="-45720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Yahoo-based Contrastive Corpus of Questions and Answers (YCCQA) </a:t>
            </a:r>
            <a:r>
              <a:rPr lang="en-GB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(De Smet 2009)</a:t>
            </a:r>
          </a:p>
          <a:p>
            <a:pPr marL="638175" lvl="1" indent="-45720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29 million words</a:t>
            </a:r>
          </a:p>
          <a:p>
            <a:pPr marL="638175" lvl="1" indent="-45720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600" u="sng" dirty="0">
                <a:latin typeface="Bahnschrift" panose="020B0502040204020203" pitchFamily="34" charset="0"/>
                <a:ea typeface="+mn-lt"/>
                <a:cs typeface="+mn-lt"/>
              </a:rPr>
              <a:t>English</a:t>
            </a: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, </a:t>
            </a:r>
            <a:r>
              <a:rPr lang="en-GB" sz="2600" u="sng" dirty="0">
                <a:latin typeface="Bahnschrift" panose="020B0502040204020203" pitchFamily="34" charset="0"/>
                <a:ea typeface="+mn-lt"/>
                <a:cs typeface="+mn-lt"/>
              </a:rPr>
              <a:t>French</a:t>
            </a: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, German, and Spanish - comparable</a:t>
            </a:r>
          </a:p>
          <a:p>
            <a:pPr marL="638175" lvl="1" indent="-45720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2006-2009		</a:t>
            </a:r>
          </a:p>
          <a:p>
            <a:pPr marL="638175" lvl="1" indent="-45720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Extraction with </a:t>
            </a:r>
            <a:r>
              <a:rPr lang="en-GB" sz="2600" dirty="0" err="1">
                <a:latin typeface="Bahnschrift" panose="020B0502040204020203" pitchFamily="34" charset="0"/>
                <a:ea typeface="+mn-lt"/>
                <a:cs typeface="+mn-lt"/>
              </a:rPr>
              <a:t>AntConc</a:t>
            </a:r>
            <a:r>
              <a:rPr lang="en-GB" sz="2600" dirty="0">
                <a:latin typeface="Bahnschrift" panose="020B0502040204020203" pitchFamily="34" charset="0"/>
                <a:ea typeface="+mn-lt"/>
                <a:cs typeface="+mn-lt"/>
              </a:rPr>
              <a:t> </a:t>
            </a:r>
            <a:r>
              <a:rPr lang="en-GB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(Anthony 2010)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3000" dirty="0" err="1">
                <a:latin typeface="Bahnschrift" panose="020B0502040204020203" pitchFamily="34" charset="0"/>
                <a:ea typeface="+mn-lt"/>
                <a:cs typeface="+mn-lt"/>
              </a:rPr>
              <a:t>Datasets</a:t>
            </a:r>
            <a:endParaRPr lang="fr-FR" sz="2800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marL="638175" lvl="1" indent="-457200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600" dirty="0">
                <a:latin typeface="Bahnschrift" panose="020B0502040204020203" pitchFamily="34" charset="0"/>
                <a:ea typeface="+mn-lt"/>
                <a:cs typeface="+mn-lt"/>
              </a:rPr>
              <a:t>2 </a:t>
            </a:r>
            <a:r>
              <a:rPr lang="fr-FR" sz="2600" dirty="0" err="1">
                <a:latin typeface="Bahnschrift" panose="020B0502040204020203" pitchFamily="34" charset="0"/>
                <a:ea typeface="+mn-lt"/>
                <a:cs typeface="+mn-lt"/>
              </a:rPr>
              <a:t>datasets</a:t>
            </a:r>
            <a:r>
              <a:rPr lang="fr-FR" sz="2600" dirty="0">
                <a:latin typeface="Bahnschrift" panose="020B0502040204020203" pitchFamily="34" charset="0"/>
                <a:ea typeface="+mn-lt"/>
                <a:cs typeface="+mn-lt"/>
              </a:rPr>
              <a:t> (</a:t>
            </a:r>
            <a:r>
              <a:rPr lang="fr-FR" sz="2600" i="1" dirty="0">
                <a:latin typeface="Bahnschrift" panose="020B0502040204020203" pitchFamily="34" charset="0"/>
                <a:ea typeface="+mn-lt"/>
                <a:cs typeface="+mn-lt"/>
              </a:rPr>
              <a:t>not all</a:t>
            </a:r>
            <a:r>
              <a:rPr lang="fr-FR" sz="2600" dirty="0">
                <a:latin typeface="Bahnschrift" panose="020B0502040204020203" pitchFamily="34" charset="0"/>
                <a:ea typeface="+mn-lt"/>
                <a:cs typeface="+mn-lt"/>
              </a:rPr>
              <a:t>, </a:t>
            </a:r>
            <a:r>
              <a:rPr lang="fr-FR" sz="2600" i="1" dirty="0">
                <a:latin typeface="Bahnschrift" panose="020B0502040204020203" pitchFamily="34" charset="0"/>
                <a:ea typeface="+mn-lt"/>
                <a:cs typeface="+mn-lt"/>
              </a:rPr>
              <a:t>pas tout</a:t>
            </a:r>
            <a:r>
              <a:rPr lang="fr-FR" sz="2600" dirty="0">
                <a:latin typeface="Bahnschrift" panose="020B0502040204020203" pitchFamily="34" charset="0"/>
                <a:ea typeface="+mn-lt"/>
                <a:cs typeface="+mn-lt"/>
              </a:rPr>
              <a:t>) – 150 instances </a:t>
            </a:r>
            <a:r>
              <a:rPr lang="fr-FR" sz="2600" dirty="0" err="1">
                <a:latin typeface="Bahnschrift" panose="020B0502040204020203" pitchFamily="34" charset="0"/>
                <a:ea typeface="+mn-lt"/>
                <a:cs typeface="+mn-lt"/>
              </a:rPr>
              <a:t>each</a:t>
            </a:r>
            <a:endParaRPr lang="fr-FR" sz="2600" dirty="0">
              <a:latin typeface="Bahnschrift" panose="020B0502040204020203" pitchFamily="34" charset="0"/>
              <a:ea typeface="+mn-lt"/>
              <a:cs typeface="+mn-lt"/>
            </a:endParaRPr>
          </a:p>
          <a:p>
            <a:pPr marL="638175" lvl="1" indent="-457200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2600" dirty="0" err="1">
                <a:latin typeface="Bahnschrift" panose="020B0502040204020203" pitchFamily="34" charset="0"/>
                <a:ea typeface="+mn-lt"/>
                <a:cs typeface="+mn-lt"/>
              </a:rPr>
              <a:t>Analysed</a:t>
            </a:r>
            <a:r>
              <a:rPr lang="fr-FR" sz="2600" dirty="0">
                <a:latin typeface="Bahnschrift" panose="020B0502040204020203" pitchFamily="34" charset="0"/>
                <a:ea typeface="+mn-lt"/>
                <a:cs typeface="+mn-lt"/>
              </a:rPr>
              <a:t> in Excel</a:t>
            </a:r>
          </a:p>
          <a:p>
            <a:pPr lvl="1" indent="0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000" dirty="0">
              <a:latin typeface="Bahnschrift" panose="020B0502040204020203" pitchFamily="34" charset="0"/>
              <a:ea typeface="+mn-lt"/>
              <a:cs typeface="+mn-lt"/>
            </a:endParaRP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3ADB8959-70C0-2C41-A898-294C17E83E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Modification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D12316F-AD7E-A9CD-ACC6-FB94D260FCE0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                   ►►►►►►►►►►►►►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21720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492C5CC-A583-273B-01E1-BB5F0903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Bahnschrift" panose="020B0502040204020203" pitchFamily="34" charset="0"/>
              </a:rPr>
              <a:t>Proportional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Modifiers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9C3719-0AEE-5619-86F4-285880901A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27E66B0-5CBE-4E0A-A5C6-DF540FEFB54A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412038-9E0C-048B-E5D2-1382B559C8DB}"/>
              </a:ext>
            </a:extLst>
          </p:cNvPr>
          <p:cNvSpPr txBox="1"/>
          <p:nvPr/>
        </p:nvSpPr>
        <p:spPr>
          <a:xfrm>
            <a:off x="3972780" y="5026684"/>
            <a:ext cx="8015748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(Illustrations based on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2016:7;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Langacker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 2008, 2017; Njende 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et al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+mn-lt"/>
                <a:cs typeface="+mn-lt"/>
              </a:rPr>
              <a:t>. 2017)</a:t>
            </a:r>
          </a:p>
        </p:txBody>
      </p:sp>
      <p:graphicFrame>
        <p:nvGraphicFramePr>
          <p:cNvPr id="10" name="Tableau 7">
            <a:extLst>
              <a:ext uri="{FF2B5EF4-FFF2-40B4-BE49-F238E27FC236}">
                <a16:creationId xmlns:a16="http://schemas.microsoft.com/office/drawing/2014/main" id="{1B295240-BDE7-A0D1-08FE-DE9E1548A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53214"/>
              </p:ext>
            </p:extLst>
          </p:nvPr>
        </p:nvGraphicFramePr>
        <p:xfrm>
          <a:off x="428625" y="1893784"/>
          <a:ext cx="11153775" cy="31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925">
                  <a:extLst>
                    <a:ext uri="{9D8B030D-6E8A-4147-A177-3AD203B41FA5}">
                      <a16:colId xmlns:a16="http://schemas.microsoft.com/office/drawing/2014/main" val="3928051929"/>
                    </a:ext>
                  </a:extLst>
                </a:gridCol>
                <a:gridCol w="3717925">
                  <a:extLst>
                    <a:ext uri="{9D8B030D-6E8A-4147-A177-3AD203B41FA5}">
                      <a16:colId xmlns:a16="http://schemas.microsoft.com/office/drawing/2014/main" val="2044407302"/>
                    </a:ext>
                  </a:extLst>
                </a:gridCol>
                <a:gridCol w="3717925">
                  <a:extLst>
                    <a:ext uri="{9D8B030D-6E8A-4147-A177-3AD203B41FA5}">
                      <a16:colId xmlns:a16="http://schemas.microsoft.com/office/drawing/2014/main" val="182464589"/>
                    </a:ext>
                  </a:extLst>
                </a:gridCol>
              </a:tblGrid>
              <a:tr h="827657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Approximating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Totality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Bahnschrift" panose="020B0502040204020203" pitchFamily="34" charset="0"/>
                        </a:rPr>
                        <a:t>Empty overlap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521088"/>
                  </a:ext>
                </a:extLst>
              </a:tr>
              <a:tr h="2968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Partial </a:t>
                      </a:r>
                      <a:r>
                        <a:rPr lang="fr-FR" sz="1800" dirty="0" err="1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coincidence</a:t>
                      </a: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~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endParaRPr lang="en-GB" sz="1800" b="1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Full </a:t>
                      </a:r>
                      <a:r>
                        <a:rPr lang="fr-FR" sz="1800" dirty="0" err="1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coincidence</a:t>
                      </a:r>
                      <a:r>
                        <a:rPr lang="fr-FR" sz="1800" dirty="0">
                          <a:latin typeface="Bahnschrift" panose="020B0502040204020203" pitchFamily="34" charset="0"/>
                          <a:ea typeface="+mn-lt"/>
                          <a:cs typeface="+mn-lt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=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endParaRPr lang="en-GB" sz="1800" b="1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noProof="0" dirty="0">
                          <a:latin typeface="Bahnschrift" panose="020B0502040204020203" pitchFamily="34" charset="0"/>
                        </a:rPr>
                        <a:t>Universal exclusion: 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p</a:t>
                      </a:r>
                      <a:r>
                        <a:rPr lang="fr-FR" sz="1800" b="1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(</a:t>
                      </a:r>
                      <a:r>
                        <a:rPr lang="fr-FR" sz="1800" b="1" cap="small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r</a:t>
                      </a:r>
                      <a:r>
                        <a:rPr lang="fr-FR" sz="1800" b="1" cap="small" baseline="-2500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t</a:t>
                      </a:r>
                      <a:r>
                        <a:rPr lang="fr-FR" sz="1800" b="1" cap="small" baseline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800" b="0" baseline="0" noProof="0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1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(…) </a:t>
                      </a: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almost all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luxury brands have these installed (...)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i="0" dirty="0">
                        <a:latin typeface="Bahnschrift" panose="020B0502040204020203" pitchFamily="34" charset="0"/>
                        <a:ea typeface="+mn-lt"/>
                        <a:cs typeface="+mn-lt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Absolutely all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the expenses will be on you.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i="0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(…) a (…)Boeing 747 only it had </a:t>
                      </a:r>
                      <a:r>
                        <a:rPr lang="en-US" sz="1800" b="1" i="0" u="sng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absolutely no</a:t>
                      </a:r>
                      <a:r>
                        <a:rPr lang="en-US" sz="1800" i="0" dirty="0"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 markings!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YCCQA_uk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+mn-lt"/>
                          <a:cs typeface="+mn-lt"/>
                        </a:rPr>
                        <a:t>)</a:t>
                      </a:r>
                      <a:endParaRPr lang="en-GB" sz="1400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821821"/>
                  </a:ext>
                </a:extLst>
              </a:tr>
              <a:tr h="1175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1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1" dirty="0">
                        <a:latin typeface="Bahnschrift" panose="020B0502040204020203" pitchFamily="34" charset="0"/>
                        <a:ea typeface="+mn-lt"/>
                        <a:cs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473491"/>
                  </a:ext>
                </a:extLst>
              </a:tr>
            </a:tbl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B457E6D7-2F73-110B-269F-6F02BBCD3378}"/>
              </a:ext>
            </a:extLst>
          </p:cNvPr>
          <p:cNvSpPr/>
          <p:nvPr/>
        </p:nvSpPr>
        <p:spPr>
          <a:xfrm>
            <a:off x="1614304" y="3781746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2D3DA4-30E8-C19F-0CF4-5AEB482A2278}"/>
              </a:ext>
            </a:extLst>
          </p:cNvPr>
          <p:cNvSpPr/>
          <p:nvPr/>
        </p:nvSpPr>
        <p:spPr>
          <a:xfrm>
            <a:off x="1831090" y="3994278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B0FFB75-97C5-8B8E-A0AD-CD87F6AF6A1C}"/>
              </a:ext>
            </a:extLst>
          </p:cNvPr>
          <p:cNvSpPr/>
          <p:nvPr/>
        </p:nvSpPr>
        <p:spPr>
          <a:xfrm>
            <a:off x="8936738" y="3781746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ADBA6C9-293F-FC30-DFB3-2B466029E400}"/>
              </a:ext>
            </a:extLst>
          </p:cNvPr>
          <p:cNvSpPr/>
          <p:nvPr/>
        </p:nvSpPr>
        <p:spPr>
          <a:xfrm>
            <a:off x="9153524" y="3994278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911A64E-975F-A120-6CB2-4B5A8FBEC489}"/>
              </a:ext>
            </a:extLst>
          </p:cNvPr>
          <p:cNvSpPr/>
          <p:nvPr/>
        </p:nvSpPr>
        <p:spPr>
          <a:xfrm>
            <a:off x="5275521" y="3781746"/>
            <a:ext cx="1195572" cy="117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2277FE7-C145-7D92-3970-6643C64D4D3B}"/>
              </a:ext>
            </a:extLst>
          </p:cNvPr>
          <p:cNvSpPr/>
          <p:nvPr/>
        </p:nvSpPr>
        <p:spPr>
          <a:xfrm>
            <a:off x="5492307" y="3994278"/>
            <a:ext cx="762000" cy="7470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22320FE-D440-02AD-D0F1-524BB1B91A26}"/>
              </a:ext>
            </a:extLst>
          </p:cNvPr>
          <p:cNvCxnSpPr>
            <a:stCxn id="12" idx="6"/>
          </p:cNvCxnSpPr>
          <p:nvPr/>
        </p:nvCxnSpPr>
        <p:spPr>
          <a:xfrm>
            <a:off x="2593090" y="4367808"/>
            <a:ext cx="216786" cy="3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8BEF85B-C2A5-0E19-FAB4-B606657EF6E8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9265116" y="4103682"/>
            <a:ext cx="538816" cy="5282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D5ED73B-1F1A-E57D-2A50-B223FA200D80}"/>
              </a:ext>
            </a:extLst>
          </p:cNvPr>
          <p:cNvCxnSpPr>
            <a:cxnSpLocks/>
            <a:stCxn id="14" idx="7"/>
            <a:endCxn id="14" idx="3"/>
          </p:cNvCxnSpPr>
          <p:nvPr/>
        </p:nvCxnSpPr>
        <p:spPr>
          <a:xfrm flipH="1">
            <a:off x="9265116" y="4103682"/>
            <a:ext cx="538816" cy="5282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40023CA1-0CB2-301C-2598-417D9D56AA1B}"/>
              </a:ext>
            </a:extLst>
          </p:cNvPr>
          <p:cNvSpPr txBox="1"/>
          <p:nvPr/>
        </p:nvSpPr>
        <p:spPr>
          <a:xfrm>
            <a:off x="6189168" y="4094571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355D2A7-DCAE-D334-B689-8B851F1B6B90}"/>
              </a:ext>
            </a:extLst>
          </p:cNvPr>
          <p:cNvSpPr txBox="1"/>
          <p:nvPr/>
        </p:nvSpPr>
        <p:spPr>
          <a:xfrm>
            <a:off x="5732175" y="4153821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13D2E39-9187-E976-DA70-C10A818C1A2B}"/>
              </a:ext>
            </a:extLst>
          </p:cNvPr>
          <p:cNvSpPr txBox="1"/>
          <p:nvPr/>
        </p:nvSpPr>
        <p:spPr>
          <a:xfrm>
            <a:off x="9393561" y="4153821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D7EBE65-A5CA-8A61-4B97-5DBB5F33EFF4}"/>
              </a:ext>
            </a:extLst>
          </p:cNvPr>
          <p:cNvSpPr txBox="1"/>
          <p:nvPr/>
        </p:nvSpPr>
        <p:spPr>
          <a:xfrm>
            <a:off x="2067001" y="4153821"/>
            <a:ext cx="28192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35EB59F-CE40-6080-172C-F10FD6035CF6}"/>
              </a:ext>
            </a:extLst>
          </p:cNvPr>
          <p:cNvSpPr txBox="1"/>
          <p:nvPr/>
        </p:nvSpPr>
        <p:spPr>
          <a:xfrm>
            <a:off x="6265198" y="4681014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7B7AF45-BC8A-FB7A-005A-0065C412EF18}"/>
              </a:ext>
            </a:extLst>
          </p:cNvPr>
          <p:cNvSpPr txBox="1"/>
          <p:nvPr/>
        </p:nvSpPr>
        <p:spPr>
          <a:xfrm>
            <a:off x="9920968" y="4650891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9BF099B-8F07-86C6-9526-B5DA651CC2D5}"/>
              </a:ext>
            </a:extLst>
          </p:cNvPr>
          <p:cNvSpPr txBox="1"/>
          <p:nvPr/>
        </p:nvSpPr>
        <p:spPr>
          <a:xfrm>
            <a:off x="2609426" y="4681014"/>
            <a:ext cx="42268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i="0" u="none" strike="noStrike" kern="1200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3E7C578-D25F-FB10-D361-17CAA6309D24}"/>
              </a:ext>
            </a:extLst>
          </p:cNvPr>
          <p:cNvCxnSpPr>
            <a:cxnSpLocks/>
          </p:cNvCxnSpPr>
          <p:nvPr/>
        </p:nvCxnSpPr>
        <p:spPr>
          <a:xfrm>
            <a:off x="10021639" y="2805417"/>
            <a:ext cx="236786" cy="2522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61B6F85-DA6E-5F4B-6DC3-96E05CA23C7E}"/>
              </a:ext>
            </a:extLst>
          </p:cNvPr>
          <p:cNvCxnSpPr>
            <a:cxnSpLocks/>
          </p:cNvCxnSpPr>
          <p:nvPr/>
        </p:nvCxnSpPr>
        <p:spPr>
          <a:xfrm flipH="1">
            <a:off x="10014301" y="2823718"/>
            <a:ext cx="236013" cy="23138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Flèche : droite rayée 5">
            <a:extLst>
              <a:ext uri="{FF2B5EF4-FFF2-40B4-BE49-F238E27FC236}">
                <a16:creationId xmlns:a16="http://schemas.microsoft.com/office/drawing/2014/main" id="{C0A80DC2-C634-BAAE-B039-27D04FD0A406}"/>
              </a:ext>
            </a:extLst>
          </p:cNvPr>
          <p:cNvSpPr/>
          <p:nvPr/>
        </p:nvSpPr>
        <p:spPr>
          <a:xfrm>
            <a:off x="9364986" y="2808769"/>
            <a:ext cx="2533650" cy="1474839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Bahnschrift" panose="020B0502040204020203" pitchFamily="34" charset="0"/>
              </a:rPr>
              <a:t>BUT…</a:t>
            </a:r>
          </a:p>
        </p:txBody>
      </p:sp>
      <p:sp>
        <p:nvSpPr>
          <p:cNvPr id="8" name="Organigramme : Bande perforée 7">
            <a:extLst>
              <a:ext uri="{FF2B5EF4-FFF2-40B4-BE49-F238E27FC236}">
                <a16:creationId xmlns:a16="http://schemas.microsoft.com/office/drawing/2014/main" id="{6C36AC78-5FEE-C6C8-BEAD-2BFCA996A06F}"/>
              </a:ext>
            </a:extLst>
          </p:cNvPr>
          <p:cNvSpPr/>
          <p:nvPr/>
        </p:nvSpPr>
        <p:spPr>
          <a:xfrm>
            <a:off x="4104933" y="2511833"/>
            <a:ext cx="4237704" cy="2317898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Bahnschrift" panose="020B0502040204020203" pitchFamily="34" charset="0"/>
              </a:rPr>
              <a:t>DISCLAIMER</a:t>
            </a:r>
            <a:endParaRPr lang="fr-FR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F808CD66-EDFF-066B-FDAA-75436E29C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2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fr-BE" dirty="0" err="1">
                <a:solidFill>
                  <a:srgbClr val="969696"/>
                </a:solidFill>
                <a:latin typeface="Bahnschrift" panose="020B0502040204020203" pitchFamily="34" charset="0"/>
                <a:cs typeface="Calibri"/>
              </a:rPr>
              <a:t>Literature</a:t>
            </a:r>
            <a:r>
              <a:rPr lang="fr-BE" b="1" dirty="0">
                <a:solidFill>
                  <a:schemeClr val="accent2"/>
                </a:solidFill>
                <a:latin typeface="Bahnschrift" panose="020B0502040204020203" pitchFamily="34" charset="0"/>
                <a:cs typeface="Calibri"/>
              </a:rPr>
              <a:t>  </a:t>
            </a:r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 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/>
              </a:rPr>
              <a:t>|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Times New Roman"/>
              </a:rPr>
              <a:t> 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Methodology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   |  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Negational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</a:t>
            </a:r>
            <a:r>
              <a:rPr lang="fr-BE" b="1" dirty="0" err="1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Quantity</a:t>
            </a:r>
            <a:r>
              <a:rPr lang="fr-BE" b="1" dirty="0">
                <a:solidFill>
                  <a:srgbClr val="C00000"/>
                </a:solidFill>
                <a:latin typeface="Bahnschrift" panose="020B0502040204020203" pitchFamily="34" charset="0"/>
                <a:cs typeface="Times New Roman"/>
              </a:rPr>
              <a:t> Modification</a:t>
            </a:r>
            <a:r>
              <a:rPr lang="fr-BE" dirty="0">
                <a:latin typeface="Bahnschrift" panose="020B0502040204020203" pitchFamily="34" charset="0"/>
                <a:cs typeface="Times New Roman"/>
              </a:rPr>
              <a:t>   |   Conclusion   |   </a:t>
            </a:r>
            <a:r>
              <a:rPr lang="fr-BE" dirty="0" err="1">
                <a:latin typeface="Bahnschrift" panose="020B0502040204020203" pitchFamily="34" charset="0"/>
                <a:cs typeface="Times New Roman"/>
              </a:rPr>
              <a:t>References</a:t>
            </a:r>
            <a:endParaRPr lang="fr-BE" b="1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F6BA6344-A0A2-20F7-9C07-0EF7AF6A4C05}"/>
              </a:ext>
            </a:extLst>
          </p:cNvPr>
          <p:cNvSpPr txBox="1">
            <a:spLocks/>
          </p:cNvSpPr>
          <p:nvPr/>
        </p:nvSpPr>
        <p:spPr>
          <a:xfrm>
            <a:off x="2796988" y="202142"/>
            <a:ext cx="9395012" cy="475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fr-FR" sz="1200" kern="1200" cap="small" baseline="0">
                <a:solidFill>
                  <a:srgbClr val="808080"/>
                </a:solidFill>
                <a:latin typeface="Calibri" pitchFamily="34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20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BE" sz="20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fr-BE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  <a:latin typeface="Bahnschrift" panose="020B0502040204020203" pitchFamily="34" charset="0"/>
                <a:ea typeface="+mn-lt"/>
                <a:cs typeface="+mn-lt"/>
              </a:rPr>
              <a:t> ►►►►                ►                   ►</a:t>
            </a:r>
            <a:r>
              <a:rPr lang="en-GB" dirty="0">
                <a:latin typeface="Bahnschrift" panose="020B0502040204020203" pitchFamily="34" charset="0"/>
                <a:ea typeface="+mn-lt"/>
                <a:cs typeface="+mn-lt"/>
              </a:rPr>
              <a:t>►►►►►►►►►►►►                ►►                 ►►</a:t>
            </a:r>
          </a:p>
        </p:txBody>
      </p:sp>
    </p:spTree>
    <p:extLst>
      <p:ext uri="{BB962C8B-B14F-4D97-AF65-F5344CB8AC3E}">
        <p14:creationId xmlns:p14="http://schemas.microsoft.com/office/powerpoint/2010/main" val="34025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6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11B283297CD4296F6DF1415D806B9" ma:contentTypeVersion="0" ma:contentTypeDescription="Crée un document." ma:contentTypeScope="" ma:versionID="c1367d83330923712a897f2881686f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043723848d0f805fbc3fbd7bf262d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3C7A6F4-DD02-4C22-9383-E495BB5ECF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A9E931-F265-4F60-BF88-B03301C85070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58CF43-BFFC-4B74-8E0D-3313BB336CC3}">
  <ds:schemaRefs>
    <ds:schemaRef ds:uri="f24f3339-4e27-488e-9aa1-60d2d078b6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3312</Words>
  <Application>Microsoft Office PowerPoint</Application>
  <PresentationFormat>Grand écran</PresentationFormat>
  <Paragraphs>500</Paragraphs>
  <Slides>28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Bahnschrift</vt:lpstr>
      <vt:lpstr>Calibri</vt:lpstr>
      <vt:lpstr>Wingdings</vt:lpstr>
      <vt:lpstr>Thème Office</vt:lpstr>
      <vt:lpstr>Présentation PowerPoint</vt:lpstr>
      <vt:lpstr>Three’s a Charm – On Negational Modification as a Third Type of Quantity Modification of English all and French tout</vt:lpstr>
      <vt:lpstr>Outline</vt:lpstr>
      <vt:lpstr>Literature</vt:lpstr>
      <vt:lpstr>Relative Quantifiers</vt:lpstr>
      <vt:lpstr>Proportional Modifiers</vt:lpstr>
      <vt:lpstr>Quantifier-Modifier Interactions</vt:lpstr>
      <vt:lpstr>Methodology</vt:lpstr>
      <vt:lpstr>Proportional Modifiers</vt:lpstr>
      <vt:lpstr>Negational Quantity Modification</vt:lpstr>
      <vt:lpstr>Negational Quantity Modification</vt:lpstr>
      <vt:lpstr>Negational Quantity Modification</vt:lpstr>
      <vt:lpstr>Negational Quantity Modification</vt:lpstr>
      <vt:lpstr>Negational Quantity Modification</vt:lpstr>
      <vt:lpstr>Test – Phase 1</vt:lpstr>
      <vt:lpstr>Test – Phase 2</vt:lpstr>
      <vt:lpstr>Test – Problems</vt:lpstr>
      <vt:lpstr>Semantic Specification?</vt:lpstr>
      <vt:lpstr>Semantic Specification Phenomenon (SSP)</vt:lpstr>
      <vt:lpstr>Not All and Semantic Specification</vt:lpstr>
      <vt:lpstr>Semantic Specification Phenomenon (SSP)</vt:lpstr>
      <vt:lpstr>Conclusion</vt:lpstr>
      <vt:lpstr>Conclusion</vt:lpstr>
      <vt:lpstr>References</vt:lpstr>
      <vt:lpstr>References</vt:lpstr>
      <vt:lpstr>Thank you for your attention!   Questions? Comments? Suggestions?</vt:lpstr>
      <vt:lpstr>Negational Quantity Modification</vt:lpstr>
      <vt:lpstr>Negational Quantity Modification</vt:lpstr>
    </vt:vector>
  </TitlesOfParts>
  <Company>Faculte Polytechnique de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l’exposé</dc:title>
  <dc:creator>Lobke Ghesquière</dc:creator>
  <cp:lastModifiedBy>Jesse MARION</cp:lastModifiedBy>
  <cp:revision>1668</cp:revision>
  <dcterms:created xsi:type="dcterms:W3CDTF">2009-06-17T14:08:01Z</dcterms:created>
  <dcterms:modified xsi:type="dcterms:W3CDTF">2022-12-01T19:03:16Z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age">
    <vt:lpwstr/>
  </property>
  <property fmtid="{D5CDD505-2E9C-101B-9397-08002B2CF9AE}" pid="3" name="ContentTypeId">
    <vt:lpwstr>0x01010007F11B283297CD4296F6DF1415D806B9</vt:lpwstr>
  </property>
  <property fmtid="{D5CDD505-2E9C-101B-9397-08002B2CF9AE}" pid="4" name="Order">
    <vt:r8>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