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81_8773BDBE.xml" ContentType="application/vnd.ms-powerpoint.comments+xml"/>
  <Override PartName="/ppt/notesSlides/notesSlide8.xml" ContentType="application/vnd.openxmlformats-officedocument.presentationml.notesSlide+xml"/>
  <Override PartName="/ppt/comments/modernComment_179_272BB480.xml" ContentType="application/vnd.ms-powerpoint.comments+xml"/>
  <Override PartName="/ppt/notesSlides/notesSlide9.xml" ContentType="application/vnd.openxmlformats-officedocument.presentationml.notesSlide+xml"/>
  <Override PartName="/ppt/comments/modernComment_17C_3CF72AE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70_1E3527DC.xml" ContentType="application/vnd.ms-powerpoint.comments+xml"/>
  <Override PartName="/ppt/notesSlides/notesSlide13.xml" ContentType="application/vnd.openxmlformats-officedocument.presentationml.notesSlide+xml"/>
  <Override PartName="/ppt/comments/modernComment_171_B903D86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6B_1035C63A.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6C_856E5A44.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7F_BF1A0062.xml" ContentType="application/vnd.ms-powerpoint.comments+xml"/>
  <Override PartName="/ppt/notesSlides/notesSlide21.xml" ContentType="application/vnd.openxmlformats-officedocument.presentationml.notesSlide+xml"/>
  <Override PartName="/ppt/comments/modernComment_180_E734A9DD.xml" ContentType="application/vnd.ms-powerpoint.comments+xml"/>
  <Override PartName="/ppt/comments/modernComment_161_C2DD7E2F.xml" ContentType="application/vnd.ms-powerpoint.comments+xml"/>
  <Override PartName="/ppt/comments/modernComment_176_C2EACAC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390" r:id="rId5"/>
    <p:sldId id="281" r:id="rId6"/>
    <p:sldId id="343" r:id="rId7"/>
    <p:sldId id="270" r:id="rId8"/>
    <p:sldId id="376" r:id="rId9"/>
    <p:sldId id="387" r:id="rId10"/>
    <p:sldId id="388" r:id="rId11"/>
    <p:sldId id="385" r:id="rId12"/>
    <p:sldId id="377" r:id="rId13"/>
    <p:sldId id="380" r:id="rId14"/>
    <p:sldId id="381" r:id="rId15"/>
    <p:sldId id="382" r:id="rId16"/>
    <p:sldId id="368" r:id="rId17"/>
    <p:sldId id="369" r:id="rId18"/>
    <p:sldId id="370" r:id="rId19"/>
    <p:sldId id="371" r:id="rId20"/>
    <p:sldId id="363" r:id="rId21"/>
    <p:sldId id="365" r:id="rId22"/>
    <p:sldId id="364" r:id="rId23"/>
    <p:sldId id="372" r:id="rId24"/>
    <p:sldId id="383" r:id="rId25"/>
    <p:sldId id="384" r:id="rId26"/>
    <p:sldId id="353" r:id="rId27"/>
    <p:sldId id="374" r:id="rId28"/>
    <p:sldId id="375" r:id="rId29"/>
    <p:sldId id="386" r:id="rId30"/>
    <p:sldId id="389"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5BC627-2D12-3072-B3A6-514C1505C29A}" name="Jesse MARION" initials="JM" userId="Jesse MARION" providerId="None"/>
  <p188:author id="{F6DE222D-91D4-BA14-710E-A284FD6247C5}" name="Gudrun Vanderbauwhede" initials="GV" userId="Gudrun Vanderbauwhede" providerId="None"/>
  <p188:author id="{92404A41-FB42-682C-FB7E-6A07A7839D8A}" name="Jesse Marion" initials="JM" userId="7ac54b77efc4fa9c" providerId="Windows Live"/>
  <p188:author id="{AD47FBA7-A586-CDD1-7466-D35242E36834}" name="Lobke GHESQUIERE" initials="LG" userId="Lobke GHESQUIER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e MARION" initials="JM" lastIdx="18" clrIdx="0">
    <p:extLst>
      <p:ext uri="{19B8F6BF-5375-455C-9EA6-DF929625EA0E}">
        <p15:presenceInfo xmlns:p15="http://schemas.microsoft.com/office/powerpoint/2012/main" userId="S::534042@umons.ac.be::41e83996-6ed1-47a9-8ba0-769309a2b2bb" providerId="AD"/>
      </p:ext>
    </p:extLst>
  </p:cmAuthor>
  <p:cmAuthor id="2" name="Jesse MARION" initials="JM [2]" lastIdx="7" clrIdx="1">
    <p:extLst>
      <p:ext uri="{19B8F6BF-5375-455C-9EA6-DF929625EA0E}">
        <p15:presenceInfo xmlns:p15="http://schemas.microsoft.com/office/powerpoint/2012/main" userId="Jesse MARION" providerId="None"/>
      </p:ext>
    </p:extLst>
  </p:cmAuthor>
  <p:cmAuthor id="3" name="Lobke Ghesquière" initials="LG" lastIdx="30" clrIdx="2">
    <p:extLst>
      <p:ext uri="{19B8F6BF-5375-455C-9EA6-DF929625EA0E}">
        <p15:presenceInfo xmlns:p15="http://schemas.microsoft.com/office/powerpoint/2012/main" userId="S-1-5-21-4060015860-3155939536-3220560164-11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ABCC"/>
    <a:srgbClr val="C40C42"/>
    <a:srgbClr val="E2F2F6"/>
    <a:srgbClr val="A80039"/>
    <a:srgbClr val="C4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9" autoAdjust="0"/>
    <p:restoredTop sz="90952" autoAdjust="0"/>
  </p:normalViewPr>
  <p:slideViewPr>
    <p:cSldViewPr snapToGrid="0">
      <p:cViewPr varScale="1">
        <p:scale>
          <a:sx n="71" d="100"/>
          <a:sy n="71" d="100"/>
        </p:scale>
        <p:origin x="1718"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61_C2DD7E2F.xml><?xml version="1.0" encoding="utf-8"?>
<p188:cmLst xmlns:a="http://schemas.openxmlformats.org/drawingml/2006/main" xmlns:r="http://schemas.openxmlformats.org/officeDocument/2006/relationships" xmlns:p188="http://schemas.microsoft.com/office/powerpoint/2018/8/main">
  <p188:cm id="{B41B4064-B080-48D8-86BF-1D7F71A3E686}" authorId="{F6DE222D-91D4-BA14-710E-A284FD6247C5}" status="resolved" created="2022-08-11T07:53:20.316" complete="100000">
    <ac:txMkLst xmlns:ac="http://schemas.microsoft.com/office/drawing/2013/main/command">
      <pc:docMk xmlns:pc="http://schemas.microsoft.com/office/powerpoint/2013/main/command"/>
      <pc:sldMk xmlns:pc="http://schemas.microsoft.com/office/powerpoint/2013/main/command" cId="3269295663" sldId="353"/>
      <ac:spMk id="2" creationId="{00000000-0000-0000-0000-000000000000}"/>
      <ac:txMk cp="1145">
        <ac:context len="1146" hash="2596976086"/>
      </ac:txMk>
    </ac:txMkLst>
    <p188:pos x="8914580" y="3325759"/>
    <p188:txBody>
      <a:bodyPr/>
      <a:lstStyle/>
      <a:p>
        <a:r>
          <a:rPr lang="fr-FR"/>
          <a:t>Cette référence ne suit pas les mêmes règles bibliographiques que celles pour Traugott - König.</a:t>
        </a:r>
      </a:p>
    </p188:txBody>
  </p188:cm>
  <p188:cm id="{FF0AC3DE-5834-4DDF-A519-59FCD3AB4346}" authorId="{895BC627-2D12-3072-B3A6-514C1505C29A}" status="resolved" created="2022-08-15T11:59:07.255" complete="100000">
    <ac:txMkLst xmlns:ac="http://schemas.microsoft.com/office/drawing/2013/main/command">
      <pc:docMk xmlns:pc="http://schemas.microsoft.com/office/powerpoint/2013/main/command"/>
      <pc:sldMk xmlns:pc="http://schemas.microsoft.com/office/powerpoint/2013/main/command" cId="3269295663" sldId="353"/>
      <ac:spMk id="34819" creationId="{00000000-0000-0000-0000-000000000000}"/>
      <ac:txMk cp="0" len="13">
        <ac:context len="14" hash="1064313598"/>
      </ac:txMk>
    </ac:txMkLst>
    <p188:pos x="5805948" y="472614"/>
    <p188:txBody>
      <a:bodyPr/>
      <a:lstStyle/>
      <a:p>
        <a:r>
          <a:rPr lang="fr-FR"/>
          <a:t>Bibliographie uniformisée !</a:t>
        </a:r>
      </a:p>
    </p188:txBody>
  </p188:cm>
</p188:cmLst>
</file>

<file path=ppt/comments/modernComment_16B_1035C63A.xml><?xml version="1.0" encoding="utf-8"?>
<p188:cmLst xmlns:a="http://schemas.openxmlformats.org/drawingml/2006/main" xmlns:r="http://schemas.openxmlformats.org/officeDocument/2006/relationships" xmlns:p188="http://schemas.microsoft.com/office/powerpoint/2018/8/main">
  <p188:cm id="{2AB7B15C-5DA7-4063-96A3-36B97E7274DC}" authorId="{AD47FBA7-A586-CDD1-7466-D35242E36834}" status="resolved" created="2022-08-08T10:56:39.673" complete="100000">
    <pc:sldMkLst xmlns:pc="http://schemas.microsoft.com/office/powerpoint/2013/main/command">
      <pc:docMk/>
      <pc:sldMk cId="271959610" sldId="363"/>
    </pc:sldMkLst>
    <p188:replyLst>
      <p188:reply id="{D73BE155-5E74-42F8-AF71-FDFEE499CB83}" authorId="{895BC627-2D12-3072-B3A6-514C1505C29A}" created="2022-08-09T07:36:37.161">
        <p188:txBody>
          <a:bodyPr/>
          <a:lstStyle/>
          <a:p>
            <a:r>
              <a:rPr lang="fr-FR"/>
              <a:t>I simply included it to give an idea of what was found in the Europarl data and indeed suggest that results might differ because of register, but if you think it can be done away with, I don't mind :)</a:t>
            </a:r>
          </a:p>
        </p188:txBody>
      </p188:reply>
      <p188:reply id="{CDE770E3-34D5-4FCA-9861-E6EBF631C576}" authorId="{895BC627-2D12-3072-B3A6-514C1505C29A}" created="2022-08-09T08:07:59.245">
        <p188:txBody>
          <a:bodyPr/>
          <a:lstStyle/>
          <a:p>
            <a:r>
              <a:rPr lang="fr-FR"/>
              <a:t>I could also adapt it as you did for the monolingual data.</a:t>
            </a:r>
          </a:p>
        </p188:txBody>
      </p188:reply>
      <p188:reply id="{9EF91D8D-3100-4A65-A8BB-60E9A4AA5E6E}" authorId="{F6DE222D-91D4-BA14-710E-A284FD6247C5}" created="2022-08-11T07:41:25.959">
        <p188:txBody>
          <a:bodyPr/>
          <a:lstStyle/>
          <a:p>
            <a:r>
              <a:rPr lang="fr-FR"/>
              <a:t>Comme tu veux. Je pense que tu peux décider au moment où tu commences à entraîner oralement ton exposé (timing, fluidité, etc.).</a:t>
            </a:r>
          </a:p>
        </p188:txBody>
      </p188:reply>
    </p188:replyLst>
    <p188:txBody>
      <a:bodyPr/>
      <a:lstStyle/>
      <a:p>
        <a:r>
          <a:rPr lang="en-BE"/>
          <a:t>This slide is not very relevant, unless eher behaves very differently in the Europarl data than in the Spiegel data. Even then, of course, register differences are perhaps to be expected.</a:t>
        </a:r>
      </a:p>
    </p188:txBody>
  </p188:cm>
</p188:cmLst>
</file>

<file path=ppt/comments/modernComment_16C_856E5A44.xml><?xml version="1.0" encoding="utf-8"?>
<p188:cmLst xmlns:a="http://schemas.openxmlformats.org/drawingml/2006/main" xmlns:r="http://schemas.openxmlformats.org/officeDocument/2006/relationships" xmlns:p188="http://schemas.microsoft.com/office/powerpoint/2018/8/main">
  <p188:cm id="{4C1107C2-237B-4869-8C65-3BB5E88E5821}" authorId="{AD47FBA7-A586-CDD1-7466-D35242E36834}" status="resolved" created="2022-08-08T11:02:18.271" complete="100000">
    <pc:sldMkLst xmlns:pc="http://schemas.microsoft.com/office/powerpoint/2013/main/command">
      <pc:docMk/>
      <pc:sldMk cId="2238601796" sldId="364"/>
    </pc:sldMkLst>
    <p188:replyLst>
      <p188:reply id="{69563723-1FCC-4BEA-B35A-96735816B8CA}" authorId="{895BC627-2D12-3072-B3A6-514C1505C29A}" created="2022-08-09T08:06:15.460">
        <p188:txBody>
          <a:bodyPr/>
          <a:lstStyle/>
          <a:p>
            <a:r>
              <a:rPr lang="fr-FR"/>
              <a:t>I'll adapt this slide based on your answer on slide 14 (previously 21)</a:t>
            </a:r>
          </a:p>
        </p188:txBody>
      </p188:reply>
    </p188:replyLst>
    <p188:txBody>
      <a:bodyPr/>
      <a:lstStyle/>
      <a:p>
        <a:r>
          <a:rPr lang="en-BE"/>
          <a:t>Same remarks for slides 23 and 24 as for 21 and 22</a:t>
        </a:r>
      </a:p>
    </p188:txBody>
  </p188:cm>
</p188:cmLst>
</file>

<file path=ppt/comments/modernComment_170_1E3527DC.xml><?xml version="1.0" encoding="utf-8"?>
<p188:cmLst xmlns:a="http://schemas.openxmlformats.org/drawingml/2006/main" xmlns:r="http://schemas.openxmlformats.org/officeDocument/2006/relationships" xmlns:p188="http://schemas.microsoft.com/office/powerpoint/2018/8/main">
  <p188:cm id="{BA0C4F5B-4AFE-40B2-8F10-B4C4A9254154}" authorId="{AD47FBA7-A586-CDD1-7466-D35242E36834}" status="resolved" created="2022-08-08T10:46:49.670" complete="100000">
    <ac:deMkLst xmlns:ac="http://schemas.microsoft.com/office/drawing/2013/main/command">
      <pc:docMk xmlns:pc="http://schemas.microsoft.com/office/powerpoint/2013/main/command"/>
      <pc:sldMk xmlns:pc="http://schemas.microsoft.com/office/powerpoint/2013/main/command" cId="506800092" sldId="368"/>
      <ac:spMk id="34819" creationId="{00000000-0000-0000-0000-000000000000}"/>
    </ac:deMkLst>
    <p188:replyLst>
      <p188:reply id="{34D8C6D4-F599-4643-A13F-071BF8CC6A99}" authorId="{F6DE222D-91D4-BA14-710E-A284FD6247C5}" created="2022-08-11T07:34:54.608">
        <p188:txBody>
          <a:bodyPr/>
          <a:lstStyle/>
          <a:p>
            <a:r>
              <a:rPr lang="fr-FR"/>
              <a:t>D'accord avec Lobke! Par ailleurs, j'aime bien quand les exemples sont numérotés pour améliorer la lisibilité et pour faciliter la discussion avec le public.</a:t>
            </a:r>
          </a:p>
        </p188:txBody>
      </p188:reply>
    </p188:replyLst>
    <p188:txBody>
      <a:bodyPr/>
      <a:lstStyle/>
      <a:p>
        <a:r>
          <a:rPr lang="en-BE"/>
          <a:t>Overall, I find the slides always look too full. I would try to play a bit with the spacing and here perhaps put the translations in gray, so that it is clearer what readers/listeners need to focus on and what not. Also try to delete info that is not necessary (such as the title 'Exemples d'usages' or that first sentences that I've struck out)
You don't need to add on the slide that they are your translations, I think. Also, for translations I think typically single quotes are used. Gudrun?</a:t>
        </a:r>
      </a:p>
    </p188:txBody>
  </p188:cm>
</p188:cmLst>
</file>

<file path=ppt/comments/modernComment_171_B903D860.xml><?xml version="1.0" encoding="utf-8"?>
<p188:cmLst xmlns:a="http://schemas.openxmlformats.org/drawingml/2006/main" xmlns:r="http://schemas.openxmlformats.org/officeDocument/2006/relationships" xmlns:p188="http://schemas.microsoft.com/office/powerpoint/2018/8/main">
  <p188:cm id="{EFEF5F18-2F80-4602-AC3D-77882C6CC754}" authorId="{AD47FBA7-A586-CDD1-7466-D35242E36834}" status="resolved" created="2022-08-08T10:51:52.122" complete="100000">
    <ac:txMkLst xmlns:ac="http://schemas.microsoft.com/office/drawing/2013/main/command">
      <pc:docMk xmlns:pc="http://schemas.microsoft.com/office/powerpoint/2013/main/command"/>
      <pc:sldMk xmlns:pc="http://schemas.microsoft.com/office/powerpoint/2013/main/command" cId="3104036960" sldId="369"/>
      <ac:spMk id="2" creationId="{00000000-0000-0000-0000-000000000000}"/>
      <ac:txMk cp="402" len="141">
        <ac:context len="544" hash="2756348131"/>
      </ac:txMk>
    </ac:txMkLst>
    <p188:pos x="8239760" y="4129720"/>
    <p188:replyLst>
      <p188:reply id="{88A617AE-D094-45CB-979C-6883ECBAE9EA}" authorId="{895BC627-2D12-3072-B3A6-514C1505C29A}" created="2022-08-09T07:27:40.165">
        <p188:txBody>
          <a:bodyPr/>
          <a:lstStyle/>
          <a:p>
            <a:r>
              <a:rPr lang="fr-FR"/>
              <a:t>I remember when I had to translate those examples when I was in M2, that one was a bummer, precisely for that reason. We could go for "… à ce que Franco négocie avec lui plutôt en tant que…", but to me, that sounds odd. I'll follow your lead!</a:t>
            </a:r>
          </a:p>
        </p188:txBody>
      </p188:reply>
      <p188:reply id="{0153F252-FA6E-4430-A287-890C8BAD9C7B}" authorId="{AD47FBA7-A586-CDD1-7466-D35242E36834}" created="2022-08-16T08:45:35.153">
        <p188:txBody>
          <a:bodyPr/>
          <a:lstStyle/>
          <a:p>
            <a:r>
              <a:rPr lang="en-BE"/>
              <a:t>Deepl offers the following, but that doesn't seem right:
Le général avait misé sur le fait que Franco, en tant que militaire endurci, négocierait plus facilement avec lui qu'avec le gouvernement communiste détesté. </a:t>
            </a:r>
          </a:p>
        </p188:txBody>
      </p188:reply>
      <p188:reply id="{5E51F77D-5C71-4C6B-BD70-F45645ED5019}" authorId="{895BC627-2D12-3072-B3A6-514C1505C29A}" created="2022-08-23T09:03:20.986">
        <p188:txBody>
          <a:bodyPr/>
          <a:lstStyle/>
          <a:p>
            <a:r>
              <a:rPr lang="fr-FR"/>
              <a:t>Mh, I clearly don't agree with DeepL. I'll go for the odd translation. </a:t>
            </a:r>
          </a:p>
        </p188:txBody>
      </p188:reply>
    </p188:replyLst>
    <p188:txBody>
      <a:bodyPr/>
      <a:lstStyle/>
      <a:p>
        <a:r>
          <a:rPr lang="en-BE"/>
          <a:t>Is it possible to avoid the verb 'préférer'? Otherwise you are forcing your interpretation upon the audience.</a:t>
        </a:r>
      </a:p>
    </p188:txBody>
  </p188:cm>
  <p188:cm id="{203080E1-2085-4E07-A697-F90521ECD684}" authorId="{AD47FBA7-A586-CDD1-7466-D35242E36834}" status="resolved" created="2022-08-08T10:52:23.249" complete="100000">
    <ac:txMkLst xmlns:ac="http://schemas.microsoft.com/office/drawing/2013/main/command">
      <pc:docMk xmlns:pc="http://schemas.microsoft.com/office/powerpoint/2013/main/command"/>
      <pc:sldMk xmlns:pc="http://schemas.microsoft.com/office/powerpoint/2013/main/command" cId="3104036960" sldId="369"/>
      <ac:spMk id="2" creationId="{00000000-0000-0000-0000-000000000000}"/>
      <ac:txMk cp="28" len="189">
        <ac:context len="544" hash="2756348131"/>
      </ac:txMk>
    </ac:txMkLst>
    <p188:pos x="8239760" y="1071560"/>
    <p188:replyLst>
      <p188:reply id="{0467E263-73A0-4DA9-BFA6-6AA4B187984A}" authorId="{895BC627-2D12-3072-B3A6-514C1505C29A}" created="2022-08-09T07:31:13.098">
        <p188:txBody>
          <a:bodyPr/>
          <a:lstStyle/>
          <a:p>
            <a:r>
              <a:rPr lang="fr-FR"/>
              <a:t>Alternative: 
So bekloppt ist der Fliesenleger wohl nicht. Eher recht belesen und von seiner Idee überzeugt.
'Ce carreleur n’est certainement pas si fou. Plutôt bien cultivé et convaincu de son idée.'</a:t>
            </a:r>
          </a:p>
        </p188:txBody>
      </p188:reply>
      <p188:reply id="{D48FA1AC-BC51-48BD-9FA7-623C464C91E7}" authorId="{F6DE222D-91D4-BA14-710E-A284FD6247C5}" created="2022-08-11T07:38:40.515">
        <p188:txBody>
          <a:bodyPr/>
          <a:lstStyle/>
          <a:p>
            <a:r>
              <a:rPr lang="fr-FR"/>
              <a:t>Oui, je comprends le commentaire de Lobke. C'est probablement dû à la présence de "mon envie" dans l'exemple. Tu peux mettre l'exemple alternatif, Jesse.</a:t>
            </a:r>
          </a:p>
        </p188:txBody>
      </p188:reply>
      <p188:reply id="{794B04BF-010D-4E40-8531-6F62FCB9575C}" authorId="{895BC627-2D12-3072-B3A6-514C1505C29A}" created="2022-08-15T11:55:21.931">
        <p188:txBody>
          <a:bodyPr/>
          <a:lstStyle/>
          <a:p>
            <a:r>
              <a:rPr lang="fr-FR"/>
              <a:t>J'ai remplacé l'exemple par l'alternative, numéroté les exemples afin de faciliter les échanges, et diminué la taille de la police pour aérer un petit peu le slide, ce qui ne devrait pas poser de problème si nous travaillons avec un exemplier. OK pour tout le monde ?</a:t>
            </a:r>
          </a:p>
        </p188:txBody>
      </p188:reply>
      <p188:reply id="{5F0D5230-2E1C-482A-9D27-F63A5B0E1C65}" authorId="{F6DE222D-91D4-BA14-710E-A284FD6247C5}" created="2022-08-16T08:29:25.747">
        <p188:txBody>
          <a:bodyPr/>
          <a:lstStyle/>
          <a:p>
            <a:r>
              <a:rPr lang="fr-FR"/>
              <a:t>Oui, parfait!</a:t>
            </a:r>
          </a:p>
        </p188:txBody>
      </p188:reply>
      <p188:reply id="{44FF7A2A-B649-465A-909B-DAE7351CD288}" authorId="{AD47FBA7-A586-CDD1-7466-D35242E36834}" created="2022-08-16T08:46:21.956">
        <p188:txBody>
          <a:bodyPr/>
          <a:lstStyle/>
          <a:p>
            <a:r>
              <a:rPr lang="en-BE"/>
              <a:t>Parfait!</a:t>
            </a:r>
          </a:p>
        </p188:txBody>
      </p188:reply>
    </p188:replyLst>
    <p188:txBody>
      <a:bodyPr/>
      <a:lstStyle/>
      <a:p>
        <a:r>
          <a:rPr lang="en-BE"/>
          <a:t>In this example I think a preference reading cannot be excluded. Perhaps use another one? Gudrun?</a:t>
        </a:r>
      </a:p>
    </p188:txBody>
  </p188:cm>
</p188:cmLst>
</file>

<file path=ppt/comments/modernComment_176_C2EACACC.xml><?xml version="1.0" encoding="utf-8"?>
<p188:cmLst xmlns:a="http://schemas.openxmlformats.org/drawingml/2006/main" xmlns:r="http://schemas.openxmlformats.org/officeDocument/2006/relationships" xmlns:p188="http://schemas.microsoft.com/office/powerpoint/2018/8/main">
  <p188:cm id="{547E6272-8B95-46F4-8604-66AD3CD3F8F0}" authorId="{F6DE222D-91D4-BA14-710E-A284FD6247C5}" status="resolved" created="2022-08-11T07:54:17.113" complete="100000">
    <ac:txMkLst xmlns:ac="http://schemas.microsoft.com/office/drawing/2013/main/command">
      <pc:docMk xmlns:pc="http://schemas.microsoft.com/office/powerpoint/2013/main/command"/>
      <pc:sldMk xmlns:pc="http://schemas.microsoft.com/office/powerpoint/2013/main/command" cId="3270167244" sldId="374"/>
      <ac:spMk id="2" creationId="{00000000-0000-0000-0000-000000000000}"/>
      <ac:txMk cp="313" len="173">
        <ac:context len="994" hash="3536266634"/>
      </ac:txMk>
    </ac:txMkLst>
    <p188:pos x="8914580" y="929692"/>
    <p188:txBody>
      <a:bodyPr/>
      <a:lstStyle/>
      <a:p>
        <a:r>
          <a:rPr lang="fr-FR"/>
          <a:t>Cf. référence Mokni 2008: à uniformiser</a:t>
        </a:r>
      </a:p>
    </p188:txBody>
  </p188:cm>
</p188:cmLst>
</file>

<file path=ppt/comments/modernComment_179_272BB480.xml><?xml version="1.0" encoding="utf-8"?>
<p188:cmLst xmlns:a="http://schemas.openxmlformats.org/drawingml/2006/main" xmlns:r="http://schemas.openxmlformats.org/officeDocument/2006/relationships" xmlns:p188="http://schemas.microsoft.com/office/powerpoint/2018/8/main">
  <p188:cm id="{90DF8884-EB93-414B-8E49-6E13F4259770}" authorId="{F6DE222D-91D4-BA14-710E-A284FD6247C5}" status="resolved" created="2022-08-16T08:28:11.775" complete="100000">
    <ac:txMkLst xmlns:ac="http://schemas.microsoft.com/office/drawing/2013/main/command">
      <pc:docMk xmlns:pc="http://schemas.microsoft.com/office/powerpoint/2013/main/command"/>
      <pc:sldMk xmlns:pc="http://schemas.microsoft.com/office/powerpoint/2013/main/command" cId="657175680" sldId="377"/>
      <ac:spMk id="2" creationId="{00000000-0000-0000-0000-000000000000}"/>
      <ac:txMk cp="56" len="7">
        <ac:context len="463" hash="3379520868"/>
      </ac:txMk>
    </ac:txMkLst>
    <p188:pos x="2286000" y="1223962"/>
    <p188:replyLst>
      <p188:reply id="{AAB454BC-BB55-4B2D-8F90-8693EE9F9D0B}" authorId="{AD47FBA7-A586-CDD1-7466-D35242E36834}" created="2022-08-16T08:42:36.042">
        <p188:txBody>
          <a:bodyPr/>
          <a:lstStyle/>
          <a:p>
            <a:r>
              <a:rPr lang="en-BE"/>
              <a:t>Oui! &gt; et al.</a:t>
            </a:r>
          </a:p>
        </p188:txBody>
      </p188:reply>
    </p188:replyLst>
    <p188:txBody>
      <a:bodyPr/>
      <a:lstStyle/>
      <a:p>
        <a:r>
          <a:rPr lang="fr-FR"/>
          <a:t>Ajouter un point?</a:t>
        </a:r>
      </a:p>
    </p188:txBody>
  </p188:cm>
</p188:cmLst>
</file>

<file path=ppt/comments/modernComment_17C_3CF72AE7.xml><?xml version="1.0" encoding="utf-8"?>
<p188:cmLst xmlns:a="http://schemas.openxmlformats.org/drawingml/2006/main" xmlns:r="http://schemas.openxmlformats.org/officeDocument/2006/relationships" xmlns:p188="http://schemas.microsoft.com/office/powerpoint/2018/8/main">
  <p188:cm id="{5FADDEA0-C608-4439-BC6B-AA4C0A910F59}" authorId="{AD47FBA7-A586-CDD1-7466-D35242E36834}" status="resolved" created="2022-08-08T10:00:11.703" complete="100000">
    <ac:deMkLst xmlns:ac="http://schemas.microsoft.com/office/drawing/2013/main/command">
      <pc:docMk xmlns:pc="http://schemas.microsoft.com/office/powerpoint/2013/main/command"/>
      <pc:sldMk xmlns:pc="http://schemas.microsoft.com/office/powerpoint/2013/main/command" cId="1022831335" sldId="380"/>
      <ac:graphicFrameMk id="3" creationId="{0A7B447D-F362-4134-0C8D-1C80A46A96E5}"/>
    </ac:deMkLst>
    <p188:replyLst>
      <p188:reply id="{A52C1A7F-58D6-4951-966D-E96B2027D8B2}" authorId="{895BC627-2D12-3072-B3A6-514C1505C29A}" created="2022-08-09T07:18:53.389">
        <p188:txBody>
          <a:bodyPr/>
          <a:lstStyle/>
          <a:p>
            <a:r>
              <a:rPr lang="fr-FR"/>
              <a:t>I like it a lot! Thanks!</a:t>
            </a:r>
          </a:p>
        </p188:txBody>
      </p188:reply>
    </p188:replyLst>
    <p188:txBody>
      <a:bodyPr/>
      <a:lstStyle/>
      <a:p>
        <a:r>
          <a:rPr lang="en-BE"/>
          <a:t>Suggestion to replace slides 11 and 12 by this one slide</a:t>
        </a:r>
      </a:p>
    </p188:txBody>
  </p188:cm>
</p188:cmLst>
</file>

<file path=ppt/comments/modernComment_17F_BF1A0062.xml><?xml version="1.0" encoding="utf-8"?>
<p188:cmLst xmlns:a="http://schemas.openxmlformats.org/drawingml/2006/main" xmlns:r="http://schemas.openxmlformats.org/officeDocument/2006/relationships" xmlns:p188="http://schemas.microsoft.com/office/powerpoint/2018/8/main">
  <p188:cm id="{DE485964-09C7-4357-A419-5A8F2BC2A480}" authorId="{F6DE222D-91D4-BA14-710E-A284FD6247C5}" status="resolved" created="2022-08-11T07:48:22.453" complete="100000">
    <ac:txMkLst xmlns:ac="http://schemas.microsoft.com/office/drawing/2013/main/command">
      <pc:docMk xmlns:pc="http://schemas.microsoft.com/office/powerpoint/2013/main/command"/>
      <pc:sldMk xmlns:pc="http://schemas.microsoft.com/office/powerpoint/2013/main/command" cId="3206152290" sldId="383"/>
      <ac:spMk id="34819" creationId="{00000000-0000-0000-0000-000000000000}"/>
      <ac:txMk cp="0" len="10">
        <ac:context len="31" hash="3291176949"/>
      </ac:txMk>
    </ac:txMkLst>
    <p188:pos x="5672667" y="428095"/>
    <p188:replyLst>
      <p188:reply id="{A435F44A-723E-4B4E-BF83-07338B38E819}" authorId="{895BC627-2D12-3072-B3A6-514C1505C29A}" created="2022-08-15T11:16:42.772">
        <p188:txBody>
          <a:bodyPr/>
          <a:lstStyle/>
          <a:p>
            <a:r>
              <a:rPr lang="fr-FR"/>
              <a:t>Merci beaucoup du conseil, je le trouve tout à fait pertinent ! Je vous laisse me donner votre avis sur cette nouvelle proposition. Les notes reprennent l'ancien slide, afin que je puisse préciser oralement lorsqu'un usage est plus rare/équivalent à une autre langue, etc.</a:t>
            </a:r>
          </a:p>
        </p188:txBody>
      </p188:reply>
      <p188:reply id="{5D6E6DD6-55F6-4CFF-AFF4-65393ACCF0F3}" authorId="{F6DE222D-91D4-BA14-710E-A284FD6247C5}" created="2022-08-16T08:31:59.103">
        <p188:txBody>
          <a:bodyPr/>
          <a:lstStyle/>
          <a:p>
            <a:r>
              <a:rPr lang="fr-FR"/>
              <a:t>OK!</a:t>
            </a:r>
          </a:p>
        </p188:txBody>
      </p188:reply>
      <p188:reply id="{332A3B77-F73B-40FB-A935-ED1976A7BFBA}" authorId="{AD47FBA7-A586-CDD1-7466-D35242E36834}" created="2022-08-16T08:52:56.338">
        <p188:txBody>
          <a:bodyPr/>
          <a:lstStyle/>
          <a:p>
            <a:r>
              <a:rPr lang="en-BE"/>
              <a:t>OK! Très catchy 😊</a:t>
            </a:r>
          </a:p>
        </p188:txBody>
      </p188:reply>
    </p188:replyLst>
    <p188:txBody>
      <a:bodyPr/>
      <a:lstStyle/>
      <a:p>
        <a:r>
          <a:rPr lang="fr-FR"/>
          <a:t>Pour les slides 18 et 19: ne serait-il pas possible de verser ces conclusions dans deux tableaux? Les deux slides ne sont pas très "catchy" et lisibles pour le moment.</a:t>
        </a:r>
      </a:p>
    </p188:txBody>
  </p188:cm>
</p188:cmLst>
</file>

<file path=ppt/comments/modernComment_180_E734A9DD.xml><?xml version="1.0" encoding="utf-8"?>
<p188:cmLst xmlns:a="http://schemas.openxmlformats.org/drawingml/2006/main" xmlns:r="http://schemas.openxmlformats.org/officeDocument/2006/relationships" xmlns:p188="http://schemas.microsoft.com/office/powerpoint/2018/8/main">
  <p188:cm id="{3CC0DF29-DFED-4B41-BA47-F663FD2E0365}" authorId="{895BC627-2D12-3072-B3A6-514C1505C29A}" status="resolved" created="2022-08-15T11:08:40.153" complete="100000">
    <ac:deMkLst xmlns:ac="http://schemas.microsoft.com/office/drawing/2013/main/command">
      <pc:docMk xmlns:pc="http://schemas.microsoft.com/office/powerpoint/2013/main/command"/>
      <pc:sldMk xmlns:pc="http://schemas.microsoft.com/office/powerpoint/2013/main/command" cId="3878988253" sldId="384"/>
      <ac:spMk id="3" creationId="{7B0A6EC6-4643-CDAD-35C4-459FC9026510}"/>
    </ac:deMkLst>
    <p188:replyLst>
      <p188:reply id="{4D84FEC6-906F-4AAE-A79E-6BE55190080C}" authorId="{F6DE222D-91D4-BA14-710E-A284FD6247C5}" created="2022-08-16T08:35:45.642">
        <p188:txBody>
          <a:bodyPr/>
          <a:lstStyle/>
          <a:p>
            <a:r>
              <a:rPr lang="fr-FR"/>
              <a:t>Oui, pourquoi pas. Personnellement, je ne voyais pas tout de suite une idée de circularité dans le schéma, mais autant éviter une confusion éventuelle.</a:t>
            </a:r>
          </a:p>
        </p188:txBody>
      </p188:reply>
      <p188:reply id="{11B826DF-200D-4BB4-9B00-7CDF498AC4C2}" authorId="{AD47FBA7-A586-CDD1-7466-D35242E36834}" created="2022-08-16T08:55:01.982">
        <p188:txBody>
          <a:bodyPr/>
          <a:lstStyle/>
          <a:p>
            <a:r>
              <a:rPr lang="en-BE"/>
              <a:t>OK! 
Je ferais peut-être en sorte que la flèche elle-même soit un peu plus grande. Dans une grande salle, les personnes situées au fond ne verront peut-être que la ligne et non la flèche.</a:t>
            </a:r>
          </a:p>
        </p188:txBody>
      </p188:reply>
    </p188:replyLst>
    <p188:txBody>
      <a:bodyPr/>
      <a:lstStyle/>
      <a:p>
        <a:r>
          <a:rPr lang="fr-FR"/>
          <a:t>Peut-être attribuer une couleur à la boîte "DE eher" et à ses flèches, et une autre à la boîte "EN rather", pour ne pas induire une idée de circularité dans le schéma ?</a:t>
        </a:r>
      </a:p>
    </p188:txBody>
  </p188:cm>
</p188:cmLst>
</file>

<file path=ppt/comments/modernComment_181_8773BDBE.xml><?xml version="1.0" encoding="utf-8"?>
<p188:cmLst xmlns:a="http://schemas.openxmlformats.org/drawingml/2006/main" xmlns:r="http://schemas.openxmlformats.org/officeDocument/2006/relationships" xmlns:p188="http://schemas.microsoft.com/office/powerpoint/2018/8/main">
  <p188:cm id="{9323F420-88B7-44E3-925C-EBADA0AEC422}" authorId="{AD47FBA7-A586-CDD1-7466-D35242E36834}" status="resolved" created="2022-08-08T09:13:31.039">
    <ac:txMkLst xmlns:ac="http://schemas.microsoft.com/office/drawing/2013/main/command">
      <pc:docMk xmlns:pc="http://schemas.microsoft.com/office/powerpoint/2013/main/command"/>
      <pc:sldMk xmlns:pc="http://schemas.microsoft.com/office/powerpoint/2013/main/command" cId="2272509374" sldId="385"/>
      <ac:spMk id="2" creationId="{00000000-0000-0000-0000-000000000000}"/>
      <ac:txMk cp="260" len="1">
        <ac:context len="303" hash="3874967379"/>
      </ac:txMk>
    </ac:txMkLst>
    <p188:pos x="1371600" y="3540441"/>
    <p188:replyLst>
      <p188:reply id="{E14DE385-45BA-448D-A27E-C32BB4A51653}" authorId="{895BC627-2D12-3072-B3A6-514C1505C29A}" created="2022-08-09T07:16:52.744">
        <p188:txBody>
          <a:bodyPr/>
          <a:lstStyle/>
          <a:p>
            <a:r>
              <a:rPr lang="fr-FR"/>
              <a:t>I used "mode" in my TFE, but I don't mind switching to "voie" if you think it is more appropriate :)</a:t>
            </a:r>
          </a:p>
        </p188:txBody>
      </p188:reply>
      <p188:reply id="{2E9042C0-42F2-4998-9959-7D90E1C1CD79}" authorId="{F6DE222D-91D4-BA14-710E-A284FD6247C5}" created="2022-08-11T07:29:33.619">
        <p188:txBody>
          <a:bodyPr/>
          <a:lstStyle/>
          <a:p>
            <a:r>
              <a:rPr lang="fr-FR"/>
              <a:t>Je suis d'accord avec Lobke: "voie" est à préférer dans ce contexte.</a:t>
            </a:r>
          </a:p>
        </p188:txBody>
      </p188:reply>
    </p188:replyLst>
    <p188:txBody>
      <a:bodyPr/>
      <a:lstStyle/>
      <a:p>
        <a:r>
          <a:rPr lang="en-BE"/>
          <a:t>Is this the appropriate word? In English I'd go for 'pathway', whereas 'mode' makes me think more of 'manner'</a:t>
        </a:r>
      </a:p>
    </p188:txBody>
  </p188:cm>
  <p188:cm id="{ECCBD209-58BC-4C14-9619-A9EC0C33900D}" authorId="{895BC627-2D12-3072-B3A6-514C1505C29A}" status="resolved" created="2022-08-09T08:12:24.133" complete="100000">
    <ac:txMkLst xmlns:ac="http://schemas.microsoft.com/office/drawing/2013/main/command">
      <pc:docMk xmlns:pc="http://schemas.microsoft.com/office/powerpoint/2013/main/command"/>
      <pc:sldMk xmlns:pc="http://schemas.microsoft.com/office/powerpoint/2013/main/command" cId="2272509374" sldId="385"/>
      <ac:spMk id="2" creationId="{00000000-0000-0000-0000-000000000000}"/>
      <ac:txMk cp="25">
        <ac:context len="303" hash="3874967379"/>
      </ac:txMk>
    </ac:txMkLst>
    <p188:pos x="5088194" y="883109"/>
    <p188:replyLst>
      <p188:reply id="{80DC823B-1F6C-4C76-921B-5F99E4581D90}" authorId="{F6DE222D-91D4-BA14-710E-A284FD6247C5}" created="2022-08-11T07:32:42.205">
        <p188:txBody>
          <a:bodyPr/>
          <a:lstStyle/>
          <a:p>
            <a:r>
              <a:rPr lang="fr-FR"/>
              <a:t>Je mettrais les titres, les auteurs et les années. Si tu ne donnes que les auteurs, ce n'est pas suffisamment "parlant". A ranger par langue?</a:t>
            </a:r>
          </a:p>
        </p188:txBody>
      </p188:reply>
      <p188:reply id="{94BE4C9A-E6E1-42CF-857B-1E2D2EBFB052}" authorId="{895BC627-2D12-3072-B3A6-514C1505C29A}" created="2022-08-15T11:50:26.179">
        <p188:txBody>
          <a:bodyPr/>
          <a:lstStyle/>
          <a:p>
            <a:r>
              <a:rPr lang="fr-FR"/>
              <a:t>Cf. slides 4-5</a:t>
            </a:r>
          </a:p>
        </p188:txBody>
      </p188:reply>
    </p188:replyLst>
    <p188:txBody>
      <a:bodyPr/>
      <a:lstStyle/>
      <a:p>
        <a:r>
          <a:rPr lang="fr-FR"/>
          <a:t>For the layout, do we need the full titles, or are the authors' names enough? Two per language? 
E.g. Eisenberg 2013, Helbig &amp; Buscha 2017, Huitema 2013, Klooster 2001, Biber et al. 2012, Quirk et al. 1986, Arrivé et al. 1964, Riegel et al. 2018</a:t>
        </a:r>
      </a:p>
    </p188:txBody>
  </p188:cm>
  <p188:cm id="{B4232143-5E25-47A8-80EB-43AFB4702FCE}" authorId="{F6DE222D-91D4-BA14-710E-A284FD6247C5}" status="resolved" created="2022-08-11T07:50:26" complete="100000">
    <ac:txMkLst xmlns:ac="http://schemas.microsoft.com/office/drawing/2013/main/command">
      <pc:docMk xmlns:pc="http://schemas.microsoft.com/office/powerpoint/2013/main/command"/>
      <pc:sldMk xmlns:pc="http://schemas.microsoft.com/office/powerpoint/2013/main/command" cId="2272509374" sldId="385"/>
      <ac:spMk id="2" creationId="{00000000-0000-0000-0000-000000000000}"/>
      <ac:txMk cp="299" len="1">
        <ac:context len="303" hash="3874967379"/>
      </ac:txMk>
    </ac:txMkLst>
    <p188:pos x="5130800" y="3332161"/>
    <p188:txBody>
      <a:bodyPr/>
      <a:lstStyle/>
      <a:p>
        <a:r>
          <a:rPr lang="fr-FR"/>
          <a:t>La ponctuation est encore à uniformiser dans le PPT: espace ou pas devant les deux-points, le point d'interrogation, etc.?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08/09/2022</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a:p>
        </p:txBody>
      </p:sp>
    </p:spTree>
    <p:extLst>
      <p:ext uri="{BB962C8B-B14F-4D97-AF65-F5344CB8AC3E}">
        <p14:creationId xmlns:p14="http://schemas.microsoft.com/office/powerpoint/2010/main" val="329371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08/09/2022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BE"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a:p>
        </p:txBody>
      </p:sp>
    </p:spTree>
    <p:extLst>
      <p:ext uri="{BB962C8B-B14F-4D97-AF65-F5344CB8AC3E}">
        <p14:creationId xmlns:p14="http://schemas.microsoft.com/office/powerpoint/2010/main" val="2245253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err="1"/>
              <a:t>Greeting</a:t>
            </a:r>
            <a:r>
              <a:rPr lang="fr-FR" dirty="0"/>
              <a:t> &amp; intro </a:t>
            </a:r>
            <a:r>
              <a:rPr lang="en-GB" sz="1200" dirty="0">
                <a:latin typeface="Bahnschrift" panose="020B0502040204020203" pitchFamily="34" charset="0"/>
                <a:ea typeface="+mn-lt"/>
                <a:cs typeface="+mn-lt"/>
              </a:rPr>
              <a:t>(oral comment)</a:t>
            </a:r>
          </a:p>
          <a:p>
            <a:endParaRPr lang="fr-BE" dirty="0"/>
          </a:p>
        </p:txBody>
      </p:sp>
      <p:sp>
        <p:nvSpPr>
          <p:cNvPr id="4" name="Slide Number Placeholder 3"/>
          <p:cNvSpPr>
            <a:spLocks noGrp="1"/>
          </p:cNvSpPr>
          <p:nvPr>
            <p:ph type="sldNum" sz="quarter" idx="5"/>
          </p:nvPr>
        </p:nvSpPr>
        <p:spPr/>
        <p:txBody>
          <a:bodyPr/>
          <a:lstStyle/>
          <a:p>
            <a:pPr>
              <a:defRPr/>
            </a:pPr>
            <a:fld id="{BD7F7ECF-42F4-4999-8AB5-B9CFFB894227}" type="slidenum">
              <a:rPr lang="fr-BE" smtClean="0"/>
              <a:pPr>
                <a:defRPr/>
              </a:pPr>
              <a:t>2</a:t>
            </a:fld>
            <a:endParaRPr lang="fr-BE"/>
          </a:p>
        </p:txBody>
      </p:sp>
    </p:spTree>
    <p:extLst>
      <p:ext uri="{BB962C8B-B14F-4D97-AF65-F5344CB8AC3E}">
        <p14:creationId xmlns:p14="http://schemas.microsoft.com/office/powerpoint/2010/main" val="162610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11</a:t>
            </a:fld>
            <a:endParaRPr lang="fr-BE"/>
          </a:p>
        </p:txBody>
      </p:sp>
    </p:spTree>
    <p:extLst>
      <p:ext uri="{BB962C8B-B14F-4D97-AF65-F5344CB8AC3E}">
        <p14:creationId xmlns:p14="http://schemas.microsoft.com/office/powerpoint/2010/main" val="96026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12</a:t>
            </a:fld>
            <a:endParaRPr lang="fr-BE"/>
          </a:p>
        </p:txBody>
      </p:sp>
    </p:spTree>
    <p:extLst>
      <p:ext uri="{BB962C8B-B14F-4D97-AF65-F5344CB8AC3E}">
        <p14:creationId xmlns:p14="http://schemas.microsoft.com/office/powerpoint/2010/main" val="39750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dirty="0"/>
              <a:t>Tous les exemples fournis en allemand proviennent du corpus German Web 2013 disponible sur Sketch Engine.</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13</a:t>
            </a:fld>
            <a:endParaRPr lang="fr-BE"/>
          </a:p>
        </p:txBody>
      </p:sp>
    </p:spTree>
    <p:extLst>
      <p:ext uri="{BB962C8B-B14F-4D97-AF65-F5344CB8AC3E}">
        <p14:creationId xmlns:p14="http://schemas.microsoft.com/office/powerpoint/2010/main" val="310889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14</a:t>
            </a:fld>
            <a:endParaRPr lang="fr-BE"/>
          </a:p>
        </p:txBody>
      </p:sp>
    </p:spTree>
    <p:extLst>
      <p:ext uri="{BB962C8B-B14F-4D97-AF65-F5344CB8AC3E}">
        <p14:creationId xmlns:p14="http://schemas.microsoft.com/office/powerpoint/2010/main" val="362048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15</a:t>
            </a:fld>
            <a:endParaRPr lang="fr-BE"/>
          </a:p>
        </p:txBody>
      </p:sp>
    </p:spTree>
    <p:extLst>
      <p:ext uri="{BB962C8B-B14F-4D97-AF65-F5344CB8AC3E}">
        <p14:creationId xmlns:p14="http://schemas.microsoft.com/office/powerpoint/2010/main" val="98040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16</a:t>
            </a:fld>
            <a:endParaRPr lang="fr-BE"/>
          </a:p>
        </p:txBody>
      </p:sp>
    </p:spTree>
    <p:extLst>
      <p:ext uri="{BB962C8B-B14F-4D97-AF65-F5344CB8AC3E}">
        <p14:creationId xmlns:p14="http://schemas.microsoft.com/office/powerpoint/2010/main" val="382996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17</a:t>
            </a:fld>
            <a:endParaRPr lang="fr-BE"/>
          </a:p>
        </p:txBody>
      </p:sp>
    </p:spTree>
    <p:extLst>
      <p:ext uri="{BB962C8B-B14F-4D97-AF65-F5344CB8AC3E}">
        <p14:creationId xmlns:p14="http://schemas.microsoft.com/office/powerpoint/2010/main" val="3569864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dirty="0"/>
              <a:t>Temporel : constructions basées sur « </a:t>
            </a:r>
            <a:r>
              <a:rPr lang="fr-FR" dirty="0" err="1"/>
              <a:t>sooner</a:t>
            </a:r>
            <a:r>
              <a:rPr lang="fr-FR" dirty="0"/>
              <a:t> », </a:t>
            </a:r>
            <a:r>
              <a:rPr lang="fr-FR" dirty="0" err="1"/>
              <a:t>viz</a:t>
            </a:r>
            <a:r>
              <a:rPr lang="fr-FR" dirty="0"/>
              <a:t>. « the </a:t>
            </a:r>
            <a:r>
              <a:rPr lang="fr-FR" dirty="0" err="1"/>
              <a:t>sooner</a:t>
            </a:r>
            <a:r>
              <a:rPr lang="fr-FR" dirty="0"/>
              <a:t>…, the </a:t>
            </a:r>
            <a:r>
              <a:rPr lang="fr-FR" dirty="0" err="1"/>
              <a:t>sooner</a:t>
            </a:r>
            <a:r>
              <a:rPr lang="fr-FR" dirty="0"/>
              <a:t>…/</a:t>
            </a:r>
            <a:r>
              <a:rPr lang="fr-FR" dirty="0" err="1"/>
              <a:t>better</a:t>
            </a:r>
            <a:r>
              <a:rPr lang="fr-FR" dirty="0"/>
              <a:t>. »</a:t>
            </a:r>
          </a:p>
          <a:p>
            <a:endParaRPr lang="fr-FR" dirty="0"/>
          </a:p>
          <a:p>
            <a:r>
              <a:rPr lang="fr-FR" dirty="0"/>
              <a:t>Tendance claire à l’explicitation</a:t>
            </a:r>
          </a:p>
          <a:p>
            <a:endParaRPr lang="fr-FR" dirty="0"/>
          </a:p>
          <a:p>
            <a:r>
              <a:rPr lang="fr-FR" dirty="0"/>
              <a:t>Si ø = pas traduit, mais usage reproduit différemment dans la phrase</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18</a:t>
            </a:fld>
            <a:endParaRPr lang="fr-BE"/>
          </a:p>
        </p:txBody>
      </p:sp>
    </p:spTree>
    <p:extLst>
      <p:ext uri="{BB962C8B-B14F-4D97-AF65-F5344CB8AC3E}">
        <p14:creationId xmlns:p14="http://schemas.microsoft.com/office/powerpoint/2010/main" val="95996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19</a:t>
            </a:fld>
            <a:endParaRPr lang="fr-BE"/>
          </a:p>
        </p:txBody>
      </p:sp>
    </p:spTree>
    <p:extLst>
      <p:ext uri="{BB962C8B-B14F-4D97-AF65-F5344CB8AC3E}">
        <p14:creationId xmlns:p14="http://schemas.microsoft.com/office/powerpoint/2010/main" val="3449470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BE" dirty="0"/>
              <a:t>Traduction par </a:t>
            </a:r>
            <a:r>
              <a:rPr lang="fr-BE" i="1" dirty="0" err="1"/>
              <a:t>eher</a:t>
            </a:r>
            <a:r>
              <a:rPr lang="fr-BE" i="0" dirty="0"/>
              <a:t> plus fréquente</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20</a:t>
            </a:fld>
            <a:endParaRPr lang="fr-BE"/>
          </a:p>
        </p:txBody>
      </p:sp>
    </p:spTree>
    <p:extLst>
      <p:ext uri="{BB962C8B-B14F-4D97-AF65-F5344CB8AC3E}">
        <p14:creationId xmlns:p14="http://schemas.microsoft.com/office/powerpoint/2010/main" val="205490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a:t>
            </a:fld>
            <a:endParaRPr lang="fr-BE"/>
          </a:p>
        </p:txBody>
      </p:sp>
    </p:spTree>
    <p:extLst>
      <p:ext uri="{BB962C8B-B14F-4D97-AF65-F5344CB8AC3E}">
        <p14:creationId xmlns:p14="http://schemas.microsoft.com/office/powerpoint/2010/main" val="3919175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638175" lvl="1" indent="-457200" algn="just">
              <a:lnSpc>
                <a:spcPct val="150000"/>
              </a:lnSpc>
              <a:spcAft>
                <a:spcPts val="0"/>
              </a:spcAft>
              <a:defRPr/>
            </a:pPr>
            <a:r>
              <a:rPr lang="fr-FR" sz="2000" dirty="0">
                <a:latin typeface="Bahnschrift" panose="020B0502040204020203" pitchFamily="34" charset="0"/>
                <a:ea typeface="+mn-lt"/>
                <a:cs typeface="+mn-lt"/>
              </a:rPr>
              <a:t>Usages contrastifs…</a:t>
            </a:r>
          </a:p>
          <a:p>
            <a:pPr marL="904875" lvl="2" indent="-457200" algn="just">
              <a:lnSpc>
                <a:spcPct val="150000"/>
              </a:lnSpc>
              <a:spcAft>
                <a:spcPts val="0"/>
              </a:spcAft>
              <a:defRPr/>
            </a:pPr>
            <a:r>
              <a:rPr lang="fr-FR" dirty="0">
                <a:latin typeface="Bahnschrift" panose="020B0502040204020203" pitchFamily="34" charset="0"/>
                <a:ea typeface="+mn-lt"/>
                <a:cs typeface="+mn-lt"/>
              </a:rPr>
              <a:t>… d’antithèse : ± équivalent en FR DU DE, plus attesté en EN</a:t>
            </a:r>
          </a:p>
          <a:p>
            <a:pPr marL="904875" marR="0" lvl="2" indent="-457200" algn="just" defTabSz="914400" rtl="0" eaLnBrk="1" fontAlgn="base" latinLnBrk="0" hangingPunct="1">
              <a:lnSpc>
                <a:spcPct val="150000"/>
              </a:lnSpc>
              <a:spcBef>
                <a:spcPct val="30000"/>
              </a:spcBef>
              <a:spcAft>
                <a:spcPts val="0"/>
              </a:spcAft>
              <a:buClrTx/>
              <a:buSzTx/>
              <a:buFontTx/>
              <a:buNone/>
              <a:tabLst/>
              <a:defRPr/>
            </a:pPr>
            <a:r>
              <a:rPr lang="fr-FR" dirty="0">
                <a:latin typeface="Bahnschrift" panose="020B0502040204020203" pitchFamily="34" charset="0"/>
                <a:ea typeface="+mn-lt"/>
                <a:cs typeface="+mn-lt"/>
              </a:rPr>
              <a:t>… de préférence : ± équivalent dans les quatre langues à l’étude</a:t>
            </a:r>
          </a:p>
          <a:p>
            <a:pPr marL="904875" lvl="2" indent="-457200" algn="just">
              <a:lnSpc>
                <a:spcPct val="150000"/>
              </a:lnSpc>
              <a:spcAft>
                <a:spcPts val="0"/>
              </a:spcAft>
              <a:defRPr/>
            </a:pPr>
            <a:r>
              <a:rPr lang="fr-FR" dirty="0">
                <a:latin typeface="Bahnschrift" panose="020B0502040204020203" pitchFamily="34" charset="0"/>
                <a:ea typeface="+mn-lt"/>
                <a:cs typeface="+mn-lt"/>
              </a:rPr>
              <a:t>… de reformulation : rare en EN DU, aucun en DE, plus attesté en FR</a:t>
            </a:r>
          </a:p>
          <a:p>
            <a:pPr marL="904875" lvl="2" indent="-457200" algn="just">
              <a:lnSpc>
                <a:spcPct val="150000"/>
              </a:lnSpc>
              <a:spcAft>
                <a:spcPts val="0"/>
              </a:spcAft>
              <a:defRPr/>
            </a:pPr>
            <a:r>
              <a:rPr lang="fr-FR" dirty="0">
                <a:latin typeface="Bahnschrift" panose="020B0502040204020203" pitchFamily="34" charset="0"/>
                <a:ea typeface="+mn-lt"/>
                <a:cs typeface="+mn-lt"/>
              </a:rPr>
              <a:t>… de remplacement : ± équivalent en FR EN DU, peu en DE</a:t>
            </a:r>
          </a:p>
          <a:p>
            <a:pPr marL="638175" lvl="1" indent="-457200" algn="just">
              <a:lnSpc>
                <a:spcPct val="150000"/>
              </a:lnSpc>
              <a:spcAft>
                <a:spcPts val="0"/>
              </a:spcAft>
              <a:defRPr/>
            </a:pPr>
            <a:r>
              <a:rPr lang="fr-FR" sz="1200" dirty="0">
                <a:latin typeface="Bahnschrift" panose="020B0502040204020203" pitchFamily="34" charset="0"/>
                <a:ea typeface="+mn-lt"/>
                <a:cs typeface="+mn-lt"/>
              </a:rPr>
              <a:t>Usage graduel : quantité d’occurrences en FR EN DE, plus rare en DU </a:t>
            </a:r>
            <a:r>
              <a:rPr lang="fr-FR" sz="1200" dirty="0">
                <a:latin typeface="Bahnschrift" panose="020B0502040204020203" pitchFamily="34" charset="0"/>
                <a:ea typeface="+mn-lt"/>
                <a:cs typeface="+mn-lt"/>
                <a:sym typeface="Wingdings" panose="05000000000000000000" pitchFamily="2" charset="2"/>
              </a:rPr>
              <a:t> présager fort degré d’inter-traductibilité</a:t>
            </a:r>
          </a:p>
          <a:p>
            <a:pPr marL="638175" marR="0" lvl="1" indent="-457200" algn="just" defTabSz="914400" rtl="0" eaLnBrk="1" fontAlgn="base" latinLnBrk="0" hangingPunct="1">
              <a:lnSpc>
                <a:spcPct val="150000"/>
              </a:lnSpc>
              <a:spcBef>
                <a:spcPct val="30000"/>
              </a:spcBef>
              <a:spcAft>
                <a:spcPts val="0"/>
              </a:spcAft>
              <a:buClrTx/>
              <a:buSzTx/>
              <a:buFontTx/>
              <a:buNone/>
              <a:tabLst/>
              <a:defRPr/>
            </a:pPr>
            <a:r>
              <a:rPr lang="fr-FR" sz="1200" dirty="0">
                <a:latin typeface="Bahnschrift" panose="020B0502040204020203" pitchFamily="34" charset="0"/>
                <a:ea typeface="+mn-lt"/>
                <a:cs typeface="+mn-lt"/>
              </a:rPr>
              <a:t>Usage temporel : attesté en DU et en DE, mais en forte perdition en DE</a:t>
            </a:r>
          </a:p>
          <a:p>
            <a:pPr marL="638175" lvl="1" indent="-457200" algn="just">
              <a:lnSpc>
                <a:spcPct val="150000"/>
              </a:lnSpc>
              <a:spcAft>
                <a:spcPts val="0"/>
              </a:spcAft>
              <a:defRPr/>
            </a:pPr>
            <a:endParaRPr lang="fr-FR" sz="1200" dirty="0">
              <a:latin typeface="Bahnschrift" panose="020B0502040204020203" pitchFamily="34" charset="0"/>
              <a:ea typeface="+mn-lt"/>
              <a:cs typeface="+mn-lt"/>
            </a:endParaRPr>
          </a:p>
          <a:p>
            <a:pPr marL="904875" lvl="2" indent="-457200" algn="just">
              <a:lnSpc>
                <a:spcPct val="150000"/>
              </a:lnSpc>
              <a:spcAft>
                <a:spcPts val="0"/>
              </a:spcAft>
              <a:defRPr/>
            </a:pPr>
            <a:endParaRPr lang="fr-FR" dirty="0">
              <a:latin typeface="Bahnschrift" panose="020B0502040204020203" pitchFamily="34" charset="0"/>
              <a:ea typeface="+mn-lt"/>
              <a:cs typeface="+mn-lt"/>
            </a:endParaRPr>
          </a:p>
          <a:p>
            <a:pPr marL="0" indent="0">
              <a:buFont typeface="Arial" panose="020B0604020202020204" pitchFamily="34" charset="0"/>
              <a:buNone/>
            </a:pPr>
            <a:endParaRPr lang="fr-FR" dirty="0"/>
          </a:p>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21</a:t>
            </a:fld>
            <a:endParaRPr lang="fr-BE"/>
          </a:p>
        </p:txBody>
      </p:sp>
    </p:spTree>
    <p:extLst>
      <p:ext uri="{BB962C8B-B14F-4D97-AF65-F5344CB8AC3E}">
        <p14:creationId xmlns:p14="http://schemas.microsoft.com/office/powerpoint/2010/main" val="1081063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Explicitation = changement de structure grammaticale/syntaxique au profit d’une clarification sémantique</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E.g.</a:t>
            </a:r>
          </a:p>
          <a:p>
            <a:pPr marL="0" indent="0">
              <a:buFont typeface="Arial" panose="020B0604020202020204" pitchFamily="34" charset="0"/>
              <a:buNone/>
            </a:pPr>
            <a:r>
              <a:rPr lang="fr-FR" dirty="0">
                <a:latin typeface="Bahnschrift" panose="020B0502040204020203" pitchFamily="34" charset="0"/>
                <a:ea typeface="+mn-lt"/>
                <a:cs typeface="+mn-lt"/>
              </a:rPr>
              <a:t>en usage graduel, DE </a:t>
            </a:r>
            <a:r>
              <a:rPr lang="fr-FR" i="1" dirty="0" err="1">
                <a:latin typeface="Bahnschrift" panose="020B0502040204020203" pitchFamily="34" charset="0"/>
                <a:ea typeface="+mn-lt"/>
                <a:cs typeface="+mn-lt"/>
              </a:rPr>
              <a:t>eher</a:t>
            </a:r>
            <a:r>
              <a:rPr lang="fr-FR" dirty="0">
                <a:latin typeface="Bahnschrift" panose="020B0502040204020203" pitchFamily="34" charset="0"/>
                <a:ea typeface="+mn-lt"/>
                <a:cs typeface="+mn-lt"/>
              </a:rPr>
              <a:t> devient EN </a:t>
            </a:r>
            <a:r>
              <a:rPr lang="fr-FR" i="1" dirty="0">
                <a:latin typeface="Bahnschrift" panose="020B0502040204020203" pitchFamily="34" charset="0"/>
                <a:ea typeface="+mn-lt"/>
                <a:cs typeface="+mn-lt"/>
              </a:rPr>
              <a:t>(+) more</a:t>
            </a:r>
          </a:p>
          <a:p>
            <a:pPr marL="0" indent="0">
              <a:buFont typeface="Arial" panose="020B0604020202020204" pitchFamily="34" charset="0"/>
              <a:buNone/>
            </a:pPr>
            <a:r>
              <a:rPr lang="fr-FR" dirty="0">
                <a:latin typeface="Bahnschrift" panose="020B0502040204020203" pitchFamily="34" charset="0"/>
                <a:ea typeface="+mn-lt"/>
                <a:cs typeface="+mn-lt"/>
              </a:rPr>
              <a:t>en usage contrastif de préférence, EN </a:t>
            </a:r>
            <a:r>
              <a:rPr lang="fr-FR" i="1" dirty="0" err="1">
                <a:latin typeface="Bahnschrift" panose="020B0502040204020203" pitchFamily="34" charset="0"/>
                <a:ea typeface="+mn-lt"/>
                <a:cs typeface="+mn-lt"/>
              </a:rPr>
              <a:t>rather</a:t>
            </a:r>
            <a:r>
              <a:rPr lang="fr-FR" dirty="0">
                <a:latin typeface="Bahnschrift" panose="020B0502040204020203" pitchFamily="34" charset="0"/>
                <a:ea typeface="+mn-lt"/>
                <a:cs typeface="+mn-lt"/>
              </a:rPr>
              <a:t> devient DE </a:t>
            </a:r>
            <a:r>
              <a:rPr lang="fr-FR" i="1" dirty="0" err="1">
                <a:latin typeface="Bahnschrift" panose="020B0502040204020203" pitchFamily="34" charset="0"/>
                <a:ea typeface="+mn-lt"/>
                <a:cs typeface="+mn-lt"/>
              </a:rPr>
              <a:t>immer</a:t>
            </a:r>
            <a:r>
              <a:rPr lang="fr-FR" i="1" dirty="0">
                <a:latin typeface="Bahnschrift" panose="020B0502040204020203" pitchFamily="34" charset="0"/>
                <a:ea typeface="+mn-lt"/>
                <a:cs typeface="+mn-lt"/>
              </a:rPr>
              <a:t> </a:t>
            </a:r>
            <a:r>
              <a:rPr lang="fr-FR" i="1" dirty="0" err="1">
                <a:latin typeface="Bahnschrift" panose="020B0502040204020203" pitchFamily="34" charset="0"/>
                <a:ea typeface="+mn-lt"/>
                <a:cs typeface="+mn-lt"/>
              </a:rPr>
              <a:t>noch</a:t>
            </a:r>
            <a:r>
              <a:rPr lang="fr-FR" i="1" dirty="0">
                <a:latin typeface="Bahnschrift" panose="020B0502040204020203" pitchFamily="34" charset="0"/>
                <a:ea typeface="+mn-lt"/>
                <a:cs typeface="+mn-lt"/>
              </a:rPr>
              <a:t> </a:t>
            </a:r>
            <a:r>
              <a:rPr lang="fr-FR" i="1" dirty="0" err="1">
                <a:latin typeface="Bahnschrift" panose="020B0502040204020203" pitchFamily="34" charset="0"/>
                <a:ea typeface="+mn-lt"/>
                <a:cs typeface="+mn-lt"/>
              </a:rPr>
              <a:t>lieber</a:t>
            </a:r>
            <a:r>
              <a:rPr lang="fr-FR" i="1" dirty="0">
                <a:latin typeface="Bahnschrift" panose="020B0502040204020203" pitchFamily="34" charset="0"/>
                <a:ea typeface="+mn-lt"/>
                <a:cs typeface="+mn-lt"/>
              </a:rPr>
              <a:t>… </a:t>
            </a:r>
            <a:r>
              <a:rPr lang="fr-FR" i="1" dirty="0" err="1">
                <a:latin typeface="Bahnschrift" panose="020B0502040204020203" pitchFamily="34" charset="0"/>
                <a:ea typeface="+mn-lt"/>
                <a:cs typeface="+mn-lt"/>
              </a:rPr>
              <a:t>als</a:t>
            </a:r>
            <a:r>
              <a:rPr lang="fr-FR" i="1" dirty="0">
                <a:latin typeface="Bahnschrift" panose="020B0502040204020203" pitchFamily="34" charset="0"/>
                <a:ea typeface="+mn-lt"/>
                <a:cs typeface="+mn-lt"/>
              </a:rPr>
              <a:t>…</a:t>
            </a:r>
          </a:p>
          <a:p>
            <a:pPr marL="0" indent="0">
              <a:buFont typeface="Arial" panose="020B0604020202020204" pitchFamily="34" charset="0"/>
              <a:buNone/>
            </a:pP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22</a:t>
            </a:fld>
            <a:endParaRPr lang="fr-BE"/>
          </a:p>
        </p:txBody>
      </p:sp>
    </p:spTree>
    <p:extLst>
      <p:ext uri="{BB962C8B-B14F-4D97-AF65-F5344CB8AC3E}">
        <p14:creationId xmlns:p14="http://schemas.microsoft.com/office/powerpoint/2010/main" val="315166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4</a:t>
            </a:fld>
            <a:endParaRPr lang="fr-BE"/>
          </a:p>
        </p:txBody>
      </p:sp>
    </p:spTree>
    <p:extLst>
      <p:ext uri="{BB962C8B-B14F-4D97-AF65-F5344CB8AC3E}">
        <p14:creationId xmlns:p14="http://schemas.microsoft.com/office/powerpoint/2010/main" val="153551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dirty="0"/>
              <a:t>EN: usage temporel repris dans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Oxford English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Dictionary</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de 1989</a:t>
            </a:r>
          </a:p>
          <a:p>
            <a:r>
              <a:rPr lang="fr-FR" sz="1800" dirty="0">
                <a:effectLst/>
                <a:latin typeface="Calibri" panose="020F0502020204030204" pitchFamily="34" charset="0"/>
                <a:cs typeface="Times New Roman" panose="02020603050405020304" pitchFamily="18" charset="0"/>
              </a:rPr>
              <a:t>DE: usage temporel = premier signalé (&gt;&lt; autres langues)</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5</a:t>
            </a:fld>
            <a:endParaRPr lang="fr-BE"/>
          </a:p>
        </p:txBody>
      </p:sp>
    </p:spTree>
    <p:extLst>
      <p:ext uri="{BB962C8B-B14F-4D97-AF65-F5344CB8AC3E}">
        <p14:creationId xmlns:p14="http://schemas.microsoft.com/office/powerpoint/2010/main" val="49109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6</a:t>
            </a:fld>
            <a:endParaRPr lang="fr-BE"/>
          </a:p>
        </p:txBody>
      </p:sp>
    </p:spTree>
    <p:extLst>
      <p:ext uri="{BB962C8B-B14F-4D97-AF65-F5344CB8AC3E}">
        <p14:creationId xmlns:p14="http://schemas.microsoft.com/office/powerpoint/2010/main" val="400160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7</a:t>
            </a:fld>
            <a:endParaRPr lang="fr-BE"/>
          </a:p>
        </p:txBody>
      </p:sp>
    </p:spTree>
    <p:extLst>
      <p:ext uri="{BB962C8B-B14F-4D97-AF65-F5344CB8AC3E}">
        <p14:creationId xmlns:p14="http://schemas.microsoft.com/office/powerpoint/2010/main" val="406441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8</a:t>
            </a:fld>
            <a:endParaRPr lang="fr-BE"/>
          </a:p>
        </p:txBody>
      </p:sp>
    </p:spTree>
    <p:extLst>
      <p:ext uri="{BB962C8B-B14F-4D97-AF65-F5344CB8AC3E}">
        <p14:creationId xmlns:p14="http://schemas.microsoft.com/office/powerpoint/2010/main" val="11480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dirty="0"/>
              <a:t>Explication FR/EN&gt;DU : rarement </a:t>
            </a:r>
            <a:r>
              <a:rPr lang="fr-FR" i="1" dirty="0"/>
              <a:t>eerder</a:t>
            </a:r>
            <a:r>
              <a:rPr lang="fr-FR" i="0" dirty="0"/>
              <a:t>, structures comme </a:t>
            </a:r>
            <a:r>
              <a:rPr lang="fr-FR" i="1" dirty="0"/>
              <a:t>X in </a:t>
            </a:r>
            <a:r>
              <a:rPr lang="fr-FR" i="1" dirty="0" err="1"/>
              <a:t>plaats</a:t>
            </a:r>
            <a:r>
              <a:rPr lang="fr-FR" i="1" dirty="0"/>
              <a:t> van Y</a:t>
            </a:r>
            <a:r>
              <a:rPr lang="fr-FR" i="0" dirty="0"/>
              <a:t>, ou </a:t>
            </a:r>
            <a:r>
              <a:rPr lang="fr-FR" i="1" dirty="0"/>
              <a:t>X en niet Y</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9</a:t>
            </a:fld>
            <a:endParaRPr lang="fr-BE"/>
          </a:p>
        </p:txBody>
      </p:sp>
    </p:spTree>
    <p:extLst>
      <p:ext uri="{BB962C8B-B14F-4D97-AF65-F5344CB8AC3E}">
        <p14:creationId xmlns:p14="http://schemas.microsoft.com/office/powerpoint/2010/main" val="86391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i="1" dirty="0"/>
              <a:t>Spiegel</a:t>
            </a:r>
            <a:r>
              <a:rPr lang="fr-FR" i="0" dirty="0"/>
              <a:t> &gt; </a:t>
            </a:r>
            <a:r>
              <a:rPr lang="fr-FR" i="1" dirty="0" err="1"/>
              <a:t>Eines</a:t>
            </a:r>
            <a:r>
              <a:rPr lang="fr-FR" i="1" dirty="0"/>
              <a:t> </a:t>
            </a:r>
            <a:r>
              <a:rPr lang="fr-FR" i="1" dirty="0" err="1"/>
              <a:t>Tages</a:t>
            </a:r>
            <a:r>
              <a:rPr lang="fr-FR" i="0" dirty="0"/>
              <a:t> </a:t>
            </a:r>
            <a:r>
              <a:rPr lang="fr-FR" i="0" dirty="0">
                <a:sym typeface="Wingdings" panose="05000000000000000000" pitchFamily="2" charset="2"/>
              </a:rPr>
              <a:t> </a:t>
            </a:r>
            <a:r>
              <a:rPr lang="fr-FR" dirty="0">
                <a:highlight>
                  <a:srgbClr val="FFFF00"/>
                </a:highlight>
                <a:latin typeface="Bahnschrift" panose="020B0502040204020203" pitchFamily="34" charset="0"/>
                <a:ea typeface="+mn-lt"/>
                <a:cs typeface="+mn-lt"/>
                <a:sym typeface="Wingdings" panose="05000000000000000000" pitchFamily="2" charset="2"/>
              </a:rPr>
              <a:t>Comparaison des résultats, réduction du bruit, limitation du type de texte </a:t>
            </a:r>
            <a:endParaRPr lang="fr-FR" i="1" dirty="0"/>
          </a:p>
          <a:p>
            <a:endParaRPr lang="fr-FR" dirty="0"/>
          </a:p>
          <a:p>
            <a:r>
              <a:rPr lang="fr-FR" dirty="0"/>
              <a:t>Exemples paramètres :</a:t>
            </a:r>
            <a:r>
              <a:rPr lang="fr-BE" dirty="0"/>
              <a:t> </a:t>
            </a:r>
            <a:r>
              <a:rPr lang="fr-BE" sz="1800" dirty="0">
                <a:effectLst/>
                <a:latin typeface="Calibri" panose="020F0502020204030204" pitchFamily="34" charset="0"/>
                <a:ea typeface="Calibri" panose="020F0502020204030204" pitchFamily="34" charset="0"/>
                <a:cs typeface="Times New Roman" panose="02020603050405020304" pitchFamily="18" charset="0"/>
              </a:rPr>
              <a:t>type de </a:t>
            </a:r>
            <a:r>
              <a:rPr lang="fr-BE" sz="1800" i="1" dirty="0" err="1">
                <a:effectLst/>
                <a:latin typeface="Calibri" panose="020F0502020204030204" pitchFamily="34" charset="0"/>
                <a:ea typeface="Calibri" panose="020F0502020204030204" pitchFamily="34" charset="0"/>
                <a:cs typeface="Times New Roman" panose="02020603050405020304" pitchFamily="18" charset="0"/>
              </a:rPr>
              <a:t>eher</a:t>
            </a:r>
            <a:r>
              <a:rPr lang="fr-BE" sz="1800" dirty="0">
                <a:effectLst/>
                <a:latin typeface="Calibri" panose="020F0502020204030204" pitchFamily="34" charset="0"/>
                <a:ea typeface="Calibri" panose="020F0502020204030204" pitchFamily="34" charset="0"/>
                <a:cs typeface="Times New Roman" panose="02020603050405020304" pitchFamily="18" charset="0"/>
              </a:rPr>
              <a:t>, accompagné par autre élément ou pas (e.g.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doch</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eher</a:t>
            </a:r>
            <a:r>
              <a:rPr lang="fr-BE" sz="1800" dirty="0">
                <a:effectLst/>
                <a:latin typeface="Calibri" panose="020F0502020204030204" pitchFamily="34" charset="0"/>
                <a:ea typeface="Calibri" panose="020F0502020204030204" pitchFamily="34" charset="0"/>
                <a:cs typeface="Times New Roman" panose="02020603050405020304" pitchFamily="18" charset="0"/>
              </a:rPr>
              <a:t>), le cas échéant lequel, etc.</a:t>
            </a:r>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10</a:t>
            </a:fld>
            <a:endParaRPr lang="fr-BE"/>
          </a:p>
        </p:txBody>
      </p:sp>
    </p:spTree>
    <p:extLst>
      <p:ext uri="{BB962C8B-B14F-4D97-AF65-F5344CB8AC3E}">
        <p14:creationId xmlns:p14="http://schemas.microsoft.com/office/powerpoint/2010/main" val="1765388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medecine &amp; pharmaci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83620" y="511177"/>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10" name="Picture 2"/>
          <p:cNvPicPr>
            <a:picLocks noChangeAspect="1" noChangeArrowheads="1"/>
          </p:cNvPicPr>
          <p:nvPr userDrawn="1"/>
        </p:nvPicPr>
        <p:blipFill>
          <a:blip r:embed="rId4" cstate="print"/>
          <a:srcRect/>
          <a:stretch>
            <a:fillRect/>
          </a:stretch>
        </p:blipFill>
        <p:spPr bwMode="auto">
          <a:xfrm>
            <a:off x="139338" y="5780956"/>
            <a:ext cx="1870438" cy="83414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Architectur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7"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98702" y="515938"/>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81921" name="Picture 1"/>
          <p:cNvPicPr>
            <a:picLocks noChangeAspect="1" noChangeArrowheads="1"/>
          </p:cNvPicPr>
          <p:nvPr userDrawn="1"/>
        </p:nvPicPr>
        <p:blipFill>
          <a:blip r:embed="rId4" cstate="print"/>
          <a:srcRect/>
          <a:stretch>
            <a:fillRect/>
          </a:stretch>
        </p:blipFill>
        <p:spPr bwMode="auto">
          <a:xfrm>
            <a:off x="140697" y="5768156"/>
            <a:ext cx="1850028" cy="912364"/>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rvices Généraux">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sp>
        <p:nvSpPr>
          <p:cNvPr id="8" name="ZoneTexte 7"/>
          <p:cNvSpPr txBox="1"/>
          <p:nvPr userDrawn="1"/>
        </p:nvSpPr>
        <p:spPr>
          <a:xfrm>
            <a:off x="2257424" y="447674"/>
            <a:ext cx="6743701" cy="1343026"/>
          </a:xfrm>
          <a:prstGeom prst="rect">
            <a:avLst/>
          </a:prstGeom>
          <a:effectLst>
            <a:outerShdw blurRad="127000" dir="2700000" algn="tl" rotWithShape="0">
              <a:prstClr val="black"/>
            </a:outerShdw>
          </a:effectLst>
        </p:spPr>
        <p:txBody>
          <a:bodyPr wrap="none">
            <a:normAutofit/>
          </a:bodyPr>
          <a:lstStyle/>
          <a:p>
            <a:pPr marL="342900" indent="-342900" eaLnBrk="0" hangingPunct="0">
              <a:buFont typeface="Arial" pitchFamily="34" charset="0"/>
              <a:buNone/>
              <a:defRPr/>
            </a:pPr>
            <a:endParaRPr lang="fr-BE" sz="3600">
              <a:solidFill>
                <a:schemeClr val="bg1"/>
              </a:solidFill>
              <a:latin typeface="Calibri" pitchFamily="34" charset="0"/>
              <a:ea typeface="Calibri" pitchFamily="34" charset="0"/>
              <a:cs typeface="Times New Roman" pitchFamily="18" charset="0"/>
            </a:endParaRPr>
          </a:p>
        </p:txBody>
      </p:sp>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942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285999" y="517527"/>
            <a:ext cx="6734175" cy="1683543"/>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p:txBody>
          <a:bodyPr/>
          <a:lstStyle>
            <a:lvl1pPr>
              <a:defRPr>
                <a:solidFill>
                  <a:schemeClr val="accent2"/>
                </a:solidFill>
              </a:defRPr>
            </a:lvl1pPr>
          </a:lstStyle>
          <a:p>
            <a:r>
              <a:rPr lang="fr-FR"/>
              <a:t>Cliquez pour modifier le style du titre</a:t>
            </a:r>
            <a:endParaRPr lang="fr-BE"/>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fr-BE"/>
              <a:pPr>
                <a:defRPr/>
              </a:pPr>
              <a:t>‹N°›</a:t>
            </a:fld>
            <a:endParaRPr lang="fr-BE"/>
          </a:p>
        </p:txBody>
      </p:sp>
      <p:sp>
        <p:nvSpPr>
          <p:cNvPr id="7" name="Espace réservé du pied de page 13"/>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a:t>Cliquez pour modifier le style du titre</a:t>
            </a:r>
            <a:endParaRPr lang="fr-BE"/>
          </a:p>
        </p:txBody>
      </p:sp>
      <p:sp>
        <p:nvSpPr>
          <p:cNvPr id="3" name="Espace réservé du contenu 2"/>
          <p:cNvSpPr>
            <a:spLocks noGrp="1"/>
          </p:cNvSpPr>
          <p:nvPr>
            <p:ph idx="1"/>
          </p:nvPr>
        </p:nvSpPr>
        <p:spPr>
          <a:xfrm>
            <a:off x="2428876" y="1600202"/>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 name="Espace réservé du texte 13"/>
          <p:cNvSpPr>
            <a:spLocks noGrp="1"/>
          </p:cNvSpPr>
          <p:nvPr>
            <p:ph type="body" sz="quarter" idx="12"/>
          </p:nvPr>
        </p:nvSpPr>
        <p:spPr>
          <a:xfrm>
            <a:off x="114301" y="285750"/>
            <a:ext cx="2028825" cy="6057900"/>
          </a:xfrm>
        </p:spPr>
        <p:txBody>
          <a:bodyPr/>
          <a:lstStyle>
            <a:lvl2pPr marL="0" indent="0" algn="l">
              <a:buNone/>
              <a:defRPr sz="1300" b="1" cap="small" baseline="0">
                <a:solidFill>
                  <a:srgbClr val="C44C4C"/>
                </a:solidFill>
                <a:latin typeface="+mn-lt"/>
              </a:defRPr>
            </a:lvl2pPr>
            <a:lvl3pPr marL="0" indent="0">
              <a:buClr>
                <a:srgbClr val="969696"/>
              </a:buClr>
              <a:buFontTx/>
              <a:buNone/>
              <a:defRPr sz="1300" cap="small">
                <a:solidFill>
                  <a:srgbClr val="969696"/>
                </a:solidFill>
                <a:latin typeface="+mn-lt"/>
              </a:defRPr>
            </a:lvl3pPr>
            <a:lvl4pPr marL="180975" indent="-180975">
              <a:buFont typeface="Wingdings" pitchFamily="2" charset="2"/>
              <a:buChar char="§"/>
              <a:defRPr sz="1300" b="1" cap="small">
                <a:solidFill>
                  <a:srgbClr val="C44C4C"/>
                </a:solidFill>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mn-lt"/>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u numéro de diapositive 11"/>
          <p:cNvSpPr>
            <a:spLocks noGrp="1"/>
          </p:cNvSpPr>
          <p:nvPr>
            <p:ph type="sldNum" sz="quarter" idx="13"/>
          </p:nvPr>
        </p:nvSpPr>
        <p:spPr/>
        <p:txBody>
          <a:bodyPr/>
          <a:lstStyle>
            <a:lvl1pPr>
              <a:defRPr/>
            </a:lvl1pPr>
          </a:lstStyle>
          <a:p>
            <a:pPr>
              <a:defRPr/>
            </a:pPr>
            <a:fld id="{8367BD0E-2A43-401C-A51A-07B7D43C3F74}" type="slidenum">
              <a:rPr lang="fr-BE"/>
              <a:pPr>
                <a:defRPr/>
              </a:pPr>
              <a:t>‹N°›</a:t>
            </a:fld>
            <a:endParaRPr lang="fr-BE"/>
          </a:p>
        </p:txBody>
      </p:sp>
      <p:sp>
        <p:nvSpPr>
          <p:cNvPr id="8" name="Espace réservé du pied de page 12"/>
          <p:cNvSpPr>
            <a:spLocks noGrp="1"/>
          </p:cNvSpPr>
          <p:nvPr>
            <p:ph type="ftr" sz="quarter" idx="14"/>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a:xfrm>
            <a:off x="457200" y="1600202"/>
            <a:ext cx="8229600"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a:xfrm>
            <a:off x="457200" y="274638"/>
            <a:ext cx="8229600" cy="1143000"/>
          </a:xfrm>
        </p:spPr>
        <p:txBody>
          <a:bodyPr/>
          <a:lstStyle>
            <a:lvl1pPr>
              <a:defRPr>
                <a:solidFill>
                  <a:schemeClr val="accent2"/>
                </a:solidFill>
              </a:defRPr>
            </a:lvl1pPr>
          </a:lstStyle>
          <a:p>
            <a:r>
              <a:rPr lang="fr-FR"/>
              <a:t>Cliquez pour modifier le style du titre</a:t>
            </a:r>
            <a:endParaRPr lang="fr-BE"/>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7" name="Espace réservé du numéro de diapositive 13"/>
          <p:cNvSpPr>
            <a:spLocks noGrp="1"/>
          </p:cNvSpPr>
          <p:nvPr>
            <p:ph type="sldNum" sz="quarter" idx="16"/>
          </p:nvPr>
        </p:nvSpPr>
        <p:spPr/>
        <p:txBody>
          <a:bodyPr/>
          <a:lstStyle>
            <a:lvl1pPr>
              <a:defRPr/>
            </a:lvl1pPr>
          </a:lstStyle>
          <a:p>
            <a:pPr>
              <a:defRPr/>
            </a:pPr>
            <a:fld id="{B27E66B0-5CBE-4E0A-A5C6-DF540FEFB54A}" type="slidenum">
              <a:rPr lang="fr-BE"/>
              <a:pPr>
                <a:defRPr/>
              </a:pPr>
              <a:t>‹N°›</a:t>
            </a:fld>
            <a:endParaRPr lang="fr-BE"/>
          </a:p>
        </p:txBody>
      </p:sp>
      <p:sp>
        <p:nvSpPr>
          <p:cNvPr id="8" name="Espace réservé du pied de page 14"/>
          <p:cNvSpPr>
            <a:spLocks noGrp="1"/>
          </p:cNvSpPr>
          <p:nvPr>
            <p:ph type="ftr" sz="quarter" idx="17"/>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a:t>Cliquez pour modifier le style du titre</a:t>
            </a:r>
            <a:endParaRPr lang="fr-BE"/>
          </a:p>
        </p:txBody>
      </p:sp>
      <p:sp>
        <p:nvSpPr>
          <p:cNvPr id="3" name="Espace réservé du contenu 2"/>
          <p:cNvSpPr>
            <a:spLocks noGrp="1"/>
          </p:cNvSpPr>
          <p:nvPr>
            <p:ph idx="1"/>
          </p:nvPr>
        </p:nvSpPr>
        <p:spPr>
          <a:xfrm>
            <a:off x="2428876" y="1600202"/>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13" name="Espace réservé pour une image  12"/>
          <p:cNvSpPr>
            <a:spLocks noGrp="1"/>
          </p:cNvSpPr>
          <p:nvPr>
            <p:ph type="pic" sz="quarter" idx="12"/>
          </p:nvPr>
        </p:nvSpPr>
        <p:spPr>
          <a:xfrm>
            <a:off x="1" y="76200"/>
            <a:ext cx="2227496" cy="6515100"/>
          </a:xfrm>
        </p:spPr>
        <p:txBody>
          <a:bodyPr/>
          <a:lstStyle/>
          <a:p>
            <a:pPr lvl="0"/>
            <a:endParaRPr lang="fr-BE" noProof="0"/>
          </a:p>
        </p:txBody>
      </p:sp>
      <p:sp>
        <p:nvSpPr>
          <p:cNvPr id="7" name="Espace réservé du numéro de diapositive 11"/>
          <p:cNvSpPr>
            <a:spLocks noGrp="1"/>
          </p:cNvSpPr>
          <p:nvPr>
            <p:ph type="sldNum" sz="quarter" idx="13"/>
          </p:nvPr>
        </p:nvSpPr>
        <p:spPr/>
        <p:txBody>
          <a:bodyPr/>
          <a:lstStyle>
            <a:lvl1pPr>
              <a:defRPr/>
            </a:lvl1pPr>
          </a:lstStyle>
          <a:p>
            <a:pPr>
              <a:defRPr/>
            </a:pPr>
            <a:fld id="{EF638697-95BF-4A22-A184-226172814C3E}" type="slidenum">
              <a:rPr lang="fr-BE"/>
              <a:pPr>
                <a:defRPr/>
              </a:pPr>
              <a:t>‹N°›</a:t>
            </a:fld>
            <a:endParaRPr lang="fr-BE"/>
          </a:p>
        </p:txBody>
      </p:sp>
      <p:sp>
        <p:nvSpPr>
          <p:cNvPr id="8" name="Espace réservé du pied de page 13"/>
          <p:cNvSpPr>
            <a:spLocks noGrp="1"/>
          </p:cNvSpPr>
          <p:nvPr>
            <p:ph type="ftr" sz="quarter" idx="14"/>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10" name="Titre 9"/>
          <p:cNvSpPr>
            <a:spLocks noGrp="1"/>
          </p:cNvSpPr>
          <p:nvPr>
            <p:ph type="title"/>
          </p:nvPr>
        </p:nvSpPr>
        <p:spPr/>
        <p:txBody>
          <a:bodyPr/>
          <a:lstStyle>
            <a:lvl1pPr>
              <a:defRPr>
                <a:solidFill>
                  <a:schemeClr val="accent2"/>
                </a:solidFill>
              </a:defRPr>
            </a:lvl1pPr>
          </a:lstStyle>
          <a:p>
            <a:r>
              <a:rPr lang="fr-FR"/>
              <a:t>Cliquez pour modifier le style du titre</a:t>
            </a:r>
            <a:endParaRPr lang="fr-BE"/>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u numéro de diapositive 10"/>
          <p:cNvSpPr>
            <a:spLocks noGrp="1"/>
          </p:cNvSpPr>
          <p:nvPr>
            <p:ph type="sldNum" sz="quarter" idx="14"/>
          </p:nvPr>
        </p:nvSpPr>
        <p:spPr/>
        <p:txBody>
          <a:bodyPr/>
          <a:lstStyle>
            <a:lvl1pPr>
              <a:defRPr/>
            </a:lvl1pPr>
          </a:lstStyle>
          <a:p>
            <a:pPr>
              <a:defRPr/>
            </a:pPr>
            <a:fld id="{FE2617E4-4894-4A65-BE9D-81D8AD4FAD7A}" type="slidenum">
              <a:rPr lang="fr-BE"/>
              <a:pPr>
                <a:defRPr/>
              </a:pPr>
              <a:t>‹N°›</a:t>
            </a:fld>
            <a:endParaRPr lang="fr-BE"/>
          </a:p>
        </p:txBody>
      </p:sp>
      <p:sp>
        <p:nvSpPr>
          <p:cNvPr id="8" name="Espace réservé du pied de page 12"/>
          <p:cNvSpPr>
            <a:spLocks noGrp="1"/>
          </p:cNvSpPr>
          <p:nvPr>
            <p:ph type="ftr" sz="quarter" idx="15"/>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8" name="ZoneTexte 7"/>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9" name="Espace réservé du numéro de diapositive 12"/>
          <p:cNvSpPr>
            <a:spLocks noGrp="1"/>
          </p:cNvSpPr>
          <p:nvPr>
            <p:ph type="sldNum" sz="quarter" idx="10"/>
          </p:nvPr>
        </p:nvSpPr>
        <p:spPr/>
        <p:txBody>
          <a:bodyPr/>
          <a:lstStyle>
            <a:lvl1pPr>
              <a:defRPr/>
            </a:lvl1pPr>
          </a:lstStyle>
          <a:p>
            <a:pPr>
              <a:defRPr/>
            </a:pPr>
            <a:fld id="{B399A4E3-6D52-4424-9E3B-4890C72A3643}" type="slidenum">
              <a:rPr lang="fr-BE"/>
              <a:pPr>
                <a:defRPr/>
              </a:pPr>
              <a:t>‹N°›</a:t>
            </a:fld>
            <a:endParaRPr lang="fr-BE"/>
          </a:p>
        </p:txBody>
      </p:sp>
      <p:sp>
        <p:nvSpPr>
          <p:cNvPr id="10" name="Espace réservé du pied de page 13"/>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4" name="ZoneTexte 3"/>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a:t>Cliquez pour modifier le style du titre</a:t>
            </a:r>
            <a:endParaRPr lang="fr-BE"/>
          </a:p>
        </p:txBody>
      </p:sp>
      <p:sp>
        <p:nvSpPr>
          <p:cNvPr id="5" name="Espace réservé du numéro de diapositive 11"/>
          <p:cNvSpPr>
            <a:spLocks noGrp="1"/>
          </p:cNvSpPr>
          <p:nvPr>
            <p:ph type="sldNum" sz="quarter" idx="10"/>
          </p:nvPr>
        </p:nvSpPr>
        <p:spPr/>
        <p:txBody>
          <a:bodyPr/>
          <a:lstStyle>
            <a:lvl1pPr>
              <a:defRPr/>
            </a:lvl1pPr>
          </a:lstStyle>
          <a:p>
            <a:pPr>
              <a:defRPr/>
            </a:pPr>
            <a:fld id="{409E434B-834A-4B3C-A6CC-D634FFB8216D}" type="slidenum">
              <a:rPr lang="fr-BE"/>
              <a:pPr>
                <a:defRPr/>
              </a:pPr>
              <a:t>‹N°›</a:t>
            </a:fld>
            <a:endParaRPr lang="fr-BE"/>
          </a:p>
        </p:txBody>
      </p:sp>
      <p:sp>
        <p:nvSpPr>
          <p:cNvPr id="6" name="Espace réservé du pied de page 12"/>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3" name="ZoneTexte 2"/>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4" name="Espace réservé du numéro de diapositive 5"/>
          <p:cNvSpPr>
            <a:spLocks noGrp="1"/>
          </p:cNvSpPr>
          <p:nvPr>
            <p:ph type="sldNum" sz="quarter" idx="10"/>
          </p:nvPr>
        </p:nvSpPr>
        <p:spPr/>
        <p:txBody>
          <a:bodyPr/>
          <a:lstStyle>
            <a:lvl1pPr>
              <a:defRPr/>
            </a:lvl1pPr>
          </a:lstStyle>
          <a:p>
            <a:pPr>
              <a:defRPr/>
            </a:pPr>
            <a:fld id="{08BFE5C0-0B6B-48DC-B68C-BA922E7A4541}" type="slidenum">
              <a:rPr lang="fr-BE"/>
              <a:pPr>
                <a:defRPr/>
              </a:pPr>
              <a:t>‹N°›</a:t>
            </a:fld>
            <a:endParaRPr lang="fr-BE"/>
          </a:p>
        </p:txBody>
      </p:sp>
      <p:sp>
        <p:nvSpPr>
          <p:cNvPr id="5" name="Espace réservé du pied de page 6"/>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re Polytech">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187326" y="5907090"/>
            <a:ext cx="1778000" cy="61277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2671" y="519115"/>
            <a:ext cx="6686548" cy="1671637"/>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2"/>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AC0B8AA1-91CF-48D5-ACEB-1FB0E427801C}" type="slidenum">
              <a:rPr lang="fr-BE"/>
              <a:pPr>
                <a:defRPr/>
              </a:pPr>
              <a:t>‹N°›</a:t>
            </a:fld>
            <a:endParaRPr lang="fr-BE"/>
          </a:p>
        </p:txBody>
      </p:sp>
      <p:sp>
        <p:nvSpPr>
          <p:cNvPr id="8" name="Espace réservé du pied de page 12"/>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5269FFC6-F3D3-44CE-8875-302054ACEC4E}" type="slidenum">
              <a:rPr lang="fr-BE"/>
              <a:pPr>
                <a:defRPr/>
              </a:pPr>
              <a:t>‹N°›</a:t>
            </a:fld>
            <a:endParaRPr lang="fr-BE"/>
          </a:p>
        </p:txBody>
      </p:sp>
      <p:sp>
        <p:nvSpPr>
          <p:cNvPr id="8" name="Espace réservé du pied de page 12"/>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ycho &amp; sciences éducation">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306637" y="523877"/>
            <a:ext cx="6667500" cy="1666875"/>
          </a:xfrm>
          <a:prstGeom prst="rect">
            <a:avLst/>
          </a:prstGeom>
          <a:noFill/>
          <a:ln w="9525">
            <a:noFill/>
            <a:miter lim="800000"/>
            <a:headEnd/>
            <a:tailEnd/>
          </a:ln>
        </p:spPr>
      </p:pic>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2"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3"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4"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10" name="Image 9" descr="UMONS_Fac psy et siences educ_small.png"/>
          <p:cNvPicPr>
            <a:picLocks noChangeAspect="1"/>
          </p:cNvPicPr>
          <p:nvPr userDrawn="1"/>
        </p:nvPicPr>
        <p:blipFill>
          <a:blip r:embed="rId4" cstate="print"/>
          <a:stretch>
            <a:fillRect/>
          </a:stretch>
        </p:blipFill>
        <p:spPr>
          <a:xfrm>
            <a:off x="246491" y="5840965"/>
            <a:ext cx="1669774" cy="7563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re Sciences">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50" y="514350"/>
            <a:ext cx="6724650" cy="1681162"/>
          </a:xfrm>
          <a:prstGeom prst="rect">
            <a:avLst/>
          </a:prstGeom>
        </p:spPr>
      </p:pic>
      <p:pic>
        <p:nvPicPr>
          <p:cNvPr id="7" name="Picture 3"/>
          <p:cNvPicPr>
            <a:picLocks noChangeAspect="1" noChangeArrowheads="1"/>
          </p:cNvPicPr>
          <p:nvPr userDrawn="1"/>
        </p:nvPicPr>
        <p:blipFill>
          <a:blip r:embed="rId3" cstate="print"/>
          <a:srcRect/>
          <a:stretch>
            <a:fillRect/>
          </a:stretch>
        </p:blipFill>
        <p:spPr bwMode="auto">
          <a:xfrm>
            <a:off x="285751"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88065" name="Picture 1"/>
          <p:cNvPicPr>
            <a:picLocks noChangeAspect="1" noChangeArrowheads="1"/>
          </p:cNvPicPr>
          <p:nvPr userDrawn="1"/>
        </p:nvPicPr>
        <p:blipFill>
          <a:blip r:embed="rId4" cstate="print"/>
          <a:srcRect/>
          <a:stretch>
            <a:fillRect/>
          </a:stretch>
        </p:blipFill>
        <p:spPr bwMode="auto">
          <a:xfrm>
            <a:off x="200297" y="5748475"/>
            <a:ext cx="1740423" cy="89045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II">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025" y="512417"/>
            <a:ext cx="6732394" cy="1683098"/>
          </a:xfrm>
          <a:prstGeom prst="rect">
            <a:avLst/>
          </a:prstGeom>
        </p:spPr>
      </p:pic>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539" y="5843451"/>
            <a:ext cx="1665030" cy="7043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itre Warocqué">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98702" y="506413"/>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4766" y="5628186"/>
            <a:ext cx="1386942" cy="9250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ISL">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301876" y="515940"/>
            <a:ext cx="6692900" cy="167322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1" y="5991497"/>
            <a:ext cx="1612940" cy="4776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roi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84413" y="519115"/>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1" y="5721533"/>
            <a:ext cx="1446794" cy="8151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H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598" y="508242"/>
            <a:ext cx="6731452" cy="1682863"/>
          </a:xfrm>
          <a:prstGeom prst="rect">
            <a:avLst/>
          </a:prstGeom>
        </p:spPr>
      </p:pic>
      <p:pic>
        <p:nvPicPr>
          <p:cNvPr id="6" name="Picture 3"/>
          <p:cNvPicPr>
            <a:picLocks noChangeAspect="1" noChangeArrowheads="1"/>
          </p:cNvPicPr>
          <p:nvPr userDrawn="1"/>
        </p:nvPicPr>
        <p:blipFill>
          <a:blip r:embed="rId3" cstate="print"/>
          <a:srcRect/>
          <a:stretch>
            <a:fillRect/>
          </a:stretch>
        </p:blipFill>
        <p:spPr bwMode="auto">
          <a:xfrm>
            <a:off x="285751"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82947" name="Picture 3"/>
          <p:cNvPicPr>
            <a:picLocks noChangeAspect="1" noChangeArrowheads="1"/>
          </p:cNvPicPr>
          <p:nvPr userDrawn="1"/>
        </p:nvPicPr>
        <p:blipFill>
          <a:blip r:embed="rId4" cstate="print"/>
          <a:srcRect/>
          <a:stretch>
            <a:fillRect/>
          </a:stretch>
        </p:blipFill>
        <p:spPr bwMode="auto">
          <a:xfrm>
            <a:off x="191590" y="5773535"/>
            <a:ext cx="1803667" cy="85368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BE"/>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pic>
        <p:nvPicPr>
          <p:cNvPr id="1028" name="Picture 2"/>
          <p:cNvPicPr>
            <a:picLocks noChangeAspect="1" noChangeArrowheads="1"/>
          </p:cNvPicPr>
          <p:nvPr userDrawn="1"/>
        </p:nvPicPr>
        <p:blipFill>
          <a:blip r:embed="rId23"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1029" name="Picture 2"/>
          <p:cNvPicPr>
            <a:picLocks noChangeAspect="1" noChangeArrowheads="1"/>
          </p:cNvPicPr>
          <p:nvPr userDrawn="1"/>
        </p:nvPicPr>
        <p:blipFill>
          <a:blip r:embed="rId23" cstate="print"/>
          <a:srcRect l="269" t="20290" r="13968" b="25948"/>
          <a:stretch>
            <a:fillRect/>
          </a:stretch>
        </p:blipFill>
        <p:spPr bwMode="auto">
          <a:xfrm>
            <a:off x="0" y="6780215"/>
            <a:ext cx="9144000" cy="77787"/>
          </a:xfrm>
          <a:prstGeom prst="rect">
            <a:avLst/>
          </a:prstGeom>
          <a:noFill/>
          <a:ln w="9525">
            <a:noFill/>
            <a:miter lim="800000"/>
            <a:headEnd/>
            <a:tailEnd/>
          </a:ln>
        </p:spPr>
      </p:pic>
      <p:sp>
        <p:nvSpPr>
          <p:cNvPr id="6" name="Espace réservé du pied de page 5"/>
          <p:cNvSpPr>
            <a:spLocks noGrp="1"/>
          </p:cNvSpPr>
          <p:nvPr>
            <p:ph type="ftr" sz="quarter" idx="3"/>
          </p:nvPr>
        </p:nvSpPr>
        <p:spPr>
          <a:xfrm>
            <a:off x="2228850" y="6581777"/>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r>
              <a:rPr lang="fr-BE"/>
              <a:t>Prof. Untel     |     Service Untel     (voir pied de page dans le menu Powerpoint)</a:t>
            </a:r>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fld id="{B2788E00-F875-4D77-9ED4-63F826220AA2}"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10"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hf hdr="0" dt="0"/>
  <p:txStyles>
    <p:title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p:titleStyle>
    <p:bodyStyle>
      <a:lvl1pPr marL="0" indent="0" algn="l" rtl="0" fontAlgn="base">
        <a:spcBef>
          <a:spcPct val="20000"/>
        </a:spcBef>
        <a:spcAft>
          <a:spcPct val="0"/>
        </a:spcAft>
        <a:buFont typeface="Arial" charset="0"/>
        <a:buNone/>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7C_3CF72AE7.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70_1E3527DC.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71_B903D860.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6B_1035C63A.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6C_856E5A44.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7F_BF1A0062.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80_E734A9DD.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61_C2DD7E2F.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76_C2EACACC.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81_8773BDBE.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79_272BB480.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7FD6CAB-1481-73F9-1C05-7D72464079D3}"/>
              </a:ext>
            </a:extLst>
          </p:cNvPr>
          <p:cNvSpPr>
            <a:spLocks noGrp="1"/>
          </p:cNvSpPr>
          <p:nvPr>
            <p:ph idx="1"/>
          </p:nvPr>
        </p:nvSpPr>
        <p:spPr/>
        <p:txBody>
          <a:bodyPr/>
          <a:lstStyle/>
          <a:p>
            <a:endParaRPr lang="fr-BE"/>
          </a:p>
        </p:txBody>
      </p:sp>
      <p:sp>
        <p:nvSpPr>
          <p:cNvPr id="3" name="Titre 2">
            <a:extLst>
              <a:ext uri="{FF2B5EF4-FFF2-40B4-BE49-F238E27FC236}">
                <a16:creationId xmlns:a16="http://schemas.microsoft.com/office/drawing/2014/main" id="{AA10DC89-E5AA-4EAB-E419-190320A09A74}"/>
              </a:ext>
            </a:extLst>
          </p:cNvPr>
          <p:cNvSpPr>
            <a:spLocks noGrp="1"/>
          </p:cNvSpPr>
          <p:nvPr>
            <p:ph type="title"/>
          </p:nvPr>
        </p:nvSpPr>
        <p:spPr/>
        <p:txBody>
          <a:bodyPr/>
          <a:lstStyle/>
          <a:p>
            <a:endParaRPr lang="fr-BE"/>
          </a:p>
        </p:txBody>
      </p:sp>
      <p:sp>
        <p:nvSpPr>
          <p:cNvPr id="4" name="Espace réservé du texte 3">
            <a:extLst>
              <a:ext uri="{FF2B5EF4-FFF2-40B4-BE49-F238E27FC236}">
                <a16:creationId xmlns:a16="http://schemas.microsoft.com/office/drawing/2014/main" id="{8979DDFC-FF49-B87A-442B-621FF0471B89}"/>
              </a:ext>
            </a:extLst>
          </p:cNvPr>
          <p:cNvSpPr>
            <a:spLocks noGrp="1"/>
          </p:cNvSpPr>
          <p:nvPr>
            <p:ph type="body" sz="quarter" idx="15"/>
          </p:nvPr>
        </p:nvSpPr>
        <p:spPr/>
        <p:txBody>
          <a:bodyPr/>
          <a:lstStyle/>
          <a:p>
            <a:endParaRPr lang="fr-BE"/>
          </a:p>
        </p:txBody>
      </p:sp>
      <p:sp>
        <p:nvSpPr>
          <p:cNvPr id="5" name="Espace réservé du numéro de diapositive 4">
            <a:extLst>
              <a:ext uri="{FF2B5EF4-FFF2-40B4-BE49-F238E27FC236}">
                <a16:creationId xmlns:a16="http://schemas.microsoft.com/office/drawing/2014/main" id="{B6DF8BC6-0703-7448-CDFD-9A0AEDAC4EB1}"/>
              </a:ext>
            </a:extLst>
          </p:cNvPr>
          <p:cNvSpPr>
            <a:spLocks noGrp="1"/>
          </p:cNvSpPr>
          <p:nvPr>
            <p:ph type="sldNum" sz="quarter" idx="16"/>
          </p:nvPr>
        </p:nvSpPr>
        <p:spPr/>
        <p:txBody>
          <a:bodyPr/>
          <a:lstStyle/>
          <a:p>
            <a:pPr>
              <a:defRPr/>
            </a:pPr>
            <a:fld id="{B27E66B0-5CBE-4E0A-A5C6-DF540FEFB54A}" type="slidenum">
              <a:rPr lang="fr-BE" smtClean="0"/>
              <a:pPr>
                <a:defRPr/>
              </a:pPr>
              <a:t>1</a:t>
            </a:fld>
            <a:endParaRPr lang="fr-BE"/>
          </a:p>
        </p:txBody>
      </p:sp>
      <p:sp>
        <p:nvSpPr>
          <p:cNvPr id="6" name="Espace réservé du pied de page 5">
            <a:extLst>
              <a:ext uri="{FF2B5EF4-FFF2-40B4-BE49-F238E27FC236}">
                <a16:creationId xmlns:a16="http://schemas.microsoft.com/office/drawing/2014/main" id="{6EE507BF-4BFE-A1DD-7BF0-F5460F3EF508}"/>
              </a:ext>
            </a:extLst>
          </p:cNvPr>
          <p:cNvSpPr>
            <a:spLocks noGrp="1"/>
          </p:cNvSpPr>
          <p:nvPr>
            <p:ph type="ftr" sz="quarter" idx="17"/>
          </p:nvPr>
        </p:nvSpPr>
        <p:spPr/>
        <p:txBody>
          <a:bodyPr/>
          <a:lstStyle/>
          <a:p>
            <a:pPr>
              <a:defRPr/>
            </a:pPr>
            <a:endParaRPr lang="fr-BE" dirty="0"/>
          </a:p>
        </p:txBody>
      </p:sp>
    </p:spTree>
    <p:extLst>
      <p:ext uri="{BB962C8B-B14F-4D97-AF65-F5344CB8AC3E}">
        <p14:creationId xmlns:p14="http://schemas.microsoft.com/office/powerpoint/2010/main" val="364266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p:txBody>
          <a:bodyPr/>
          <a:lstStyle/>
          <a:p>
            <a:r>
              <a:rPr lang="fr-FR" dirty="0">
                <a:latin typeface="Bahnschrift" panose="020B0502040204020203" pitchFamily="34" charset="0"/>
                <a:cs typeface="Arial" charset="0"/>
              </a:rPr>
              <a:t>Méthodologie</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10</a:t>
            </a:fld>
            <a:endParaRPr lang="fr-BE">
              <a:latin typeface="Bahnschrift" panose="020B0502040204020203" pitchFamily="34" charset="0"/>
            </a:endParaRPr>
          </a:p>
        </p:txBody>
      </p:sp>
      <p:sp>
        <p:nvSpPr>
          <p:cNvPr id="34821" name="Espace réservé du pied de page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59221ECC-23ED-683D-6A9A-543D47F684A2}"/>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b="1" dirty="0" err="1">
                <a:solidFill>
                  <a:srgbClr val="C00000"/>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Bibliographie</a:t>
            </a:r>
          </a:p>
        </p:txBody>
      </p:sp>
      <p:graphicFrame>
        <p:nvGraphicFramePr>
          <p:cNvPr id="3" name="Table 3">
            <a:extLst>
              <a:ext uri="{FF2B5EF4-FFF2-40B4-BE49-F238E27FC236}">
                <a16:creationId xmlns:a16="http://schemas.microsoft.com/office/drawing/2014/main" id="{0A7B447D-F362-4134-0C8D-1C80A46A96E5}"/>
              </a:ext>
            </a:extLst>
          </p:cNvPr>
          <p:cNvGraphicFramePr>
            <a:graphicFrameLocks noGrp="1"/>
          </p:cNvGraphicFramePr>
          <p:nvPr>
            <p:extLst>
              <p:ext uri="{D42A27DB-BD31-4B8C-83A1-F6EECF244321}">
                <p14:modId xmlns:p14="http://schemas.microsoft.com/office/powerpoint/2010/main" val="2159394951"/>
              </p:ext>
            </p:extLst>
          </p:nvPr>
        </p:nvGraphicFramePr>
        <p:xfrm>
          <a:off x="514350" y="1397000"/>
          <a:ext cx="8345170" cy="4623435"/>
        </p:xfrm>
        <a:graphic>
          <a:graphicData uri="http://schemas.openxmlformats.org/drawingml/2006/table">
            <a:tbl>
              <a:tblPr firstRow="1" bandRow="1">
                <a:tableStyleId>{5C22544A-7EE6-4342-B048-85BDC9FD1C3A}</a:tableStyleId>
              </a:tblPr>
              <a:tblGrid>
                <a:gridCol w="4172585">
                  <a:extLst>
                    <a:ext uri="{9D8B030D-6E8A-4147-A177-3AD203B41FA5}">
                      <a16:colId xmlns:a16="http://schemas.microsoft.com/office/drawing/2014/main" val="908771032"/>
                    </a:ext>
                  </a:extLst>
                </a:gridCol>
                <a:gridCol w="4172585">
                  <a:extLst>
                    <a:ext uri="{9D8B030D-6E8A-4147-A177-3AD203B41FA5}">
                      <a16:colId xmlns:a16="http://schemas.microsoft.com/office/drawing/2014/main" val="238255227"/>
                    </a:ext>
                  </a:extLst>
                </a:gridCol>
              </a:tblGrid>
              <a:tr h="452120">
                <a:tc>
                  <a:txBody>
                    <a:bodyPr/>
                    <a:lstStyle/>
                    <a:p>
                      <a:pPr>
                        <a:lnSpc>
                          <a:spcPct val="120000"/>
                        </a:lnSpc>
                        <a:spcBef>
                          <a:spcPts val="1200"/>
                        </a:spcBef>
                      </a:pPr>
                      <a:r>
                        <a:rPr lang="en-GB" sz="2800" dirty="0">
                          <a:latin typeface="Bahnschrift" panose="020B0502040204020203" pitchFamily="34" charset="0"/>
                        </a:rPr>
                        <a:t>Etude </a:t>
                      </a:r>
                      <a:r>
                        <a:rPr lang="en-GB" sz="2800" dirty="0" err="1">
                          <a:latin typeface="Bahnschrift" panose="020B0502040204020203" pitchFamily="34" charset="0"/>
                        </a:rPr>
                        <a:t>monolingue</a:t>
                      </a:r>
                      <a:endParaRPr lang="en-BE" sz="2800" dirty="0">
                        <a:latin typeface="Bahnschrift" panose="020B0502040204020203" pitchFamily="34" charset="0"/>
                      </a:endParaRPr>
                    </a:p>
                  </a:txBody>
                  <a:tcPr marL="137160" marR="137160" marT="137160" marB="137160"/>
                </a:tc>
                <a:tc>
                  <a:txBody>
                    <a:bodyPr/>
                    <a:lstStyle/>
                    <a:p>
                      <a:pPr>
                        <a:lnSpc>
                          <a:spcPct val="120000"/>
                        </a:lnSpc>
                        <a:spcBef>
                          <a:spcPts val="1200"/>
                        </a:spcBef>
                      </a:pPr>
                      <a:r>
                        <a:rPr lang="fr-FR" sz="2800" dirty="0">
                          <a:latin typeface="Bahnschrift" panose="020B0502040204020203" pitchFamily="34" charset="0"/>
                          <a:ea typeface="+mn-lt"/>
                          <a:cs typeface="+mn-lt"/>
                        </a:rPr>
                        <a:t>Etude </a:t>
                      </a:r>
                      <a:r>
                        <a:rPr lang="fr-FR" sz="2800" dirty="0" err="1">
                          <a:latin typeface="Bahnschrift" panose="020B0502040204020203" pitchFamily="34" charset="0"/>
                          <a:ea typeface="+mn-lt"/>
                          <a:cs typeface="+mn-lt"/>
                        </a:rPr>
                        <a:t>traductologique</a:t>
                      </a:r>
                      <a:endParaRPr lang="en-BE" sz="2800" dirty="0"/>
                    </a:p>
                  </a:txBody>
                  <a:tcPr marL="137160" marR="137160" marT="137160" marB="137160"/>
                </a:tc>
                <a:extLst>
                  <a:ext uri="{0D108BD9-81ED-4DB2-BD59-A6C34878D82A}">
                    <a16:rowId xmlns:a16="http://schemas.microsoft.com/office/drawing/2014/main" val="2828027788"/>
                  </a:ext>
                </a:extLst>
              </a:tr>
              <a:tr h="370840">
                <a:tc>
                  <a:txBody>
                    <a:bodyPr/>
                    <a:lstStyle/>
                    <a:p>
                      <a:pPr marL="0" lvl="1" indent="0">
                        <a:lnSpc>
                          <a:spcPct val="120000"/>
                        </a:lnSpc>
                        <a:spcBef>
                          <a:spcPts val="1200"/>
                        </a:spcBef>
                        <a:spcAft>
                          <a:spcPts val="0"/>
                        </a:spcAft>
                        <a:defRPr/>
                      </a:pPr>
                      <a:r>
                        <a:rPr lang="fr-FR" sz="2000" dirty="0">
                          <a:latin typeface="Bahnschrift" panose="020B0502040204020203" pitchFamily="34" charset="0"/>
                          <a:ea typeface="+mn-lt"/>
                          <a:cs typeface="+mn-lt"/>
                        </a:rPr>
                        <a:t>deTenTen13 </a:t>
                      </a:r>
                    </a:p>
                    <a:p>
                      <a:pPr marL="0" lvl="1" indent="0">
                        <a:lnSpc>
                          <a:spcPct val="120000"/>
                        </a:lnSpc>
                        <a:spcBef>
                          <a:spcPts val="1200"/>
                        </a:spcBef>
                        <a:spcAft>
                          <a:spcPts val="0"/>
                        </a:spcAft>
                        <a:defRPr/>
                      </a:pPr>
                      <a:r>
                        <a:rPr lang="fr-FR" sz="2000" dirty="0" err="1">
                          <a:latin typeface="Bahnschrift" panose="020B0502040204020203" pitchFamily="34" charset="0"/>
                          <a:ea typeface="+mn-lt"/>
                          <a:cs typeface="+mn-lt"/>
                        </a:rPr>
                        <a:t>SketchEngine</a:t>
                      </a:r>
                      <a:endParaRPr lang="fr-FR" sz="2000" dirty="0">
                        <a:latin typeface="Bahnschrift" panose="020B0502040204020203" pitchFamily="34" charset="0"/>
                        <a:ea typeface="+mn-lt"/>
                        <a:cs typeface="+mn-lt"/>
                      </a:endParaRPr>
                    </a:p>
                    <a:p>
                      <a:pPr marL="0" lvl="1" indent="0">
                        <a:lnSpc>
                          <a:spcPct val="120000"/>
                        </a:lnSpc>
                        <a:spcBef>
                          <a:spcPts val="1200"/>
                        </a:spcBef>
                        <a:spcAft>
                          <a:spcPts val="0"/>
                        </a:spcAft>
                        <a:defRPr/>
                      </a:pPr>
                      <a:r>
                        <a:rPr lang="fr-FR" sz="2000" dirty="0">
                          <a:latin typeface="Bahnschrift" panose="020B0502040204020203" pitchFamily="34" charset="0"/>
                          <a:ea typeface="+mn-lt"/>
                          <a:cs typeface="+mn-lt"/>
                        </a:rPr>
                        <a:t>16+ milliards de mots</a:t>
                      </a:r>
                    </a:p>
                    <a:p>
                      <a:pPr marL="0" lvl="1" indent="0">
                        <a:lnSpc>
                          <a:spcPct val="120000"/>
                        </a:lnSpc>
                        <a:spcBef>
                          <a:spcPts val="1200"/>
                        </a:spcBef>
                        <a:spcAft>
                          <a:spcPts val="0"/>
                        </a:spcAft>
                        <a:defRPr/>
                      </a:pPr>
                      <a:r>
                        <a:rPr lang="fr-FR" sz="2000" dirty="0">
                          <a:latin typeface="Bahnschrift" panose="020B0502040204020203" pitchFamily="34" charset="0"/>
                          <a:ea typeface="+mn-lt"/>
                          <a:cs typeface="+mn-lt"/>
                        </a:rPr>
                        <a:t>Section </a:t>
                      </a:r>
                      <a:r>
                        <a:rPr lang="fr-FR" sz="2000" i="1" dirty="0">
                          <a:latin typeface="Bahnschrift" panose="020B0502040204020203" pitchFamily="34" charset="0"/>
                          <a:ea typeface="+mn-lt"/>
                          <a:cs typeface="+mn-lt"/>
                        </a:rPr>
                        <a:t>Spiegel: </a:t>
                      </a:r>
                      <a:r>
                        <a:rPr lang="fr-FR" sz="2000" i="1" dirty="0" err="1">
                          <a:latin typeface="Bahnschrift" panose="020B0502040204020203" pitchFamily="34" charset="0"/>
                          <a:ea typeface="+mn-lt"/>
                          <a:cs typeface="+mn-lt"/>
                        </a:rPr>
                        <a:t>Eines</a:t>
                      </a:r>
                      <a:r>
                        <a:rPr lang="fr-FR" sz="2000" i="1" dirty="0">
                          <a:latin typeface="Bahnschrift" panose="020B0502040204020203" pitchFamily="34" charset="0"/>
                          <a:ea typeface="+mn-lt"/>
                          <a:cs typeface="+mn-lt"/>
                        </a:rPr>
                        <a:t> </a:t>
                      </a:r>
                      <a:r>
                        <a:rPr lang="fr-FR" sz="2000" i="1" dirty="0" err="1">
                          <a:latin typeface="Bahnschrift" panose="020B0502040204020203" pitchFamily="34" charset="0"/>
                          <a:ea typeface="+mn-lt"/>
                          <a:cs typeface="+mn-lt"/>
                        </a:rPr>
                        <a:t>Tages</a:t>
                      </a:r>
                      <a:endParaRPr lang="fr-FR" sz="2000" i="1" dirty="0">
                        <a:latin typeface="Bahnschrift" panose="020B0502040204020203" pitchFamily="34" charset="0"/>
                        <a:ea typeface="+mn-lt"/>
                        <a:cs typeface="+mn-lt"/>
                      </a:endParaRPr>
                    </a:p>
                    <a:p>
                      <a:pPr marL="0" lvl="1" indent="0">
                        <a:lnSpc>
                          <a:spcPct val="120000"/>
                        </a:lnSpc>
                        <a:spcBef>
                          <a:spcPts val="1200"/>
                        </a:spcBef>
                        <a:spcAft>
                          <a:spcPts val="0"/>
                        </a:spcAft>
                        <a:defRPr/>
                      </a:pPr>
                      <a:r>
                        <a:rPr lang="fr-FR" sz="2000" dirty="0">
                          <a:latin typeface="Bahnschrift" panose="020B0502040204020203" pitchFamily="34" charset="0"/>
                          <a:ea typeface="+mn-lt"/>
                          <a:cs typeface="+mn-lt"/>
                        </a:rPr>
                        <a:t>Echantillon de 250 occurrences</a:t>
                      </a:r>
                    </a:p>
                  </a:txBody>
                  <a:tcPr marL="137160" marR="137160" marT="137160" marB="137160"/>
                </a:tc>
                <a:tc>
                  <a:txBody>
                    <a:bodyPr/>
                    <a:lstStyle/>
                    <a:p>
                      <a:pPr marL="0" marR="0" lvl="0" indent="0" algn="l" defTabSz="914400" rtl="0" eaLnBrk="1" fontAlgn="auto" latinLnBrk="0" hangingPunct="1">
                        <a:lnSpc>
                          <a:spcPct val="120000"/>
                        </a:lnSpc>
                        <a:spcBef>
                          <a:spcPts val="1200"/>
                        </a:spcBef>
                        <a:spcAft>
                          <a:spcPts val="0"/>
                        </a:spcAft>
                        <a:buClrTx/>
                        <a:buSzTx/>
                        <a:buFontTx/>
                        <a:buNone/>
                        <a:tabLst/>
                        <a:defRPr/>
                      </a:pPr>
                      <a:r>
                        <a:rPr lang="fr-FR" sz="2000" dirty="0">
                          <a:latin typeface="Bahnschrift" panose="020B0502040204020203" pitchFamily="34" charset="0"/>
                          <a:ea typeface="+mn-lt"/>
                          <a:cs typeface="+mn-lt"/>
                        </a:rPr>
                        <a:t>EUROPARL</a:t>
                      </a:r>
                    </a:p>
                    <a:p>
                      <a:pPr marL="0" marR="0" lvl="0" indent="0" algn="l" defTabSz="914400" rtl="0" eaLnBrk="1" fontAlgn="auto" latinLnBrk="0" hangingPunct="1">
                        <a:lnSpc>
                          <a:spcPct val="120000"/>
                        </a:lnSpc>
                        <a:spcBef>
                          <a:spcPts val="1200"/>
                        </a:spcBef>
                        <a:spcAft>
                          <a:spcPts val="0"/>
                        </a:spcAft>
                        <a:buClrTx/>
                        <a:buSzTx/>
                        <a:buFontTx/>
                        <a:buNone/>
                        <a:tabLst/>
                        <a:defRPr/>
                      </a:pPr>
                      <a:r>
                        <a:rPr lang="fr-FR" sz="2000" dirty="0" err="1">
                          <a:latin typeface="Bahnschrift" panose="020B0502040204020203" pitchFamily="34" charset="0"/>
                          <a:ea typeface="+mn-lt"/>
                          <a:cs typeface="+mn-lt"/>
                        </a:rPr>
                        <a:t>SketchEngine</a:t>
                      </a:r>
                      <a:endParaRPr lang="fr-FR" sz="2000" dirty="0">
                        <a:latin typeface="Bahnschrift" panose="020B0502040204020203" pitchFamily="34" charset="0"/>
                        <a:ea typeface="+mn-lt"/>
                        <a:cs typeface="+mn-lt"/>
                      </a:endParaRPr>
                    </a:p>
                    <a:p>
                      <a:pPr marL="0" marR="0" lvl="0" indent="0" algn="l" defTabSz="914400" rtl="0" eaLnBrk="1" fontAlgn="auto" latinLnBrk="0" hangingPunct="1">
                        <a:lnSpc>
                          <a:spcPct val="120000"/>
                        </a:lnSpc>
                        <a:spcBef>
                          <a:spcPts val="1200"/>
                        </a:spcBef>
                        <a:spcAft>
                          <a:spcPts val="0"/>
                        </a:spcAft>
                        <a:buClrTx/>
                        <a:buSzTx/>
                        <a:buFontTx/>
                        <a:buNone/>
                        <a:tabLst/>
                        <a:defRPr/>
                      </a:pPr>
                      <a:r>
                        <a:rPr lang="fr-FR" sz="2000" dirty="0">
                          <a:latin typeface="Bahnschrift" panose="020B0502040204020203" pitchFamily="34" charset="0"/>
                          <a:ea typeface="+mn-lt"/>
                          <a:cs typeface="+mn-lt"/>
                        </a:rPr>
                        <a:t>DE&gt;EN	47+ millions de mots</a:t>
                      </a:r>
                    </a:p>
                    <a:p>
                      <a:pPr marL="0" marR="0" lvl="0" indent="0" algn="l" defTabSz="914400" rtl="0" eaLnBrk="1" fontAlgn="auto" latinLnBrk="0" hangingPunct="1">
                        <a:lnSpc>
                          <a:spcPct val="120000"/>
                        </a:lnSpc>
                        <a:spcBef>
                          <a:spcPts val="1200"/>
                        </a:spcBef>
                        <a:spcAft>
                          <a:spcPts val="0"/>
                        </a:spcAft>
                        <a:buClrTx/>
                        <a:buSzTx/>
                        <a:buFontTx/>
                        <a:buNone/>
                        <a:tabLst/>
                        <a:defRPr/>
                      </a:pPr>
                      <a:r>
                        <a:rPr lang="fr-FR" sz="2000" dirty="0">
                          <a:latin typeface="Bahnschrift" panose="020B0502040204020203" pitchFamily="34" charset="0"/>
                          <a:ea typeface="+mn-lt"/>
                          <a:cs typeface="+mn-lt"/>
                        </a:rPr>
                        <a:t>EN&gt;DE	53+ millions de mots</a:t>
                      </a:r>
                    </a:p>
                    <a:p>
                      <a:pPr marL="0" marR="0" lvl="0" indent="0" algn="l" defTabSz="914400" rtl="0" eaLnBrk="1" fontAlgn="auto" latinLnBrk="0" hangingPunct="1">
                        <a:lnSpc>
                          <a:spcPct val="120000"/>
                        </a:lnSpc>
                        <a:spcBef>
                          <a:spcPts val="1200"/>
                        </a:spcBef>
                        <a:spcAft>
                          <a:spcPts val="0"/>
                        </a:spcAft>
                        <a:buClrTx/>
                        <a:buSzTx/>
                        <a:buFontTx/>
                        <a:buNone/>
                        <a:tabLst/>
                        <a:defRPr/>
                      </a:pPr>
                      <a:r>
                        <a:rPr lang="fr-FR" sz="2000" dirty="0">
                          <a:latin typeface="Bahnschrift" panose="020B0502040204020203" pitchFamily="34" charset="0"/>
                          <a:ea typeface="+mn-lt"/>
                          <a:cs typeface="+mn-lt"/>
                        </a:rPr>
                        <a:t>2 échantillons de 100 occurrences</a:t>
                      </a:r>
                    </a:p>
                  </a:txBody>
                  <a:tcPr marL="137160" marR="137160" marT="137160" marB="137160"/>
                </a:tc>
                <a:extLst>
                  <a:ext uri="{0D108BD9-81ED-4DB2-BD59-A6C34878D82A}">
                    <a16:rowId xmlns:a16="http://schemas.microsoft.com/office/drawing/2014/main" val="3812897027"/>
                  </a:ext>
                </a:extLst>
              </a:tr>
              <a:tr h="370840">
                <a:tc gridSpan="2">
                  <a:txBody>
                    <a:bodyPr/>
                    <a:lstStyle/>
                    <a:p>
                      <a:pPr marL="0" marR="0" lvl="0" indent="0" algn="ctr" defTabSz="914400" rtl="0" eaLnBrk="1" fontAlgn="auto" latinLnBrk="0" hangingPunct="1">
                        <a:lnSpc>
                          <a:spcPct val="120000"/>
                        </a:lnSpc>
                        <a:spcBef>
                          <a:spcPts val="1200"/>
                        </a:spcBef>
                        <a:spcAft>
                          <a:spcPts val="0"/>
                        </a:spcAft>
                        <a:buClrTx/>
                        <a:buSzTx/>
                        <a:buFontTx/>
                        <a:buNone/>
                        <a:tabLst/>
                        <a:defRPr/>
                      </a:pPr>
                      <a:r>
                        <a:rPr lang="fr-FR" sz="2000" dirty="0">
                          <a:solidFill>
                            <a:schemeClr val="tx1"/>
                          </a:solidFill>
                          <a:latin typeface="Bahnschrift" panose="020B0502040204020203" pitchFamily="34" charset="0"/>
                          <a:ea typeface="+mn-lt"/>
                          <a:cs typeface="+mn-lt"/>
                        </a:rPr>
                        <a:t>analyse manuelle sous Excel </a:t>
                      </a:r>
                    </a:p>
                  </a:txBody>
                  <a:tcPr marL="137160" marR="137160" marT="137160" marB="137160"/>
                </a:tc>
                <a:tc hMerge="1">
                  <a:txBody>
                    <a:bodyPr/>
                    <a:lstStyle/>
                    <a:p>
                      <a:endParaRPr lang="en-BE" sz="2000" dirty="0"/>
                    </a:p>
                  </a:txBody>
                  <a:tcPr/>
                </a:tc>
                <a:extLst>
                  <a:ext uri="{0D108BD9-81ED-4DB2-BD59-A6C34878D82A}">
                    <a16:rowId xmlns:a16="http://schemas.microsoft.com/office/drawing/2014/main" val="4234850861"/>
                  </a:ext>
                </a:extLst>
              </a:tr>
              <a:tr h="370840">
                <a:tc gridSpan="2">
                  <a:txBody>
                    <a:bodyPr/>
                    <a:lstStyle/>
                    <a:p>
                      <a:pPr marL="0" marR="0" lvl="0" indent="0" algn="ctr" defTabSz="914400" rtl="0" eaLnBrk="1" fontAlgn="auto" latinLnBrk="0" hangingPunct="1">
                        <a:lnSpc>
                          <a:spcPct val="120000"/>
                        </a:lnSpc>
                        <a:spcBef>
                          <a:spcPts val="1200"/>
                        </a:spcBef>
                        <a:spcAft>
                          <a:spcPts val="0"/>
                        </a:spcAft>
                        <a:buClrTx/>
                        <a:buSzTx/>
                        <a:buFontTx/>
                        <a:buNone/>
                        <a:tabLst/>
                        <a:defRPr/>
                      </a:pPr>
                      <a:r>
                        <a:rPr lang="fr-FR" sz="2000" dirty="0">
                          <a:solidFill>
                            <a:schemeClr val="tx1"/>
                          </a:solidFill>
                          <a:latin typeface="Bahnschrift" panose="020B0502040204020203" pitchFamily="34" charset="0"/>
                          <a:ea typeface="+mn-lt"/>
                          <a:cs typeface="+mn-lt"/>
                        </a:rPr>
                        <a:t>paramètres sémantiques, syntaxiques et </a:t>
                      </a:r>
                      <a:r>
                        <a:rPr lang="fr-FR" sz="2000" dirty="0" err="1">
                          <a:solidFill>
                            <a:schemeClr val="tx1"/>
                          </a:solidFill>
                          <a:latin typeface="Bahnschrift" panose="020B0502040204020203" pitchFamily="34" charset="0"/>
                          <a:ea typeface="+mn-lt"/>
                          <a:cs typeface="+mn-lt"/>
                        </a:rPr>
                        <a:t>collocationnels</a:t>
                      </a:r>
                      <a:endParaRPr lang="fr-FR" sz="2000" dirty="0">
                        <a:solidFill>
                          <a:schemeClr val="tx1"/>
                        </a:solidFill>
                        <a:latin typeface="Bahnschrift" panose="020B0502040204020203" pitchFamily="34" charset="0"/>
                        <a:ea typeface="+mn-lt"/>
                        <a:cs typeface="+mn-lt"/>
                      </a:endParaRPr>
                    </a:p>
                  </a:txBody>
                  <a:tcPr marL="137160" marR="137160" marT="137160" marB="137160"/>
                </a:tc>
                <a:tc hMerge="1">
                  <a:txBody>
                    <a:bodyPr/>
                    <a:lstStyle/>
                    <a:p>
                      <a:endParaRPr lang="en-BE" sz="2000" dirty="0"/>
                    </a:p>
                  </a:txBody>
                  <a:tcPr/>
                </a:tc>
                <a:extLst>
                  <a:ext uri="{0D108BD9-81ED-4DB2-BD59-A6C34878D82A}">
                    <a16:rowId xmlns:a16="http://schemas.microsoft.com/office/drawing/2014/main" val="603280605"/>
                  </a:ext>
                </a:extLst>
              </a:tr>
            </a:tbl>
          </a:graphicData>
        </a:graphic>
      </p:graphicFrame>
      <p:sp>
        <p:nvSpPr>
          <p:cNvPr id="2" name="Espace réservé du texte 5">
            <a:extLst>
              <a:ext uri="{FF2B5EF4-FFF2-40B4-BE49-F238E27FC236}">
                <a16:creationId xmlns:a16="http://schemas.microsoft.com/office/drawing/2014/main" id="{A675E782-C574-9F87-A8D8-D9DFAFAB672F}"/>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a:t>
            </a:r>
            <a:r>
              <a:rPr lang="fr-FR" b="1" dirty="0">
                <a:solidFill>
                  <a:srgbClr val="969696"/>
                </a:solidFill>
                <a:latin typeface="Bahnschrift" panose="020B0502040204020203" pitchFamily="34" charset="0"/>
                <a:cs typeface="Calibri"/>
              </a:rPr>
              <a:t>•                   • •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102283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a:xfrm>
            <a:off x="452832" y="529316"/>
            <a:ext cx="8229600" cy="1143000"/>
          </a:xfrm>
        </p:spPr>
        <p:txBody>
          <a:bodyPr/>
          <a:lstStyle/>
          <a:p>
            <a:r>
              <a:rPr lang="fr-FR" dirty="0">
                <a:latin typeface="Bahnschrift" panose="020B0502040204020203" pitchFamily="34" charset="0"/>
                <a:cs typeface="Arial" charset="0"/>
              </a:rPr>
              <a:t>Typologie </a:t>
            </a:r>
            <a:endParaRPr dirty="0">
              <a:solidFill>
                <a:schemeClr val="tx1"/>
              </a:solidFill>
              <a:latin typeface="Bahnschrift" panose="020B0502040204020203" pitchFamily="34" charset="0"/>
              <a:cs typeface="Arial" charset="0"/>
            </a:endParaRPr>
          </a:p>
        </p:txBody>
      </p:sp>
      <p:sp>
        <p:nvSpPr>
          <p:cNvPr id="34820" name="Espace réservé du numéro de diapositive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11</a:t>
            </a:fld>
            <a:endParaRPr lang="fr-BE">
              <a:latin typeface="Bahnschrift" panose="020B0502040204020203" pitchFamily="34" charset="0"/>
            </a:endParaRPr>
          </a:p>
        </p:txBody>
      </p:sp>
      <p:sp>
        <p:nvSpPr>
          <p:cNvPr id="34821" name="Espace réservé du pied de page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59221ECC-23ED-683D-6A9A-543D47F684A2}"/>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b="1" dirty="0" err="1">
                <a:solidFill>
                  <a:srgbClr val="C00000"/>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Bibliographie</a:t>
            </a:r>
          </a:p>
        </p:txBody>
      </p:sp>
      <p:graphicFrame>
        <p:nvGraphicFramePr>
          <p:cNvPr id="5" name="Table 5">
            <a:extLst>
              <a:ext uri="{FF2B5EF4-FFF2-40B4-BE49-F238E27FC236}">
                <a16:creationId xmlns:a16="http://schemas.microsoft.com/office/drawing/2014/main" id="{3D601AF6-E8EB-C191-664D-52159DFE5427}"/>
              </a:ext>
            </a:extLst>
          </p:cNvPr>
          <p:cNvGraphicFramePr>
            <a:graphicFrameLocks noGrp="1"/>
          </p:cNvGraphicFramePr>
          <p:nvPr>
            <p:extLst>
              <p:ext uri="{D42A27DB-BD31-4B8C-83A1-F6EECF244321}">
                <p14:modId xmlns:p14="http://schemas.microsoft.com/office/powerpoint/2010/main" val="401666144"/>
              </p:ext>
            </p:extLst>
          </p:nvPr>
        </p:nvGraphicFramePr>
        <p:xfrm>
          <a:off x="172564" y="1421547"/>
          <a:ext cx="8869836" cy="5115960"/>
        </p:xfrm>
        <a:graphic>
          <a:graphicData uri="http://schemas.openxmlformats.org/drawingml/2006/table">
            <a:tbl>
              <a:tblPr firstRow="1" bandRow="1">
                <a:tableStyleId>{5940675A-B579-460E-94D1-54222C63F5DA}</a:tableStyleId>
              </a:tblPr>
              <a:tblGrid>
                <a:gridCol w="8869836">
                  <a:extLst>
                    <a:ext uri="{9D8B030D-6E8A-4147-A177-3AD203B41FA5}">
                      <a16:colId xmlns:a16="http://schemas.microsoft.com/office/drawing/2014/main" val="496504921"/>
                    </a:ext>
                  </a:extLst>
                </a:gridCol>
              </a:tblGrid>
              <a:tr h="3708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2400" b="1" dirty="0">
                          <a:solidFill>
                            <a:schemeClr val="accent5"/>
                          </a:solidFill>
                          <a:latin typeface="+mn-lt"/>
                        </a:rPr>
                        <a:t>Usages </a:t>
                      </a:r>
                      <a:r>
                        <a:rPr lang="en-GB" sz="2400" b="1" dirty="0" err="1">
                          <a:solidFill>
                            <a:schemeClr val="accent5"/>
                          </a:solidFill>
                          <a:latin typeface="+mn-lt"/>
                        </a:rPr>
                        <a:t>contrastifs</a:t>
                      </a:r>
                      <a:endParaRPr lang="en-BE" sz="2400" b="1" dirty="0">
                        <a:solidFill>
                          <a:schemeClr val="accent5"/>
                        </a:solidFill>
                        <a:latin typeface="+mn-lt"/>
                      </a:endParaRPr>
                    </a:p>
                  </a:txBody>
                  <a:tcPr marT="144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3516482"/>
                  </a:ext>
                </a:extLst>
              </a:tr>
              <a:tr h="370840">
                <a:tc>
                  <a:txBody>
                    <a:bodyPr/>
                    <a:lstStyle/>
                    <a:p>
                      <a:pPr marL="263525" marR="0" lvl="0" indent="0" algn="l" defTabSz="914400" rtl="0" eaLnBrk="1" fontAlgn="auto" latinLnBrk="0" hangingPunct="1">
                        <a:lnSpc>
                          <a:spcPct val="100000"/>
                        </a:lnSpc>
                        <a:spcBef>
                          <a:spcPts val="600"/>
                        </a:spcBef>
                        <a:spcAft>
                          <a:spcPts val="0"/>
                        </a:spcAft>
                        <a:buClrTx/>
                        <a:buSzTx/>
                        <a:buFontTx/>
                        <a:buNone/>
                        <a:tabLst>
                          <a:tab pos="2244725" algn="l"/>
                        </a:tabLst>
                        <a:defRPr/>
                      </a:pPr>
                      <a:r>
                        <a:rPr lang="en-GB" sz="2000" b="1" dirty="0">
                          <a:solidFill>
                            <a:schemeClr val="accent2"/>
                          </a:solidFill>
                          <a:latin typeface="+mn-lt"/>
                        </a:rPr>
                        <a:t>Reformulation</a:t>
                      </a:r>
                      <a:r>
                        <a:rPr lang="en-GB" sz="2000" b="1" dirty="0">
                          <a:latin typeface="+mn-lt"/>
                        </a:rPr>
                        <a:t> </a:t>
                      </a:r>
                      <a:r>
                        <a:rPr lang="fr-FR" sz="2000" dirty="0">
                          <a:solidFill>
                            <a:schemeClr val="tx1"/>
                          </a:solidFill>
                          <a:latin typeface="Bahnschrift" panose="020B0502040204020203" pitchFamily="34" charset="0"/>
                          <a:cs typeface="Arial" charset="0"/>
                        </a:rPr>
                        <a:t>	</a:t>
                      </a:r>
                      <a:r>
                        <a:rPr lang="fr-FR" sz="2000" dirty="0">
                          <a:latin typeface="+mn-lt"/>
                          <a:ea typeface="+mn-lt"/>
                          <a:cs typeface="+mn-lt"/>
                        </a:rPr>
                        <a:t>une formulation plus précise qu’une autre</a:t>
                      </a:r>
                    </a:p>
                    <a:p>
                      <a:pPr marL="538163" indent="0">
                        <a:lnSpc>
                          <a:spcPct val="100000"/>
                        </a:lnSpc>
                        <a:spcBef>
                          <a:spcPts val="600"/>
                        </a:spcBef>
                        <a:spcAft>
                          <a:spcPts val="600"/>
                        </a:spcAft>
                      </a:pPr>
                      <a:r>
                        <a:rPr lang="fr-FR" sz="1800" b="0" i="1" u="none" strike="noStrike" kern="1200" baseline="0" dirty="0">
                          <a:solidFill>
                            <a:schemeClr val="tx1"/>
                          </a:solidFill>
                          <a:latin typeface="+mn-lt"/>
                          <a:ea typeface="+mn-ea"/>
                          <a:cs typeface="+mn-cs"/>
                        </a:rPr>
                        <a:t>Cocktail chez Paul Morand </a:t>
                      </a:r>
                      <a:r>
                        <a:rPr lang="fr-FR" sz="1800" b="1" i="1" u="none" strike="noStrike" kern="1200" baseline="0" dirty="0">
                          <a:solidFill>
                            <a:schemeClr val="tx1"/>
                          </a:solidFill>
                          <a:latin typeface="+mn-lt"/>
                          <a:ea typeface="+mn-ea"/>
                          <a:cs typeface="+mn-cs"/>
                        </a:rPr>
                        <a:t>ou plutôt </a:t>
                      </a:r>
                      <a:r>
                        <a:rPr lang="fr-FR" sz="1800" b="0" i="1" u="none" strike="noStrike" kern="1200" baseline="0" dirty="0">
                          <a:solidFill>
                            <a:schemeClr val="tx1"/>
                          </a:solidFill>
                          <a:latin typeface="+mn-lt"/>
                          <a:ea typeface="+mn-ea"/>
                          <a:cs typeface="+mn-cs"/>
                        </a:rPr>
                        <a:t>ce que sa femme appelle un </a:t>
                      </a:r>
                      <a:r>
                        <a:rPr lang="en-GB" sz="1800" b="0" i="1" u="none" strike="noStrike" kern="1200" baseline="0" dirty="0">
                          <a:solidFill>
                            <a:schemeClr val="tx1"/>
                          </a:solidFill>
                          <a:latin typeface="+mn-lt"/>
                          <a:ea typeface="+mn-ea"/>
                          <a:cs typeface="+mn-cs"/>
                        </a:rPr>
                        <a:t>“cocktail” </a:t>
                      </a:r>
                      <a:endParaRPr lang="en-BE" sz="1800" dirty="0">
                        <a:latin typeface="+mn-lt"/>
                      </a:endParaRPr>
                    </a:p>
                  </a:txBody>
                  <a:tcPr marT="144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1392196"/>
                  </a:ext>
                </a:extLst>
              </a:tr>
              <a:tr h="467360">
                <a:tc>
                  <a:txBody>
                    <a:bodyPr/>
                    <a:lstStyle/>
                    <a:p>
                      <a:pPr marL="263525" marR="0" lvl="0" indent="0" algn="l" defTabSz="914400" rtl="0" eaLnBrk="1" fontAlgn="auto" latinLnBrk="0" hangingPunct="1">
                        <a:lnSpc>
                          <a:spcPct val="100000"/>
                        </a:lnSpc>
                        <a:spcBef>
                          <a:spcPts val="600"/>
                        </a:spcBef>
                        <a:spcAft>
                          <a:spcPts val="600"/>
                        </a:spcAft>
                        <a:buClrTx/>
                        <a:buSzTx/>
                        <a:buFontTx/>
                        <a:buNone/>
                        <a:tabLst>
                          <a:tab pos="2244725" algn="l"/>
                        </a:tabLst>
                        <a:defRPr/>
                      </a:pPr>
                      <a:r>
                        <a:rPr lang="en-GB" sz="2000" b="1" dirty="0" err="1">
                          <a:solidFill>
                            <a:schemeClr val="accent2"/>
                          </a:solidFill>
                          <a:latin typeface="+mn-lt"/>
                        </a:rPr>
                        <a:t>Préférence</a:t>
                      </a:r>
                      <a:r>
                        <a:rPr lang="en-GB" sz="2000" b="1" dirty="0">
                          <a:latin typeface="+mn-lt"/>
                          <a:ea typeface="+mn-ea"/>
                          <a:cs typeface="+mn-cs"/>
                        </a:rPr>
                        <a:t> </a:t>
                      </a:r>
                      <a:r>
                        <a:rPr lang="fr-FR" sz="2000" dirty="0">
                          <a:solidFill>
                            <a:schemeClr val="tx1"/>
                          </a:solidFill>
                          <a:latin typeface="Bahnschrift" panose="020B0502040204020203" pitchFamily="34" charset="0"/>
                          <a:cs typeface="Arial" charset="0"/>
                        </a:rPr>
                        <a:t>	</a:t>
                      </a:r>
                      <a:r>
                        <a:rPr lang="fr-FR" sz="2000" dirty="0">
                          <a:latin typeface="+mn-lt"/>
                          <a:ea typeface="+mn-lt"/>
                          <a:cs typeface="+mn-lt"/>
                        </a:rPr>
                        <a:t>indique une option préférée en contraste avec une autre</a:t>
                      </a:r>
                    </a:p>
                    <a:p>
                      <a:pPr marL="538163" indent="0">
                        <a:lnSpc>
                          <a:spcPct val="100000"/>
                        </a:lnSpc>
                        <a:spcBef>
                          <a:spcPts val="0"/>
                        </a:spcBef>
                        <a:spcAft>
                          <a:spcPts val="600"/>
                        </a:spcAft>
                      </a:pPr>
                      <a:r>
                        <a:rPr lang="fr-FR" sz="1800" b="0" i="1" u="none" strike="noStrike" kern="1200" baseline="0" dirty="0">
                          <a:solidFill>
                            <a:schemeClr val="tx1"/>
                          </a:solidFill>
                          <a:latin typeface="+mn-lt"/>
                          <a:ea typeface="+mn-ea"/>
                          <a:cs typeface="+mn-cs"/>
                        </a:rPr>
                        <a:t>Il préfère se taire </a:t>
                      </a:r>
                      <a:r>
                        <a:rPr lang="fr-FR" sz="1800" b="1" i="1" u="none" strike="noStrike" kern="1200" baseline="0" dirty="0">
                          <a:solidFill>
                            <a:schemeClr val="tx1"/>
                          </a:solidFill>
                          <a:latin typeface="+mn-lt"/>
                          <a:ea typeface="+mn-ea"/>
                          <a:cs typeface="+mn-cs"/>
                        </a:rPr>
                        <a:t>plutôt que </a:t>
                      </a:r>
                      <a:r>
                        <a:rPr lang="fr-FR" sz="1800" b="0" i="1" u="none" strike="noStrike" kern="1200" baseline="0" dirty="0">
                          <a:solidFill>
                            <a:schemeClr val="tx1"/>
                          </a:solidFill>
                          <a:latin typeface="+mn-lt"/>
                          <a:ea typeface="+mn-ea"/>
                          <a:cs typeface="+mn-cs"/>
                        </a:rPr>
                        <a:t>de faire du bruit avec des paroles creuses</a:t>
                      </a:r>
                      <a:r>
                        <a:rPr lang="fr-FR" sz="1800" b="0" i="0" u="none" strike="noStrike" kern="1200" baseline="0" dirty="0">
                          <a:solidFill>
                            <a:schemeClr val="tx1"/>
                          </a:solidFill>
                          <a:latin typeface="+mn-lt"/>
                          <a:ea typeface="+mn-ea"/>
                          <a:cs typeface="+mn-cs"/>
                        </a:rPr>
                        <a:t>.</a:t>
                      </a:r>
                    </a:p>
                  </a:txBody>
                  <a:tcPr marT="144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7066790"/>
                  </a:ext>
                </a:extLst>
              </a:tr>
              <a:tr h="370840">
                <a:tc>
                  <a:txBody>
                    <a:bodyPr/>
                    <a:lstStyle/>
                    <a:p>
                      <a:pPr marL="263525" marR="0" lvl="0" indent="0" algn="l" defTabSz="914400" rtl="0" eaLnBrk="1" fontAlgn="auto" latinLnBrk="0" hangingPunct="1">
                        <a:lnSpc>
                          <a:spcPct val="100000"/>
                        </a:lnSpc>
                        <a:spcBef>
                          <a:spcPts val="600"/>
                        </a:spcBef>
                        <a:spcAft>
                          <a:spcPts val="600"/>
                        </a:spcAft>
                        <a:buClrTx/>
                        <a:buSzTx/>
                        <a:buFontTx/>
                        <a:buNone/>
                        <a:tabLst>
                          <a:tab pos="2244725" algn="l"/>
                        </a:tabLst>
                        <a:defRPr/>
                      </a:pPr>
                      <a:r>
                        <a:rPr lang="en-GB" sz="2000" b="1" dirty="0" err="1">
                          <a:solidFill>
                            <a:schemeClr val="accent2"/>
                          </a:solidFill>
                          <a:latin typeface="+mn-lt"/>
                        </a:rPr>
                        <a:t>Remplacement</a:t>
                      </a:r>
                      <a:r>
                        <a:rPr lang="en-GB" sz="2000" b="1" dirty="0">
                          <a:latin typeface="+mn-lt"/>
                          <a:ea typeface="+mn-ea"/>
                          <a:cs typeface="+mn-cs"/>
                        </a:rPr>
                        <a:t> </a:t>
                      </a:r>
                      <a:r>
                        <a:rPr lang="fr-FR" sz="2000" dirty="0">
                          <a:solidFill>
                            <a:schemeClr val="tx1"/>
                          </a:solidFill>
                          <a:latin typeface="Bahnschrift" panose="020B0502040204020203" pitchFamily="34" charset="0"/>
                          <a:cs typeface="Arial" charset="0"/>
                        </a:rPr>
                        <a:t>	</a:t>
                      </a:r>
                      <a:r>
                        <a:rPr lang="fr-FR" sz="2000" dirty="0">
                          <a:latin typeface="+mn-lt"/>
                          <a:ea typeface="+mn-lt"/>
                          <a:cs typeface="+mn-lt"/>
                        </a:rPr>
                        <a:t>remplace un objet par un autre plus important</a:t>
                      </a:r>
                    </a:p>
                    <a:p>
                      <a:pPr marL="538163" indent="0">
                        <a:lnSpc>
                          <a:spcPct val="100000"/>
                        </a:lnSpc>
                        <a:spcBef>
                          <a:spcPts val="0"/>
                        </a:spcBef>
                        <a:spcAft>
                          <a:spcPts val="600"/>
                        </a:spcAft>
                      </a:pPr>
                      <a:r>
                        <a:rPr lang="fr-FR" sz="1800" b="0" i="1" u="none" strike="noStrike" kern="1200" baseline="0" dirty="0" err="1">
                          <a:solidFill>
                            <a:schemeClr val="tx1"/>
                          </a:solidFill>
                          <a:latin typeface="+mn-lt"/>
                          <a:ea typeface="+mn-ea"/>
                          <a:cs typeface="+mn-cs"/>
                        </a:rPr>
                        <a:t>Fedora</a:t>
                      </a:r>
                      <a:r>
                        <a:rPr lang="fr-FR" sz="1800" b="0" i="1" u="none" strike="noStrike" kern="1200" baseline="0" dirty="0">
                          <a:solidFill>
                            <a:schemeClr val="tx1"/>
                          </a:solidFill>
                          <a:latin typeface="+mn-lt"/>
                          <a:ea typeface="+mn-ea"/>
                          <a:cs typeface="+mn-cs"/>
                        </a:rPr>
                        <a:t> a souri, ce qui a été interprété comme valant approbation de sa part, là où il y avait </a:t>
                      </a:r>
                      <a:r>
                        <a:rPr lang="fr-FR" sz="1800" b="1" i="1" u="none" strike="noStrike" kern="1200" baseline="0" dirty="0">
                          <a:solidFill>
                            <a:schemeClr val="tx1"/>
                          </a:solidFill>
                          <a:latin typeface="+mn-lt"/>
                          <a:ea typeface="+mn-ea"/>
                          <a:cs typeface="+mn-cs"/>
                        </a:rPr>
                        <a:t>plutôt </a:t>
                      </a:r>
                      <a:r>
                        <a:rPr lang="fr-FR" sz="1800" b="0" i="1" u="none" strike="noStrike" kern="1200" baseline="0" dirty="0">
                          <a:solidFill>
                            <a:schemeClr val="tx1"/>
                          </a:solidFill>
                          <a:latin typeface="+mn-lt"/>
                          <a:ea typeface="+mn-ea"/>
                          <a:cs typeface="+mn-cs"/>
                        </a:rPr>
                        <a:t>matière à s’inquiéter de ses mauvais </a:t>
                      </a:r>
                      <a:r>
                        <a:rPr lang="en-GB" sz="1800" b="0" i="1" u="none" strike="noStrike" kern="1200" baseline="0" dirty="0">
                          <a:solidFill>
                            <a:schemeClr val="tx1"/>
                          </a:solidFill>
                          <a:latin typeface="+mn-lt"/>
                          <a:ea typeface="+mn-ea"/>
                          <a:cs typeface="+mn-cs"/>
                        </a:rPr>
                        <a:t>penchants</a:t>
                      </a:r>
                      <a:r>
                        <a:rPr lang="en-GB" sz="1800" b="0" i="0" u="none" strike="noStrike" kern="1200" baseline="0" dirty="0">
                          <a:solidFill>
                            <a:schemeClr val="tx1"/>
                          </a:solidFill>
                          <a:latin typeface="+mn-lt"/>
                          <a:ea typeface="+mn-ea"/>
                          <a:cs typeface="+mn-cs"/>
                        </a:rPr>
                        <a:t>. </a:t>
                      </a:r>
                      <a:endParaRPr lang="en-BE" sz="1800" dirty="0">
                        <a:latin typeface="+mn-lt"/>
                      </a:endParaRPr>
                    </a:p>
                  </a:txBody>
                  <a:tcPr marT="144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2870949"/>
                  </a:ext>
                </a:extLst>
              </a:tr>
              <a:tr h="370840">
                <a:tc>
                  <a:txBody>
                    <a:bodyPr/>
                    <a:lstStyle/>
                    <a:p>
                      <a:pPr marL="263525" marR="0" lvl="0" indent="0" algn="l" defTabSz="914400" rtl="0" eaLnBrk="1" fontAlgn="auto" latinLnBrk="0" hangingPunct="1">
                        <a:lnSpc>
                          <a:spcPct val="100000"/>
                        </a:lnSpc>
                        <a:spcBef>
                          <a:spcPts val="600"/>
                        </a:spcBef>
                        <a:spcAft>
                          <a:spcPts val="600"/>
                        </a:spcAft>
                        <a:buClrTx/>
                        <a:buSzTx/>
                        <a:buFontTx/>
                        <a:buNone/>
                        <a:tabLst>
                          <a:tab pos="2244725" algn="l"/>
                        </a:tabLst>
                        <a:defRPr/>
                      </a:pPr>
                      <a:r>
                        <a:rPr lang="en-GB" sz="2000" b="1" dirty="0" err="1">
                          <a:solidFill>
                            <a:schemeClr val="accent2"/>
                          </a:solidFill>
                          <a:latin typeface="+mn-lt"/>
                        </a:rPr>
                        <a:t>Antithèse</a:t>
                      </a:r>
                      <a:r>
                        <a:rPr lang="fr-FR" sz="2000" dirty="0">
                          <a:solidFill>
                            <a:schemeClr val="tx1"/>
                          </a:solidFill>
                          <a:latin typeface="Bahnschrift" panose="020B0502040204020203" pitchFamily="34" charset="0"/>
                          <a:cs typeface="Arial" charset="0"/>
                        </a:rPr>
                        <a:t>	</a:t>
                      </a:r>
                      <a:r>
                        <a:rPr lang="fr-FR" sz="2000" dirty="0">
                          <a:latin typeface="+mn-lt"/>
                          <a:ea typeface="+mn-lt"/>
                          <a:cs typeface="+mn-lt"/>
                        </a:rPr>
                        <a:t>introduit une antithèse directe </a:t>
                      </a:r>
                    </a:p>
                    <a:p>
                      <a:pPr marL="538163" indent="0">
                        <a:lnSpc>
                          <a:spcPct val="100000"/>
                        </a:lnSpc>
                        <a:spcBef>
                          <a:spcPts val="0"/>
                        </a:spcBef>
                        <a:spcAft>
                          <a:spcPts val="600"/>
                        </a:spcAft>
                      </a:pPr>
                      <a:r>
                        <a:rPr lang="fr-FR" sz="1800" b="0" i="1" u="none" strike="noStrike" kern="1200" baseline="0" dirty="0">
                          <a:solidFill>
                            <a:schemeClr val="tx1"/>
                          </a:solidFill>
                          <a:latin typeface="+mn-lt"/>
                          <a:ea typeface="+mn-ea"/>
                          <a:cs typeface="+mn-cs"/>
                        </a:rPr>
                        <a:t>Honoré, lui, n’était pas un soldat, </a:t>
                      </a:r>
                      <a:r>
                        <a:rPr lang="fr-FR" sz="1800" b="1" i="1" u="none" strike="noStrike" kern="1200" baseline="0" dirty="0">
                          <a:solidFill>
                            <a:schemeClr val="tx1"/>
                          </a:solidFill>
                          <a:latin typeface="+mn-lt"/>
                          <a:ea typeface="+mn-ea"/>
                          <a:cs typeface="+mn-cs"/>
                        </a:rPr>
                        <a:t>plutôt </a:t>
                      </a:r>
                      <a:r>
                        <a:rPr lang="fr-FR" sz="1800" b="0" i="1" u="none" strike="noStrike" kern="1200" baseline="0" dirty="0">
                          <a:solidFill>
                            <a:schemeClr val="tx1"/>
                          </a:solidFill>
                          <a:latin typeface="+mn-lt"/>
                          <a:ea typeface="+mn-ea"/>
                          <a:cs typeface="+mn-cs"/>
                        </a:rPr>
                        <a:t>un étudiant qui travaillait </a:t>
                      </a:r>
                      <a:r>
                        <a:rPr lang="en-GB" sz="1800" b="0" i="1" u="none" strike="noStrike" kern="1200" baseline="0" dirty="0">
                          <a:solidFill>
                            <a:schemeClr val="tx1"/>
                          </a:solidFill>
                          <a:latin typeface="+mn-lt"/>
                          <a:ea typeface="+mn-ea"/>
                          <a:cs typeface="+mn-cs"/>
                        </a:rPr>
                        <a:t>son </a:t>
                      </a:r>
                      <a:r>
                        <a:rPr lang="en-GB" sz="1800" b="0" i="1" u="none" strike="noStrike" kern="1200" baseline="0" dirty="0" err="1">
                          <a:solidFill>
                            <a:schemeClr val="tx1"/>
                          </a:solidFill>
                          <a:latin typeface="+mn-lt"/>
                          <a:ea typeface="+mn-ea"/>
                          <a:cs typeface="+mn-cs"/>
                        </a:rPr>
                        <a:t>cours</a:t>
                      </a:r>
                      <a:r>
                        <a:rPr lang="en-GB" sz="1800" b="0" i="0" u="none" strike="noStrike" kern="1200" baseline="0" dirty="0">
                          <a:solidFill>
                            <a:schemeClr val="tx1"/>
                          </a:solidFill>
                          <a:latin typeface="+mn-lt"/>
                          <a:ea typeface="+mn-ea"/>
                          <a:cs typeface="+mn-cs"/>
                        </a:rPr>
                        <a:t>. </a:t>
                      </a:r>
                      <a:endParaRPr lang="en-BE" sz="1800" dirty="0">
                        <a:latin typeface="+mn-lt"/>
                      </a:endParaRPr>
                    </a:p>
                  </a:txBody>
                  <a:tcPr marT="144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8575476"/>
                  </a:ext>
                </a:extLst>
              </a:tr>
              <a:tr h="370840">
                <a:tc>
                  <a:txBody>
                    <a:bodyPr/>
                    <a:lstStyle/>
                    <a:p>
                      <a:pPr>
                        <a:lnSpc>
                          <a:spcPct val="100000"/>
                        </a:lnSpc>
                        <a:spcBef>
                          <a:spcPts val="600"/>
                        </a:spcBef>
                        <a:spcAft>
                          <a:spcPts val="600"/>
                        </a:spcAft>
                      </a:pPr>
                      <a:r>
                        <a:rPr lang="en-GB" sz="2400" b="1" dirty="0">
                          <a:solidFill>
                            <a:schemeClr val="accent5"/>
                          </a:solidFill>
                          <a:latin typeface="+mn-lt"/>
                        </a:rPr>
                        <a:t>Usage </a:t>
                      </a:r>
                      <a:r>
                        <a:rPr lang="en-GB" sz="2400" b="1" dirty="0" err="1">
                          <a:solidFill>
                            <a:schemeClr val="accent5"/>
                          </a:solidFill>
                          <a:latin typeface="+mn-lt"/>
                        </a:rPr>
                        <a:t>graduel</a:t>
                      </a:r>
                      <a:endParaRPr lang="en-GB" sz="2400" b="1" dirty="0">
                        <a:solidFill>
                          <a:schemeClr val="accent5"/>
                        </a:solidFill>
                        <a:latin typeface="+mn-lt"/>
                      </a:endParaRPr>
                    </a:p>
                    <a:p>
                      <a:pPr marL="263525" indent="0">
                        <a:lnSpc>
                          <a:spcPct val="100000"/>
                        </a:lnSpc>
                        <a:spcBef>
                          <a:spcPts val="0"/>
                        </a:spcBef>
                        <a:spcAft>
                          <a:spcPts val="600"/>
                        </a:spcAft>
                      </a:pPr>
                      <a:r>
                        <a:rPr lang="fr-FR" sz="1800" b="0" i="1" u="none" strike="noStrike" kern="1200" baseline="0" dirty="0">
                          <a:solidFill>
                            <a:schemeClr val="tx1"/>
                          </a:solidFill>
                          <a:latin typeface="+mn-lt"/>
                          <a:ea typeface="+mn-ea"/>
                          <a:cs typeface="+mn-cs"/>
                        </a:rPr>
                        <a:t>Can … il est </a:t>
                      </a:r>
                      <a:r>
                        <a:rPr lang="fr-FR" sz="1800" b="1" i="1" u="none" strike="noStrike" kern="1200" baseline="0" dirty="0">
                          <a:solidFill>
                            <a:schemeClr val="tx1"/>
                          </a:solidFill>
                          <a:latin typeface="+mn-lt"/>
                          <a:ea typeface="+mn-ea"/>
                          <a:cs typeface="+mn-cs"/>
                        </a:rPr>
                        <a:t>plutôt </a:t>
                      </a:r>
                      <a:r>
                        <a:rPr lang="fr-FR" sz="1800" b="0" i="1" u="none" strike="noStrike" kern="1200" baseline="0" dirty="0">
                          <a:solidFill>
                            <a:schemeClr val="tx1"/>
                          </a:solidFill>
                          <a:latin typeface="+mn-lt"/>
                          <a:ea typeface="+mn-ea"/>
                          <a:cs typeface="+mn-cs"/>
                        </a:rPr>
                        <a:t>bel homme</a:t>
                      </a:r>
                      <a:r>
                        <a:rPr lang="fr-FR" sz="1800" b="0" i="0" u="none" strike="noStrike" kern="1200" baseline="0" dirty="0">
                          <a:solidFill>
                            <a:schemeClr val="tx1"/>
                          </a:solidFill>
                          <a:latin typeface="+mn-lt"/>
                          <a:ea typeface="+mn-ea"/>
                          <a:cs typeface="+mn-cs"/>
                        </a:rPr>
                        <a:t>. </a:t>
                      </a:r>
                      <a:endParaRPr lang="en-BE" sz="1800" dirty="0">
                        <a:latin typeface="+mn-lt"/>
                      </a:endParaRPr>
                    </a:p>
                  </a:txBody>
                  <a:tcPr marT="144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058867"/>
                  </a:ext>
                </a:extLst>
              </a:tr>
            </a:tbl>
          </a:graphicData>
        </a:graphic>
      </p:graphicFrame>
      <p:sp>
        <p:nvSpPr>
          <p:cNvPr id="11" name="TextBox 10">
            <a:extLst>
              <a:ext uri="{FF2B5EF4-FFF2-40B4-BE49-F238E27FC236}">
                <a16:creationId xmlns:a16="http://schemas.microsoft.com/office/drawing/2014/main" id="{ADCDA022-75DB-2CA7-85F5-734F15D09376}"/>
              </a:ext>
            </a:extLst>
          </p:cNvPr>
          <p:cNvSpPr txBox="1"/>
          <p:nvPr/>
        </p:nvSpPr>
        <p:spPr>
          <a:xfrm>
            <a:off x="5803900" y="1029454"/>
            <a:ext cx="4577080" cy="369332"/>
          </a:xfrm>
          <a:prstGeom prst="rect">
            <a:avLst/>
          </a:prstGeom>
          <a:noFill/>
        </p:spPr>
        <p:txBody>
          <a:bodyPr wrap="square">
            <a:spAutoFit/>
          </a:bodyPr>
          <a:lstStyle/>
          <a:p>
            <a:r>
              <a:rPr lang="fr-FR" sz="1800" dirty="0">
                <a:solidFill>
                  <a:schemeClr val="tx1"/>
                </a:solidFill>
                <a:latin typeface="Bahnschrift" panose="020B0502040204020203" pitchFamily="34" charset="0"/>
                <a:cs typeface="Arial" charset="0"/>
              </a:rPr>
              <a:t>(Brems et al. 2020 : 220-223)	</a:t>
            </a:r>
            <a:endParaRPr lang="en-BE" dirty="0"/>
          </a:p>
        </p:txBody>
      </p:sp>
      <p:sp>
        <p:nvSpPr>
          <p:cNvPr id="2" name="Espace réservé du texte 5">
            <a:extLst>
              <a:ext uri="{FF2B5EF4-FFF2-40B4-BE49-F238E27FC236}">
                <a16:creationId xmlns:a16="http://schemas.microsoft.com/office/drawing/2014/main" id="{F823BE3A-D45D-BAFD-6CD0-3BBD363E35AB}"/>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a:t>
            </a:r>
            <a:r>
              <a:rPr lang="fr-FR" b="1" dirty="0">
                <a:solidFill>
                  <a:srgbClr val="969696"/>
                </a:solidFill>
                <a:latin typeface="Bahnschrift" panose="020B0502040204020203" pitchFamily="34" charset="0"/>
                <a:cs typeface="Calibri"/>
              </a:rPr>
              <a:t>• •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67988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p:txBody>
          <a:bodyPr/>
          <a:lstStyle/>
          <a:p>
            <a:r>
              <a:rPr lang="fr-FR" dirty="0">
                <a:latin typeface="Bahnschrift" panose="020B0502040204020203" pitchFamily="34" charset="0"/>
                <a:cs typeface="Arial" charset="0"/>
              </a:rPr>
              <a:t>Etude monolingue DE </a:t>
            </a:r>
            <a:r>
              <a:rPr lang="fr-FR" i="1" dirty="0" err="1">
                <a:latin typeface="Bahnschrift" panose="020B0502040204020203" pitchFamily="34" charset="0"/>
                <a:cs typeface="Arial" charset="0"/>
              </a:rPr>
              <a:t>eher</a:t>
            </a:r>
            <a:endParaRPr i="1"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12</a:t>
            </a:fld>
            <a:endParaRPr lang="fr-BE">
              <a:latin typeface="Bahnschrift" panose="020B0502040204020203" pitchFamily="34" charset="0"/>
            </a:endParaRPr>
          </a:p>
        </p:txBody>
      </p:sp>
      <p:sp>
        <p:nvSpPr>
          <p:cNvPr id="34821" name="Espace réservé du pied de page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graphicFrame>
        <p:nvGraphicFramePr>
          <p:cNvPr id="3" name="Tableau 2">
            <a:extLst>
              <a:ext uri="{FF2B5EF4-FFF2-40B4-BE49-F238E27FC236}">
                <a16:creationId xmlns:a16="http://schemas.microsoft.com/office/drawing/2014/main" id="{8FC9A968-5D2B-7CFE-321E-B8669AA30CA3}"/>
              </a:ext>
            </a:extLst>
          </p:cNvPr>
          <p:cNvGraphicFramePr>
            <a:graphicFrameLocks noGrp="1"/>
          </p:cNvGraphicFramePr>
          <p:nvPr>
            <p:extLst>
              <p:ext uri="{D42A27DB-BD31-4B8C-83A1-F6EECF244321}">
                <p14:modId xmlns:p14="http://schemas.microsoft.com/office/powerpoint/2010/main" val="3854504266"/>
              </p:ext>
            </p:extLst>
          </p:nvPr>
        </p:nvGraphicFramePr>
        <p:xfrm>
          <a:off x="457200" y="1552687"/>
          <a:ext cx="8554720" cy="4536000"/>
        </p:xfrm>
        <a:graphic>
          <a:graphicData uri="http://schemas.openxmlformats.org/drawingml/2006/table">
            <a:tbl>
              <a:tblPr firstRow="1" firstCol="1" bandRow="1">
                <a:tableStyleId>{69012ECD-51FC-41F1-AA8D-1B2483CD663E}</a:tableStyleId>
              </a:tblPr>
              <a:tblGrid>
                <a:gridCol w="2138680">
                  <a:extLst>
                    <a:ext uri="{9D8B030D-6E8A-4147-A177-3AD203B41FA5}">
                      <a16:colId xmlns:a16="http://schemas.microsoft.com/office/drawing/2014/main" val="3436868696"/>
                    </a:ext>
                  </a:extLst>
                </a:gridCol>
                <a:gridCol w="1295400">
                  <a:extLst>
                    <a:ext uri="{9D8B030D-6E8A-4147-A177-3AD203B41FA5}">
                      <a16:colId xmlns:a16="http://schemas.microsoft.com/office/drawing/2014/main" val="2034939171"/>
                    </a:ext>
                  </a:extLst>
                </a:gridCol>
                <a:gridCol w="1330960">
                  <a:extLst>
                    <a:ext uri="{9D8B030D-6E8A-4147-A177-3AD203B41FA5}">
                      <a16:colId xmlns:a16="http://schemas.microsoft.com/office/drawing/2014/main" val="2936327933"/>
                    </a:ext>
                  </a:extLst>
                </a:gridCol>
                <a:gridCol w="3789680">
                  <a:extLst>
                    <a:ext uri="{9D8B030D-6E8A-4147-A177-3AD203B41FA5}">
                      <a16:colId xmlns:a16="http://schemas.microsoft.com/office/drawing/2014/main" val="2905355370"/>
                    </a:ext>
                  </a:extLst>
                </a:gridCol>
              </a:tblGrid>
              <a:tr h="504000">
                <a:tc>
                  <a:txBody>
                    <a:bodyPr/>
                    <a:lstStyle/>
                    <a:p>
                      <a:pPr>
                        <a:lnSpc>
                          <a:spcPct val="120000"/>
                        </a:lnSpc>
                        <a:spcAft>
                          <a:spcPts val="600"/>
                        </a:spcAft>
                      </a:pP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effectLst/>
                        </a:rPr>
                        <a:t>N</a:t>
                      </a: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effectLst/>
                        </a:rPr>
                        <a:t>%</a:t>
                      </a: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600"/>
                        </a:spcAft>
                      </a:pP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054628"/>
                  </a:ext>
                </a:extLst>
              </a:tr>
              <a:tr h="504000">
                <a:tc>
                  <a:txBody>
                    <a:bodyPr/>
                    <a:lstStyle/>
                    <a:p>
                      <a:pPr>
                        <a:lnSpc>
                          <a:spcPct val="120000"/>
                        </a:lnSpc>
                        <a:spcAft>
                          <a:spcPts val="600"/>
                        </a:spcAft>
                      </a:pPr>
                      <a:r>
                        <a:rPr lang="fr-BE" sz="2000" dirty="0">
                          <a:solidFill>
                            <a:schemeClr val="accent5"/>
                          </a:solidFill>
                          <a:effectLst/>
                        </a:rPr>
                        <a:t>Temporel</a:t>
                      </a:r>
                      <a:endParaRPr lang="fr-BE" sz="2000" dirty="0">
                        <a:solidFill>
                          <a:schemeClr val="accent5"/>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b="1" dirty="0">
                          <a:effectLst/>
                        </a:rPr>
                        <a:t>5</a:t>
                      </a:r>
                      <a:endParaRPr lang="fr-BE" sz="2000" b="1"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b="1" dirty="0">
                          <a:effectLst/>
                        </a:rPr>
                        <a:t>2.0</a:t>
                      </a:r>
                      <a:endParaRPr lang="fr-BE" sz="2000" b="1"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600"/>
                        </a:spcAft>
                      </a:pP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1219577"/>
                  </a:ext>
                </a:extLst>
              </a:tr>
              <a:tr h="504000">
                <a:tc>
                  <a:txBody>
                    <a:bodyPr/>
                    <a:lstStyle/>
                    <a:p>
                      <a:pPr>
                        <a:lnSpc>
                          <a:spcPct val="120000"/>
                        </a:lnSpc>
                        <a:spcAft>
                          <a:spcPts val="600"/>
                        </a:spcAft>
                      </a:pPr>
                      <a:r>
                        <a:rPr lang="fr-BE" sz="2000" dirty="0">
                          <a:solidFill>
                            <a:schemeClr val="accent5"/>
                          </a:solidFill>
                          <a:effectLst/>
                        </a:rPr>
                        <a:t>Graduel</a:t>
                      </a:r>
                      <a:endParaRPr lang="fr-BE" sz="2000" dirty="0">
                        <a:solidFill>
                          <a:schemeClr val="accent5"/>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b="1" dirty="0">
                          <a:effectLst/>
                        </a:rPr>
                        <a:t>141</a:t>
                      </a:r>
                      <a:endParaRPr lang="fr-BE" sz="2000" b="1"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b="1" dirty="0">
                          <a:effectLst/>
                        </a:rPr>
                        <a:t>56.4</a:t>
                      </a:r>
                      <a:endParaRPr lang="fr-BE" sz="2000" b="1"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600"/>
                        </a:spcAft>
                      </a:pP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3559402"/>
                  </a:ext>
                </a:extLst>
              </a:tr>
              <a:tr h="504000">
                <a:tc>
                  <a:txBody>
                    <a:bodyPr/>
                    <a:lstStyle/>
                    <a:p>
                      <a:pPr>
                        <a:lnSpc>
                          <a:spcPct val="120000"/>
                        </a:lnSpc>
                        <a:spcAft>
                          <a:spcPts val="600"/>
                        </a:spcAft>
                      </a:pPr>
                      <a:r>
                        <a:rPr lang="fr-BE" sz="2000" dirty="0">
                          <a:solidFill>
                            <a:schemeClr val="accent5"/>
                          </a:solidFill>
                          <a:effectLst/>
                        </a:rPr>
                        <a:t>Contrastif</a:t>
                      </a:r>
                      <a:endParaRPr lang="fr-BE" sz="2000" dirty="0">
                        <a:solidFill>
                          <a:schemeClr val="accent5"/>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b="1" dirty="0">
                          <a:effectLst/>
                        </a:rPr>
                        <a:t>102</a:t>
                      </a:r>
                      <a:endParaRPr lang="fr-BE" sz="2000" b="1"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b="1" dirty="0">
                          <a:effectLst/>
                        </a:rPr>
                        <a:t>40.8</a:t>
                      </a:r>
                      <a:endParaRPr lang="fr-BE" sz="2000" b="1"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600"/>
                        </a:spcAft>
                      </a:pP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2602641"/>
                  </a:ext>
                </a:extLst>
              </a:tr>
              <a:tr h="504000">
                <a:tc>
                  <a:txBody>
                    <a:bodyPr/>
                    <a:lstStyle/>
                    <a:p>
                      <a:pPr marL="263525" indent="0">
                        <a:lnSpc>
                          <a:spcPct val="120000"/>
                        </a:lnSpc>
                        <a:spcAft>
                          <a:spcPts val="600"/>
                        </a:spcAft>
                      </a:pPr>
                      <a:r>
                        <a:rPr lang="fr-BE" sz="2000" dirty="0">
                          <a:solidFill>
                            <a:schemeClr val="bg1">
                              <a:lumMod val="50000"/>
                            </a:schemeClr>
                          </a:solidFill>
                          <a:effectLst/>
                        </a:rPr>
                        <a:t>Reformulation</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solidFill>
                            <a:schemeClr val="bg1">
                              <a:lumMod val="50000"/>
                            </a:schemeClr>
                          </a:solidFill>
                          <a:effectLst/>
                        </a:rPr>
                        <a:t>0</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solidFill>
                            <a:schemeClr val="bg1">
                              <a:lumMod val="50000"/>
                            </a:schemeClr>
                          </a:solidFill>
                          <a:effectLst/>
                        </a:rPr>
                        <a:t>0</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fr-BE" sz="1800" dirty="0">
                          <a:solidFill>
                            <a:schemeClr val="bg1">
                              <a:lumMod val="50000"/>
                            </a:schemeClr>
                          </a:solidFill>
                          <a:effectLst/>
                        </a:rPr>
                        <a:t>(0.0% des usages contrastifs)</a:t>
                      </a:r>
                      <a:endParaRPr lang="fr-BE" sz="18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868335"/>
                  </a:ext>
                </a:extLst>
              </a:tr>
              <a:tr h="504000">
                <a:tc>
                  <a:txBody>
                    <a:bodyPr/>
                    <a:lstStyle/>
                    <a:p>
                      <a:pPr marL="263525" indent="0">
                        <a:lnSpc>
                          <a:spcPct val="120000"/>
                        </a:lnSpc>
                        <a:spcAft>
                          <a:spcPts val="600"/>
                        </a:spcAft>
                      </a:pPr>
                      <a:r>
                        <a:rPr lang="fr-BE" sz="2000" dirty="0">
                          <a:solidFill>
                            <a:schemeClr val="bg1">
                              <a:lumMod val="50000"/>
                            </a:schemeClr>
                          </a:solidFill>
                          <a:effectLst/>
                        </a:rPr>
                        <a:t>Préférence</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solidFill>
                            <a:schemeClr val="bg1">
                              <a:lumMod val="50000"/>
                            </a:schemeClr>
                          </a:solidFill>
                          <a:effectLst/>
                        </a:rPr>
                        <a:t>6</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solidFill>
                            <a:schemeClr val="bg1">
                              <a:lumMod val="50000"/>
                            </a:schemeClr>
                          </a:solidFill>
                          <a:effectLst/>
                        </a:rPr>
                        <a:t>2.4</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fr-BE" sz="1800" dirty="0">
                          <a:solidFill>
                            <a:schemeClr val="bg1">
                              <a:lumMod val="50000"/>
                            </a:schemeClr>
                          </a:solidFill>
                          <a:effectLst/>
                        </a:rPr>
                        <a:t>(5.9% des usages contrastifs)</a:t>
                      </a:r>
                      <a:endParaRPr lang="fr-BE" sz="18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9805750"/>
                  </a:ext>
                </a:extLst>
              </a:tr>
              <a:tr h="504000">
                <a:tc>
                  <a:txBody>
                    <a:bodyPr/>
                    <a:lstStyle/>
                    <a:p>
                      <a:pPr marL="263525" indent="0">
                        <a:lnSpc>
                          <a:spcPct val="120000"/>
                        </a:lnSpc>
                        <a:spcAft>
                          <a:spcPts val="600"/>
                        </a:spcAft>
                      </a:pPr>
                      <a:r>
                        <a:rPr lang="fr-BE" sz="2000" dirty="0">
                          <a:solidFill>
                            <a:schemeClr val="bg1">
                              <a:lumMod val="50000"/>
                            </a:schemeClr>
                          </a:solidFill>
                          <a:effectLst/>
                        </a:rPr>
                        <a:t>Remplacement </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solidFill>
                            <a:schemeClr val="bg1">
                              <a:lumMod val="50000"/>
                            </a:schemeClr>
                          </a:solidFill>
                          <a:effectLst/>
                        </a:rPr>
                        <a:t>27</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solidFill>
                            <a:schemeClr val="bg1">
                              <a:lumMod val="50000"/>
                            </a:schemeClr>
                          </a:solidFill>
                          <a:effectLst/>
                        </a:rPr>
                        <a:t>10.8</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fr-BE" sz="1800" dirty="0">
                          <a:solidFill>
                            <a:schemeClr val="bg1">
                              <a:lumMod val="50000"/>
                            </a:schemeClr>
                          </a:solidFill>
                          <a:effectLst/>
                        </a:rPr>
                        <a:t>(26.5% des usages contrastifs)</a:t>
                      </a:r>
                      <a:endParaRPr lang="fr-BE" sz="18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6173089"/>
                  </a:ext>
                </a:extLst>
              </a:tr>
              <a:tr h="504000">
                <a:tc>
                  <a:txBody>
                    <a:bodyPr/>
                    <a:lstStyle/>
                    <a:p>
                      <a:pPr marL="263525" indent="0">
                        <a:lnSpc>
                          <a:spcPct val="120000"/>
                        </a:lnSpc>
                        <a:spcAft>
                          <a:spcPts val="600"/>
                        </a:spcAft>
                      </a:pPr>
                      <a:r>
                        <a:rPr lang="fr-BE" sz="2000" dirty="0">
                          <a:solidFill>
                            <a:schemeClr val="bg1">
                              <a:lumMod val="50000"/>
                            </a:schemeClr>
                          </a:solidFill>
                          <a:effectLst/>
                        </a:rPr>
                        <a:t>Antithèse</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solidFill>
                            <a:schemeClr val="bg1">
                              <a:lumMod val="50000"/>
                            </a:schemeClr>
                          </a:solidFill>
                          <a:effectLst/>
                        </a:rPr>
                        <a:t>69</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dirty="0">
                          <a:solidFill>
                            <a:schemeClr val="bg1">
                              <a:lumMod val="50000"/>
                            </a:schemeClr>
                          </a:solidFill>
                          <a:effectLst/>
                        </a:rPr>
                        <a:t>27.6</a:t>
                      </a:r>
                      <a:endParaRPr lang="fr-BE" sz="20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fr-BE" sz="1800" dirty="0">
                          <a:solidFill>
                            <a:schemeClr val="bg1">
                              <a:lumMod val="50000"/>
                            </a:schemeClr>
                          </a:solidFill>
                          <a:effectLst/>
                        </a:rPr>
                        <a:t>(67.6% des usages contrastifs)</a:t>
                      </a:r>
                      <a:endParaRPr lang="fr-BE" sz="1800" dirty="0">
                        <a:solidFill>
                          <a:schemeClr val="bg1">
                            <a:lumMod val="50000"/>
                          </a:schemeClr>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4941565"/>
                  </a:ext>
                </a:extLst>
              </a:tr>
              <a:tr h="504000">
                <a:tc>
                  <a:txBody>
                    <a:bodyPr/>
                    <a:lstStyle/>
                    <a:p>
                      <a:pPr>
                        <a:lnSpc>
                          <a:spcPct val="120000"/>
                        </a:lnSpc>
                        <a:spcAft>
                          <a:spcPts val="600"/>
                        </a:spcAft>
                      </a:pPr>
                      <a:r>
                        <a:rPr lang="fr-BE" sz="2000" dirty="0">
                          <a:solidFill>
                            <a:schemeClr val="accent5"/>
                          </a:solidFill>
                          <a:effectLst/>
                        </a:rPr>
                        <a:t>Erreurs</a:t>
                      </a:r>
                      <a:endParaRPr lang="fr-BE" sz="2000" dirty="0">
                        <a:solidFill>
                          <a:schemeClr val="accent5"/>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b="1" dirty="0">
                          <a:effectLst/>
                        </a:rPr>
                        <a:t>2</a:t>
                      </a:r>
                      <a:endParaRPr lang="fr-BE" sz="2000" b="1"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20000"/>
                        </a:lnSpc>
                        <a:spcAft>
                          <a:spcPts val="600"/>
                        </a:spcAft>
                      </a:pPr>
                      <a:r>
                        <a:rPr lang="fr-BE" sz="2000" b="1" dirty="0">
                          <a:effectLst/>
                        </a:rPr>
                        <a:t>0.8</a:t>
                      </a:r>
                      <a:endParaRPr lang="fr-BE" sz="2000" b="1"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spcAft>
                          <a:spcPts val="600"/>
                        </a:spcAft>
                      </a:pP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229854"/>
                  </a:ext>
                </a:extLst>
              </a:tr>
            </a:tbl>
          </a:graphicData>
        </a:graphic>
      </p:graphicFrame>
      <p:sp>
        <p:nvSpPr>
          <p:cNvPr id="9" name="Espace réservé du texte 5">
            <a:extLst>
              <a:ext uri="{FF2B5EF4-FFF2-40B4-BE49-F238E27FC236}">
                <a16:creationId xmlns:a16="http://schemas.microsoft.com/office/drawing/2014/main" id="{0C723A76-438B-9FCB-0972-9C0A5592AA39}"/>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a:t>
            </a:r>
            <a:r>
              <a:rPr lang="fr-BE" b="1" dirty="0">
                <a:solidFill>
                  <a:srgbClr val="C00000"/>
                </a:solidFill>
                <a:latin typeface="Bahnschrift" panose="020B0502040204020203" pitchFamily="34" charset="0"/>
                <a:cs typeface="Calibri"/>
              </a:rPr>
              <a:t>Monolingue</a:t>
            </a:r>
            <a:r>
              <a:rPr lang="fr-BE" dirty="0">
                <a:solidFill>
                  <a:schemeClr val="bg1">
                    <a:lumMod val="50000"/>
                  </a:schemeClr>
                </a:solidFill>
                <a:latin typeface="Bahnschrift" panose="020B0502040204020203" pitchFamily="34" charset="0"/>
                <a:cs typeface="Calibri"/>
              </a:rPr>
              <a:t>  |  Traduction  |  Conclusion  |  Bibliographie</a:t>
            </a:r>
          </a:p>
        </p:txBody>
      </p:sp>
      <p:sp>
        <p:nvSpPr>
          <p:cNvPr id="2" name="Espace réservé du texte 5">
            <a:extLst>
              <a:ext uri="{FF2B5EF4-FFF2-40B4-BE49-F238E27FC236}">
                <a16:creationId xmlns:a16="http://schemas.microsoft.com/office/drawing/2014/main" id="{435AB978-BF72-3F9C-A4E0-77DF08C68CB2}"/>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a:t>
            </a:r>
            <a:r>
              <a:rPr lang="fr-FR" b="1" dirty="0">
                <a:solidFill>
                  <a:srgbClr val="969696"/>
                </a:solidFill>
                <a:latin typeface="Bahnschrift" panose="020B0502040204020203" pitchFamily="34" charset="0"/>
                <a:cs typeface="Calibri"/>
              </a:rPr>
              <a:t>•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247403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066289"/>
          </a:xfrm>
        </p:spPr>
        <p:txBody>
          <a:bodyPr vert="horz" lIns="91440" tIns="45720" rIns="91440" bIns="45720" rtlCol="0" anchor="t">
            <a:normAutofit/>
          </a:bodyPr>
          <a:lstStyle/>
          <a:p>
            <a:pPr marL="638175" lvl="1" indent="-457200" algn="just">
              <a:lnSpc>
                <a:spcPct val="120000"/>
              </a:lnSpc>
              <a:spcAft>
                <a:spcPts val="0"/>
              </a:spcAft>
              <a:defRPr/>
            </a:pPr>
            <a:r>
              <a:rPr lang="fr-FR" dirty="0">
                <a:latin typeface="Bahnschrift" panose="020B0502040204020203" pitchFamily="34" charset="0"/>
                <a:ea typeface="+mn-lt"/>
                <a:cs typeface="+mn-lt"/>
              </a:rPr>
              <a:t>Temporel</a:t>
            </a:r>
            <a:endParaRPr lang="fr-FR" sz="1600" dirty="0">
              <a:latin typeface="Bahnschrift" panose="020B0502040204020203" pitchFamily="34" charset="0"/>
              <a:ea typeface="+mn-lt"/>
              <a:cs typeface="+mn-lt"/>
            </a:endParaRPr>
          </a:p>
          <a:p>
            <a:pPr lvl="1" indent="0" algn="just">
              <a:lnSpc>
                <a:spcPct val="120000"/>
              </a:lnSpc>
              <a:spcAft>
                <a:spcPts val="0"/>
              </a:spcAft>
              <a:buNone/>
              <a:defRPr/>
            </a:pPr>
            <a:r>
              <a:rPr lang="fr-FR" sz="2000" dirty="0">
                <a:latin typeface="Bahnschrift" panose="020B0502040204020203" pitchFamily="34" charset="0"/>
                <a:ea typeface="+mn-lt"/>
                <a:cs typeface="+mn-lt"/>
              </a:rPr>
              <a:t>(1) 	</a:t>
            </a:r>
            <a:r>
              <a:rPr lang="fr-FR" sz="1800" dirty="0">
                <a:latin typeface="Bahnschrift" panose="020B0502040204020203" pitchFamily="34" charset="0"/>
                <a:ea typeface="+mn-lt"/>
                <a:cs typeface="+mn-lt"/>
              </a:rPr>
              <a:t>In </a:t>
            </a:r>
            <a:r>
              <a:rPr lang="fr-FR" sz="1800" dirty="0" err="1">
                <a:latin typeface="Bahnschrift" panose="020B0502040204020203" pitchFamily="34" charset="0"/>
                <a:ea typeface="+mn-lt"/>
                <a:cs typeface="+mn-lt"/>
              </a:rPr>
              <a:t>Ländern</a:t>
            </a:r>
            <a:r>
              <a:rPr lang="fr-FR" sz="1800" dirty="0">
                <a:latin typeface="Bahnschrift" panose="020B0502040204020203" pitchFamily="34" charset="0"/>
                <a:ea typeface="+mn-lt"/>
                <a:cs typeface="+mn-lt"/>
              </a:rPr>
              <a:t> </a:t>
            </a:r>
            <a:r>
              <a:rPr lang="fr-FR" sz="1800" dirty="0" err="1">
                <a:latin typeface="Bahnschrift" panose="020B0502040204020203" pitchFamily="34" charset="0"/>
                <a:ea typeface="+mn-lt"/>
                <a:cs typeface="+mn-lt"/>
              </a:rPr>
              <a:t>wie</a:t>
            </a:r>
            <a:r>
              <a:rPr lang="fr-FR" sz="1800" dirty="0">
                <a:latin typeface="Bahnschrift" panose="020B0502040204020203" pitchFamily="34" charset="0"/>
                <a:ea typeface="+mn-lt"/>
                <a:cs typeface="+mn-lt"/>
              </a:rPr>
              <a:t> den USA </a:t>
            </a:r>
            <a:r>
              <a:rPr lang="fr-FR" sz="1800" dirty="0" err="1">
                <a:latin typeface="Bahnschrift" panose="020B0502040204020203" pitchFamily="34" charset="0"/>
                <a:ea typeface="+mn-lt"/>
                <a:cs typeface="+mn-lt"/>
              </a:rPr>
              <a:t>akzeptierten</a:t>
            </a:r>
            <a:r>
              <a:rPr lang="fr-FR" sz="1800" dirty="0">
                <a:latin typeface="Bahnschrift" panose="020B0502040204020203" pitchFamily="34" charset="0"/>
                <a:ea typeface="+mn-lt"/>
                <a:cs typeface="+mn-lt"/>
              </a:rPr>
              <a:t> die </a:t>
            </a:r>
            <a:r>
              <a:rPr lang="fr-FR" sz="1800" dirty="0" err="1">
                <a:latin typeface="Bahnschrift" panose="020B0502040204020203" pitchFamily="34" charset="0"/>
                <a:ea typeface="+mn-lt"/>
                <a:cs typeface="+mn-lt"/>
              </a:rPr>
              <a:t>Leute</a:t>
            </a:r>
            <a:r>
              <a:rPr lang="fr-FR" sz="1800" dirty="0">
                <a:latin typeface="Bahnschrift" panose="020B0502040204020203" pitchFamily="34" charset="0"/>
                <a:ea typeface="+mn-lt"/>
                <a:cs typeface="+mn-lt"/>
              </a:rPr>
              <a:t> </a:t>
            </a:r>
            <a:r>
              <a:rPr lang="fr-FR" sz="1800" dirty="0" err="1">
                <a:latin typeface="Bahnschrift" panose="020B0502040204020203" pitchFamily="34" charset="0"/>
                <a:ea typeface="+mn-lt"/>
                <a:cs typeface="+mn-lt"/>
              </a:rPr>
              <a:t>das</a:t>
            </a:r>
            <a:r>
              <a:rPr lang="fr-FR" sz="1800" dirty="0">
                <a:latin typeface="Bahnschrift" panose="020B0502040204020203" pitchFamily="34" charset="0"/>
                <a:ea typeface="+mn-lt"/>
                <a:cs typeface="+mn-lt"/>
              </a:rPr>
              <a:t> Bodybuilding 	</a:t>
            </a:r>
            <a:r>
              <a:rPr lang="fr-FR" sz="1800" dirty="0" err="1">
                <a:latin typeface="Bahnschrift" panose="020B0502040204020203" pitchFamily="34" charset="0"/>
                <a:ea typeface="+mn-lt"/>
                <a:cs typeface="+mn-lt"/>
              </a:rPr>
              <a:t>viel</a:t>
            </a:r>
            <a:r>
              <a:rPr lang="fr-FR" sz="1800" dirty="0">
                <a:latin typeface="Bahnschrift" panose="020B0502040204020203" pitchFamily="34" charset="0"/>
                <a:ea typeface="+mn-lt"/>
                <a:cs typeface="+mn-lt"/>
              </a:rPr>
              <a:t> </a:t>
            </a:r>
            <a:r>
              <a:rPr lang="fr-FR" sz="1800" b="1" u="sng" dirty="0">
                <a:latin typeface="Bahnschrift" panose="020B0502040204020203" pitchFamily="34" charset="0"/>
                <a:ea typeface="+mn-lt"/>
                <a:cs typeface="+mn-lt"/>
              </a:rPr>
              <a:t>eher</a:t>
            </a:r>
            <a:r>
              <a:rPr lang="fr-FR" sz="1800" dirty="0">
                <a:latin typeface="Bahnschrift" panose="020B0502040204020203" pitchFamily="34" charset="0"/>
                <a:ea typeface="+mn-lt"/>
                <a:cs typeface="+mn-lt"/>
              </a:rPr>
              <a:t>. In </a:t>
            </a:r>
            <a:r>
              <a:rPr lang="fr-FR" sz="1800" dirty="0" err="1">
                <a:latin typeface="Bahnschrift" panose="020B0502040204020203" pitchFamily="34" charset="0"/>
                <a:ea typeface="+mn-lt"/>
                <a:cs typeface="+mn-lt"/>
              </a:rPr>
              <a:t>Deutschland</a:t>
            </a:r>
            <a:r>
              <a:rPr lang="fr-FR" sz="1800" dirty="0">
                <a:latin typeface="Bahnschrift" panose="020B0502040204020203" pitchFamily="34" charset="0"/>
                <a:ea typeface="+mn-lt"/>
                <a:cs typeface="+mn-lt"/>
              </a:rPr>
              <a:t> </a:t>
            </a:r>
            <a:r>
              <a:rPr lang="fr-FR" sz="1800" dirty="0" err="1">
                <a:latin typeface="Bahnschrift" panose="020B0502040204020203" pitchFamily="34" charset="0"/>
                <a:ea typeface="+mn-lt"/>
                <a:cs typeface="+mn-lt"/>
              </a:rPr>
              <a:t>hatten</a:t>
            </a:r>
            <a:r>
              <a:rPr lang="fr-FR" sz="1800" dirty="0">
                <a:latin typeface="Bahnschrift" panose="020B0502040204020203" pitchFamily="34" charset="0"/>
                <a:ea typeface="+mn-lt"/>
                <a:cs typeface="+mn-lt"/>
              </a:rPr>
              <a:t> </a:t>
            </a:r>
            <a:r>
              <a:rPr lang="fr-FR" sz="1800" dirty="0" err="1">
                <a:latin typeface="Bahnschrift" panose="020B0502040204020203" pitchFamily="34" charset="0"/>
                <a:ea typeface="+mn-lt"/>
                <a:cs typeface="+mn-lt"/>
              </a:rPr>
              <a:t>wir</a:t>
            </a:r>
            <a:r>
              <a:rPr lang="fr-FR" sz="1800" dirty="0">
                <a:latin typeface="Bahnschrift" panose="020B0502040204020203" pitchFamily="34" charset="0"/>
                <a:ea typeface="+mn-lt"/>
                <a:cs typeface="+mn-lt"/>
              </a:rPr>
              <a:t> </a:t>
            </a:r>
            <a:r>
              <a:rPr lang="fr-FR" sz="1800" dirty="0" err="1">
                <a:latin typeface="Bahnschrift" panose="020B0502040204020203" pitchFamily="34" charset="0"/>
                <a:ea typeface="+mn-lt"/>
                <a:cs typeface="+mn-lt"/>
              </a:rPr>
              <a:t>damit</a:t>
            </a:r>
            <a:r>
              <a:rPr lang="fr-FR" sz="1800" dirty="0">
                <a:latin typeface="Bahnschrift" panose="020B0502040204020203" pitchFamily="34" charset="0"/>
                <a:ea typeface="+mn-lt"/>
                <a:cs typeface="+mn-lt"/>
              </a:rPr>
              <a:t> </a:t>
            </a:r>
            <a:r>
              <a:rPr lang="fr-FR" sz="1800" u="sng" dirty="0">
                <a:latin typeface="Bahnschrift" panose="020B0502040204020203" pitchFamily="34" charset="0"/>
                <a:ea typeface="+mn-lt"/>
                <a:cs typeface="+mn-lt"/>
              </a:rPr>
              <a:t>lange Zeit</a:t>
            </a:r>
            <a:r>
              <a:rPr lang="fr-FR" sz="1800" dirty="0">
                <a:latin typeface="Bahnschrift" panose="020B0502040204020203" pitchFamily="34" charset="0"/>
                <a:ea typeface="+mn-lt"/>
                <a:cs typeface="+mn-lt"/>
              </a:rPr>
              <a:t> </a:t>
            </a:r>
            <a:r>
              <a:rPr lang="fr-FR" sz="1800" dirty="0" err="1">
                <a:latin typeface="Bahnschrift" panose="020B0502040204020203" pitchFamily="34" charset="0"/>
                <a:ea typeface="+mn-lt"/>
                <a:cs typeface="+mn-lt"/>
              </a:rPr>
              <a:t>Probleme</a:t>
            </a:r>
            <a:r>
              <a:rPr lang="fr-FR" sz="1800" dirty="0">
                <a:latin typeface="Bahnschrift" panose="020B0502040204020203" pitchFamily="34" charset="0"/>
                <a:ea typeface="+mn-lt"/>
                <a:cs typeface="+mn-lt"/>
              </a:rPr>
              <a:t>.</a:t>
            </a:r>
          </a:p>
          <a:p>
            <a:pPr lvl="1" indent="0" algn="just">
              <a:lnSpc>
                <a:spcPct val="120000"/>
              </a:lnSpc>
              <a:spcAft>
                <a:spcPts val="0"/>
              </a:spcAft>
              <a:buNone/>
              <a:defRPr/>
            </a:pPr>
            <a:r>
              <a:rPr lang="fr-FR" sz="1800" dirty="0">
                <a:solidFill>
                  <a:schemeClr val="bg1">
                    <a:lumMod val="50000"/>
                  </a:schemeClr>
                </a:solidFill>
                <a:latin typeface="Bahnschrift" panose="020B0502040204020203" pitchFamily="34" charset="0"/>
                <a:ea typeface="+mn-lt"/>
                <a:cs typeface="+mn-lt"/>
              </a:rPr>
              <a:t>	‘Dans des pays comme les États-Unis, les gens ont accepté le 	culturisme bien </a:t>
            </a:r>
            <a:r>
              <a:rPr lang="fr-FR" sz="1800" b="1" u="sng" dirty="0">
                <a:solidFill>
                  <a:schemeClr val="bg1">
                    <a:lumMod val="50000"/>
                  </a:schemeClr>
                </a:solidFill>
                <a:latin typeface="Bahnschrift" panose="020B0502040204020203" pitchFamily="34" charset="0"/>
                <a:ea typeface="+mn-lt"/>
                <a:cs typeface="+mn-lt"/>
              </a:rPr>
              <a:t>plus tôt</a:t>
            </a:r>
            <a:r>
              <a:rPr lang="fr-FR" sz="1800" dirty="0">
                <a:solidFill>
                  <a:schemeClr val="bg1">
                    <a:lumMod val="50000"/>
                  </a:schemeClr>
                </a:solidFill>
                <a:latin typeface="Bahnschrift" panose="020B0502040204020203" pitchFamily="34" charset="0"/>
                <a:ea typeface="+mn-lt"/>
                <a:cs typeface="+mn-lt"/>
              </a:rPr>
              <a:t>. En Allemagne, on a </a:t>
            </a:r>
            <a:r>
              <a:rPr lang="fr-FR" sz="1800" u="sng" dirty="0">
                <a:solidFill>
                  <a:schemeClr val="bg1">
                    <a:lumMod val="50000"/>
                  </a:schemeClr>
                </a:solidFill>
                <a:latin typeface="Bahnschrift" panose="020B0502040204020203" pitchFamily="34" charset="0"/>
                <a:ea typeface="+mn-lt"/>
                <a:cs typeface="+mn-lt"/>
              </a:rPr>
              <a:t>longtemps</a:t>
            </a:r>
            <a:r>
              <a:rPr lang="fr-FR" sz="1800" dirty="0">
                <a:solidFill>
                  <a:schemeClr val="bg1">
                    <a:lumMod val="50000"/>
                  </a:schemeClr>
                </a:solidFill>
                <a:latin typeface="Bahnschrift" panose="020B0502040204020203" pitchFamily="34" charset="0"/>
                <a:ea typeface="+mn-lt"/>
                <a:cs typeface="+mn-lt"/>
              </a:rPr>
              <a:t> eu des 	soucis avec cette pratique.’</a:t>
            </a:r>
            <a:endParaRPr lang="fr-FR" sz="1800" strike="sngStrike" dirty="0">
              <a:solidFill>
                <a:schemeClr val="bg1">
                  <a:lumMod val="50000"/>
                </a:schemeClr>
              </a:solidFill>
              <a:latin typeface="Bahnschrift" panose="020B0502040204020203" pitchFamily="34" charset="0"/>
              <a:ea typeface="+mn-lt"/>
              <a:cs typeface="+mn-lt"/>
            </a:endParaRPr>
          </a:p>
          <a:p>
            <a:pPr marL="638175" lvl="1" indent="-457200" algn="just">
              <a:lnSpc>
                <a:spcPct val="120000"/>
              </a:lnSpc>
              <a:spcAft>
                <a:spcPts val="0"/>
              </a:spcAft>
              <a:defRPr/>
            </a:pPr>
            <a:r>
              <a:rPr lang="fr-FR" dirty="0">
                <a:latin typeface="Bahnschrift" panose="020B0502040204020203" pitchFamily="34" charset="0"/>
                <a:ea typeface="+mn-lt"/>
                <a:cs typeface="+mn-lt"/>
              </a:rPr>
              <a:t>Graduel</a:t>
            </a:r>
            <a:endParaRPr lang="fr-FR" sz="1600" dirty="0">
              <a:latin typeface="Bahnschrift" panose="020B0502040204020203" pitchFamily="34" charset="0"/>
              <a:ea typeface="+mn-lt"/>
              <a:cs typeface="+mn-lt"/>
            </a:endParaRPr>
          </a:p>
          <a:p>
            <a:pPr lvl="1" indent="0" algn="just">
              <a:lnSpc>
                <a:spcPct val="120000"/>
              </a:lnSpc>
              <a:spcAft>
                <a:spcPts val="0"/>
              </a:spcAft>
              <a:buNone/>
              <a:defRPr/>
            </a:pPr>
            <a:r>
              <a:rPr lang="de-DE" sz="2000" dirty="0">
                <a:latin typeface="Bahnschrift" panose="020B0502040204020203" pitchFamily="34" charset="0"/>
                <a:ea typeface="+mn-lt"/>
                <a:cs typeface="+mn-lt"/>
              </a:rPr>
              <a:t>(2)	</a:t>
            </a:r>
            <a:r>
              <a:rPr lang="de-DE" sz="1800" dirty="0">
                <a:latin typeface="Bahnschrift" panose="020B0502040204020203" pitchFamily="34" charset="0"/>
                <a:ea typeface="+mn-lt"/>
                <a:cs typeface="+mn-lt"/>
              </a:rPr>
              <a:t>Anders als viele andere britische Gemeinden wurde der Ort zu einem 	</a:t>
            </a:r>
            <a:r>
              <a:rPr lang="de-DE" sz="1800" b="1" u="sng" dirty="0">
                <a:latin typeface="Bahnschrift" panose="020B0502040204020203" pitchFamily="34" charset="0"/>
                <a:ea typeface="+mn-lt"/>
                <a:cs typeface="+mn-lt"/>
              </a:rPr>
              <a:t>eher</a:t>
            </a:r>
            <a:r>
              <a:rPr lang="de-DE" sz="1800" dirty="0">
                <a:latin typeface="Bahnschrift" panose="020B0502040204020203" pitchFamily="34" charset="0"/>
                <a:ea typeface="+mn-lt"/>
                <a:cs typeface="+mn-lt"/>
              </a:rPr>
              <a:t> ungewöhnlichen Opfer des Krieges.</a:t>
            </a:r>
          </a:p>
          <a:p>
            <a:pPr lvl="1" indent="0" algn="just">
              <a:lnSpc>
                <a:spcPct val="120000"/>
              </a:lnSpc>
              <a:spcAft>
                <a:spcPts val="0"/>
              </a:spcAft>
              <a:buNone/>
              <a:defRPr/>
            </a:pPr>
            <a:r>
              <a:rPr lang="fr-FR" sz="1800" dirty="0">
                <a:solidFill>
                  <a:schemeClr val="bg1">
                    <a:lumMod val="50000"/>
                  </a:schemeClr>
                </a:solidFill>
                <a:latin typeface="Bahnschrift" panose="020B0502040204020203" pitchFamily="34" charset="0"/>
                <a:ea typeface="+mn-lt"/>
                <a:cs typeface="+mn-lt"/>
              </a:rPr>
              <a:t>	‘À l’inverse de nombreuses autres communes britanniques, cet 	endroit est devenu une victime </a:t>
            </a:r>
            <a:r>
              <a:rPr lang="fr-FR" sz="1800" b="1" u="sng" dirty="0">
                <a:solidFill>
                  <a:schemeClr val="bg1">
                    <a:lumMod val="50000"/>
                  </a:schemeClr>
                </a:solidFill>
                <a:latin typeface="Bahnschrift" panose="020B0502040204020203" pitchFamily="34" charset="0"/>
                <a:ea typeface="+mn-lt"/>
                <a:cs typeface="+mn-lt"/>
              </a:rPr>
              <a:t>plutôt</a:t>
            </a:r>
            <a:r>
              <a:rPr lang="fr-FR" sz="1800" dirty="0">
                <a:solidFill>
                  <a:schemeClr val="bg1">
                    <a:lumMod val="50000"/>
                  </a:schemeClr>
                </a:solidFill>
                <a:latin typeface="Bahnschrift" panose="020B0502040204020203" pitchFamily="34" charset="0"/>
                <a:ea typeface="+mn-lt"/>
                <a:cs typeface="+mn-lt"/>
              </a:rPr>
              <a:t> inhabituelle de la guerre.’</a:t>
            </a:r>
            <a:endParaRPr lang="fr-FR" sz="1800" strike="sngStrike" dirty="0">
              <a:solidFill>
                <a:schemeClr val="bg1">
                  <a:lumMod val="50000"/>
                </a:schemeClr>
              </a:solidFill>
              <a:latin typeface="Bahnschrift" panose="020B0502040204020203" pitchFamily="34" charset="0"/>
              <a:ea typeface="+mn-lt"/>
              <a:cs typeface="+mn-lt"/>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Données monolingues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13</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4106D960-2990-5A24-E52B-CC0A3C716001}"/>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a:t>
            </a:r>
            <a:r>
              <a:rPr lang="fr-BE" b="1" dirty="0">
                <a:solidFill>
                  <a:srgbClr val="C00000"/>
                </a:solidFill>
                <a:latin typeface="Bahnschrift" panose="020B0502040204020203" pitchFamily="34" charset="0"/>
                <a:cs typeface="Calibri"/>
              </a:rPr>
              <a:t>Monolingue</a:t>
            </a:r>
            <a:r>
              <a:rPr lang="fr-BE" dirty="0">
                <a:solidFill>
                  <a:schemeClr val="bg1">
                    <a:lumMod val="50000"/>
                  </a:schemeClr>
                </a:solidFill>
                <a:latin typeface="Bahnschrift" panose="020B0502040204020203" pitchFamily="34" charset="0"/>
                <a:cs typeface="Calibri"/>
              </a:rPr>
              <a:t>  |  Traduction  |  Conclusion  |  Bibliographie</a:t>
            </a:r>
          </a:p>
        </p:txBody>
      </p:sp>
      <p:sp>
        <p:nvSpPr>
          <p:cNvPr id="3" name="Espace réservé du texte 5">
            <a:extLst>
              <a:ext uri="{FF2B5EF4-FFF2-40B4-BE49-F238E27FC236}">
                <a16:creationId xmlns:a16="http://schemas.microsoft.com/office/drawing/2014/main" id="{463039A8-825F-E67B-3477-4DCF6E0A0AA5}"/>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a:t>
            </a:r>
            <a:r>
              <a:rPr lang="fr-FR" b="1" dirty="0">
                <a:solidFill>
                  <a:srgbClr val="969696"/>
                </a:solidFill>
                <a:latin typeface="Bahnschrift" panose="020B0502040204020203" pitchFamily="34" charset="0"/>
                <a:cs typeface="Calibri"/>
              </a:rPr>
              <a:t>•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50680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162548"/>
          </a:xfrm>
        </p:spPr>
        <p:txBody>
          <a:bodyPr vert="horz" lIns="91440" tIns="45720" rIns="91440" bIns="45720" rtlCol="0" anchor="t">
            <a:normAutofit/>
          </a:bodyPr>
          <a:lstStyle/>
          <a:p>
            <a:pPr marL="638175" lvl="1" indent="-457200" algn="just">
              <a:lnSpc>
                <a:spcPct val="110000"/>
              </a:lnSpc>
              <a:spcAft>
                <a:spcPts val="0"/>
              </a:spcAft>
              <a:defRPr/>
            </a:pPr>
            <a:r>
              <a:rPr lang="fr-FR" dirty="0">
                <a:latin typeface="Bahnschrift" panose="020B0502040204020203" pitchFamily="34" charset="0"/>
                <a:ea typeface="+mn-lt"/>
                <a:cs typeface="+mn-lt"/>
              </a:rPr>
              <a:t>Contrastif d’antithèse</a:t>
            </a:r>
            <a:endParaRPr lang="fr-FR" sz="1600" dirty="0">
              <a:latin typeface="Bahnschrift" panose="020B0502040204020203" pitchFamily="34" charset="0"/>
              <a:ea typeface="+mn-lt"/>
              <a:cs typeface="+mn-lt"/>
            </a:endParaRPr>
          </a:p>
          <a:p>
            <a:pPr lvl="1" indent="0" algn="just">
              <a:lnSpc>
                <a:spcPct val="110000"/>
              </a:lnSpc>
              <a:spcAft>
                <a:spcPts val="0"/>
              </a:spcAft>
              <a:buNone/>
              <a:defRPr/>
            </a:pPr>
            <a:r>
              <a:rPr lang="de-DE" sz="2000" dirty="0">
                <a:latin typeface="Bahnschrift" panose="020B0502040204020203" pitchFamily="34" charset="0"/>
                <a:ea typeface="+mn-lt"/>
                <a:cs typeface="+mn-lt"/>
              </a:rPr>
              <a:t>(3) 	</a:t>
            </a:r>
            <a:r>
              <a:rPr lang="de-DE" sz="1800" dirty="0">
                <a:latin typeface="Bahnschrift" panose="020B0502040204020203" pitchFamily="34" charset="0"/>
                <a:ea typeface="+mn-lt"/>
                <a:cs typeface="+mn-lt"/>
              </a:rPr>
              <a:t>So bekloppt ist der Fliesenleger </a:t>
            </a:r>
            <a:r>
              <a:rPr lang="de-DE" sz="1800" u="sng" dirty="0">
                <a:latin typeface="Bahnschrift" panose="020B0502040204020203" pitchFamily="34" charset="0"/>
                <a:ea typeface="+mn-lt"/>
                <a:cs typeface="+mn-lt"/>
              </a:rPr>
              <a:t>wohl nicht</a:t>
            </a:r>
            <a:r>
              <a:rPr lang="de-DE" sz="1800" dirty="0">
                <a:latin typeface="Bahnschrift" panose="020B0502040204020203" pitchFamily="34" charset="0"/>
                <a:ea typeface="+mn-lt"/>
                <a:cs typeface="+mn-lt"/>
              </a:rPr>
              <a:t>. </a:t>
            </a:r>
            <a:r>
              <a:rPr lang="de-DE" sz="1800" b="1" u="sng" dirty="0">
                <a:latin typeface="Bahnschrift" panose="020B0502040204020203" pitchFamily="34" charset="0"/>
                <a:ea typeface="+mn-lt"/>
                <a:cs typeface="+mn-lt"/>
              </a:rPr>
              <a:t>Eher</a:t>
            </a:r>
            <a:r>
              <a:rPr lang="de-DE" sz="1800" dirty="0">
                <a:latin typeface="Bahnschrift" panose="020B0502040204020203" pitchFamily="34" charset="0"/>
                <a:ea typeface="+mn-lt"/>
                <a:cs typeface="+mn-lt"/>
              </a:rPr>
              <a:t> recht belesen und 	von seiner Idee überzeugt.</a:t>
            </a:r>
          </a:p>
          <a:p>
            <a:pPr lvl="1" indent="0" algn="just">
              <a:lnSpc>
                <a:spcPct val="110000"/>
              </a:lnSpc>
              <a:spcAft>
                <a:spcPts val="0"/>
              </a:spcAft>
              <a:buNone/>
              <a:defRPr/>
            </a:pPr>
            <a:r>
              <a:rPr lang="fr-FR" sz="1800" dirty="0">
                <a:solidFill>
                  <a:schemeClr val="bg1">
                    <a:lumMod val="50000"/>
                  </a:schemeClr>
                </a:solidFill>
                <a:latin typeface="Bahnschrift" panose="020B0502040204020203" pitchFamily="34" charset="0"/>
                <a:ea typeface="+mn-lt"/>
                <a:cs typeface="+mn-lt"/>
              </a:rPr>
              <a:t>	‘Ce carreleur n’est </a:t>
            </a:r>
            <a:r>
              <a:rPr lang="fr-FR" sz="1800" u="sng" dirty="0">
                <a:solidFill>
                  <a:schemeClr val="bg1">
                    <a:lumMod val="50000"/>
                  </a:schemeClr>
                </a:solidFill>
                <a:latin typeface="Bahnschrift" panose="020B0502040204020203" pitchFamily="34" charset="0"/>
                <a:ea typeface="+mn-lt"/>
                <a:cs typeface="+mn-lt"/>
              </a:rPr>
              <a:t>certainement pas</a:t>
            </a:r>
            <a:r>
              <a:rPr lang="fr-FR" sz="1800" dirty="0">
                <a:solidFill>
                  <a:schemeClr val="bg1">
                    <a:lumMod val="50000"/>
                  </a:schemeClr>
                </a:solidFill>
                <a:latin typeface="Bahnschrift" panose="020B0502040204020203" pitchFamily="34" charset="0"/>
                <a:ea typeface="+mn-lt"/>
                <a:cs typeface="+mn-lt"/>
              </a:rPr>
              <a:t> si fou. </a:t>
            </a:r>
            <a:r>
              <a:rPr lang="fr-FR" sz="1800" b="1" u="sng" dirty="0">
                <a:solidFill>
                  <a:schemeClr val="bg1">
                    <a:lumMod val="50000"/>
                  </a:schemeClr>
                </a:solidFill>
                <a:latin typeface="Bahnschrift" panose="020B0502040204020203" pitchFamily="34" charset="0"/>
                <a:ea typeface="+mn-lt"/>
                <a:cs typeface="+mn-lt"/>
              </a:rPr>
              <a:t>Plutôt</a:t>
            </a:r>
            <a:r>
              <a:rPr lang="fr-FR" sz="1800" dirty="0">
                <a:solidFill>
                  <a:schemeClr val="bg1">
                    <a:lumMod val="50000"/>
                  </a:schemeClr>
                </a:solidFill>
                <a:latin typeface="Bahnschrift" panose="020B0502040204020203" pitchFamily="34" charset="0"/>
                <a:ea typeface="+mn-lt"/>
                <a:cs typeface="+mn-lt"/>
              </a:rPr>
              <a:t> bien cultivé et 	convaincu de son idée.’</a:t>
            </a:r>
          </a:p>
          <a:p>
            <a:pPr marL="638175" lvl="1" indent="-457200" algn="just">
              <a:lnSpc>
                <a:spcPct val="110000"/>
              </a:lnSpc>
              <a:spcAft>
                <a:spcPts val="0"/>
              </a:spcAft>
              <a:defRPr/>
            </a:pPr>
            <a:r>
              <a:rPr lang="fr-FR" dirty="0">
                <a:latin typeface="Bahnschrift" panose="020B0502040204020203" pitchFamily="34" charset="0"/>
                <a:ea typeface="+mn-lt"/>
                <a:cs typeface="+mn-lt"/>
              </a:rPr>
              <a:t>Contrastif de préférence</a:t>
            </a:r>
          </a:p>
          <a:p>
            <a:pPr lvl="1" indent="0" algn="just">
              <a:lnSpc>
                <a:spcPct val="110000"/>
              </a:lnSpc>
              <a:spcAft>
                <a:spcPts val="0"/>
              </a:spcAft>
              <a:buNone/>
              <a:defRPr/>
            </a:pPr>
            <a:r>
              <a:rPr lang="de-DE" sz="2000" dirty="0">
                <a:latin typeface="Bahnschrift" panose="020B0502040204020203" pitchFamily="34" charset="0"/>
                <a:ea typeface="+mn-lt"/>
                <a:cs typeface="+mn-lt"/>
              </a:rPr>
              <a:t>(4)	</a:t>
            </a:r>
            <a:r>
              <a:rPr lang="de-DE" sz="1800" dirty="0">
                <a:latin typeface="Bahnschrift" panose="020B0502040204020203" pitchFamily="34" charset="0"/>
                <a:ea typeface="+mn-lt"/>
                <a:cs typeface="+mn-lt"/>
              </a:rPr>
              <a:t>Der General hatte darauf gesetzt, dass Franco mit ihm als strammem 	Militär </a:t>
            </a:r>
            <a:r>
              <a:rPr lang="de-DE" sz="1800" b="1" u="sng" dirty="0">
                <a:latin typeface="Bahnschrift" panose="020B0502040204020203" pitchFamily="34" charset="0"/>
                <a:ea typeface="+mn-lt"/>
                <a:cs typeface="+mn-lt"/>
              </a:rPr>
              <a:t>eher</a:t>
            </a:r>
            <a:r>
              <a:rPr lang="de-DE" sz="1800" dirty="0">
                <a:latin typeface="Bahnschrift" panose="020B0502040204020203" pitchFamily="34" charset="0"/>
                <a:ea typeface="+mn-lt"/>
                <a:cs typeface="+mn-lt"/>
              </a:rPr>
              <a:t> verhandeln würde als mit der verhassten 	kommunistischen Regierung (…).</a:t>
            </a:r>
          </a:p>
          <a:p>
            <a:pPr lvl="1" indent="0" algn="just">
              <a:lnSpc>
                <a:spcPct val="110000"/>
              </a:lnSpc>
              <a:spcAft>
                <a:spcPts val="0"/>
              </a:spcAft>
              <a:buNone/>
              <a:defRPr/>
            </a:pPr>
            <a:r>
              <a:rPr lang="fr-FR" sz="1800" dirty="0">
                <a:solidFill>
                  <a:schemeClr val="bg1">
                    <a:lumMod val="50000"/>
                  </a:schemeClr>
                </a:solidFill>
                <a:latin typeface="Bahnschrift" panose="020B0502040204020203" pitchFamily="34" charset="0"/>
                <a:ea typeface="+mn-lt"/>
                <a:cs typeface="+mn-lt"/>
              </a:rPr>
              <a:t>	‘Le général s’attendait à ce que Franco négocie </a:t>
            </a:r>
            <a:r>
              <a:rPr lang="fr-FR" sz="1800" b="1" u="sng" dirty="0">
                <a:solidFill>
                  <a:schemeClr val="bg1">
                    <a:lumMod val="50000"/>
                  </a:schemeClr>
                </a:solidFill>
                <a:latin typeface="Bahnschrift" panose="020B0502040204020203" pitchFamily="34" charset="0"/>
                <a:ea typeface="+mn-lt"/>
                <a:cs typeface="+mn-lt"/>
              </a:rPr>
              <a:t>plutôt</a:t>
            </a:r>
            <a:r>
              <a:rPr lang="fr-FR" sz="1800" dirty="0">
                <a:solidFill>
                  <a:schemeClr val="bg1">
                    <a:lumMod val="50000"/>
                  </a:schemeClr>
                </a:solidFill>
                <a:latin typeface="Bahnschrift" panose="020B0502040204020203" pitchFamily="34" charset="0"/>
                <a:ea typeface="+mn-lt"/>
                <a:cs typeface="+mn-lt"/>
              </a:rPr>
              <a:t> avec lui en 	tant que militaire ferme qu’avec le gouvernement communiste 	détesté (…).’</a:t>
            </a: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Données monolingues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14</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A12DFE9B-E946-CBF4-DCAD-59A47DD5836B}"/>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a:t>
            </a:r>
            <a:r>
              <a:rPr lang="fr-BE" b="1" dirty="0">
                <a:solidFill>
                  <a:srgbClr val="C00000"/>
                </a:solidFill>
                <a:latin typeface="Bahnschrift" panose="020B0502040204020203" pitchFamily="34" charset="0"/>
                <a:cs typeface="Calibri"/>
              </a:rPr>
              <a:t>Monolingue</a:t>
            </a:r>
            <a:r>
              <a:rPr lang="fr-BE" dirty="0">
                <a:solidFill>
                  <a:schemeClr val="bg1">
                    <a:lumMod val="50000"/>
                  </a:schemeClr>
                </a:solidFill>
                <a:latin typeface="Bahnschrift" panose="020B0502040204020203" pitchFamily="34" charset="0"/>
                <a:cs typeface="Calibri"/>
              </a:rPr>
              <a:t>  |  Traduction  |  Conclusion  |  Bibliographie</a:t>
            </a:r>
          </a:p>
        </p:txBody>
      </p:sp>
      <p:sp>
        <p:nvSpPr>
          <p:cNvPr id="3" name="Espace réservé du texte 5">
            <a:extLst>
              <a:ext uri="{FF2B5EF4-FFF2-40B4-BE49-F238E27FC236}">
                <a16:creationId xmlns:a16="http://schemas.microsoft.com/office/drawing/2014/main" id="{644D86FE-6821-6E3F-9C8F-3A2592627AF3}"/>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a:t>
            </a:r>
            <a:r>
              <a:rPr lang="fr-FR" b="1" dirty="0">
                <a:solidFill>
                  <a:srgbClr val="969696"/>
                </a:solidFill>
                <a:latin typeface="Bahnschrift" panose="020B0502040204020203" pitchFamily="34" charset="0"/>
                <a:cs typeface="Calibri"/>
              </a:rPr>
              <a:t>•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1040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066289"/>
          </a:xfrm>
        </p:spPr>
        <p:txBody>
          <a:bodyPr vert="horz" lIns="91440" tIns="45720" rIns="91440" bIns="45720" rtlCol="0" anchor="t">
            <a:normAutofit/>
          </a:bodyPr>
          <a:lstStyle/>
          <a:p>
            <a:pPr marL="638175" lvl="1" indent="-457200" algn="just">
              <a:lnSpc>
                <a:spcPct val="110000"/>
              </a:lnSpc>
              <a:spcAft>
                <a:spcPts val="0"/>
              </a:spcAft>
              <a:defRPr/>
            </a:pPr>
            <a:r>
              <a:rPr lang="fr-FR" dirty="0">
                <a:latin typeface="Bahnschrift" panose="020B0502040204020203" pitchFamily="34" charset="0"/>
                <a:ea typeface="+mn-lt"/>
                <a:cs typeface="+mn-lt"/>
              </a:rPr>
              <a:t>Contrastif de remplacement</a:t>
            </a:r>
          </a:p>
          <a:p>
            <a:pPr lvl="1" indent="0" algn="just">
              <a:lnSpc>
                <a:spcPct val="120000"/>
              </a:lnSpc>
              <a:spcAft>
                <a:spcPts val="0"/>
              </a:spcAft>
              <a:buNone/>
              <a:defRPr/>
            </a:pPr>
            <a:r>
              <a:rPr lang="de-DE" sz="2000" dirty="0">
                <a:latin typeface="Bahnschrift" panose="020B0502040204020203" pitchFamily="34" charset="0"/>
                <a:ea typeface="+mn-lt"/>
                <a:cs typeface="+mn-lt"/>
              </a:rPr>
              <a:t>(5)	</a:t>
            </a:r>
            <a:r>
              <a:rPr lang="de-DE" sz="1800" dirty="0">
                <a:latin typeface="Bahnschrift" panose="020B0502040204020203" pitchFamily="34" charset="0"/>
                <a:ea typeface="+mn-lt"/>
                <a:cs typeface="+mn-lt"/>
              </a:rPr>
              <a:t>Aber wo sehen all jene ihren Mittelpunkt, die sich einem 	anderen Weltbild verpflichtet fühlen: </a:t>
            </a:r>
            <a:r>
              <a:rPr lang="de-DE" sz="1800" u="sng" dirty="0">
                <a:latin typeface="Bahnschrift" panose="020B0502040204020203" pitchFamily="34" charset="0"/>
                <a:ea typeface="+mn-lt"/>
                <a:cs typeface="+mn-lt"/>
              </a:rPr>
              <a:t>weniger</a:t>
            </a:r>
            <a:r>
              <a:rPr lang="de-DE" sz="1800" dirty="0">
                <a:latin typeface="Bahnschrift" panose="020B0502040204020203" pitchFamily="34" charset="0"/>
                <a:ea typeface="+mn-lt"/>
                <a:cs typeface="+mn-lt"/>
              </a:rPr>
              <a:t> von einem Gott 	geprägt, </a:t>
            </a:r>
            <a:r>
              <a:rPr lang="de-DE" sz="1800" u="sng" dirty="0">
                <a:latin typeface="Bahnschrift" panose="020B0502040204020203" pitchFamily="34" charset="0"/>
                <a:ea typeface="+mn-lt"/>
                <a:cs typeface="+mn-lt"/>
              </a:rPr>
              <a:t>sondern </a:t>
            </a:r>
            <a:r>
              <a:rPr lang="de-DE" sz="1800" b="1" u="sng" dirty="0">
                <a:latin typeface="Bahnschrift" panose="020B0502040204020203" pitchFamily="34" charset="0"/>
                <a:ea typeface="+mn-lt"/>
                <a:cs typeface="+mn-lt"/>
              </a:rPr>
              <a:t>eher</a:t>
            </a:r>
            <a:r>
              <a:rPr lang="de-DE" sz="1800" dirty="0">
                <a:latin typeface="Bahnschrift" panose="020B0502040204020203" pitchFamily="34" charset="0"/>
                <a:ea typeface="+mn-lt"/>
                <a:cs typeface="+mn-lt"/>
              </a:rPr>
              <a:t> von Darwin, Newton und Einstein?</a:t>
            </a:r>
          </a:p>
          <a:p>
            <a:pPr lvl="1" indent="0" algn="just">
              <a:lnSpc>
                <a:spcPct val="120000"/>
              </a:lnSpc>
              <a:spcAft>
                <a:spcPts val="0"/>
              </a:spcAft>
              <a:buNone/>
              <a:defRPr/>
            </a:pPr>
            <a:r>
              <a:rPr lang="fr-FR" sz="1800" dirty="0">
                <a:solidFill>
                  <a:schemeClr val="bg1">
                    <a:lumMod val="50000"/>
                  </a:schemeClr>
                </a:solidFill>
                <a:latin typeface="Bahnschrift" panose="020B0502040204020203" pitchFamily="34" charset="0"/>
                <a:ea typeface="+mn-lt"/>
                <a:cs typeface="+mn-lt"/>
              </a:rPr>
              <a:t>	‘Mais où trouvent-ils leur repère, eux tous qui se sentent contraints à 	une autre conception du monde, </a:t>
            </a:r>
            <a:r>
              <a:rPr lang="fr-FR" sz="1800" u="sng" dirty="0">
                <a:solidFill>
                  <a:schemeClr val="bg1">
                    <a:lumMod val="50000"/>
                  </a:schemeClr>
                </a:solidFill>
                <a:latin typeface="Bahnschrift" panose="020B0502040204020203" pitchFamily="34" charset="0"/>
                <a:ea typeface="+mn-lt"/>
                <a:cs typeface="+mn-lt"/>
              </a:rPr>
              <a:t>moins</a:t>
            </a:r>
            <a:r>
              <a:rPr lang="fr-FR" sz="1800" dirty="0">
                <a:solidFill>
                  <a:schemeClr val="bg1">
                    <a:lumMod val="50000"/>
                  </a:schemeClr>
                </a:solidFill>
                <a:latin typeface="Bahnschrift" panose="020B0502040204020203" pitchFamily="34" charset="0"/>
                <a:ea typeface="+mn-lt"/>
                <a:cs typeface="+mn-lt"/>
              </a:rPr>
              <a:t> imprégnée d’un dieu, </a:t>
            </a:r>
            <a:r>
              <a:rPr lang="fr-FR" sz="1800" u="sng" dirty="0">
                <a:solidFill>
                  <a:schemeClr val="bg1">
                    <a:lumMod val="50000"/>
                  </a:schemeClr>
                </a:solidFill>
                <a:latin typeface="Bahnschrift" panose="020B0502040204020203" pitchFamily="34" charset="0"/>
                <a:ea typeface="+mn-lt"/>
                <a:cs typeface="+mn-lt"/>
              </a:rPr>
              <a:t>mais</a:t>
            </a:r>
            <a:r>
              <a:rPr lang="fr-FR" sz="1800" dirty="0">
                <a:solidFill>
                  <a:schemeClr val="bg1">
                    <a:lumMod val="50000"/>
                  </a:schemeClr>
                </a:solidFill>
                <a:latin typeface="Bahnschrift" panose="020B0502040204020203" pitchFamily="34" charset="0"/>
                <a:ea typeface="+mn-lt"/>
                <a:cs typeface="+mn-lt"/>
              </a:rPr>
              <a:t> 	</a:t>
            </a:r>
            <a:r>
              <a:rPr lang="fr-FR" sz="1800" b="1" u="sng" dirty="0">
                <a:solidFill>
                  <a:schemeClr val="bg1">
                    <a:lumMod val="50000"/>
                  </a:schemeClr>
                </a:solidFill>
                <a:latin typeface="Bahnschrift" panose="020B0502040204020203" pitchFamily="34" charset="0"/>
                <a:ea typeface="+mn-lt"/>
                <a:cs typeface="+mn-lt"/>
              </a:rPr>
              <a:t>plutôt</a:t>
            </a:r>
            <a:r>
              <a:rPr lang="fr-FR" sz="1800" dirty="0">
                <a:solidFill>
                  <a:schemeClr val="bg1">
                    <a:lumMod val="50000"/>
                  </a:schemeClr>
                </a:solidFill>
                <a:latin typeface="Bahnschrift" panose="020B0502040204020203" pitchFamily="34" charset="0"/>
                <a:ea typeface="+mn-lt"/>
                <a:cs typeface="+mn-lt"/>
              </a:rPr>
              <a:t> de Darwin, Newton, et Einstein ?’</a:t>
            </a: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Données monolingues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15</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AA87CE57-88A6-6131-AFDE-A5B2C8276105}"/>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a:t>
            </a:r>
            <a:r>
              <a:rPr lang="fr-BE" b="1" dirty="0">
                <a:solidFill>
                  <a:srgbClr val="C00000"/>
                </a:solidFill>
                <a:latin typeface="Bahnschrift" panose="020B0502040204020203" pitchFamily="34" charset="0"/>
                <a:cs typeface="Calibri"/>
              </a:rPr>
              <a:t>Monolingue</a:t>
            </a:r>
            <a:r>
              <a:rPr lang="fr-BE" dirty="0">
                <a:solidFill>
                  <a:schemeClr val="bg1">
                    <a:lumMod val="50000"/>
                  </a:schemeClr>
                </a:solidFill>
                <a:latin typeface="Bahnschrift" panose="020B0502040204020203" pitchFamily="34" charset="0"/>
                <a:cs typeface="Calibri"/>
              </a:rPr>
              <a:t>  |  Traduction  |  Conclusion  |  Bibliographie</a:t>
            </a:r>
          </a:p>
        </p:txBody>
      </p:sp>
      <p:sp>
        <p:nvSpPr>
          <p:cNvPr id="3" name="Espace réservé du texte 5">
            <a:extLst>
              <a:ext uri="{FF2B5EF4-FFF2-40B4-BE49-F238E27FC236}">
                <a16:creationId xmlns:a16="http://schemas.microsoft.com/office/drawing/2014/main" id="{427852C6-0859-6E32-9730-F5ED0734F380}"/>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a:t>
            </a:r>
            <a:r>
              <a:rPr lang="fr-FR" b="1" dirty="0">
                <a:solidFill>
                  <a:srgbClr val="969696"/>
                </a:solidFill>
                <a:latin typeface="Bahnschrift" panose="020B0502040204020203" pitchFamily="34" charset="0"/>
                <a:cs typeface="Calibri"/>
              </a:rPr>
              <a:t>•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32643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a:xfrm>
            <a:off x="457200" y="323798"/>
            <a:ext cx="8229600" cy="1143000"/>
          </a:xfrm>
        </p:spPr>
        <p:txBody>
          <a:bodyPr/>
          <a:lstStyle/>
          <a:p>
            <a:r>
              <a:rPr lang="fr-FR" dirty="0">
                <a:latin typeface="Bahnschrift" panose="020B0502040204020203" pitchFamily="34" charset="0"/>
                <a:cs typeface="Arial" charset="0"/>
              </a:rPr>
              <a:t>Comparaison des données monolingues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16</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graphicFrame>
        <p:nvGraphicFramePr>
          <p:cNvPr id="4" name="Tableau 4">
            <a:extLst>
              <a:ext uri="{FF2B5EF4-FFF2-40B4-BE49-F238E27FC236}">
                <a16:creationId xmlns:a16="http://schemas.microsoft.com/office/drawing/2014/main" id="{F24502B4-E2FA-B865-9834-E61BB22412E8}"/>
              </a:ext>
            </a:extLst>
          </p:cNvPr>
          <p:cNvGraphicFramePr>
            <a:graphicFrameLocks noGrp="1"/>
          </p:cNvGraphicFramePr>
          <p:nvPr>
            <p:extLst>
              <p:ext uri="{D42A27DB-BD31-4B8C-83A1-F6EECF244321}">
                <p14:modId xmlns:p14="http://schemas.microsoft.com/office/powerpoint/2010/main" val="1446985758"/>
              </p:ext>
            </p:extLst>
          </p:nvPr>
        </p:nvGraphicFramePr>
        <p:xfrm>
          <a:off x="461901" y="1545360"/>
          <a:ext cx="8229599" cy="4905520"/>
        </p:xfrm>
        <a:graphic>
          <a:graphicData uri="http://schemas.openxmlformats.org/drawingml/2006/table">
            <a:tbl>
              <a:tblPr firstRow="1" bandRow="1">
                <a:tableStyleId>{5C22544A-7EE6-4342-B048-85BDC9FD1C3A}</a:tableStyleId>
              </a:tblPr>
              <a:tblGrid>
                <a:gridCol w="2642965">
                  <a:extLst>
                    <a:ext uri="{9D8B030D-6E8A-4147-A177-3AD203B41FA5}">
                      <a16:colId xmlns:a16="http://schemas.microsoft.com/office/drawing/2014/main" val="607725324"/>
                    </a:ext>
                  </a:extLst>
                </a:gridCol>
                <a:gridCol w="1394736">
                  <a:extLst>
                    <a:ext uri="{9D8B030D-6E8A-4147-A177-3AD203B41FA5}">
                      <a16:colId xmlns:a16="http://schemas.microsoft.com/office/drawing/2014/main" val="244521066"/>
                    </a:ext>
                  </a:extLst>
                </a:gridCol>
                <a:gridCol w="1406496">
                  <a:extLst>
                    <a:ext uri="{9D8B030D-6E8A-4147-A177-3AD203B41FA5}">
                      <a16:colId xmlns:a16="http://schemas.microsoft.com/office/drawing/2014/main" val="4291943389"/>
                    </a:ext>
                  </a:extLst>
                </a:gridCol>
                <a:gridCol w="1354610">
                  <a:extLst>
                    <a:ext uri="{9D8B030D-6E8A-4147-A177-3AD203B41FA5}">
                      <a16:colId xmlns:a16="http://schemas.microsoft.com/office/drawing/2014/main" val="36579315"/>
                    </a:ext>
                  </a:extLst>
                </a:gridCol>
                <a:gridCol w="1430792">
                  <a:extLst>
                    <a:ext uri="{9D8B030D-6E8A-4147-A177-3AD203B41FA5}">
                      <a16:colId xmlns:a16="http://schemas.microsoft.com/office/drawing/2014/main" val="1021378544"/>
                    </a:ext>
                  </a:extLst>
                </a:gridCol>
              </a:tblGrid>
              <a:tr h="453604">
                <a:tc>
                  <a:txBody>
                    <a:bodyPr/>
                    <a:lstStyle/>
                    <a:p>
                      <a:r>
                        <a:rPr lang="fr-FR" sz="2000" dirty="0">
                          <a:latin typeface="Bahnschrift" panose="020B0502040204020203" pitchFamily="34" charset="0"/>
                        </a:rPr>
                        <a:t>Type</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DE </a:t>
                      </a:r>
                      <a:r>
                        <a:rPr lang="fr-FR" sz="2000" i="1" dirty="0">
                          <a:latin typeface="Bahnschrift" panose="020B0502040204020203" pitchFamily="34" charset="0"/>
                        </a:rPr>
                        <a:t>eher</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DU </a:t>
                      </a:r>
                      <a:r>
                        <a:rPr lang="fr-FR" sz="2000" i="1" dirty="0">
                          <a:latin typeface="Bahnschrift" panose="020B0502040204020203" pitchFamily="34" charset="0"/>
                        </a:rPr>
                        <a:t>eerder</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EN </a:t>
                      </a:r>
                      <a:r>
                        <a:rPr lang="fr-FR" sz="2000" i="1" dirty="0">
                          <a:latin typeface="Bahnschrift" panose="020B0502040204020203" pitchFamily="34" charset="0"/>
                        </a:rPr>
                        <a:t>rather</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FR </a:t>
                      </a:r>
                      <a:r>
                        <a:rPr lang="fr-FR" sz="2000" i="1" dirty="0">
                          <a:latin typeface="Bahnschrift" panose="020B0502040204020203" pitchFamily="34" charset="0"/>
                        </a:rPr>
                        <a:t>plutôt</a:t>
                      </a:r>
                      <a:endParaRPr lang="fr-BE" sz="2000" dirty="0">
                        <a:latin typeface="Bahnschrift" panose="020B0502040204020203" pitchFamily="34" charset="0"/>
                      </a:endParaRPr>
                    </a:p>
                  </a:txBody>
                  <a:tcPr anchor="ctr"/>
                </a:tc>
                <a:extLst>
                  <a:ext uri="{0D108BD9-81ED-4DB2-BD59-A6C34878D82A}">
                    <a16:rowId xmlns:a16="http://schemas.microsoft.com/office/drawing/2014/main" val="2714220719"/>
                  </a:ext>
                </a:extLst>
              </a:tr>
              <a:tr h="453604">
                <a:tc>
                  <a:txBody>
                    <a:bodyPr/>
                    <a:lstStyle/>
                    <a:p>
                      <a:r>
                        <a:rPr lang="fr-FR" sz="2000" b="0" dirty="0">
                          <a:latin typeface="Bahnschrift" panose="020B0502040204020203" pitchFamily="34" charset="0"/>
                        </a:rPr>
                        <a:t>Temporel</a:t>
                      </a:r>
                      <a:endParaRPr lang="fr-BE" sz="2000" b="0" dirty="0">
                        <a:latin typeface="Bahnschrift" panose="020B0502040204020203" pitchFamily="34" charset="0"/>
                      </a:endParaRPr>
                    </a:p>
                  </a:txBody>
                  <a:tcPr anchor="ctr"/>
                </a:tc>
                <a:tc>
                  <a:txBody>
                    <a:bodyPr/>
                    <a:lstStyle/>
                    <a:p>
                      <a:pPr>
                        <a:lnSpc>
                          <a:spcPct val="107000"/>
                        </a:lnSpc>
                        <a:spcAft>
                          <a:spcPts val="800"/>
                        </a:spcAft>
                      </a:pPr>
                      <a:r>
                        <a:rPr lang="fr-BE" sz="2000" dirty="0">
                          <a:effectLst/>
                          <a:latin typeface="Bahnschrift" panose="020B0502040204020203" pitchFamily="34" charset="0"/>
                        </a:rPr>
                        <a:t>5 (2%)</a:t>
                      </a: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fr-FR" sz="2000" dirty="0">
                          <a:latin typeface="Bahnschrift" panose="020B0502040204020203" pitchFamily="34" charset="0"/>
                        </a:rPr>
                        <a:t>204 (53.1%)</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0 (0%)</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0 (0%)</a:t>
                      </a:r>
                      <a:endParaRPr lang="fr-BE" sz="2000" dirty="0">
                        <a:latin typeface="Bahnschrift" panose="020B0502040204020203" pitchFamily="34" charset="0"/>
                      </a:endParaRPr>
                    </a:p>
                  </a:txBody>
                  <a:tcPr anchor="ctr"/>
                </a:tc>
                <a:extLst>
                  <a:ext uri="{0D108BD9-81ED-4DB2-BD59-A6C34878D82A}">
                    <a16:rowId xmlns:a16="http://schemas.microsoft.com/office/drawing/2014/main" val="1249311142"/>
                  </a:ext>
                </a:extLst>
              </a:tr>
              <a:tr h="453604">
                <a:tc>
                  <a:txBody>
                    <a:bodyPr/>
                    <a:lstStyle/>
                    <a:p>
                      <a:r>
                        <a:rPr lang="fr-FR" sz="2000" b="0" dirty="0">
                          <a:latin typeface="Bahnschrift" panose="020B0502040204020203" pitchFamily="34" charset="0"/>
                        </a:rPr>
                        <a:t>Graduel</a:t>
                      </a:r>
                      <a:endParaRPr lang="fr-BE" sz="2000" b="0" dirty="0">
                        <a:latin typeface="Bahnschrift" panose="020B0502040204020203" pitchFamily="34" charset="0"/>
                      </a:endParaRPr>
                    </a:p>
                  </a:txBody>
                  <a:tcPr anchor="ctr"/>
                </a:tc>
                <a:tc>
                  <a:txBody>
                    <a:bodyPr/>
                    <a:lstStyle/>
                    <a:p>
                      <a:pPr>
                        <a:lnSpc>
                          <a:spcPct val="107000"/>
                        </a:lnSpc>
                        <a:spcAft>
                          <a:spcPts val="800"/>
                        </a:spcAft>
                      </a:pPr>
                      <a:r>
                        <a:rPr lang="fr-BE" sz="2000" dirty="0">
                          <a:effectLst/>
                          <a:latin typeface="Bahnschrift" panose="020B0502040204020203" pitchFamily="34" charset="0"/>
                        </a:rPr>
                        <a:t>141 (56.4%)</a:t>
                      </a: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fr-FR" sz="2000" dirty="0">
                          <a:latin typeface="Bahnschrift" panose="020B0502040204020203" pitchFamily="34" charset="0"/>
                        </a:rPr>
                        <a:t>39 (10.1%)</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155 (37.2%)</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130 (29%)</a:t>
                      </a:r>
                      <a:endParaRPr lang="fr-BE" sz="2000" dirty="0">
                        <a:latin typeface="Bahnschrift" panose="020B0502040204020203" pitchFamily="34" charset="0"/>
                      </a:endParaRPr>
                    </a:p>
                  </a:txBody>
                  <a:tcPr anchor="ctr"/>
                </a:tc>
                <a:extLst>
                  <a:ext uri="{0D108BD9-81ED-4DB2-BD59-A6C34878D82A}">
                    <a16:rowId xmlns:a16="http://schemas.microsoft.com/office/drawing/2014/main" val="807654031"/>
                  </a:ext>
                </a:extLst>
              </a:tr>
              <a:tr h="453604">
                <a:tc>
                  <a:txBody>
                    <a:bodyPr/>
                    <a:lstStyle/>
                    <a:p>
                      <a:r>
                        <a:rPr lang="fr-FR" sz="2000" b="0" dirty="0">
                          <a:latin typeface="Bahnschrift" panose="020B0502040204020203" pitchFamily="34" charset="0"/>
                        </a:rPr>
                        <a:t>Contrastif d’antithèse</a:t>
                      </a:r>
                      <a:endParaRPr lang="fr-BE" sz="2000" b="0" dirty="0">
                        <a:latin typeface="Bahnschrift" panose="020B0502040204020203" pitchFamily="34" charset="0"/>
                      </a:endParaRPr>
                    </a:p>
                  </a:txBody>
                  <a:tcPr anchor="ctr"/>
                </a:tc>
                <a:tc>
                  <a:txBody>
                    <a:bodyPr/>
                    <a:lstStyle/>
                    <a:p>
                      <a:pPr>
                        <a:lnSpc>
                          <a:spcPct val="107000"/>
                        </a:lnSpc>
                        <a:spcAft>
                          <a:spcPts val="800"/>
                        </a:spcAft>
                      </a:pPr>
                      <a:r>
                        <a:rPr lang="fr-BE" sz="2000" dirty="0">
                          <a:effectLst/>
                          <a:latin typeface="Bahnschrift" panose="020B0502040204020203" pitchFamily="34" charset="0"/>
                        </a:rPr>
                        <a:t>69 (27.6%)</a:t>
                      </a: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fr-FR" sz="2000" dirty="0">
                          <a:latin typeface="Bahnschrift" panose="020B0502040204020203" pitchFamily="34" charset="0"/>
                        </a:rPr>
                        <a:t>63 (16.4%)</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190 (45.6%)</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103 (22.9%)</a:t>
                      </a:r>
                      <a:endParaRPr lang="fr-BE" sz="2000" dirty="0">
                        <a:latin typeface="Bahnschrift" panose="020B0502040204020203" pitchFamily="34" charset="0"/>
                      </a:endParaRPr>
                    </a:p>
                  </a:txBody>
                  <a:tcPr anchor="ctr"/>
                </a:tc>
                <a:extLst>
                  <a:ext uri="{0D108BD9-81ED-4DB2-BD59-A6C34878D82A}">
                    <a16:rowId xmlns:a16="http://schemas.microsoft.com/office/drawing/2014/main" val="1945600753"/>
                  </a:ext>
                </a:extLst>
              </a:tr>
              <a:tr h="782932">
                <a:tc>
                  <a:txBody>
                    <a:bodyPr/>
                    <a:lstStyle/>
                    <a:p>
                      <a:r>
                        <a:rPr lang="fr-FR" sz="2000" b="0" dirty="0">
                          <a:latin typeface="Bahnschrift" panose="020B0502040204020203" pitchFamily="34" charset="0"/>
                        </a:rPr>
                        <a:t>Contrastif de reformulation</a:t>
                      </a:r>
                      <a:endParaRPr lang="fr-BE" sz="2000" b="0" dirty="0">
                        <a:latin typeface="Bahnschrift" panose="020B0502040204020203" pitchFamily="34" charset="0"/>
                      </a:endParaRPr>
                    </a:p>
                  </a:txBody>
                  <a:tcPr anchor="ctr"/>
                </a:tc>
                <a:tc>
                  <a:txBody>
                    <a:bodyPr/>
                    <a:lstStyle/>
                    <a:p>
                      <a:pPr>
                        <a:lnSpc>
                          <a:spcPct val="107000"/>
                        </a:lnSpc>
                        <a:spcAft>
                          <a:spcPts val="800"/>
                        </a:spcAft>
                      </a:pPr>
                      <a:r>
                        <a:rPr lang="fr-BE" sz="2000" dirty="0">
                          <a:effectLst/>
                          <a:latin typeface="Bahnschrift" panose="020B0502040204020203" pitchFamily="34" charset="0"/>
                        </a:rPr>
                        <a:t>0 (0%)</a:t>
                      </a: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fr-FR" sz="2000" dirty="0">
                          <a:latin typeface="Bahnschrift" panose="020B0502040204020203" pitchFamily="34" charset="0"/>
                        </a:rPr>
                        <a:t>2 (0.5%)</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9 (2.1%)</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83 (18.4%)</a:t>
                      </a:r>
                      <a:endParaRPr lang="fr-BE" sz="2000" dirty="0">
                        <a:latin typeface="Bahnschrift" panose="020B0502040204020203" pitchFamily="34" charset="0"/>
                      </a:endParaRPr>
                    </a:p>
                  </a:txBody>
                  <a:tcPr anchor="ctr"/>
                </a:tc>
                <a:extLst>
                  <a:ext uri="{0D108BD9-81ED-4DB2-BD59-A6C34878D82A}">
                    <a16:rowId xmlns:a16="http://schemas.microsoft.com/office/drawing/2014/main" val="3767907893"/>
                  </a:ext>
                </a:extLst>
              </a:tr>
              <a:tr h="782932">
                <a:tc>
                  <a:txBody>
                    <a:bodyPr/>
                    <a:lstStyle/>
                    <a:p>
                      <a:r>
                        <a:rPr lang="fr-FR" sz="2000" b="0" dirty="0">
                          <a:latin typeface="Bahnschrift" panose="020B0502040204020203" pitchFamily="34" charset="0"/>
                        </a:rPr>
                        <a:t>Contrastif de remplacement</a:t>
                      </a:r>
                      <a:endParaRPr lang="fr-BE" sz="2000" b="0" dirty="0">
                        <a:latin typeface="Bahnschrift" panose="020B0502040204020203" pitchFamily="34" charset="0"/>
                      </a:endParaRPr>
                    </a:p>
                  </a:txBody>
                  <a:tcPr anchor="ctr"/>
                </a:tc>
                <a:tc>
                  <a:txBody>
                    <a:bodyPr/>
                    <a:lstStyle/>
                    <a:p>
                      <a:pPr>
                        <a:lnSpc>
                          <a:spcPct val="107000"/>
                        </a:lnSpc>
                        <a:spcAft>
                          <a:spcPts val="800"/>
                        </a:spcAft>
                      </a:pPr>
                      <a:r>
                        <a:rPr lang="fr-BE" sz="2000" dirty="0">
                          <a:effectLst/>
                          <a:latin typeface="Bahnschrift" panose="020B0502040204020203" pitchFamily="34" charset="0"/>
                        </a:rPr>
                        <a:t>6 (2.4%)</a:t>
                      </a: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fr-FR" sz="2000" dirty="0">
                          <a:latin typeface="Bahnschrift" panose="020B0502040204020203" pitchFamily="34" charset="0"/>
                        </a:rPr>
                        <a:t>58 (15.1%)</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43 (10.3%)</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81 (18%)</a:t>
                      </a:r>
                      <a:endParaRPr lang="fr-BE" sz="2000" dirty="0">
                        <a:latin typeface="Bahnschrift" panose="020B0502040204020203" pitchFamily="34" charset="0"/>
                      </a:endParaRPr>
                    </a:p>
                  </a:txBody>
                  <a:tcPr anchor="ctr"/>
                </a:tc>
                <a:extLst>
                  <a:ext uri="{0D108BD9-81ED-4DB2-BD59-A6C34878D82A}">
                    <a16:rowId xmlns:a16="http://schemas.microsoft.com/office/drawing/2014/main" val="620387991"/>
                  </a:ext>
                </a:extLst>
              </a:tr>
              <a:tr h="782932">
                <a:tc>
                  <a:txBody>
                    <a:bodyPr/>
                    <a:lstStyle/>
                    <a:p>
                      <a:r>
                        <a:rPr lang="fr-FR" sz="2000" b="0" dirty="0">
                          <a:latin typeface="Bahnschrift" panose="020B0502040204020203" pitchFamily="34" charset="0"/>
                        </a:rPr>
                        <a:t>Contrastif de préférence</a:t>
                      </a:r>
                      <a:endParaRPr lang="fr-BE" sz="2000" b="0" dirty="0">
                        <a:latin typeface="Bahnschrift" panose="020B0502040204020203" pitchFamily="34" charset="0"/>
                      </a:endParaRPr>
                    </a:p>
                  </a:txBody>
                  <a:tcPr anchor="ctr"/>
                </a:tc>
                <a:tc>
                  <a:txBody>
                    <a:bodyPr/>
                    <a:lstStyle/>
                    <a:p>
                      <a:pPr>
                        <a:lnSpc>
                          <a:spcPct val="107000"/>
                        </a:lnSpc>
                        <a:spcAft>
                          <a:spcPts val="800"/>
                        </a:spcAft>
                      </a:pPr>
                      <a:r>
                        <a:rPr lang="fr-BE" sz="2000" dirty="0">
                          <a:effectLst/>
                          <a:latin typeface="Bahnschrift" panose="020B0502040204020203" pitchFamily="34" charset="0"/>
                        </a:rPr>
                        <a:t>27 (10.8%)</a:t>
                      </a:r>
                      <a:endParaRPr lang="fr-BE" sz="20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fr-FR" sz="2000" dirty="0">
                          <a:latin typeface="Bahnschrift" panose="020B0502040204020203" pitchFamily="34" charset="0"/>
                        </a:rPr>
                        <a:t>18 (4.7%)</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20 (4.8%)</a:t>
                      </a:r>
                      <a:endParaRPr lang="fr-BE" sz="2000" dirty="0">
                        <a:latin typeface="Bahnschrift" panose="020B0502040204020203" pitchFamily="34" charset="0"/>
                      </a:endParaRPr>
                    </a:p>
                  </a:txBody>
                  <a:tcPr anchor="ctr"/>
                </a:tc>
                <a:tc>
                  <a:txBody>
                    <a:bodyPr/>
                    <a:lstStyle/>
                    <a:p>
                      <a:r>
                        <a:rPr lang="fr-FR" sz="2000" dirty="0">
                          <a:latin typeface="Bahnschrift" panose="020B0502040204020203" pitchFamily="34" charset="0"/>
                        </a:rPr>
                        <a:t>53 (11.8%)</a:t>
                      </a:r>
                      <a:endParaRPr lang="fr-BE" sz="2000" dirty="0">
                        <a:latin typeface="Bahnschrift" panose="020B0502040204020203" pitchFamily="34" charset="0"/>
                      </a:endParaRPr>
                    </a:p>
                  </a:txBody>
                  <a:tcPr anchor="ctr"/>
                </a:tc>
                <a:extLst>
                  <a:ext uri="{0D108BD9-81ED-4DB2-BD59-A6C34878D82A}">
                    <a16:rowId xmlns:a16="http://schemas.microsoft.com/office/drawing/2014/main" val="2447136552"/>
                  </a:ext>
                </a:extLst>
              </a:tr>
            </a:tbl>
          </a:graphicData>
        </a:graphic>
      </p:graphicFrame>
      <p:sp>
        <p:nvSpPr>
          <p:cNvPr id="7" name="Espace réservé du texte 5">
            <a:extLst>
              <a:ext uri="{FF2B5EF4-FFF2-40B4-BE49-F238E27FC236}">
                <a16:creationId xmlns:a16="http://schemas.microsoft.com/office/drawing/2014/main" id="{EB34364C-84A5-CA6C-297A-AE3FF8D9B778}"/>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a:t>
            </a:r>
            <a:r>
              <a:rPr lang="fr-BE" b="1" dirty="0">
                <a:solidFill>
                  <a:srgbClr val="C00000"/>
                </a:solidFill>
                <a:latin typeface="Bahnschrift" panose="020B0502040204020203" pitchFamily="34" charset="0"/>
                <a:cs typeface="Calibri"/>
              </a:rPr>
              <a:t>Monolingue</a:t>
            </a:r>
            <a:r>
              <a:rPr lang="fr-BE" dirty="0">
                <a:solidFill>
                  <a:schemeClr val="bg1">
                    <a:lumMod val="50000"/>
                  </a:schemeClr>
                </a:solidFill>
                <a:latin typeface="Bahnschrift" panose="020B0502040204020203" pitchFamily="34" charset="0"/>
                <a:cs typeface="Calibri"/>
              </a:rPr>
              <a:t>  |  Traduction  |  Conclusion  |  Bibliographie</a:t>
            </a:r>
          </a:p>
        </p:txBody>
      </p:sp>
      <p:sp>
        <p:nvSpPr>
          <p:cNvPr id="2" name="Rectangle : coins arrondis 1">
            <a:extLst>
              <a:ext uri="{FF2B5EF4-FFF2-40B4-BE49-F238E27FC236}">
                <a16:creationId xmlns:a16="http://schemas.microsoft.com/office/drawing/2014/main" id="{A43BFADD-7266-141C-F980-19D01B672EAF}"/>
              </a:ext>
            </a:extLst>
          </p:cNvPr>
          <p:cNvSpPr/>
          <p:nvPr/>
        </p:nvSpPr>
        <p:spPr>
          <a:xfrm>
            <a:off x="4503174" y="2028425"/>
            <a:ext cx="1376516" cy="63909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0C24513-4A4D-2A01-9326-10EC2C9ECC32}"/>
              </a:ext>
            </a:extLst>
          </p:cNvPr>
          <p:cNvSpPr/>
          <p:nvPr/>
        </p:nvSpPr>
        <p:spPr>
          <a:xfrm>
            <a:off x="4503174" y="2732970"/>
            <a:ext cx="1376516" cy="63909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EAF293D0-CE5C-2616-89C3-4A8FFB9B5B77}"/>
              </a:ext>
            </a:extLst>
          </p:cNvPr>
          <p:cNvSpPr/>
          <p:nvPr/>
        </p:nvSpPr>
        <p:spPr>
          <a:xfrm>
            <a:off x="5879690" y="3429001"/>
            <a:ext cx="1376516" cy="6604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7147985B-E80A-4939-D13E-57EC22FBBA83}"/>
              </a:ext>
            </a:extLst>
          </p:cNvPr>
          <p:cNvSpPr/>
          <p:nvPr/>
        </p:nvSpPr>
        <p:spPr>
          <a:xfrm>
            <a:off x="7305585" y="4089422"/>
            <a:ext cx="1376516" cy="7943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142B7837-9906-DA0D-78FF-B68EECCAB8EB}"/>
              </a:ext>
            </a:extLst>
          </p:cNvPr>
          <p:cNvSpPr/>
          <p:nvPr/>
        </p:nvSpPr>
        <p:spPr>
          <a:xfrm>
            <a:off x="3126658" y="4916131"/>
            <a:ext cx="1376516" cy="7160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5">
            <a:extLst>
              <a:ext uri="{FF2B5EF4-FFF2-40B4-BE49-F238E27FC236}">
                <a16:creationId xmlns:a16="http://schemas.microsoft.com/office/drawing/2014/main" id="{9603B84F-2EB3-9B45-BAEE-C79787EC57FA}"/>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a:t>
            </a:r>
            <a:r>
              <a:rPr lang="fr-FR" b="1" dirty="0">
                <a:solidFill>
                  <a:srgbClr val="969696"/>
                </a:solidFill>
                <a:latin typeface="Bahnschrift" panose="020B0502040204020203" pitchFamily="34" charset="0"/>
                <a:cs typeface="Calibri"/>
              </a:rPr>
              <a:t>• • • •                 • •                     • • • •</a:t>
            </a:r>
            <a:endParaRPr lang="fr-BE" dirty="0">
              <a:solidFill>
                <a:srgbClr val="969696"/>
              </a:solidFill>
              <a:latin typeface="Bahnschrift" panose="020B0502040204020203" pitchFamily="34" charset="0"/>
              <a:cs typeface="Calibri"/>
            </a:endParaRPr>
          </a:p>
        </p:txBody>
      </p:sp>
      <p:cxnSp>
        <p:nvCxnSpPr>
          <p:cNvPr id="6" name="Connecteur droit 5">
            <a:extLst>
              <a:ext uri="{FF2B5EF4-FFF2-40B4-BE49-F238E27FC236}">
                <a16:creationId xmlns:a16="http://schemas.microsoft.com/office/drawing/2014/main" id="{C55A2E57-837E-977F-FEDD-A16236ED8505}"/>
              </a:ext>
            </a:extLst>
          </p:cNvPr>
          <p:cNvCxnSpPr/>
          <p:nvPr/>
        </p:nvCxnSpPr>
        <p:spPr>
          <a:xfrm>
            <a:off x="3559277" y="6253317"/>
            <a:ext cx="64892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Connecteur droit 7">
            <a:extLst>
              <a:ext uri="{FF2B5EF4-FFF2-40B4-BE49-F238E27FC236}">
                <a16:creationId xmlns:a16="http://schemas.microsoft.com/office/drawing/2014/main" id="{3E465B5A-C626-1377-0E8B-5BDFE0A8A3E3}"/>
              </a:ext>
            </a:extLst>
          </p:cNvPr>
          <p:cNvCxnSpPr/>
          <p:nvPr/>
        </p:nvCxnSpPr>
        <p:spPr>
          <a:xfrm>
            <a:off x="7759618" y="6253317"/>
            <a:ext cx="64892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Connecteur droit 8">
            <a:extLst>
              <a:ext uri="{FF2B5EF4-FFF2-40B4-BE49-F238E27FC236}">
                <a16:creationId xmlns:a16="http://schemas.microsoft.com/office/drawing/2014/main" id="{AB717E38-685A-57AE-DA82-F62BD146877B}"/>
              </a:ext>
            </a:extLst>
          </p:cNvPr>
          <p:cNvCxnSpPr/>
          <p:nvPr/>
        </p:nvCxnSpPr>
        <p:spPr>
          <a:xfrm>
            <a:off x="4940709" y="6253317"/>
            <a:ext cx="64892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Connecteur droit 13">
            <a:extLst>
              <a:ext uri="{FF2B5EF4-FFF2-40B4-BE49-F238E27FC236}">
                <a16:creationId xmlns:a16="http://schemas.microsoft.com/office/drawing/2014/main" id="{54035BFD-6471-1C2E-EB76-704B6988EFBC}"/>
              </a:ext>
            </a:extLst>
          </p:cNvPr>
          <p:cNvCxnSpPr/>
          <p:nvPr/>
        </p:nvCxnSpPr>
        <p:spPr>
          <a:xfrm>
            <a:off x="6366387" y="6253317"/>
            <a:ext cx="648929"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6289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25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2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250"/>
                                        <p:tgtEl>
                                          <p:spTgt spid="9"/>
                                        </p:tgtEl>
                                      </p:cBhvr>
                                    </p:animEffect>
                                  </p:childTnLst>
                                </p:cTn>
                              </p:par>
                              <p:par>
                                <p:cTn id="41" presetID="16" presetClass="entr" presetSubtype="2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066289"/>
          </a:xfrm>
        </p:spPr>
        <p:txBody>
          <a:bodyPr vert="horz" lIns="91440" tIns="45720" rIns="91440" bIns="45720" rtlCol="0" anchor="t">
            <a:normAutofit/>
          </a:bodyPr>
          <a:lstStyle/>
          <a:p>
            <a:pPr marL="457200" indent="-457200">
              <a:spcAft>
                <a:spcPts val="0"/>
              </a:spcAft>
              <a:buFont typeface="Wingdings" panose="05000000000000000000" pitchFamily="2" charset="2"/>
              <a:buChar char="§"/>
              <a:defRPr/>
            </a:pPr>
            <a:r>
              <a:rPr lang="en-GB" sz="2800" dirty="0" err="1">
                <a:latin typeface="Bahnschrift" panose="020B0502040204020203" pitchFamily="34" charset="0"/>
                <a:ea typeface="+mn-lt"/>
                <a:cs typeface="+mn-lt"/>
              </a:rPr>
              <a:t>Maintien</a:t>
            </a:r>
            <a:r>
              <a:rPr lang="en-GB" sz="2800" dirty="0">
                <a:latin typeface="Bahnschrift" panose="020B0502040204020203" pitchFamily="34" charset="0"/>
                <a:ea typeface="+mn-lt"/>
                <a:cs typeface="+mn-lt"/>
              </a:rPr>
              <a:t> de </a:t>
            </a:r>
            <a:r>
              <a:rPr lang="en-GB" sz="2800" dirty="0" err="1">
                <a:latin typeface="Bahnschrift" panose="020B0502040204020203" pitchFamily="34" charset="0"/>
                <a:ea typeface="+mn-lt"/>
                <a:cs typeface="+mn-lt"/>
              </a:rPr>
              <a:t>l’usage</a:t>
            </a:r>
            <a:r>
              <a:rPr lang="en-GB" sz="2800" dirty="0">
                <a:latin typeface="Bahnschrift" panose="020B0502040204020203" pitchFamily="34" charset="0"/>
                <a:ea typeface="+mn-lt"/>
                <a:cs typeface="+mn-lt"/>
              </a:rPr>
              <a:t> source dans la </a:t>
            </a:r>
            <a:r>
              <a:rPr lang="en-GB" sz="2800" dirty="0" err="1">
                <a:latin typeface="Bahnschrift" panose="020B0502040204020203" pitchFamily="34" charset="0"/>
                <a:ea typeface="+mn-lt"/>
                <a:cs typeface="+mn-lt"/>
              </a:rPr>
              <a:t>cible</a:t>
            </a:r>
            <a:endParaRPr lang="en-GB" sz="2800" dirty="0">
              <a:latin typeface="Bahnschrift" panose="020B0502040204020203" pitchFamily="34" charset="0"/>
              <a:ea typeface="+mn-lt"/>
              <a:cs typeface="+mn-lt"/>
            </a:endParaRPr>
          </a:p>
          <a:p>
            <a:pPr marL="457200" indent="-457200">
              <a:spcAft>
                <a:spcPts val="0"/>
              </a:spcAft>
              <a:buFont typeface="Wingdings" panose="05000000000000000000" pitchFamily="2" charset="2"/>
              <a:buChar char="§"/>
              <a:defRPr/>
            </a:pPr>
            <a:r>
              <a:rPr lang="en-GB" sz="2800" dirty="0">
                <a:latin typeface="Bahnschrift" panose="020B0502040204020203" pitchFamily="34" charset="0"/>
                <a:ea typeface="+mn-lt"/>
                <a:cs typeface="+mn-lt"/>
              </a:rPr>
              <a:t>Distribution des types de </a:t>
            </a:r>
            <a:r>
              <a:rPr lang="en-GB" sz="2800" dirty="0" err="1">
                <a:latin typeface="Bahnschrift" panose="020B0502040204020203" pitchFamily="34" charset="0"/>
                <a:ea typeface="+mn-lt"/>
                <a:cs typeface="+mn-lt"/>
              </a:rPr>
              <a:t>DE</a:t>
            </a:r>
            <a:r>
              <a:rPr lang="en-GB" sz="2800" dirty="0">
                <a:latin typeface="Bahnschrift" panose="020B0502040204020203" pitchFamily="34" charset="0"/>
                <a:ea typeface="+mn-lt"/>
                <a:cs typeface="+mn-lt"/>
              </a:rPr>
              <a:t> </a:t>
            </a:r>
            <a:r>
              <a:rPr lang="en-GB" sz="2800" i="1" dirty="0">
                <a:latin typeface="Bahnschrift" panose="020B0502040204020203" pitchFamily="34" charset="0"/>
                <a:ea typeface="+mn-lt"/>
                <a:cs typeface="+mn-lt"/>
              </a:rPr>
              <a:t>eher</a:t>
            </a:r>
            <a:r>
              <a:rPr lang="en-GB" sz="2800" dirty="0">
                <a:latin typeface="Bahnschrift" panose="020B0502040204020203" pitchFamily="34" charset="0"/>
                <a:ea typeface="+mn-lt"/>
                <a:cs typeface="+mn-lt"/>
              </a:rPr>
              <a:t> </a:t>
            </a:r>
          </a:p>
          <a:p>
            <a:pPr>
              <a:spcAft>
                <a:spcPts val="0"/>
              </a:spcAft>
              <a:defRPr/>
            </a:pPr>
            <a:endParaRPr lang="en-GB" dirty="0">
              <a:latin typeface="Bahnschrift" panose="020B0502040204020203" pitchFamily="34" charset="0"/>
              <a:ea typeface="+mn-lt"/>
              <a:cs typeface="+mn-lt"/>
            </a:endParaRPr>
          </a:p>
          <a:p>
            <a:pPr lvl="1" indent="0">
              <a:spcAft>
                <a:spcPts val="0"/>
              </a:spcAft>
              <a:buNone/>
              <a:defRPr/>
            </a:pPr>
            <a:endParaRPr lang="en-GB" sz="2000" dirty="0">
              <a:latin typeface="Bahnschrift" panose="020B0502040204020203" pitchFamily="34" charset="0"/>
              <a:ea typeface="+mn-lt"/>
              <a:cs typeface="+mn-lt"/>
            </a:endParaRPr>
          </a:p>
          <a:p>
            <a:pPr marL="638175" lvl="1" indent="-457200">
              <a:spcAft>
                <a:spcPts val="0"/>
              </a:spcAft>
              <a:buFont typeface="Wingdings,Sans-Serif"/>
              <a:buChar char="Ø"/>
              <a:defRPr/>
            </a:pPr>
            <a:endParaRPr lang="en-GB" sz="2000" dirty="0">
              <a:latin typeface="Bahnschrift" panose="020B0502040204020203" pitchFamily="34" charset="0"/>
              <a:ea typeface="+mn-lt"/>
              <a:cs typeface="+mn-lt"/>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Données </a:t>
            </a:r>
            <a:r>
              <a:rPr lang="fr-FR" dirty="0" err="1">
                <a:latin typeface="Bahnschrift" panose="020B0502040204020203" pitchFamily="34" charset="0"/>
                <a:cs typeface="Arial" charset="0"/>
              </a:rPr>
              <a:t>traductologiques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17</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graphicFrame>
        <p:nvGraphicFramePr>
          <p:cNvPr id="4" name="Tableau 3">
            <a:extLst>
              <a:ext uri="{FF2B5EF4-FFF2-40B4-BE49-F238E27FC236}">
                <a16:creationId xmlns:a16="http://schemas.microsoft.com/office/drawing/2014/main" id="{35BFDEFF-C9AC-858F-0F0E-9C8AE285BCEF}"/>
              </a:ext>
            </a:extLst>
          </p:cNvPr>
          <p:cNvGraphicFramePr>
            <a:graphicFrameLocks noGrp="1"/>
          </p:cNvGraphicFramePr>
          <p:nvPr>
            <p:extLst>
              <p:ext uri="{D42A27DB-BD31-4B8C-83A1-F6EECF244321}">
                <p14:modId xmlns:p14="http://schemas.microsoft.com/office/powerpoint/2010/main" val="1877662898"/>
              </p:ext>
            </p:extLst>
          </p:nvPr>
        </p:nvGraphicFramePr>
        <p:xfrm>
          <a:off x="457200" y="2524695"/>
          <a:ext cx="8229600" cy="3607164"/>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1138899883"/>
                    </a:ext>
                  </a:extLst>
                </a:gridCol>
                <a:gridCol w="2743200">
                  <a:extLst>
                    <a:ext uri="{9D8B030D-6E8A-4147-A177-3AD203B41FA5}">
                      <a16:colId xmlns:a16="http://schemas.microsoft.com/office/drawing/2014/main" val="3270834406"/>
                    </a:ext>
                  </a:extLst>
                </a:gridCol>
                <a:gridCol w="2743200">
                  <a:extLst>
                    <a:ext uri="{9D8B030D-6E8A-4147-A177-3AD203B41FA5}">
                      <a16:colId xmlns:a16="http://schemas.microsoft.com/office/drawing/2014/main" val="498926914"/>
                    </a:ext>
                  </a:extLst>
                </a:gridCol>
              </a:tblGrid>
              <a:tr h="731388">
                <a:tc>
                  <a:txBody>
                    <a:bodyPr/>
                    <a:lstStyle/>
                    <a:p>
                      <a:pPr>
                        <a:lnSpc>
                          <a:spcPct val="107000"/>
                        </a:lnSpc>
                        <a:spcAft>
                          <a:spcPts val="800"/>
                        </a:spcAft>
                      </a:pPr>
                      <a:r>
                        <a:rPr lang="fr-BE" sz="1800">
                          <a:effectLst/>
                          <a:latin typeface="Bahnschrift" panose="020B0502040204020203" pitchFamily="34" charset="0"/>
                        </a:rPr>
                        <a:t>Type</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rPr>
                        <a:t>Nombre d’occurrences (%corpus)</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rPr>
                        <a:t>Sous-types (nombre/%type/%corpus)</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016973"/>
                  </a:ext>
                </a:extLst>
              </a:tr>
              <a:tr h="357398">
                <a:tc>
                  <a:txBody>
                    <a:bodyPr/>
                    <a:lstStyle/>
                    <a:p>
                      <a:pPr>
                        <a:lnSpc>
                          <a:spcPct val="107000"/>
                        </a:lnSpc>
                        <a:spcAft>
                          <a:spcPts val="800"/>
                        </a:spcAft>
                      </a:pPr>
                      <a:r>
                        <a:rPr lang="fr-BE" sz="1800">
                          <a:effectLst/>
                          <a:latin typeface="Bahnschrift" panose="020B0502040204020203" pitchFamily="34" charset="0"/>
                        </a:rPr>
                        <a:t>Temporel</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dirty="0">
                          <a:effectLst/>
                          <a:latin typeface="Bahnschrift" panose="020B0502040204020203" pitchFamily="34" charset="0"/>
                        </a:rPr>
                        <a:t>5 (5%)</a:t>
                      </a:r>
                      <a:endParaRPr lang="fr-BE" sz="18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rPr>
                        <a:t>N.A.</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8706251"/>
                  </a:ext>
                </a:extLst>
              </a:tr>
              <a:tr h="357398">
                <a:tc>
                  <a:txBody>
                    <a:bodyPr/>
                    <a:lstStyle/>
                    <a:p>
                      <a:pPr>
                        <a:lnSpc>
                          <a:spcPct val="107000"/>
                        </a:lnSpc>
                        <a:spcAft>
                          <a:spcPts val="800"/>
                        </a:spcAft>
                      </a:pPr>
                      <a:r>
                        <a:rPr lang="fr-BE" sz="1800">
                          <a:effectLst/>
                          <a:latin typeface="Bahnschrift" panose="020B0502040204020203" pitchFamily="34" charset="0"/>
                        </a:rPr>
                        <a:t>Graduel</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dirty="0">
                          <a:effectLst/>
                          <a:latin typeface="Bahnschrift" panose="020B0502040204020203" pitchFamily="34" charset="0"/>
                        </a:rPr>
                        <a:t>38 (38%)</a:t>
                      </a:r>
                      <a:endParaRPr lang="fr-BE" sz="18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rPr>
                        <a:t>N.A.</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0930035"/>
                  </a:ext>
                </a:extLst>
              </a:tr>
              <a:tr h="357398">
                <a:tc rowSpan="4">
                  <a:txBody>
                    <a:bodyPr/>
                    <a:lstStyle/>
                    <a:p>
                      <a:pPr>
                        <a:lnSpc>
                          <a:spcPct val="107000"/>
                        </a:lnSpc>
                        <a:spcAft>
                          <a:spcPts val="800"/>
                        </a:spcAft>
                      </a:pPr>
                      <a:r>
                        <a:rPr lang="fr-BE" sz="1800">
                          <a:effectLst/>
                          <a:latin typeface="Bahnschrift" panose="020B0502040204020203" pitchFamily="34" charset="0"/>
                        </a:rPr>
                        <a:t>Contrastif</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nSpc>
                          <a:spcPct val="107000"/>
                        </a:lnSpc>
                        <a:spcAft>
                          <a:spcPts val="800"/>
                        </a:spcAft>
                      </a:pPr>
                      <a:r>
                        <a:rPr lang="fr-BE" sz="1800" dirty="0">
                          <a:effectLst/>
                          <a:latin typeface="Bahnschrift" panose="020B0502040204020203" pitchFamily="34" charset="0"/>
                        </a:rPr>
                        <a:t>57 (57%)</a:t>
                      </a:r>
                      <a:endParaRPr lang="fr-BE" sz="18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dirty="0">
                          <a:effectLst/>
                          <a:latin typeface="Bahnschrift" panose="020B0502040204020203" pitchFamily="34" charset="0"/>
                        </a:rPr>
                        <a:t>antithèse (35/61.4%/35%)</a:t>
                      </a:r>
                      <a:endParaRPr lang="fr-BE" sz="18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5119273"/>
                  </a:ext>
                </a:extLst>
              </a:tr>
              <a:tr h="357398">
                <a:tc vMerge="1">
                  <a:txBody>
                    <a:bodyPr/>
                    <a:lstStyle/>
                    <a:p>
                      <a:endParaRPr lang="fr-BE"/>
                    </a:p>
                  </a:txBody>
                  <a:tcPr/>
                </a:tc>
                <a:tc vMerge="1">
                  <a:txBody>
                    <a:bodyPr/>
                    <a:lstStyle/>
                    <a:p>
                      <a:endParaRPr lang="fr-BE"/>
                    </a:p>
                  </a:txBody>
                  <a:tcPr/>
                </a:tc>
                <a:tc>
                  <a:txBody>
                    <a:bodyPr/>
                    <a:lstStyle/>
                    <a:p>
                      <a:pPr>
                        <a:lnSpc>
                          <a:spcPct val="107000"/>
                        </a:lnSpc>
                        <a:spcAft>
                          <a:spcPts val="800"/>
                        </a:spcAft>
                      </a:pPr>
                      <a:r>
                        <a:rPr lang="fr-BE" sz="1800" dirty="0">
                          <a:effectLst/>
                          <a:latin typeface="Bahnschrift" panose="020B0502040204020203" pitchFamily="34" charset="0"/>
                        </a:rPr>
                        <a:t>préférence (5/8.8%/5%)</a:t>
                      </a:r>
                      <a:endParaRPr lang="fr-BE" sz="18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3738762"/>
                  </a:ext>
                </a:extLst>
              </a:tr>
              <a:tr h="357398">
                <a:tc vMerge="1">
                  <a:txBody>
                    <a:bodyPr/>
                    <a:lstStyle/>
                    <a:p>
                      <a:endParaRPr lang="fr-BE"/>
                    </a:p>
                  </a:txBody>
                  <a:tcPr/>
                </a:tc>
                <a:tc vMerge="1">
                  <a:txBody>
                    <a:bodyPr/>
                    <a:lstStyle/>
                    <a:p>
                      <a:endParaRPr lang="fr-BE"/>
                    </a:p>
                  </a:txBody>
                  <a:tcPr/>
                </a:tc>
                <a:tc>
                  <a:txBody>
                    <a:bodyPr/>
                    <a:lstStyle/>
                    <a:p>
                      <a:pPr>
                        <a:lnSpc>
                          <a:spcPct val="107000"/>
                        </a:lnSpc>
                        <a:spcAft>
                          <a:spcPts val="800"/>
                        </a:spcAft>
                      </a:pPr>
                      <a:r>
                        <a:rPr lang="fr-BE" sz="1800" dirty="0">
                          <a:effectLst/>
                          <a:latin typeface="Bahnschrift" panose="020B0502040204020203" pitchFamily="34" charset="0"/>
                        </a:rPr>
                        <a:t>reformulation (1/1.7%/1%)</a:t>
                      </a:r>
                      <a:endParaRPr lang="fr-BE" sz="18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6022131"/>
                  </a:ext>
                </a:extLst>
              </a:tr>
              <a:tr h="731388">
                <a:tc vMerge="1">
                  <a:txBody>
                    <a:bodyPr/>
                    <a:lstStyle/>
                    <a:p>
                      <a:endParaRPr lang="fr-BE"/>
                    </a:p>
                  </a:txBody>
                  <a:tcPr/>
                </a:tc>
                <a:tc vMerge="1">
                  <a:txBody>
                    <a:bodyPr/>
                    <a:lstStyle/>
                    <a:p>
                      <a:endParaRPr lang="fr-BE"/>
                    </a:p>
                  </a:txBody>
                  <a:tcPr/>
                </a:tc>
                <a:tc>
                  <a:txBody>
                    <a:bodyPr/>
                    <a:lstStyle/>
                    <a:p>
                      <a:pPr>
                        <a:lnSpc>
                          <a:spcPct val="107000"/>
                        </a:lnSpc>
                        <a:spcAft>
                          <a:spcPts val="800"/>
                        </a:spcAft>
                      </a:pPr>
                      <a:r>
                        <a:rPr lang="fr-BE" sz="1800" dirty="0">
                          <a:effectLst/>
                          <a:latin typeface="Bahnschrift" panose="020B0502040204020203" pitchFamily="34" charset="0"/>
                        </a:rPr>
                        <a:t>remplacement (16/28.1%/16%)</a:t>
                      </a:r>
                      <a:endParaRPr lang="fr-BE" sz="18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433533"/>
                  </a:ext>
                </a:extLst>
              </a:tr>
              <a:tr h="357398">
                <a:tc>
                  <a:txBody>
                    <a:bodyPr/>
                    <a:lstStyle/>
                    <a:p>
                      <a:pPr>
                        <a:lnSpc>
                          <a:spcPct val="107000"/>
                        </a:lnSpc>
                        <a:spcAft>
                          <a:spcPts val="800"/>
                        </a:spcAft>
                      </a:pPr>
                      <a:r>
                        <a:rPr lang="fr-BE" sz="1800">
                          <a:effectLst/>
                          <a:latin typeface="Bahnschrift" panose="020B0502040204020203" pitchFamily="34" charset="0"/>
                        </a:rPr>
                        <a:t>TOT</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fr-BE" sz="1800" dirty="0">
                          <a:effectLst/>
                          <a:latin typeface="Bahnschrift" panose="020B0502040204020203" pitchFamily="34" charset="0"/>
                        </a:rPr>
                        <a:t>100 (100%)</a:t>
                      </a:r>
                      <a:endParaRPr lang="fr-BE" sz="1800" dirty="0">
                        <a:effectLst/>
                        <a:latin typeface="Bahnschrift" panose="020B0502040204020203"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r>
                        <a:rPr lang="fr-BE" sz="1800" dirty="0">
                          <a:effectLst/>
                          <a:latin typeface="Bahnschrift" panose="020B0502040204020203" pitchFamily="34" charset="0"/>
                        </a:rPr>
                        <a:t> </a:t>
                      </a:r>
                      <a:endParaRPr lang="fr-BE" sz="18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401234"/>
                  </a:ext>
                </a:extLst>
              </a:tr>
            </a:tbl>
          </a:graphicData>
        </a:graphic>
      </p:graphicFrame>
      <p:sp>
        <p:nvSpPr>
          <p:cNvPr id="9" name="Espace réservé du texte 5">
            <a:extLst>
              <a:ext uri="{FF2B5EF4-FFF2-40B4-BE49-F238E27FC236}">
                <a16:creationId xmlns:a16="http://schemas.microsoft.com/office/drawing/2014/main" id="{DA0EC844-FD88-9FD0-5CBA-A3D033792284}"/>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a:t>
            </a:r>
            <a:r>
              <a:rPr lang="fr-BE" b="1" dirty="0">
                <a:solidFill>
                  <a:srgbClr val="C00000"/>
                </a:solidFill>
                <a:latin typeface="Bahnschrift" panose="020B0502040204020203" pitchFamily="34" charset="0"/>
                <a:cs typeface="Calibri"/>
              </a:rPr>
              <a:t>Traduction</a:t>
            </a:r>
            <a:r>
              <a:rPr lang="fr-BE" dirty="0">
                <a:solidFill>
                  <a:schemeClr val="bg1">
                    <a:lumMod val="50000"/>
                  </a:schemeClr>
                </a:solidFill>
                <a:latin typeface="Bahnschrift" panose="020B0502040204020203" pitchFamily="34" charset="0"/>
                <a:cs typeface="Calibri"/>
              </a:rPr>
              <a:t>  |  Conclusion  |  Bibliographie</a:t>
            </a:r>
          </a:p>
        </p:txBody>
      </p:sp>
      <p:sp>
        <p:nvSpPr>
          <p:cNvPr id="3" name="Espace réservé du texte 5">
            <a:extLst>
              <a:ext uri="{FF2B5EF4-FFF2-40B4-BE49-F238E27FC236}">
                <a16:creationId xmlns:a16="http://schemas.microsoft.com/office/drawing/2014/main" id="{CED5426E-7092-5B8D-1473-78211D4AEB42}"/>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a:t>
            </a:r>
            <a:r>
              <a:rPr lang="fr-FR" b="1" dirty="0">
                <a:solidFill>
                  <a:srgbClr val="969696"/>
                </a:solidFill>
                <a:latin typeface="Bahnschrift" panose="020B0502040204020203" pitchFamily="34" charset="0"/>
                <a:cs typeface="Calibri"/>
              </a:rPr>
              <a:t>•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27195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a:xfrm>
            <a:off x="452831" y="409862"/>
            <a:ext cx="8229600" cy="1143000"/>
          </a:xfrm>
        </p:spPr>
        <p:txBody>
          <a:bodyPr/>
          <a:lstStyle/>
          <a:p>
            <a:r>
              <a:rPr lang="fr-FR" dirty="0">
                <a:latin typeface="Bahnschrift" panose="020B0502040204020203" pitchFamily="34" charset="0"/>
                <a:cs typeface="Arial" charset="0"/>
              </a:rPr>
              <a:t>Choix préférés des traducteurs DE&gt;EN par usage</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18</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graphicFrame>
        <p:nvGraphicFramePr>
          <p:cNvPr id="5" name="Tableau 5">
            <a:extLst>
              <a:ext uri="{FF2B5EF4-FFF2-40B4-BE49-F238E27FC236}">
                <a16:creationId xmlns:a16="http://schemas.microsoft.com/office/drawing/2014/main" id="{5ABA6CCE-050C-AAB0-81DF-025BD3AB7C66}"/>
              </a:ext>
            </a:extLst>
          </p:cNvPr>
          <p:cNvGraphicFramePr>
            <a:graphicFrameLocks noGrp="1"/>
          </p:cNvGraphicFramePr>
          <p:nvPr>
            <p:extLst>
              <p:ext uri="{D42A27DB-BD31-4B8C-83A1-F6EECF244321}">
                <p14:modId xmlns:p14="http://schemas.microsoft.com/office/powerpoint/2010/main" val="2575678645"/>
              </p:ext>
            </p:extLst>
          </p:nvPr>
        </p:nvGraphicFramePr>
        <p:xfrm>
          <a:off x="261913" y="1863726"/>
          <a:ext cx="8611437" cy="4317945"/>
        </p:xfrm>
        <a:graphic>
          <a:graphicData uri="http://schemas.openxmlformats.org/drawingml/2006/table">
            <a:tbl>
              <a:tblPr firstRow="1" bandRow="1">
                <a:tableStyleId>{5C22544A-7EE6-4342-B048-85BDC9FD1C3A}</a:tableStyleId>
              </a:tblPr>
              <a:tblGrid>
                <a:gridCol w="3449501">
                  <a:extLst>
                    <a:ext uri="{9D8B030D-6E8A-4147-A177-3AD203B41FA5}">
                      <a16:colId xmlns:a16="http://schemas.microsoft.com/office/drawing/2014/main" val="43167904"/>
                    </a:ext>
                  </a:extLst>
                </a:gridCol>
                <a:gridCol w="1071716">
                  <a:extLst>
                    <a:ext uri="{9D8B030D-6E8A-4147-A177-3AD203B41FA5}">
                      <a16:colId xmlns:a16="http://schemas.microsoft.com/office/drawing/2014/main" val="4232798636"/>
                    </a:ext>
                  </a:extLst>
                </a:gridCol>
                <a:gridCol w="3283974">
                  <a:extLst>
                    <a:ext uri="{9D8B030D-6E8A-4147-A177-3AD203B41FA5}">
                      <a16:colId xmlns:a16="http://schemas.microsoft.com/office/drawing/2014/main" val="1530770170"/>
                    </a:ext>
                  </a:extLst>
                </a:gridCol>
                <a:gridCol w="806246">
                  <a:extLst>
                    <a:ext uri="{9D8B030D-6E8A-4147-A177-3AD203B41FA5}">
                      <a16:colId xmlns:a16="http://schemas.microsoft.com/office/drawing/2014/main" val="334287000"/>
                    </a:ext>
                  </a:extLst>
                </a:gridCol>
              </a:tblGrid>
              <a:tr h="607557">
                <a:tc>
                  <a:txBody>
                    <a:bodyPr/>
                    <a:lstStyle/>
                    <a:p>
                      <a:r>
                        <a:rPr lang="fr-FR" dirty="0">
                          <a:latin typeface="Bahnschrift" panose="020B0502040204020203" pitchFamily="34" charset="0"/>
                        </a:rPr>
                        <a:t>Usage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Nombre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EN</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EX</a:t>
                      </a:r>
                    </a:p>
                  </a:txBody>
                  <a:tcPr anchor="ctr"/>
                </a:tc>
                <a:extLst>
                  <a:ext uri="{0D108BD9-81ED-4DB2-BD59-A6C34878D82A}">
                    <a16:rowId xmlns:a16="http://schemas.microsoft.com/office/drawing/2014/main" val="3018887251"/>
                  </a:ext>
                </a:extLst>
              </a:tr>
              <a:tr h="607557">
                <a:tc>
                  <a:txBody>
                    <a:bodyPr/>
                    <a:lstStyle/>
                    <a:p>
                      <a:r>
                        <a:rPr lang="fr-FR" dirty="0">
                          <a:latin typeface="Bahnschrift" panose="020B0502040204020203" pitchFamily="34" charset="0"/>
                        </a:rPr>
                        <a:t>Contrastif d’antithèse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35</a:t>
                      </a:r>
                      <a:endParaRPr lang="fr-BE" dirty="0">
                        <a:latin typeface="Bahnschrift" panose="020B0502040204020203" pitchFamily="34" charset="0"/>
                      </a:endParaRPr>
                    </a:p>
                  </a:txBody>
                  <a:tcPr anchor="ctr"/>
                </a:tc>
                <a:tc>
                  <a:txBody>
                    <a:bodyPr/>
                    <a:lstStyle/>
                    <a:p>
                      <a:r>
                        <a:rPr lang="fr-FR" i="1" dirty="0">
                          <a:latin typeface="Bahnschrift" panose="020B0502040204020203" pitchFamily="34" charset="0"/>
                        </a:rPr>
                        <a:t>rather </a:t>
                      </a:r>
                      <a:r>
                        <a:rPr lang="fr-FR" i="1" dirty="0" err="1">
                          <a:latin typeface="Bahnschrift" panose="020B0502040204020203" pitchFamily="34" charset="0"/>
                        </a:rPr>
                        <a:t>than</a:t>
                      </a:r>
                      <a:r>
                        <a:rPr lang="fr-FR" i="1" dirty="0">
                          <a:latin typeface="Bahnschrift" panose="020B0502040204020203" pitchFamily="34" charset="0"/>
                        </a:rPr>
                        <a:t> </a:t>
                      </a:r>
                      <a:r>
                        <a:rPr lang="fr-FR" dirty="0">
                          <a:latin typeface="Bahnschrift" panose="020B0502040204020203" pitchFamily="34" charset="0"/>
                        </a:rPr>
                        <a:t>(40%)</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6</a:t>
                      </a:r>
                    </a:p>
                  </a:txBody>
                  <a:tcPr anchor="ctr"/>
                </a:tc>
                <a:extLst>
                  <a:ext uri="{0D108BD9-81ED-4DB2-BD59-A6C34878D82A}">
                    <a16:rowId xmlns:a16="http://schemas.microsoft.com/office/drawing/2014/main" val="3600293740"/>
                  </a:ext>
                </a:extLst>
              </a:tr>
              <a:tr h="607557">
                <a:tc>
                  <a:txBody>
                    <a:bodyPr/>
                    <a:lstStyle/>
                    <a:p>
                      <a:r>
                        <a:rPr lang="fr-FR" dirty="0">
                          <a:latin typeface="Bahnschrift" panose="020B0502040204020203" pitchFamily="34" charset="0"/>
                        </a:rPr>
                        <a:t>Contrastif de préférence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5</a:t>
                      </a:r>
                      <a:endParaRPr lang="fr-BE" dirty="0">
                        <a:latin typeface="Bahnschrift" panose="020B0502040204020203" pitchFamily="34" charset="0"/>
                      </a:endParaRPr>
                    </a:p>
                  </a:txBody>
                  <a:tcPr anchor="ctr"/>
                </a:tc>
                <a:tc>
                  <a:txBody>
                    <a:bodyPr/>
                    <a:lstStyle/>
                    <a:p>
                      <a:r>
                        <a:rPr lang="fr-FR" i="1" dirty="0">
                          <a:latin typeface="Bahnschrift" panose="020B0502040204020203" pitchFamily="34" charset="0"/>
                        </a:rPr>
                        <a:t>more… </a:t>
                      </a:r>
                      <a:r>
                        <a:rPr lang="fr-FR" i="1" dirty="0" err="1">
                          <a:latin typeface="Bahnschrift" panose="020B0502040204020203" pitchFamily="34" charset="0"/>
                        </a:rPr>
                        <a:t>than</a:t>
                      </a:r>
                      <a:r>
                        <a:rPr lang="fr-FR" i="1" dirty="0">
                          <a:latin typeface="Bahnschrift" panose="020B0502040204020203" pitchFamily="34" charset="0"/>
                        </a:rPr>
                        <a:t>… </a:t>
                      </a:r>
                      <a:r>
                        <a:rPr lang="fr-FR" dirty="0">
                          <a:latin typeface="Bahnschrift" panose="020B0502040204020203" pitchFamily="34" charset="0"/>
                        </a:rPr>
                        <a:t>(40%)</a:t>
                      </a:r>
                    </a:p>
                    <a:p>
                      <a:r>
                        <a:rPr lang="fr-FR" i="1" dirty="0" err="1">
                          <a:latin typeface="Bahnschrift" panose="020B0502040204020203" pitchFamily="34" charset="0"/>
                        </a:rPr>
                        <a:t>would</a:t>
                      </a:r>
                      <a:r>
                        <a:rPr lang="fr-FR" i="1" dirty="0">
                          <a:latin typeface="Bahnschrift" panose="020B0502040204020203" pitchFamily="34" charset="0"/>
                        </a:rPr>
                        <a:t> rather </a:t>
                      </a:r>
                      <a:r>
                        <a:rPr lang="fr-FR" dirty="0">
                          <a:latin typeface="Bahnschrift" panose="020B0502040204020203" pitchFamily="34" charset="0"/>
                        </a:rPr>
                        <a:t>(40%)</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7</a:t>
                      </a:r>
                    </a:p>
                    <a:p>
                      <a:r>
                        <a:rPr lang="fr-BE" dirty="0">
                          <a:latin typeface="Bahnschrift" panose="020B0502040204020203" pitchFamily="34" charset="0"/>
                        </a:rPr>
                        <a:t>8</a:t>
                      </a:r>
                    </a:p>
                  </a:txBody>
                  <a:tcPr anchor="ctr"/>
                </a:tc>
                <a:extLst>
                  <a:ext uri="{0D108BD9-81ED-4DB2-BD59-A6C34878D82A}">
                    <a16:rowId xmlns:a16="http://schemas.microsoft.com/office/drawing/2014/main" val="1945190701"/>
                  </a:ext>
                </a:extLst>
              </a:tr>
              <a:tr h="607557">
                <a:tc>
                  <a:txBody>
                    <a:bodyPr/>
                    <a:lstStyle/>
                    <a:p>
                      <a:r>
                        <a:rPr lang="fr-FR" dirty="0">
                          <a:latin typeface="Bahnschrift" panose="020B0502040204020203" pitchFamily="34" charset="0"/>
                        </a:rPr>
                        <a:t>Contrastif de reformulation</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1</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ø (100%)</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N.A.</a:t>
                      </a:r>
                    </a:p>
                  </a:txBody>
                  <a:tcPr anchor="ctr"/>
                </a:tc>
                <a:extLst>
                  <a:ext uri="{0D108BD9-81ED-4DB2-BD59-A6C34878D82A}">
                    <a16:rowId xmlns:a16="http://schemas.microsoft.com/office/drawing/2014/main" val="2085801548"/>
                  </a:ext>
                </a:extLst>
              </a:tr>
              <a:tr h="607557">
                <a:tc>
                  <a:txBody>
                    <a:bodyPr/>
                    <a:lstStyle/>
                    <a:p>
                      <a:r>
                        <a:rPr lang="fr-FR" dirty="0">
                          <a:latin typeface="Bahnschrift" panose="020B0502040204020203" pitchFamily="34" charset="0"/>
                        </a:rPr>
                        <a:t>Contrastif de remplacement</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16</a:t>
                      </a:r>
                      <a:endParaRPr lang="fr-BE" dirty="0">
                        <a:latin typeface="Bahnschrift" panose="020B0502040204020203" pitchFamily="34" charset="0"/>
                      </a:endParaRPr>
                    </a:p>
                  </a:txBody>
                  <a:tcPr anchor="ctr"/>
                </a:tc>
                <a:tc>
                  <a:txBody>
                    <a:bodyPr/>
                    <a:lstStyle/>
                    <a:p>
                      <a:r>
                        <a:rPr lang="fr-BE" i="0" dirty="0">
                          <a:latin typeface="Bahnschrift" panose="020B0502040204020203" pitchFamily="34" charset="0"/>
                        </a:rPr>
                        <a:t>(+) </a:t>
                      </a:r>
                      <a:r>
                        <a:rPr lang="fr-BE" i="1" dirty="0">
                          <a:latin typeface="Bahnschrift" panose="020B0502040204020203" pitchFamily="34" charset="0"/>
                        </a:rPr>
                        <a:t>more (…) </a:t>
                      </a:r>
                      <a:r>
                        <a:rPr lang="fr-BE" i="1" dirty="0" err="1">
                          <a:latin typeface="Bahnschrift" panose="020B0502040204020203" pitchFamily="34" charset="0"/>
                        </a:rPr>
                        <a:t>than</a:t>
                      </a:r>
                      <a:r>
                        <a:rPr lang="fr-BE" i="1" dirty="0">
                          <a:latin typeface="Bahnschrift" panose="020B0502040204020203" pitchFamily="34" charset="0"/>
                        </a:rPr>
                        <a:t> </a:t>
                      </a:r>
                      <a:r>
                        <a:rPr lang="fr-BE" dirty="0">
                          <a:latin typeface="Bahnschrift" panose="020B0502040204020203" pitchFamily="34" charset="0"/>
                        </a:rPr>
                        <a:t>(50%)</a:t>
                      </a:r>
                    </a:p>
                  </a:txBody>
                  <a:tcPr anchor="ctr"/>
                </a:tc>
                <a:tc>
                  <a:txBody>
                    <a:bodyPr/>
                    <a:lstStyle/>
                    <a:p>
                      <a:r>
                        <a:rPr lang="fr-BE" dirty="0">
                          <a:latin typeface="Bahnschrift" panose="020B0502040204020203" pitchFamily="34" charset="0"/>
                        </a:rPr>
                        <a:t>9</a:t>
                      </a:r>
                    </a:p>
                  </a:txBody>
                  <a:tcPr anchor="ctr"/>
                </a:tc>
                <a:extLst>
                  <a:ext uri="{0D108BD9-81ED-4DB2-BD59-A6C34878D82A}">
                    <a16:rowId xmlns:a16="http://schemas.microsoft.com/office/drawing/2014/main" val="2611801503"/>
                  </a:ext>
                </a:extLst>
              </a:tr>
              <a:tr h="607557">
                <a:tc>
                  <a:txBody>
                    <a:bodyPr/>
                    <a:lstStyle/>
                    <a:p>
                      <a:r>
                        <a:rPr lang="fr-FR" dirty="0">
                          <a:latin typeface="Bahnschrift" panose="020B0502040204020203" pitchFamily="34" charset="0"/>
                        </a:rPr>
                        <a:t>Graduel</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38</a:t>
                      </a:r>
                      <a:endParaRPr lang="fr-BE" dirty="0">
                        <a:latin typeface="Bahnschrift" panose="020B0502040204020203" pitchFamily="34" charset="0"/>
                      </a:endParaRPr>
                    </a:p>
                  </a:txBody>
                  <a:tcPr anchor="ctr"/>
                </a:tc>
                <a:tc>
                  <a:txBody>
                    <a:bodyPr/>
                    <a:lstStyle/>
                    <a:p>
                      <a:r>
                        <a:rPr lang="fr-FR" i="0" dirty="0">
                          <a:latin typeface="Bahnschrift" panose="020B0502040204020203" pitchFamily="34" charset="0"/>
                        </a:rPr>
                        <a:t>(+) </a:t>
                      </a:r>
                      <a:r>
                        <a:rPr lang="fr-FR" i="1" dirty="0">
                          <a:latin typeface="Bahnschrift" panose="020B0502040204020203" pitchFamily="34" charset="0"/>
                        </a:rPr>
                        <a:t>more </a:t>
                      </a:r>
                      <a:r>
                        <a:rPr lang="fr-FR" dirty="0">
                          <a:latin typeface="Bahnschrift" panose="020B0502040204020203" pitchFamily="34" charset="0"/>
                        </a:rPr>
                        <a:t>(47.4%)</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10</a:t>
                      </a:r>
                    </a:p>
                  </a:txBody>
                  <a:tcPr anchor="ctr"/>
                </a:tc>
                <a:extLst>
                  <a:ext uri="{0D108BD9-81ED-4DB2-BD59-A6C34878D82A}">
                    <a16:rowId xmlns:a16="http://schemas.microsoft.com/office/drawing/2014/main" val="842247861"/>
                  </a:ext>
                </a:extLst>
              </a:tr>
              <a:tr h="607557">
                <a:tc>
                  <a:txBody>
                    <a:bodyPr/>
                    <a:lstStyle/>
                    <a:p>
                      <a:r>
                        <a:rPr lang="fr-FR" dirty="0">
                          <a:latin typeface="Bahnschrift" panose="020B0502040204020203" pitchFamily="34" charset="0"/>
                        </a:rPr>
                        <a:t>Temporel</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5</a:t>
                      </a:r>
                      <a:endParaRPr lang="fr-BE" dirty="0">
                        <a:latin typeface="Bahnschrift" panose="020B0502040204020203" pitchFamily="34" charset="0"/>
                      </a:endParaRPr>
                    </a:p>
                  </a:txBody>
                  <a:tcPr anchor="ctr"/>
                </a:tc>
                <a:tc>
                  <a:txBody>
                    <a:bodyPr/>
                    <a:lstStyle/>
                    <a:p>
                      <a:r>
                        <a:rPr lang="fr-FR" i="1" dirty="0" err="1">
                          <a:latin typeface="Bahnschrift" panose="020B0502040204020203" pitchFamily="34" charset="0"/>
                        </a:rPr>
                        <a:t>before</a:t>
                      </a:r>
                      <a:r>
                        <a:rPr lang="fr-FR" i="1" dirty="0">
                          <a:latin typeface="Bahnschrift" panose="020B0502040204020203" pitchFamily="34" charset="0"/>
                        </a:rPr>
                        <a:t>/</a:t>
                      </a:r>
                      <a:r>
                        <a:rPr lang="fr-FR" i="1" dirty="0" err="1">
                          <a:latin typeface="Bahnschrift" panose="020B0502040204020203" pitchFamily="34" charset="0"/>
                        </a:rPr>
                        <a:t>better</a:t>
                      </a:r>
                      <a:r>
                        <a:rPr lang="fr-FR" i="1" dirty="0">
                          <a:latin typeface="Bahnschrift" panose="020B0502040204020203" pitchFamily="34" charset="0"/>
                        </a:rPr>
                        <a:t>/</a:t>
                      </a:r>
                      <a:r>
                        <a:rPr lang="fr-FR" i="1" dirty="0" err="1">
                          <a:latin typeface="Bahnschrift" panose="020B0502040204020203" pitchFamily="34" charset="0"/>
                        </a:rPr>
                        <a:t>sooner</a:t>
                      </a:r>
                      <a:r>
                        <a:rPr lang="fr-FR" i="1" dirty="0">
                          <a:latin typeface="Bahnschrift" panose="020B0502040204020203" pitchFamily="34" charset="0"/>
                        </a:rPr>
                        <a:t> </a:t>
                      </a:r>
                      <a:r>
                        <a:rPr lang="fr-FR" dirty="0">
                          <a:latin typeface="Bahnschrift" panose="020B0502040204020203" pitchFamily="34" charset="0"/>
                        </a:rPr>
                        <a:t>(20%) (+constructions)</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11</a:t>
                      </a:r>
                    </a:p>
                    <a:p>
                      <a:r>
                        <a:rPr lang="fr-BE" dirty="0">
                          <a:latin typeface="Bahnschrift" panose="020B0502040204020203" pitchFamily="34" charset="0"/>
                        </a:rPr>
                        <a:t>12</a:t>
                      </a:r>
                    </a:p>
                  </a:txBody>
                  <a:tcPr anchor="ctr"/>
                </a:tc>
                <a:extLst>
                  <a:ext uri="{0D108BD9-81ED-4DB2-BD59-A6C34878D82A}">
                    <a16:rowId xmlns:a16="http://schemas.microsoft.com/office/drawing/2014/main" val="3307726418"/>
                  </a:ext>
                </a:extLst>
              </a:tr>
            </a:tbl>
          </a:graphicData>
        </a:graphic>
      </p:graphicFrame>
      <p:sp>
        <p:nvSpPr>
          <p:cNvPr id="7" name="Espace réservé du texte 5">
            <a:extLst>
              <a:ext uri="{FF2B5EF4-FFF2-40B4-BE49-F238E27FC236}">
                <a16:creationId xmlns:a16="http://schemas.microsoft.com/office/drawing/2014/main" id="{350C5EC4-B4F5-30DB-4FA1-CDE33789524D}"/>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a:t>
            </a:r>
            <a:r>
              <a:rPr lang="fr-BE" b="1" dirty="0">
                <a:solidFill>
                  <a:srgbClr val="C00000"/>
                </a:solidFill>
                <a:latin typeface="Bahnschrift" panose="020B0502040204020203" pitchFamily="34" charset="0"/>
                <a:cs typeface="Calibri"/>
              </a:rPr>
              <a:t>Traduction</a:t>
            </a:r>
            <a:r>
              <a:rPr lang="fr-BE" dirty="0">
                <a:solidFill>
                  <a:schemeClr val="bg1">
                    <a:lumMod val="50000"/>
                  </a:schemeClr>
                </a:solidFill>
                <a:latin typeface="Bahnschrift" panose="020B0502040204020203" pitchFamily="34" charset="0"/>
                <a:cs typeface="Calibri"/>
              </a:rPr>
              <a:t>  |  Conclusion  |  Bibliographie</a:t>
            </a:r>
          </a:p>
        </p:txBody>
      </p:sp>
      <p:sp>
        <p:nvSpPr>
          <p:cNvPr id="2" name="Espace réservé du texte 5">
            <a:extLst>
              <a:ext uri="{FF2B5EF4-FFF2-40B4-BE49-F238E27FC236}">
                <a16:creationId xmlns:a16="http://schemas.microsoft.com/office/drawing/2014/main" id="{E8CB5364-8402-C513-AE3B-74B2023BD698}"/>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a:t>
            </a:r>
            <a:r>
              <a:rPr lang="fr-FR" b="1" dirty="0">
                <a:solidFill>
                  <a:srgbClr val="969696"/>
                </a:solidFill>
                <a:latin typeface="Bahnschrift" panose="020B0502040204020203" pitchFamily="34" charset="0"/>
                <a:cs typeface="Calibri"/>
              </a:rPr>
              <a:t>•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7336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066289"/>
          </a:xfrm>
        </p:spPr>
        <p:txBody>
          <a:bodyPr vert="horz" lIns="91440" tIns="45720" rIns="91440" bIns="45720" rtlCol="0" anchor="t">
            <a:normAutofit/>
          </a:bodyPr>
          <a:lstStyle/>
          <a:p>
            <a:pPr marL="457200" indent="-457200">
              <a:spcAft>
                <a:spcPts val="0"/>
              </a:spcAft>
              <a:buFont typeface="Wingdings" panose="05000000000000000000" pitchFamily="2" charset="2"/>
              <a:buChar char="§"/>
              <a:defRPr/>
            </a:pPr>
            <a:r>
              <a:rPr lang="en-GB" sz="2800" dirty="0" err="1">
                <a:latin typeface="Bahnschrift" panose="020B0502040204020203" pitchFamily="34" charset="0"/>
                <a:ea typeface="+mn-lt"/>
                <a:cs typeface="+mn-lt"/>
              </a:rPr>
              <a:t>Maintien</a:t>
            </a:r>
            <a:r>
              <a:rPr lang="en-GB" sz="2800" dirty="0">
                <a:latin typeface="Bahnschrift" panose="020B0502040204020203" pitchFamily="34" charset="0"/>
                <a:ea typeface="+mn-lt"/>
                <a:cs typeface="+mn-lt"/>
              </a:rPr>
              <a:t> de </a:t>
            </a:r>
            <a:r>
              <a:rPr lang="en-GB" sz="2800" dirty="0" err="1">
                <a:latin typeface="Bahnschrift" panose="020B0502040204020203" pitchFamily="34" charset="0"/>
                <a:ea typeface="+mn-lt"/>
                <a:cs typeface="+mn-lt"/>
              </a:rPr>
              <a:t>l’usage</a:t>
            </a:r>
            <a:r>
              <a:rPr lang="en-GB" sz="2800" dirty="0">
                <a:latin typeface="Bahnschrift" panose="020B0502040204020203" pitchFamily="34" charset="0"/>
                <a:ea typeface="+mn-lt"/>
                <a:cs typeface="+mn-lt"/>
              </a:rPr>
              <a:t> source dans la </a:t>
            </a:r>
            <a:r>
              <a:rPr lang="en-GB" sz="2800" dirty="0" err="1">
                <a:latin typeface="Bahnschrift" panose="020B0502040204020203" pitchFamily="34" charset="0"/>
                <a:ea typeface="+mn-lt"/>
                <a:cs typeface="+mn-lt"/>
              </a:rPr>
              <a:t>cible</a:t>
            </a:r>
            <a:endParaRPr lang="en-GB" sz="2800" dirty="0">
              <a:latin typeface="Bahnschrift" panose="020B0502040204020203" pitchFamily="34" charset="0"/>
              <a:ea typeface="+mn-lt"/>
              <a:cs typeface="+mn-lt"/>
            </a:endParaRPr>
          </a:p>
          <a:p>
            <a:pPr marL="457200" indent="-457200">
              <a:spcAft>
                <a:spcPts val="0"/>
              </a:spcAft>
              <a:buFont typeface="Wingdings" panose="05000000000000000000" pitchFamily="2" charset="2"/>
              <a:buChar char="§"/>
              <a:defRPr/>
            </a:pPr>
            <a:r>
              <a:rPr lang="en-GB" sz="2800" dirty="0">
                <a:latin typeface="Bahnschrift" panose="020B0502040204020203" pitchFamily="34" charset="0"/>
                <a:ea typeface="+mn-lt"/>
                <a:cs typeface="+mn-lt"/>
              </a:rPr>
              <a:t>Distribution des types de EN </a:t>
            </a:r>
            <a:r>
              <a:rPr lang="en-GB" sz="2800" i="1" dirty="0">
                <a:latin typeface="Bahnschrift" panose="020B0502040204020203" pitchFamily="34" charset="0"/>
                <a:ea typeface="+mn-lt"/>
                <a:cs typeface="+mn-lt"/>
              </a:rPr>
              <a:t>rather</a:t>
            </a:r>
            <a:endParaRPr lang="en-GB" sz="2800" dirty="0">
              <a:latin typeface="Bahnschrift" panose="020B0502040204020203" pitchFamily="34" charset="0"/>
              <a:ea typeface="+mn-lt"/>
              <a:cs typeface="+mn-lt"/>
            </a:endParaRPr>
          </a:p>
          <a:p>
            <a:pPr>
              <a:spcAft>
                <a:spcPts val="0"/>
              </a:spcAft>
              <a:defRPr/>
            </a:pPr>
            <a:endParaRPr lang="en-GB" dirty="0">
              <a:latin typeface="Bahnschrift" panose="020B0502040204020203" pitchFamily="34" charset="0"/>
              <a:ea typeface="+mn-lt"/>
              <a:cs typeface="+mn-lt"/>
            </a:endParaRPr>
          </a:p>
          <a:p>
            <a:pPr lvl="1" indent="0">
              <a:spcAft>
                <a:spcPts val="0"/>
              </a:spcAft>
              <a:buNone/>
              <a:defRPr/>
            </a:pPr>
            <a:endParaRPr lang="en-GB" sz="2000" dirty="0">
              <a:latin typeface="Bahnschrift" panose="020B0502040204020203" pitchFamily="34" charset="0"/>
              <a:ea typeface="+mn-lt"/>
              <a:cs typeface="+mn-lt"/>
            </a:endParaRPr>
          </a:p>
          <a:p>
            <a:pPr marL="638175" lvl="1" indent="-457200">
              <a:spcAft>
                <a:spcPts val="0"/>
              </a:spcAft>
              <a:buFont typeface="Wingdings,Sans-Serif"/>
              <a:buChar char="Ø"/>
              <a:defRPr/>
            </a:pPr>
            <a:endParaRPr lang="en-GB" sz="2000" dirty="0">
              <a:latin typeface="Bahnschrift" panose="020B0502040204020203" pitchFamily="34" charset="0"/>
              <a:ea typeface="+mn-lt"/>
              <a:cs typeface="+mn-lt"/>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Données </a:t>
            </a:r>
            <a:r>
              <a:rPr lang="fr-FR" dirty="0" err="1">
                <a:latin typeface="Bahnschrift" panose="020B0502040204020203" pitchFamily="34" charset="0"/>
                <a:cs typeface="Arial" charset="0"/>
              </a:rPr>
              <a:t>traductologiques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19</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graphicFrame>
        <p:nvGraphicFramePr>
          <p:cNvPr id="4" name="Tableau 3">
            <a:extLst>
              <a:ext uri="{FF2B5EF4-FFF2-40B4-BE49-F238E27FC236}">
                <a16:creationId xmlns:a16="http://schemas.microsoft.com/office/drawing/2014/main" id="{35BFDEFF-C9AC-858F-0F0E-9C8AE285BCEF}"/>
              </a:ext>
            </a:extLst>
          </p:cNvPr>
          <p:cNvGraphicFramePr>
            <a:graphicFrameLocks noGrp="1"/>
          </p:cNvGraphicFramePr>
          <p:nvPr>
            <p:extLst>
              <p:ext uri="{D42A27DB-BD31-4B8C-83A1-F6EECF244321}">
                <p14:modId xmlns:p14="http://schemas.microsoft.com/office/powerpoint/2010/main" val="2890973027"/>
              </p:ext>
            </p:extLst>
          </p:nvPr>
        </p:nvGraphicFramePr>
        <p:xfrm>
          <a:off x="457200" y="2524697"/>
          <a:ext cx="8229600" cy="3810535"/>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1138899883"/>
                    </a:ext>
                  </a:extLst>
                </a:gridCol>
                <a:gridCol w="2743200">
                  <a:extLst>
                    <a:ext uri="{9D8B030D-6E8A-4147-A177-3AD203B41FA5}">
                      <a16:colId xmlns:a16="http://schemas.microsoft.com/office/drawing/2014/main" val="3270834406"/>
                    </a:ext>
                  </a:extLst>
                </a:gridCol>
                <a:gridCol w="2743200">
                  <a:extLst>
                    <a:ext uri="{9D8B030D-6E8A-4147-A177-3AD203B41FA5}">
                      <a16:colId xmlns:a16="http://schemas.microsoft.com/office/drawing/2014/main" val="498926914"/>
                    </a:ext>
                  </a:extLst>
                </a:gridCol>
              </a:tblGrid>
              <a:tr h="731388">
                <a:tc>
                  <a:txBody>
                    <a:bodyPr/>
                    <a:lstStyle/>
                    <a:p>
                      <a:pPr>
                        <a:lnSpc>
                          <a:spcPct val="107000"/>
                        </a:lnSpc>
                        <a:spcAft>
                          <a:spcPts val="800"/>
                        </a:spcAft>
                      </a:pPr>
                      <a:r>
                        <a:rPr lang="fr-BE" sz="1800">
                          <a:effectLst/>
                          <a:latin typeface="Bahnschrift" panose="020B0502040204020203" pitchFamily="34" charset="0"/>
                        </a:rPr>
                        <a:t>Type</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rPr>
                        <a:t>Nombre d’occurrences (%corpus)</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rPr>
                        <a:t>Sous-types (nombre/%type/%corpus)</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016973"/>
                  </a:ext>
                </a:extLst>
              </a:tr>
              <a:tr h="357398">
                <a:tc>
                  <a:txBody>
                    <a:bodyPr/>
                    <a:lstStyle/>
                    <a:p>
                      <a:pPr>
                        <a:lnSpc>
                          <a:spcPct val="107000"/>
                        </a:lnSpc>
                        <a:spcAft>
                          <a:spcPts val="800"/>
                        </a:spcAft>
                      </a:pPr>
                      <a:r>
                        <a:rPr lang="fr-BE" sz="1800">
                          <a:effectLst/>
                          <a:latin typeface="Bahnschrift" panose="020B0502040204020203" pitchFamily="34" charset="0"/>
                        </a:rPr>
                        <a:t>Temporel</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ea typeface="Calibri" panose="020F0502020204030204" pitchFamily="34" charset="0"/>
                          <a:cs typeface="Times New Roman" panose="02020603050405020304" pitchFamily="18" charset="0"/>
                        </a:rPr>
                        <a:t>0 (0%)</a:t>
                      </a: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ea typeface="Calibri" panose="020F0502020204030204" pitchFamily="34" charset="0"/>
                          <a:cs typeface="Times New Roman" panose="02020603050405020304" pitchFamily="18" charset="0"/>
                        </a:rPr>
                        <a:t>N.A.</a:t>
                      </a:r>
                    </a:p>
                  </a:txBody>
                  <a:tcPr marL="68580" marR="68580" marT="0" marB="0" anchor="ctr"/>
                </a:tc>
                <a:extLst>
                  <a:ext uri="{0D108BD9-81ED-4DB2-BD59-A6C34878D82A}">
                    <a16:rowId xmlns:a16="http://schemas.microsoft.com/office/drawing/2014/main" val="2728706251"/>
                  </a:ext>
                </a:extLst>
              </a:tr>
              <a:tr h="357398">
                <a:tc>
                  <a:txBody>
                    <a:bodyPr/>
                    <a:lstStyle/>
                    <a:p>
                      <a:pPr>
                        <a:lnSpc>
                          <a:spcPct val="107000"/>
                        </a:lnSpc>
                        <a:spcAft>
                          <a:spcPts val="800"/>
                        </a:spcAft>
                      </a:pPr>
                      <a:r>
                        <a:rPr lang="fr-BE" sz="1800">
                          <a:effectLst/>
                          <a:latin typeface="Bahnschrift" panose="020B0502040204020203" pitchFamily="34" charset="0"/>
                        </a:rPr>
                        <a:t>Graduel</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800" dirty="0">
                          <a:effectLst/>
                          <a:latin typeface="Bahnschrift" panose="020B0502040204020203" pitchFamily="34" charset="0"/>
                          <a:ea typeface="Calibri" panose="020F0502020204030204" pitchFamily="34" charset="0"/>
                          <a:cs typeface="Times New Roman" panose="02020603050405020304" pitchFamily="18" charset="0"/>
                        </a:rPr>
                        <a:t>22 (22%)</a:t>
                      </a:r>
                    </a:p>
                  </a:txBody>
                  <a:tcPr marL="68580" marR="68580" marT="0" marB="0" anchor="ctr"/>
                </a:tc>
                <a:tc>
                  <a:txBody>
                    <a:bodyPr/>
                    <a:lstStyle/>
                    <a:p>
                      <a:pPr>
                        <a:lnSpc>
                          <a:spcPct val="107000"/>
                        </a:lnSpc>
                        <a:spcAft>
                          <a:spcPts val="800"/>
                        </a:spcAft>
                      </a:pPr>
                      <a:r>
                        <a:rPr lang="fr-BE" sz="1800">
                          <a:effectLst/>
                          <a:latin typeface="Bahnschrift" panose="020B0502040204020203" pitchFamily="34" charset="0"/>
                          <a:ea typeface="Calibri" panose="020F0502020204030204" pitchFamily="34" charset="0"/>
                          <a:cs typeface="Times New Roman" panose="02020603050405020304" pitchFamily="18" charset="0"/>
                        </a:rPr>
                        <a:t>N.A.</a:t>
                      </a:r>
                    </a:p>
                  </a:txBody>
                  <a:tcPr marL="68580" marR="68580" marT="0" marB="0" anchor="ctr"/>
                </a:tc>
                <a:extLst>
                  <a:ext uri="{0D108BD9-81ED-4DB2-BD59-A6C34878D82A}">
                    <a16:rowId xmlns:a16="http://schemas.microsoft.com/office/drawing/2014/main" val="2690930035"/>
                  </a:ext>
                </a:extLst>
              </a:tr>
              <a:tr h="357398">
                <a:tc rowSpan="4">
                  <a:txBody>
                    <a:bodyPr/>
                    <a:lstStyle/>
                    <a:p>
                      <a:pPr>
                        <a:lnSpc>
                          <a:spcPct val="107000"/>
                        </a:lnSpc>
                        <a:spcAft>
                          <a:spcPts val="800"/>
                        </a:spcAft>
                      </a:pPr>
                      <a:r>
                        <a:rPr lang="fr-BE" sz="1800">
                          <a:effectLst/>
                          <a:latin typeface="Bahnschrift" panose="020B0502040204020203" pitchFamily="34" charset="0"/>
                        </a:rPr>
                        <a:t>Contrastif</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nSpc>
                          <a:spcPct val="107000"/>
                        </a:lnSpc>
                        <a:spcAft>
                          <a:spcPts val="800"/>
                        </a:spcAft>
                      </a:pPr>
                      <a:r>
                        <a:rPr lang="fr-BE" sz="1800" dirty="0">
                          <a:effectLst/>
                          <a:latin typeface="Bahnschrift" panose="020B0502040204020203" pitchFamily="34" charset="0"/>
                          <a:ea typeface="Calibri" panose="020F0502020204030204" pitchFamily="34" charset="0"/>
                          <a:cs typeface="Times New Roman" panose="02020603050405020304" pitchFamily="18" charset="0"/>
                        </a:rPr>
                        <a:t>78 (78%)</a:t>
                      </a:r>
                    </a:p>
                  </a:txBody>
                  <a:tcPr marL="68580" marR="68580" marT="0" marB="0" anchor="ctr"/>
                </a:tc>
                <a:tc>
                  <a:txBody>
                    <a:bodyPr/>
                    <a:lstStyle/>
                    <a:p>
                      <a:pPr>
                        <a:lnSpc>
                          <a:spcPct val="107000"/>
                        </a:lnSpc>
                        <a:spcAft>
                          <a:spcPts val="800"/>
                        </a:spcAft>
                      </a:pPr>
                      <a:r>
                        <a:rPr lang="fr-BE" sz="1800" dirty="0">
                          <a:effectLst/>
                          <a:latin typeface="Bahnschrift" panose="020B0502040204020203" pitchFamily="34" charset="0"/>
                          <a:ea typeface="Calibri" panose="020F0502020204030204" pitchFamily="34" charset="0"/>
                          <a:cs typeface="Times New Roman" panose="02020603050405020304" pitchFamily="18" charset="0"/>
                        </a:rPr>
                        <a:t>antithèse (63/80.8%/64%)</a:t>
                      </a:r>
                    </a:p>
                  </a:txBody>
                  <a:tcPr marL="68580" marR="68580" marT="0" marB="0" anchor="ctr"/>
                </a:tc>
                <a:extLst>
                  <a:ext uri="{0D108BD9-81ED-4DB2-BD59-A6C34878D82A}">
                    <a16:rowId xmlns:a16="http://schemas.microsoft.com/office/drawing/2014/main" val="735119273"/>
                  </a:ext>
                </a:extLst>
              </a:tr>
              <a:tr h="357398">
                <a:tc vMerge="1">
                  <a:txBody>
                    <a:bodyPr/>
                    <a:lstStyle/>
                    <a:p>
                      <a:endParaRPr lang="fr-BE"/>
                    </a:p>
                  </a:txBody>
                  <a:tcPr/>
                </a:tc>
                <a:tc vMerge="1">
                  <a:txBody>
                    <a:bodyPr/>
                    <a:lstStyle/>
                    <a:p>
                      <a:endParaRPr lang="fr-BE"/>
                    </a:p>
                  </a:txBody>
                  <a:tcPr/>
                </a:tc>
                <a:tc>
                  <a:txBody>
                    <a:bodyPr/>
                    <a:lstStyle/>
                    <a:p>
                      <a:pPr>
                        <a:lnSpc>
                          <a:spcPct val="107000"/>
                        </a:lnSpc>
                        <a:spcAft>
                          <a:spcPts val="800"/>
                        </a:spcAft>
                      </a:pPr>
                      <a:r>
                        <a:rPr lang="fr-BE" sz="1800" dirty="0">
                          <a:effectLst/>
                          <a:latin typeface="Bahnschrift" panose="020B0502040204020203" pitchFamily="34" charset="0"/>
                          <a:ea typeface="Calibri" panose="020F0502020204030204" pitchFamily="34" charset="0"/>
                          <a:cs typeface="Times New Roman" panose="02020603050405020304" pitchFamily="18" charset="0"/>
                        </a:rPr>
                        <a:t>préférence (1/1.3%/1%)</a:t>
                      </a:r>
                    </a:p>
                  </a:txBody>
                  <a:tcPr marL="68580" marR="68580" marT="0" marB="0" anchor="ctr"/>
                </a:tc>
                <a:extLst>
                  <a:ext uri="{0D108BD9-81ED-4DB2-BD59-A6C34878D82A}">
                    <a16:rowId xmlns:a16="http://schemas.microsoft.com/office/drawing/2014/main" val="1883738762"/>
                  </a:ext>
                </a:extLst>
              </a:tr>
              <a:tr h="357398">
                <a:tc vMerge="1">
                  <a:txBody>
                    <a:bodyPr/>
                    <a:lstStyle/>
                    <a:p>
                      <a:endParaRPr lang="fr-BE"/>
                    </a:p>
                  </a:txBody>
                  <a:tcPr/>
                </a:tc>
                <a:tc vMerge="1">
                  <a:txBody>
                    <a:bodyPr/>
                    <a:lstStyle/>
                    <a:p>
                      <a:endParaRPr lang="fr-BE"/>
                    </a:p>
                  </a:txBody>
                  <a:tcPr/>
                </a:tc>
                <a:tc>
                  <a:txBody>
                    <a:bodyPr/>
                    <a:lstStyle/>
                    <a:p>
                      <a:pPr>
                        <a:lnSpc>
                          <a:spcPct val="107000"/>
                        </a:lnSpc>
                        <a:spcAft>
                          <a:spcPts val="800"/>
                        </a:spcAft>
                      </a:pPr>
                      <a:r>
                        <a:rPr lang="fr-BE" sz="1800" dirty="0">
                          <a:effectLst/>
                          <a:latin typeface="Bahnschrift" panose="020B0502040204020203" pitchFamily="34" charset="0"/>
                          <a:ea typeface="Calibri" panose="020F0502020204030204" pitchFamily="34" charset="0"/>
                          <a:cs typeface="Times New Roman" panose="02020603050405020304" pitchFamily="18" charset="0"/>
                        </a:rPr>
                        <a:t>reformulation (5/6.4%/5%)</a:t>
                      </a:r>
                    </a:p>
                  </a:txBody>
                  <a:tcPr marL="68580" marR="68580" marT="0" marB="0" anchor="ctr"/>
                </a:tc>
                <a:extLst>
                  <a:ext uri="{0D108BD9-81ED-4DB2-BD59-A6C34878D82A}">
                    <a16:rowId xmlns:a16="http://schemas.microsoft.com/office/drawing/2014/main" val="3276022131"/>
                  </a:ext>
                </a:extLst>
              </a:tr>
              <a:tr h="731388">
                <a:tc vMerge="1">
                  <a:txBody>
                    <a:bodyPr/>
                    <a:lstStyle/>
                    <a:p>
                      <a:endParaRPr lang="fr-BE"/>
                    </a:p>
                  </a:txBody>
                  <a:tcPr/>
                </a:tc>
                <a:tc vMerge="1">
                  <a:txBody>
                    <a:bodyPr/>
                    <a:lstStyle/>
                    <a:p>
                      <a:endParaRPr lang="fr-BE"/>
                    </a:p>
                  </a:txBody>
                  <a:tcPr/>
                </a:tc>
                <a:tc>
                  <a:txBody>
                    <a:bodyPr/>
                    <a:lstStyle/>
                    <a:p>
                      <a:pPr>
                        <a:lnSpc>
                          <a:spcPct val="107000"/>
                        </a:lnSpc>
                        <a:spcAft>
                          <a:spcPts val="800"/>
                        </a:spcAft>
                      </a:pPr>
                      <a:r>
                        <a:rPr lang="fr-BE" sz="1800" dirty="0">
                          <a:effectLst/>
                          <a:latin typeface="Bahnschrift" panose="020B0502040204020203" pitchFamily="34" charset="0"/>
                          <a:ea typeface="Calibri" panose="020F0502020204030204" pitchFamily="34" charset="0"/>
                          <a:cs typeface="Times New Roman" panose="02020603050405020304" pitchFamily="18" charset="0"/>
                        </a:rPr>
                        <a:t>remplacement (9/11.5%/9%)</a:t>
                      </a:r>
                    </a:p>
                  </a:txBody>
                  <a:tcPr marL="68580" marR="68580" marT="0" marB="0" anchor="ctr"/>
                </a:tc>
                <a:extLst>
                  <a:ext uri="{0D108BD9-81ED-4DB2-BD59-A6C34878D82A}">
                    <a16:rowId xmlns:a16="http://schemas.microsoft.com/office/drawing/2014/main" val="178433533"/>
                  </a:ext>
                </a:extLst>
              </a:tr>
              <a:tr h="357398">
                <a:tc>
                  <a:txBody>
                    <a:bodyPr/>
                    <a:lstStyle/>
                    <a:p>
                      <a:pPr>
                        <a:lnSpc>
                          <a:spcPct val="107000"/>
                        </a:lnSpc>
                        <a:spcAft>
                          <a:spcPts val="800"/>
                        </a:spcAft>
                      </a:pPr>
                      <a:r>
                        <a:rPr lang="fr-BE" sz="1800">
                          <a:effectLst/>
                          <a:latin typeface="Bahnschrift" panose="020B0502040204020203" pitchFamily="34" charset="0"/>
                        </a:rPr>
                        <a:t>TOT</a:t>
                      </a:r>
                      <a:endParaRPr lang="fr-BE" sz="18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fr-BE" sz="1800" dirty="0">
                          <a:effectLst/>
                          <a:latin typeface="Bahnschrift" panose="020B0502040204020203" pitchFamily="34" charset="0"/>
                          <a:ea typeface="Calibri" panose="020F0502020204030204" pitchFamily="34" charset="0"/>
                          <a:cs typeface="Times New Roman" panose="02020603050405020304" pitchFamily="18" charset="0"/>
                        </a:rPr>
                        <a:t>100 (100%)</a:t>
                      </a:r>
                      <a:endParaRPr lang="fr-BE" sz="1800" dirty="0">
                        <a:effectLst/>
                        <a:latin typeface="Bahnschrift" panose="020B0502040204020203" pitchFamily="34" charset="0"/>
                        <a:cs typeface="Times New Roman" panose="02020603050405020304" pitchFamily="18" charset="0"/>
                      </a:endParaRPr>
                    </a:p>
                  </a:txBody>
                  <a:tcPr marL="68580" marR="68580" marT="0" marB="0" anchor="ctr"/>
                </a:tc>
                <a:tc hMerge="1">
                  <a:txBody>
                    <a:bodyPr/>
                    <a:lstStyle/>
                    <a:p>
                      <a:pPr>
                        <a:lnSpc>
                          <a:spcPct val="107000"/>
                        </a:lnSpc>
                        <a:spcAft>
                          <a:spcPts val="800"/>
                        </a:spcAft>
                      </a:pPr>
                      <a:r>
                        <a:rPr lang="fr-BE" sz="1800" dirty="0">
                          <a:effectLst/>
                          <a:latin typeface="Bahnschrift" panose="020B0502040204020203"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86401234"/>
                  </a:ext>
                </a:extLst>
              </a:tr>
            </a:tbl>
          </a:graphicData>
        </a:graphic>
      </p:graphicFrame>
      <p:sp>
        <p:nvSpPr>
          <p:cNvPr id="9" name="Espace réservé du texte 5">
            <a:extLst>
              <a:ext uri="{FF2B5EF4-FFF2-40B4-BE49-F238E27FC236}">
                <a16:creationId xmlns:a16="http://schemas.microsoft.com/office/drawing/2014/main" id="{B232388E-3F6D-AC2F-DD13-D097BCD42730}"/>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a:t>
            </a:r>
            <a:r>
              <a:rPr lang="fr-BE" b="1" dirty="0">
                <a:solidFill>
                  <a:srgbClr val="C00000"/>
                </a:solidFill>
                <a:latin typeface="Bahnschrift" panose="020B0502040204020203" pitchFamily="34" charset="0"/>
                <a:cs typeface="Calibri"/>
              </a:rPr>
              <a:t>Traduction</a:t>
            </a:r>
            <a:r>
              <a:rPr lang="fr-BE" dirty="0">
                <a:solidFill>
                  <a:schemeClr val="bg1">
                    <a:lumMod val="50000"/>
                  </a:schemeClr>
                </a:solidFill>
                <a:latin typeface="Bahnschrift" panose="020B0502040204020203" pitchFamily="34" charset="0"/>
                <a:cs typeface="Calibri"/>
              </a:rPr>
              <a:t>  |  Conclusion  |  Bibliographie</a:t>
            </a:r>
          </a:p>
        </p:txBody>
      </p:sp>
      <p:sp>
        <p:nvSpPr>
          <p:cNvPr id="3" name="Espace réservé du texte 5">
            <a:extLst>
              <a:ext uri="{FF2B5EF4-FFF2-40B4-BE49-F238E27FC236}">
                <a16:creationId xmlns:a16="http://schemas.microsoft.com/office/drawing/2014/main" id="{92DF432E-8594-4D62-B7C0-7593A8EB72CB}"/>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 </a:t>
            </a:r>
            <a:r>
              <a:rPr lang="fr-FR" b="1" dirty="0">
                <a:solidFill>
                  <a:srgbClr val="969696"/>
                </a:solidFill>
                <a:latin typeface="Bahnschrift" panose="020B0502040204020203" pitchFamily="34" charset="0"/>
                <a:cs typeface="Calibri"/>
              </a:rPr>
              <a:t>•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22386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2"/>
          <p:cNvSpPr>
            <a:spLocks noGrp="1"/>
          </p:cNvSpPr>
          <p:nvPr>
            <p:ph type="title"/>
          </p:nvPr>
        </p:nvSpPr>
        <p:spPr>
          <a:xfrm>
            <a:off x="2513736" y="2355275"/>
            <a:ext cx="6458255" cy="2522367"/>
          </a:xfrm>
        </p:spPr>
        <p:txBody>
          <a:bodyPr/>
          <a:lstStyle/>
          <a:p>
            <a:pPr algn="just"/>
            <a:r>
              <a:rPr lang="fr-FR" sz="3200" dirty="0">
                <a:latin typeface="Bahnschrift" panose="020B0502040204020203" pitchFamily="34" charset="0"/>
              </a:rPr>
              <a:t>L’inter-traductibilité des adverbes DE </a:t>
            </a:r>
            <a:r>
              <a:rPr lang="fr-FR" sz="3200" i="1" dirty="0" err="1">
                <a:latin typeface="Bahnschrift" panose="020B0502040204020203" pitchFamily="34" charset="0"/>
              </a:rPr>
              <a:t>eher</a:t>
            </a:r>
            <a:r>
              <a:rPr lang="fr-FR" sz="3200" dirty="0">
                <a:latin typeface="Bahnschrift" panose="020B0502040204020203" pitchFamily="34" charset="0"/>
              </a:rPr>
              <a:t>, DU </a:t>
            </a:r>
            <a:r>
              <a:rPr lang="fr-FR" sz="3200" i="1" dirty="0" err="1">
                <a:latin typeface="Bahnschrift" panose="020B0502040204020203" pitchFamily="34" charset="0"/>
              </a:rPr>
              <a:t>eerder</a:t>
            </a:r>
            <a:r>
              <a:rPr lang="fr-FR" sz="3200" dirty="0">
                <a:latin typeface="Bahnschrift" panose="020B0502040204020203" pitchFamily="34" charset="0"/>
              </a:rPr>
              <a:t>, EN </a:t>
            </a:r>
            <a:r>
              <a:rPr lang="fr-FR" sz="3200" i="1" dirty="0">
                <a:latin typeface="Bahnschrift" panose="020B0502040204020203" pitchFamily="34" charset="0"/>
              </a:rPr>
              <a:t>rather</a:t>
            </a:r>
            <a:r>
              <a:rPr lang="fr-FR" sz="3200" dirty="0">
                <a:latin typeface="Bahnschrift" panose="020B0502040204020203" pitchFamily="34" charset="0"/>
              </a:rPr>
              <a:t> et FR </a:t>
            </a:r>
            <a:r>
              <a:rPr lang="fr-FR" sz="3200" i="1" dirty="0">
                <a:latin typeface="Bahnschrift" panose="020B0502040204020203" pitchFamily="34" charset="0"/>
              </a:rPr>
              <a:t>plutôt</a:t>
            </a:r>
            <a:endParaRPr lang="en-GB" sz="3200" i="1" dirty="0">
              <a:latin typeface="Bahnschrift" panose="020B0502040204020203" pitchFamily="34" charset="0"/>
            </a:endParaRPr>
          </a:p>
        </p:txBody>
      </p:sp>
      <p:sp>
        <p:nvSpPr>
          <p:cNvPr id="26628" name="Espace réservé du texte 3"/>
          <p:cNvSpPr>
            <a:spLocks noGrp="1"/>
          </p:cNvSpPr>
          <p:nvPr>
            <p:ph type="body" sz="quarter" idx="10"/>
          </p:nvPr>
        </p:nvSpPr>
        <p:spPr bwMode="auto">
          <a:xfrm>
            <a:off x="2181225" y="5465110"/>
            <a:ext cx="6790764" cy="1333725"/>
          </a:xfrm>
        </p:spPr>
        <p:txBody>
          <a:bodyPr wrap="square" numCol="1" anchor="t" anchorCtr="0" compatLnSpc="1">
            <a:prstTxWarp prst="textNoShape">
              <a:avLst/>
            </a:prstTxWarp>
            <a:normAutofit/>
          </a:bodyPr>
          <a:lstStyle/>
          <a:p>
            <a:r>
              <a:rPr lang="fr-FR" dirty="0">
                <a:latin typeface="Bahnschrift" panose="020B0502040204020203" pitchFamily="34" charset="0"/>
                <a:cs typeface="Times New Roman"/>
              </a:rPr>
              <a:t>jesse.marion@umons.ac.be, lobke.ghesquiere@umons.ac.be, gudrun.vanderbauwhede@umons.ac.be</a:t>
            </a:r>
          </a:p>
        </p:txBody>
      </p:sp>
      <p:sp>
        <p:nvSpPr>
          <p:cNvPr id="26629" name="Espace réservé du texte 4"/>
          <p:cNvSpPr>
            <a:spLocks noGrp="1"/>
          </p:cNvSpPr>
          <p:nvPr>
            <p:ph type="body" sz="quarter" idx="11"/>
          </p:nvPr>
        </p:nvSpPr>
        <p:spPr bwMode="auto">
          <a:xfrm>
            <a:off x="2180665" y="4725940"/>
            <a:ext cx="6963336" cy="445434"/>
          </a:xfrm>
        </p:spPr>
        <p:txBody>
          <a:bodyPr wrap="square" numCol="1" anchor="t" anchorCtr="0" compatLnSpc="1">
            <a:prstTxWarp prst="textNoShape">
              <a:avLst/>
            </a:prstTxWarp>
          </a:bodyPr>
          <a:lstStyle/>
          <a:p>
            <a:r>
              <a:rPr lang="fr-BE" sz="2400" cap="small" dirty="0">
                <a:solidFill>
                  <a:schemeClr val="bg1">
                    <a:lumMod val="50000"/>
                  </a:schemeClr>
                </a:solidFill>
                <a:latin typeface="Bahnschrift" panose="020B0502040204020203" pitchFamily="34" charset="0"/>
                <a:cs typeface="Calibri"/>
              </a:rPr>
              <a:t>Marion</a:t>
            </a:r>
            <a:r>
              <a:rPr lang="fr-BE" sz="2400" dirty="0">
                <a:latin typeface="Bahnschrift" panose="020B0502040204020203" pitchFamily="34" charset="0"/>
                <a:cs typeface="Times New Roman"/>
              </a:rPr>
              <a:t> Jesse, </a:t>
            </a:r>
            <a:r>
              <a:rPr lang="fr-BE" sz="2400" cap="small" dirty="0">
                <a:latin typeface="Bahnschrift" panose="020B0502040204020203" pitchFamily="34" charset="0"/>
                <a:cs typeface="Times New Roman"/>
              </a:rPr>
              <a:t>Ghesquière</a:t>
            </a:r>
            <a:r>
              <a:rPr lang="fr-BE" sz="2400" dirty="0">
                <a:latin typeface="Bahnschrift" panose="020B0502040204020203" pitchFamily="34" charset="0"/>
                <a:cs typeface="Times New Roman"/>
              </a:rPr>
              <a:t> Lobke, </a:t>
            </a:r>
            <a:r>
              <a:rPr lang="fr-BE" sz="2400" cap="small" dirty="0">
                <a:latin typeface="Bahnschrift" panose="020B0502040204020203" pitchFamily="34" charset="0"/>
                <a:cs typeface="Times New Roman"/>
              </a:rPr>
              <a:t>Vanderbauwhede</a:t>
            </a:r>
            <a:r>
              <a:rPr lang="fr-BE" sz="2400" dirty="0">
                <a:latin typeface="Bahnschrift" panose="020B0502040204020203" pitchFamily="34" charset="0"/>
                <a:cs typeface="Times New Roman"/>
              </a:rPr>
              <a:t> Gudrun</a:t>
            </a:r>
            <a:endParaRPr lang="fr-BE" sz="2400" dirty="0">
              <a:latin typeface="Bahnschrif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a:xfrm>
            <a:off x="452832" y="464789"/>
            <a:ext cx="8229600" cy="1143000"/>
          </a:xfrm>
        </p:spPr>
        <p:txBody>
          <a:bodyPr/>
          <a:lstStyle/>
          <a:p>
            <a:r>
              <a:rPr lang="fr-FR" dirty="0">
                <a:latin typeface="Bahnschrift" panose="020B0502040204020203" pitchFamily="34" charset="0"/>
                <a:cs typeface="Arial" charset="0"/>
              </a:rPr>
              <a:t>Choix préférés des traducteurs EN&gt;DE par usage</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20</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graphicFrame>
        <p:nvGraphicFramePr>
          <p:cNvPr id="5" name="Tableau 5">
            <a:extLst>
              <a:ext uri="{FF2B5EF4-FFF2-40B4-BE49-F238E27FC236}">
                <a16:creationId xmlns:a16="http://schemas.microsoft.com/office/drawing/2014/main" id="{5ABA6CCE-050C-AAB0-81DF-025BD3AB7C66}"/>
              </a:ext>
            </a:extLst>
          </p:cNvPr>
          <p:cNvGraphicFramePr>
            <a:graphicFrameLocks noGrp="1"/>
          </p:cNvGraphicFramePr>
          <p:nvPr>
            <p:extLst>
              <p:ext uri="{D42A27DB-BD31-4B8C-83A1-F6EECF244321}">
                <p14:modId xmlns:p14="http://schemas.microsoft.com/office/powerpoint/2010/main" val="3751418391"/>
              </p:ext>
            </p:extLst>
          </p:nvPr>
        </p:nvGraphicFramePr>
        <p:xfrm>
          <a:off x="247165" y="1847465"/>
          <a:ext cx="8640934" cy="4350468"/>
        </p:xfrm>
        <a:graphic>
          <a:graphicData uri="http://schemas.openxmlformats.org/drawingml/2006/table">
            <a:tbl>
              <a:tblPr firstRow="1" bandRow="1">
                <a:tableStyleId>{5C22544A-7EE6-4342-B048-85BDC9FD1C3A}</a:tableStyleId>
              </a:tblPr>
              <a:tblGrid>
                <a:gridCol w="3537991">
                  <a:extLst>
                    <a:ext uri="{9D8B030D-6E8A-4147-A177-3AD203B41FA5}">
                      <a16:colId xmlns:a16="http://schemas.microsoft.com/office/drawing/2014/main" val="43167904"/>
                    </a:ext>
                  </a:extLst>
                </a:gridCol>
                <a:gridCol w="1052052">
                  <a:extLst>
                    <a:ext uri="{9D8B030D-6E8A-4147-A177-3AD203B41FA5}">
                      <a16:colId xmlns:a16="http://schemas.microsoft.com/office/drawing/2014/main" val="4232798636"/>
                    </a:ext>
                  </a:extLst>
                </a:gridCol>
                <a:gridCol w="3352800">
                  <a:extLst>
                    <a:ext uri="{9D8B030D-6E8A-4147-A177-3AD203B41FA5}">
                      <a16:colId xmlns:a16="http://schemas.microsoft.com/office/drawing/2014/main" val="1530770170"/>
                    </a:ext>
                  </a:extLst>
                </a:gridCol>
                <a:gridCol w="698091">
                  <a:extLst>
                    <a:ext uri="{9D8B030D-6E8A-4147-A177-3AD203B41FA5}">
                      <a16:colId xmlns:a16="http://schemas.microsoft.com/office/drawing/2014/main" val="1285072233"/>
                    </a:ext>
                  </a:extLst>
                </a:gridCol>
              </a:tblGrid>
              <a:tr h="607557">
                <a:tc>
                  <a:txBody>
                    <a:bodyPr/>
                    <a:lstStyle/>
                    <a:p>
                      <a:r>
                        <a:rPr lang="fr-FR" dirty="0">
                          <a:latin typeface="Bahnschrift" panose="020B0502040204020203" pitchFamily="34" charset="0"/>
                        </a:rPr>
                        <a:t>Usage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Nombre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DE</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EX</a:t>
                      </a:r>
                    </a:p>
                  </a:txBody>
                  <a:tcPr anchor="ctr"/>
                </a:tc>
                <a:extLst>
                  <a:ext uri="{0D108BD9-81ED-4DB2-BD59-A6C34878D82A}">
                    <a16:rowId xmlns:a16="http://schemas.microsoft.com/office/drawing/2014/main" val="3018887251"/>
                  </a:ext>
                </a:extLst>
              </a:tr>
              <a:tr h="607557">
                <a:tc>
                  <a:txBody>
                    <a:bodyPr/>
                    <a:lstStyle/>
                    <a:p>
                      <a:r>
                        <a:rPr lang="fr-FR" dirty="0">
                          <a:latin typeface="Bahnschrift" panose="020B0502040204020203" pitchFamily="34" charset="0"/>
                        </a:rPr>
                        <a:t>Contrastif d’antithèse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63</a:t>
                      </a:r>
                      <a:endParaRPr lang="fr-BE" dirty="0">
                        <a:latin typeface="Bahnschrift" panose="020B0502040204020203" pitchFamily="34" charset="0"/>
                      </a:endParaRPr>
                    </a:p>
                  </a:txBody>
                  <a:tcPr anchor="ctr"/>
                </a:tc>
                <a:tc>
                  <a:txBody>
                    <a:bodyPr/>
                    <a:lstStyle/>
                    <a:p>
                      <a:r>
                        <a:rPr lang="fr-BE" i="0" dirty="0">
                          <a:latin typeface="Bahnschrift" panose="020B0502040204020203" pitchFamily="34" charset="0"/>
                        </a:rPr>
                        <a:t>⊝</a:t>
                      </a:r>
                      <a:r>
                        <a:rPr lang="fr-BE" i="1" dirty="0">
                          <a:latin typeface="Bahnschrift" panose="020B0502040204020203" pitchFamily="34" charset="0"/>
                        </a:rPr>
                        <a:t>…(,) </a:t>
                      </a:r>
                      <a:r>
                        <a:rPr lang="fr-BE" i="1" dirty="0" err="1">
                          <a:latin typeface="Bahnschrift" panose="020B0502040204020203" pitchFamily="34" charset="0"/>
                        </a:rPr>
                        <a:t>sondern</a:t>
                      </a:r>
                      <a:r>
                        <a:rPr lang="fr-BE" i="1" dirty="0">
                          <a:latin typeface="Bahnschrift" panose="020B0502040204020203" pitchFamily="34" charset="0"/>
                        </a:rPr>
                        <a:t> (+) </a:t>
                      </a:r>
                      <a:r>
                        <a:rPr lang="fr-BE" dirty="0">
                          <a:latin typeface="Bahnschrift" panose="020B0502040204020203" pitchFamily="34" charset="0"/>
                        </a:rPr>
                        <a:t>(25.4%)</a:t>
                      </a:r>
                    </a:p>
                    <a:p>
                      <a:r>
                        <a:rPr lang="fr-BE" i="1" dirty="0" err="1">
                          <a:latin typeface="Bahnschrift" panose="020B0502040204020203" pitchFamily="34" charset="0"/>
                        </a:rPr>
                        <a:t>und</a:t>
                      </a:r>
                      <a:r>
                        <a:rPr lang="fr-BE" i="1" dirty="0">
                          <a:latin typeface="Bahnschrift" panose="020B0502040204020203" pitchFamily="34" charset="0"/>
                        </a:rPr>
                        <a:t> (…) </a:t>
                      </a:r>
                      <a:r>
                        <a:rPr lang="fr-BE" i="0" dirty="0">
                          <a:latin typeface="Bahnschrift" panose="020B0502040204020203" pitchFamily="34" charset="0"/>
                        </a:rPr>
                        <a:t>⊝</a:t>
                      </a:r>
                      <a:r>
                        <a:rPr lang="fr-BE" i="1" dirty="0">
                          <a:latin typeface="Bahnschrift" panose="020B0502040204020203" pitchFamily="34" charset="0"/>
                        </a:rPr>
                        <a:t> </a:t>
                      </a:r>
                      <a:r>
                        <a:rPr lang="fr-BE" dirty="0">
                          <a:latin typeface="Bahnschrift" panose="020B0502040204020203" pitchFamily="34" charset="0"/>
                        </a:rPr>
                        <a:t>(27%)</a:t>
                      </a:r>
                    </a:p>
                  </a:txBody>
                  <a:tcPr anchor="ctr"/>
                </a:tc>
                <a:tc>
                  <a:txBody>
                    <a:bodyPr/>
                    <a:lstStyle/>
                    <a:p>
                      <a:r>
                        <a:rPr lang="fr-BE" dirty="0">
                          <a:latin typeface="Bahnschrift" panose="020B0502040204020203" pitchFamily="34" charset="0"/>
                        </a:rPr>
                        <a:t>13</a:t>
                      </a:r>
                    </a:p>
                    <a:p>
                      <a:r>
                        <a:rPr lang="fr-BE" dirty="0">
                          <a:latin typeface="Bahnschrift" panose="020B0502040204020203" pitchFamily="34" charset="0"/>
                        </a:rPr>
                        <a:t>14</a:t>
                      </a:r>
                    </a:p>
                  </a:txBody>
                  <a:tcPr anchor="ctr"/>
                </a:tc>
                <a:extLst>
                  <a:ext uri="{0D108BD9-81ED-4DB2-BD59-A6C34878D82A}">
                    <a16:rowId xmlns:a16="http://schemas.microsoft.com/office/drawing/2014/main" val="3600293740"/>
                  </a:ext>
                </a:extLst>
              </a:tr>
              <a:tr h="607557">
                <a:tc>
                  <a:txBody>
                    <a:bodyPr/>
                    <a:lstStyle/>
                    <a:p>
                      <a:r>
                        <a:rPr lang="fr-FR" dirty="0">
                          <a:latin typeface="Bahnschrift" panose="020B0502040204020203" pitchFamily="34" charset="0"/>
                        </a:rPr>
                        <a:t>Contrastif de préférence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1</a:t>
                      </a:r>
                      <a:endParaRPr lang="fr-BE" dirty="0">
                        <a:latin typeface="Bahnschrift" panose="020B0502040204020203" pitchFamily="34" charset="0"/>
                      </a:endParaRPr>
                    </a:p>
                  </a:txBody>
                  <a:tcPr anchor="ctr"/>
                </a:tc>
                <a:tc>
                  <a:txBody>
                    <a:bodyPr/>
                    <a:lstStyle/>
                    <a:p>
                      <a:r>
                        <a:rPr lang="fr-FR" i="1" dirty="0" err="1">
                          <a:latin typeface="Bahnschrift" panose="020B0502040204020203" pitchFamily="34" charset="0"/>
                        </a:rPr>
                        <a:t>immer</a:t>
                      </a:r>
                      <a:r>
                        <a:rPr lang="fr-FR" i="1" dirty="0">
                          <a:latin typeface="Bahnschrift" panose="020B0502040204020203" pitchFamily="34" charset="0"/>
                        </a:rPr>
                        <a:t> </a:t>
                      </a:r>
                      <a:r>
                        <a:rPr lang="fr-FR" i="1" dirty="0" err="1">
                          <a:latin typeface="Bahnschrift" panose="020B0502040204020203" pitchFamily="34" charset="0"/>
                        </a:rPr>
                        <a:t>noch</a:t>
                      </a:r>
                      <a:r>
                        <a:rPr lang="fr-FR" i="1" dirty="0">
                          <a:latin typeface="Bahnschrift" panose="020B0502040204020203" pitchFamily="34" charset="0"/>
                        </a:rPr>
                        <a:t> </a:t>
                      </a:r>
                      <a:r>
                        <a:rPr lang="fr-FR" i="1" dirty="0" err="1">
                          <a:latin typeface="Bahnschrift" panose="020B0502040204020203" pitchFamily="34" charset="0"/>
                        </a:rPr>
                        <a:t>lieber</a:t>
                      </a:r>
                      <a:r>
                        <a:rPr lang="fr-FR" i="1" dirty="0">
                          <a:latin typeface="Bahnschrift" panose="020B0502040204020203" pitchFamily="34" charset="0"/>
                        </a:rPr>
                        <a:t>… </a:t>
                      </a:r>
                      <a:r>
                        <a:rPr lang="fr-FR" i="1" dirty="0" err="1">
                          <a:latin typeface="Bahnschrift" panose="020B0502040204020203" pitchFamily="34" charset="0"/>
                        </a:rPr>
                        <a:t>als</a:t>
                      </a:r>
                      <a:r>
                        <a:rPr lang="fr-FR" i="1" dirty="0">
                          <a:latin typeface="Bahnschrift" panose="020B0502040204020203" pitchFamily="34" charset="0"/>
                        </a:rPr>
                        <a:t>… </a:t>
                      </a:r>
                      <a:r>
                        <a:rPr lang="fr-FR" dirty="0">
                          <a:latin typeface="Bahnschrift" panose="020B0502040204020203" pitchFamily="34" charset="0"/>
                        </a:rPr>
                        <a:t>(100%)</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15</a:t>
                      </a:r>
                    </a:p>
                  </a:txBody>
                  <a:tcPr anchor="ctr"/>
                </a:tc>
                <a:extLst>
                  <a:ext uri="{0D108BD9-81ED-4DB2-BD59-A6C34878D82A}">
                    <a16:rowId xmlns:a16="http://schemas.microsoft.com/office/drawing/2014/main" val="1945190701"/>
                  </a:ext>
                </a:extLst>
              </a:tr>
              <a:tr h="607557">
                <a:tc>
                  <a:txBody>
                    <a:bodyPr/>
                    <a:lstStyle/>
                    <a:p>
                      <a:r>
                        <a:rPr lang="fr-FR" dirty="0">
                          <a:latin typeface="Bahnschrift" panose="020B0502040204020203" pitchFamily="34" charset="0"/>
                        </a:rPr>
                        <a:t>Contrastif de reformulation</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5</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ø (40%)</a:t>
                      </a:r>
                    </a:p>
                  </a:txBody>
                  <a:tcPr anchor="ctr"/>
                </a:tc>
                <a:tc>
                  <a:txBody>
                    <a:bodyPr/>
                    <a:lstStyle/>
                    <a:p>
                      <a:r>
                        <a:rPr lang="fr-FR" dirty="0">
                          <a:latin typeface="Bahnschrift" panose="020B0502040204020203" pitchFamily="34" charset="0"/>
                        </a:rPr>
                        <a:t>N.A.</a:t>
                      </a:r>
                    </a:p>
                  </a:txBody>
                  <a:tcPr anchor="ctr"/>
                </a:tc>
                <a:extLst>
                  <a:ext uri="{0D108BD9-81ED-4DB2-BD59-A6C34878D82A}">
                    <a16:rowId xmlns:a16="http://schemas.microsoft.com/office/drawing/2014/main" val="2085801548"/>
                  </a:ext>
                </a:extLst>
              </a:tr>
              <a:tr h="607557">
                <a:tc>
                  <a:txBody>
                    <a:bodyPr/>
                    <a:lstStyle/>
                    <a:p>
                      <a:r>
                        <a:rPr lang="fr-FR" dirty="0">
                          <a:latin typeface="Bahnschrift" panose="020B0502040204020203" pitchFamily="34" charset="0"/>
                        </a:rPr>
                        <a:t>Contrastif de remplacement</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9</a:t>
                      </a:r>
                      <a:endParaRPr lang="fr-BE" dirty="0">
                        <a:latin typeface="Bahnschrift" panose="020B0502040204020203" pitchFamily="34" charset="0"/>
                      </a:endParaRPr>
                    </a:p>
                  </a:txBody>
                  <a:tcPr anchor="ctr"/>
                </a:tc>
                <a:tc>
                  <a:txBody>
                    <a:bodyPr/>
                    <a:lstStyle/>
                    <a:p>
                      <a:r>
                        <a:rPr lang="fr-FR" i="1" dirty="0">
                          <a:latin typeface="Bahnschrift" panose="020B0502040204020203" pitchFamily="34" charset="0"/>
                        </a:rPr>
                        <a:t>(</a:t>
                      </a:r>
                      <a:r>
                        <a:rPr lang="fr-FR" i="1" dirty="0" err="1">
                          <a:latin typeface="Bahnschrift" panose="020B0502040204020203" pitchFamily="34" charset="0"/>
                        </a:rPr>
                        <a:t>wohl</a:t>
                      </a:r>
                      <a:r>
                        <a:rPr lang="fr-FR" i="1" dirty="0">
                          <a:latin typeface="Bahnschrift" panose="020B0502040204020203" pitchFamily="34" charset="0"/>
                        </a:rPr>
                        <a:t>) eher… (,) </a:t>
                      </a:r>
                      <a:r>
                        <a:rPr lang="fr-FR" i="1" dirty="0" err="1">
                          <a:latin typeface="Bahnschrift" panose="020B0502040204020203" pitchFamily="34" charset="0"/>
                        </a:rPr>
                        <a:t>als</a:t>
                      </a:r>
                      <a:r>
                        <a:rPr lang="fr-FR" i="1" dirty="0">
                          <a:latin typeface="Bahnschrift" panose="020B0502040204020203" pitchFamily="34" charset="0"/>
                        </a:rPr>
                        <a:t> (</a:t>
                      </a:r>
                      <a:r>
                        <a:rPr lang="fr-FR" i="1" dirty="0" err="1">
                          <a:latin typeface="Bahnschrift" panose="020B0502040204020203" pitchFamily="34" charset="0"/>
                        </a:rPr>
                        <a:t>daß</a:t>
                      </a:r>
                      <a:r>
                        <a:rPr lang="fr-FR" i="1" dirty="0">
                          <a:latin typeface="Bahnschrift" panose="020B0502040204020203" pitchFamily="34" charset="0"/>
                        </a:rPr>
                        <a:t>) </a:t>
                      </a:r>
                      <a:r>
                        <a:rPr lang="fr-FR" dirty="0">
                          <a:latin typeface="Bahnschrift" panose="020B0502040204020203" pitchFamily="34" charset="0"/>
                        </a:rPr>
                        <a:t>(44.4%)</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16</a:t>
                      </a:r>
                    </a:p>
                  </a:txBody>
                  <a:tcPr anchor="ctr"/>
                </a:tc>
                <a:extLst>
                  <a:ext uri="{0D108BD9-81ED-4DB2-BD59-A6C34878D82A}">
                    <a16:rowId xmlns:a16="http://schemas.microsoft.com/office/drawing/2014/main" val="2611801503"/>
                  </a:ext>
                </a:extLst>
              </a:tr>
              <a:tr h="607557">
                <a:tc>
                  <a:txBody>
                    <a:bodyPr/>
                    <a:lstStyle/>
                    <a:p>
                      <a:r>
                        <a:rPr lang="fr-FR" dirty="0">
                          <a:latin typeface="Bahnschrift" panose="020B0502040204020203" pitchFamily="34" charset="0"/>
                        </a:rPr>
                        <a:t>Graduel</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22</a:t>
                      </a:r>
                      <a:endParaRPr lang="fr-BE" dirty="0">
                        <a:latin typeface="Bahnschrift" panose="020B0502040204020203" pitchFamily="34" charset="0"/>
                      </a:endParaRPr>
                    </a:p>
                  </a:txBody>
                  <a:tcPr anchor="ctr"/>
                </a:tc>
                <a:tc>
                  <a:txBody>
                    <a:bodyPr/>
                    <a:lstStyle/>
                    <a:p>
                      <a:r>
                        <a:rPr lang="fr-FR" i="1" dirty="0" err="1">
                          <a:latin typeface="Bahnschrift" panose="020B0502040204020203" pitchFamily="34" charset="0"/>
                        </a:rPr>
                        <a:t>eher</a:t>
                      </a:r>
                      <a:r>
                        <a:rPr lang="fr-FR" dirty="0">
                          <a:latin typeface="Bahnschrift" panose="020B0502040204020203" pitchFamily="34" charset="0"/>
                        </a:rPr>
                        <a:t> (31.8%)</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17</a:t>
                      </a:r>
                    </a:p>
                  </a:txBody>
                  <a:tcPr anchor="ctr"/>
                </a:tc>
                <a:extLst>
                  <a:ext uri="{0D108BD9-81ED-4DB2-BD59-A6C34878D82A}">
                    <a16:rowId xmlns:a16="http://schemas.microsoft.com/office/drawing/2014/main" val="842247861"/>
                  </a:ext>
                </a:extLst>
              </a:tr>
              <a:tr h="607557">
                <a:tc>
                  <a:txBody>
                    <a:bodyPr/>
                    <a:lstStyle/>
                    <a:p>
                      <a:r>
                        <a:rPr lang="fr-FR" dirty="0">
                          <a:latin typeface="Bahnschrift" panose="020B0502040204020203" pitchFamily="34" charset="0"/>
                        </a:rPr>
                        <a:t>Temporel</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0</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N.A.</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N.A.</a:t>
                      </a:r>
                    </a:p>
                  </a:txBody>
                  <a:tcPr anchor="ctr"/>
                </a:tc>
                <a:extLst>
                  <a:ext uri="{0D108BD9-81ED-4DB2-BD59-A6C34878D82A}">
                    <a16:rowId xmlns:a16="http://schemas.microsoft.com/office/drawing/2014/main" val="3307726418"/>
                  </a:ext>
                </a:extLst>
              </a:tr>
            </a:tbl>
          </a:graphicData>
        </a:graphic>
      </p:graphicFrame>
      <p:sp>
        <p:nvSpPr>
          <p:cNvPr id="7" name="Espace réservé du texte 5">
            <a:extLst>
              <a:ext uri="{FF2B5EF4-FFF2-40B4-BE49-F238E27FC236}">
                <a16:creationId xmlns:a16="http://schemas.microsoft.com/office/drawing/2014/main" id="{10B50FF9-3D22-C7F8-AA32-900EDE98CA61}"/>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a:t>
            </a:r>
            <a:r>
              <a:rPr lang="fr-BE" b="1" dirty="0">
                <a:solidFill>
                  <a:srgbClr val="C00000"/>
                </a:solidFill>
                <a:latin typeface="Bahnschrift" panose="020B0502040204020203" pitchFamily="34" charset="0"/>
                <a:cs typeface="Calibri"/>
              </a:rPr>
              <a:t>Traduction</a:t>
            </a:r>
            <a:r>
              <a:rPr lang="fr-BE" dirty="0">
                <a:solidFill>
                  <a:schemeClr val="bg1">
                    <a:lumMod val="50000"/>
                  </a:schemeClr>
                </a:solidFill>
                <a:latin typeface="Bahnschrift" panose="020B0502040204020203" pitchFamily="34" charset="0"/>
                <a:cs typeface="Calibri"/>
              </a:rPr>
              <a:t>  |  Conclusion  |  Bibliographie</a:t>
            </a:r>
          </a:p>
        </p:txBody>
      </p:sp>
      <p:sp>
        <p:nvSpPr>
          <p:cNvPr id="2" name="Espace réservé du texte 5">
            <a:extLst>
              <a:ext uri="{FF2B5EF4-FFF2-40B4-BE49-F238E27FC236}">
                <a16:creationId xmlns:a16="http://schemas.microsoft.com/office/drawing/2014/main" id="{71E00A15-8F2A-9797-A53C-BDF26A40B36E}"/>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 •                 </a:t>
            </a:r>
            <a:r>
              <a:rPr lang="fr-FR" b="1" dirty="0">
                <a:solidFill>
                  <a:srgbClr val="969696"/>
                </a:solidFill>
                <a:latin typeface="Bahnschrift" panose="020B0502040204020203" pitchFamily="34" charset="0"/>
                <a:cs typeface="Calibri"/>
              </a:rPr>
              <a:t>•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3237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p:txBody>
          <a:bodyPr/>
          <a:lstStyle/>
          <a:p>
            <a:r>
              <a:rPr lang="fr-FR" dirty="0">
                <a:latin typeface="Bahnschrift" panose="020B0502040204020203" pitchFamily="34" charset="0"/>
                <a:cs typeface="Arial" charset="0"/>
              </a:rPr>
              <a:t>Conclusion</a:t>
            </a:r>
            <a:br>
              <a:rPr lang="fr-FR" dirty="0">
                <a:latin typeface="Bahnschrift" panose="020B0502040204020203" pitchFamily="34" charset="0"/>
                <a:cs typeface="Arial" charset="0"/>
              </a:rPr>
            </a:br>
            <a:r>
              <a:rPr lang="fr-FR" sz="3200" dirty="0">
                <a:latin typeface="Bahnschrift" panose="020B0502040204020203" pitchFamily="34" charset="0"/>
                <a:cs typeface="Arial" charset="0"/>
              </a:rPr>
              <a:t>Données monolingues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21</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A57647CF-D0E1-2063-4385-4FCCEB28593A}"/>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a:t>
            </a:r>
            <a:r>
              <a:rPr lang="fr-BE" b="1" dirty="0">
                <a:solidFill>
                  <a:srgbClr val="C00000"/>
                </a:solidFill>
                <a:latin typeface="Bahnschrift" panose="020B0502040204020203" pitchFamily="34" charset="0"/>
                <a:cs typeface="Calibri"/>
              </a:rPr>
              <a:t>Conclusion</a:t>
            </a:r>
            <a:r>
              <a:rPr lang="fr-BE" dirty="0">
                <a:solidFill>
                  <a:schemeClr val="bg1">
                    <a:lumMod val="50000"/>
                  </a:schemeClr>
                </a:solidFill>
                <a:latin typeface="Bahnschrift" panose="020B0502040204020203" pitchFamily="34" charset="0"/>
                <a:cs typeface="Calibri"/>
              </a:rPr>
              <a:t>  |  Bibliographie</a:t>
            </a:r>
          </a:p>
        </p:txBody>
      </p:sp>
      <p:graphicFrame>
        <p:nvGraphicFramePr>
          <p:cNvPr id="3" name="Tableau 5">
            <a:extLst>
              <a:ext uri="{FF2B5EF4-FFF2-40B4-BE49-F238E27FC236}">
                <a16:creationId xmlns:a16="http://schemas.microsoft.com/office/drawing/2014/main" id="{68F9A93D-62E1-1433-51F8-140C38A750C3}"/>
              </a:ext>
            </a:extLst>
          </p:cNvPr>
          <p:cNvGraphicFramePr>
            <a:graphicFrameLocks noGrp="1"/>
          </p:cNvGraphicFramePr>
          <p:nvPr>
            <p:extLst>
              <p:ext uri="{D42A27DB-BD31-4B8C-83A1-F6EECF244321}">
                <p14:modId xmlns:p14="http://schemas.microsoft.com/office/powerpoint/2010/main" val="3371028629"/>
              </p:ext>
            </p:extLst>
          </p:nvPr>
        </p:nvGraphicFramePr>
        <p:xfrm>
          <a:off x="245892" y="1760487"/>
          <a:ext cx="8640933" cy="4317945"/>
        </p:xfrm>
        <a:graphic>
          <a:graphicData uri="http://schemas.openxmlformats.org/drawingml/2006/table">
            <a:tbl>
              <a:tblPr firstRow="1" bandRow="1">
                <a:tableStyleId>{5C22544A-7EE6-4342-B048-85BDC9FD1C3A}</a:tableStyleId>
              </a:tblPr>
              <a:tblGrid>
                <a:gridCol w="2733282">
                  <a:extLst>
                    <a:ext uri="{9D8B030D-6E8A-4147-A177-3AD203B41FA5}">
                      <a16:colId xmlns:a16="http://schemas.microsoft.com/office/drawing/2014/main" val="43167904"/>
                    </a:ext>
                  </a:extLst>
                </a:gridCol>
                <a:gridCol w="1622323">
                  <a:extLst>
                    <a:ext uri="{9D8B030D-6E8A-4147-A177-3AD203B41FA5}">
                      <a16:colId xmlns:a16="http://schemas.microsoft.com/office/drawing/2014/main" val="4232798636"/>
                    </a:ext>
                  </a:extLst>
                </a:gridCol>
                <a:gridCol w="1465006">
                  <a:extLst>
                    <a:ext uri="{9D8B030D-6E8A-4147-A177-3AD203B41FA5}">
                      <a16:colId xmlns:a16="http://schemas.microsoft.com/office/drawing/2014/main" val="1530770170"/>
                    </a:ext>
                  </a:extLst>
                </a:gridCol>
                <a:gridCol w="1415845">
                  <a:extLst>
                    <a:ext uri="{9D8B030D-6E8A-4147-A177-3AD203B41FA5}">
                      <a16:colId xmlns:a16="http://schemas.microsoft.com/office/drawing/2014/main" val="1347611091"/>
                    </a:ext>
                  </a:extLst>
                </a:gridCol>
                <a:gridCol w="1404477">
                  <a:extLst>
                    <a:ext uri="{9D8B030D-6E8A-4147-A177-3AD203B41FA5}">
                      <a16:colId xmlns:a16="http://schemas.microsoft.com/office/drawing/2014/main" val="1176246992"/>
                    </a:ext>
                  </a:extLst>
                </a:gridCol>
              </a:tblGrid>
              <a:tr h="607557">
                <a:tc>
                  <a:txBody>
                    <a:bodyPr/>
                    <a:lstStyle/>
                    <a:p>
                      <a:r>
                        <a:rPr lang="fr-FR" dirty="0">
                          <a:latin typeface="Bahnschrift" panose="020B0502040204020203" pitchFamily="34" charset="0"/>
                        </a:rPr>
                        <a:t>Usage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DE</a:t>
                      </a:r>
                      <a:endParaRPr lang="fr-BE" dirty="0">
                        <a:latin typeface="Bahnschrift" panose="020B0502040204020203" pitchFamily="34" charset="0"/>
                      </a:endParaRPr>
                    </a:p>
                  </a:txBody>
                  <a:tcPr anchor="ctr"/>
                </a:tc>
                <a:tc>
                  <a:txBody>
                    <a:bodyPr/>
                    <a:lstStyle/>
                    <a:p>
                      <a:r>
                        <a:rPr lang="fr-FR" dirty="0">
                          <a:latin typeface="Bahnschrift" panose="020B0502040204020203" pitchFamily="34" charset="0"/>
                        </a:rPr>
                        <a:t>DU</a:t>
                      </a:r>
                      <a:endParaRPr lang="fr-BE" dirty="0">
                        <a:latin typeface="Bahnschrift" panose="020B0502040204020203" pitchFamily="34" charset="0"/>
                      </a:endParaRPr>
                    </a:p>
                  </a:txBody>
                  <a:tcPr anchor="ctr"/>
                </a:tc>
                <a:tc>
                  <a:txBody>
                    <a:bodyPr/>
                    <a:lstStyle/>
                    <a:p>
                      <a:r>
                        <a:rPr lang="fr-BE" dirty="0">
                          <a:latin typeface="Bahnschrift" panose="020B0502040204020203" pitchFamily="34" charset="0"/>
                        </a:rPr>
                        <a:t>EN</a:t>
                      </a:r>
                    </a:p>
                  </a:txBody>
                  <a:tcPr anchor="ctr"/>
                </a:tc>
                <a:tc>
                  <a:txBody>
                    <a:bodyPr/>
                    <a:lstStyle/>
                    <a:p>
                      <a:r>
                        <a:rPr lang="fr-BE" dirty="0">
                          <a:latin typeface="Bahnschrift" panose="020B0502040204020203" pitchFamily="34" charset="0"/>
                        </a:rPr>
                        <a:t>FR</a:t>
                      </a:r>
                    </a:p>
                  </a:txBody>
                  <a:tcPr anchor="ctr"/>
                </a:tc>
                <a:extLst>
                  <a:ext uri="{0D108BD9-81ED-4DB2-BD59-A6C34878D82A}">
                    <a16:rowId xmlns:a16="http://schemas.microsoft.com/office/drawing/2014/main" val="3018887251"/>
                  </a:ext>
                </a:extLst>
              </a:tr>
              <a:tr h="607557">
                <a:tc>
                  <a:txBody>
                    <a:bodyPr/>
                    <a:lstStyle/>
                    <a:p>
                      <a:r>
                        <a:rPr lang="fr-FR" dirty="0">
                          <a:latin typeface="Bahnschrift" panose="020B0502040204020203" pitchFamily="34" charset="0"/>
                        </a:rPr>
                        <a:t>Contrastif d’antithèse</a:t>
                      </a:r>
                      <a:endParaRPr lang="fr-BE" dirty="0">
                        <a:latin typeface="Bahnschrift" panose="020B0502040204020203" pitchFamily="34" charset="0"/>
                      </a:endParaRPr>
                    </a:p>
                  </a:txBody>
                  <a:tcPr anchor="ctr"/>
                </a:tc>
                <a:tc>
                  <a:txBody>
                    <a:bodyPr/>
                    <a:lstStyle/>
                    <a:p>
                      <a:pPr algn="ctr"/>
                      <a:r>
                        <a:rPr lang="fr-BE" sz="3200" dirty="0">
                          <a:latin typeface="Bahnschrift" panose="020B0502040204020203"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3200" b="0" i="0" u="none" strike="noStrike" kern="1200" baseline="0" dirty="0">
                          <a:solidFill>
                            <a:schemeClr val="dk1"/>
                          </a:solidFill>
                          <a:latin typeface="Bahnschrift" panose="020B0502040204020203"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3200" b="0" i="0" u="none" strike="noStrike" kern="1200" baseline="0" dirty="0">
                          <a:solidFill>
                            <a:schemeClr val="dk1"/>
                          </a:solidFill>
                          <a:latin typeface="Bahnschrift" panose="020B0502040204020203"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3200" b="0" i="0" u="none" strike="noStrike" kern="1200" baseline="0" dirty="0">
                          <a:solidFill>
                            <a:schemeClr val="dk1"/>
                          </a:solidFill>
                          <a:latin typeface="Bahnschrift" panose="020B0502040204020203" pitchFamily="34" charset="0"/>
                          <a:ea typeface="+mn-ea"/>
                          <a:cs typeface="+mn-cs"/>
                        </a:rPr>
                        <a:t>=</a:t>
                      </a:r>
                    </a:p>
                  </a:txBody>
                  <a:tcPr anchor="ctr"/>
                </a:tc>
                <a:extLst>
                  <a:ext uri="{0D108BD9-81ED-4DB2-BD59-A6C34878D82A}">
                    <a16:rowId xmlns:a16="http://schemas.microsoft.com/office/drawing/2014/main" val="3701991923"/>
                  </a:ext>
                </a:extLst>
              </a:tr>
              <a:tr h="607557">
                <a:tc>
                  <a:txBody>
                    <a:bodyPr/>
                    <a:lstStyle/>
                    <a:p>
                      <a:r>
                        <a:rPr lang="fr-FR" dirty="0">
                          <a:latin typeface="Bahnschrift" panose="020B0502040204020203" pitchFamily="34" charset="0"/>
                        </a:rPr>
                        <a:t>Contrastif de préférence</a:t>
                      </a:r>
                      <a:endParaRPr lang="fr-BE" dirty="0">
                        <a:latin typeface="Bahnschrift" panose="020B0502040204020203" pitchFamily="34" charset="0"/>
                      </a:endParaRP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extLst>
                  <a:ext uri="{0D108BD9-81ED-4DB2-BD59-A6C34878D82A}">
                    <a16:rowId xmlns:a16="http://schemas.microsoft.com/office/drawing/2014/main" val="1945190701"/>
                  </a:ext>
                </a:extLst>
              </a:tr>
              <a:tr h="607557">
                <a:tc>
                  <a:txBody>
                    <a:bodyPr/>
                    <a:lstStyle/>
                    <a:p>
                      <a:r>
                        <a:rPr lang="fr-FR" dirty="0">
                          <a:latin typeface="Bahnschrift" panose="020B0502040204020203" pitchFamily="34" charset="0"/>
                        </a:rPr>
                        <a:t>Contrastif de reformulation</a:t>
                      </a:r>
                      <a:endParaRPr lang="fr-BE" dirty="0">
                        <a:latin typeface="Bahnschrift" panose="020B0502040204020203" pitchFamily="34" charset="0"/>
                      </a:endParaRP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FR" sz="3200" dirty="0">
                          <a:latin typeface="Bahnschrift" panose="020B0502040204020203" pitchFamily="34" charset="0"/>
                        </a:rPr>
                        <a:t>-</a:t>
                      </a:r>
                    </a:p>
                  </a:txBody>
                  <a:tcPr anchor="ctr"/>
                </a:tc>
                <a:tc>
                  <a:txBody>
                    <a:bodyPr/>
                    <a:lstStyle/>
                    <a:p>
                      <a:pPr algn="ctr"/>
                      <a:r>
                        <a:rPr lang="fr-FR" sz="3200" dirty="0">
                          <a:latin typeface="Bahnschrift" panose="020B0502040204020203" pitchFamily="34" charset="0"/>
                        </a:rPr>
                        <a:t>-</a:t>
                      </a:r>
                    </a:p>
                  </a:txBody>
                  <a:tcPr anchor="ctr"/>
                </a:tc>
                <a:tc>
                  <a:txBody>
                    <a:bodyPr/>
                    <a:lstStyle/>
                    <a:p>
                      <a:pPr algn="ctr"/>
                      <a:r>
                        <a:rPr lang="fr-FR" sz="3200" dirty="0">
                          <a:latin typeface="Bahnschrift" panose="020B0502040204020203" pitchFamily="34" charset="0"/>
                        </a:rPr>
                        <a:t>+</a:t>
                      </a:r>
                    </a:p>
                  </a:txBody>
                  <a:tcPr anchor="ctr"/>
                </a:tc>
                <a:extLst>
                  <a:ext uri="{0D108BD9-81ED-4DB2-BD59-A6C34878D82A}">
                    <a16:rowId xmlns:a16="http://schemas.microsoft.com/office/drawing/2014/main" val="2085801548"/>
                  </a:ext>
                </a:extLst>
              </a:tr>
              <a:tr h="607557">
                <a:tc>
                  <a:txBody>
                    <a:bodyPr/>
                    <a:lstStyle/>
                    <a:p>
                      <a:r>
                        <a:rPr lang="fr-FR" dirty="0">
                          <a:latin typeface="Bahnschrift" panose="020B0502040204020203" pitchFamily="34" charset="0"/>
                        </a:rPr>
                        <a:t>Contrastif de remplacement</a:t>
                      </a:r>
                      <a:endParaRPr lang="fr-BE" dirty="0">
                        <a:latin typeface="Bahnschrift" panose="020B0502040204020203" pitchFamily="34" charset="0"/>
                      </a:endParaRP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extLst>
                  <a:ext uri="{0D108BD9-81ED-4DB2-BD59-A6C34878D82A}">
                    <a16:rowId xmlns:a16="http://schemas.microsoft.com/office/drawing/2014/main" val="2611801503"/>
                  </a:ext>
                </a:extLst>
              </a:tr>
              <a:tr h="607557">
                <a:tc>
                  <a:txBody>
                    <a:bodyPr/>
                    <a:lstStyle/>
                    <a:p>
                      <a:r>
                        <a:rPr lang="fr-FR" dirty="0">
                          <a:latin typeface="Bahnschrift" panose="020B0502040204020203" pitchFamily="34" charset="0"/>
                        </a:rPr>
                        <a:t>Graduel</a:t>
                      </a:r>
                      <a:endParaRPr lang="fr-BE" dirty="0">
                        <a:latin typeface="Bahnschrift" panose="020B0502040204020203" pitchFamily="34" charset="0"/>
                      </a:endParaRP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tc>
                  <a:txBody>
                    <a:bodyPr/>
                    <a:lstStyle/>
                    <a:p>
                      <a:pPr algn="ctr"/>
                      <a:r>
                        <a:rPr lang="fr-BE" sz="3200" dirty="0">
                          <a:latin typeface="Bahnschrift" panose="020B0502040204020203" pitchFamily="34" charset="0"/>
                        </a:rPr>
                        <a:t>+</a:t>
                      </a:r>
                    </a:p>
                  </a:txBody>
                  <a:tcPr anchor="ctr"/>
                </a:tc>
                <a:extLst>
                  <a:ext uri="{0D108BD9-81ED-4DB2-BD59-A6C34878D82A}">
                    <a16:rowId xmlns:a16="http://schemas.microsoft.com/office/drawing/2014/main" val="842247861"/>
                  </a:ext>
                </a:extLst>
              </a:tr>
              <a:tr h="607557">
                <a:tc>
                  <a:txBody>
                    <a:bodyPr/>
                    <a:lstStyle/>
                    <a:p>
                      <a:r>
                        <a:rPr lang="fr-FR" dirty="0">
                          <a:latin typeface="Bahnschrift" panose="020B0502040204020203" pitchFamily="34" charset="0"/>
                        </a:rPr>
                        <a:t>Temporel</a:t>
                      </a:r>
                      <a:endParaRPr lang="fr-BE" dirty="0">
                        <a:latin typeface="Bahnschrift" panose="020B0502040204020203" pitchFamily="34" charset="0"/>
                      </a:endParaRPr>
                    </a:p>
                  </a:txBody>
                  <a:tcPr anchor="ctr"/>
                </a:tc>
                <a:tc>
                  <a:txBody>
                    <a:bodyPr/>
                    <a:lstStyle/>
                    <a:p>
                      <a:pPr algn="ctr"/>
                      <a:r>
                        <a:rPr lang="fr-BE" sz="3200" dirty="0">
                          <a:latin typeface="Bahnschrift" panose="020B0502040204020203"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3200" b="0" i="0" u="none" strike="noStrike" kern="1200" baseline="0" dirty="0">
                          <a:solidFill>
                            <a:schemeClr val="dk1"/>
                          </a:solidFill>
                          <a:latin typeface="Bahnschrift" panose="020B0502040204020203"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3200" b="0" i="0" u="none" strike="noStrike" kern="1200" baseline="0" dirty="0">
                          <a:solidFill>
                            <a:schemeClr val="dk1"/>
                          </a:solidFill>
                          <a:latin typeface="Bahnschrift" panose="020B0502040204020203"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3200" b="0" i="0" u="none" strike="noStrike" kern="1200" baseline="0" dirty="0">
                          <a:solidFill>
                            <a:schemeClr val="dk1"/>
                          </a:solidFill>
                          <a:latin typeface="Bahnschrift" panose="020B0502040204020203" pitchFamily="34" charset="0"/>
                          <a:ea typeface="+mn-ea"/>
                          <a:cs typeface="+mn-cs"/>
                        </a:rPr>
                        <a:t>/</a:t>
                      </a:r>
                    </a:p>
                  </a:txBody>
                  <a:tcPr anchor="ctr"/>
                </a:tc>
                <a:extLst>
                  <a:ext uri="{0D108BD9-81ED-4DB2-BD59-A6C34878D82A}">
                    <a16:rowId xmlns:a16="http://schemas.microsoft.com/office/drawing/2014/main" val="3307726418"/>
                  </a:ext>
                </a:extLst>
              </a:tr>
            </a:tbl>
          </a:graphicData>
        </a:graphic>
      </p:graphicFrame>
      <p:sp>
        <p:nvSpPr>
          <p:cNvPr id="2" name="Espace réservé du texte 5">
            <a:extLst>
              <a:ext uri="{FF2B5EF4-FFF2-40B4-BE49-F238E27FC236}">
                <a16:creationId xmlns:a16="http://schemas.microsoft.com/office/drawing/2014/main" id="{1DD2A9D3-01C2-E637-E440-2370F461629D}"/>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 •                 • </a:t>
            </a:r>
            <a:r>
              <a:rPr lang="fr-FR" b="1" dirty="0">
                <a:solidFill>
                  <a:srgbClr val="969696"/>
                </a:solidFill>
                <a:latin typeface="Bahnschrift" panose="020B0502040204020203" pitchFamily="34" charset="0"/>
                <a:cs typeface="Calibri"/>
              </a:rPr>
              <a:t>•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20615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252103"/>
          </a:xfrm>
        </p:spPr>
        <p:txBody>
          <a:bodyPr vert="horz" lIns="91440" tIns="45720" rIns="91440" bIns="45720" rtlCol="0" anchor="t">
            <a:normAutofit/>
          </a:bodyPr>
          <a:lstStyle/>
          <a:p>
            <a:pPr lvl="2" indent="0" algn="just">
              <a:lnSpc>
                <a:spcPct val="150000"/>
              </a:lnSpc>
              <a:spcAft>
                <a:spcPts val="0"/>
              </a:spcAft>
              <a:buNone/>
              <a:defRPr/>
            </a:pPr>
            <a:endParaRPr lang="fr-FR" sz="1600" dirty="0">
              <a:latin typeface="Bahnschrift" panose="020B0502040204020203" pitchFamily="34" charset="0"/>
              <a:ea typeface="+mn-lt"/>
              <a:cs typeface="+mn-lt"/>
            </a:endParaRPr>
          </a:p>
          <a:p>
            <a:pPr marL="904875" lvl="2" indent="-457200" algn="just">
              <a:lnSpc>
                <a:spcPct val="150000"/>
              </a:lnSpc>
              <a:spcAft>
                <a:spcPts val="0"/>
              </a:spcAft>
              <a:defRPr/>
            </a:pPr>
            <a:endParaRPr lang="fr-FR" sz="1600" dirty="0">
              <a:latin typeface="Bahnschrift" panose="020B0502040204020203" pitchFamily="34" charset="0"/>
              <a:ea typeface="+mn-lt"/>
              <a:cs typeface="+mn-lt"/>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Conclusion</a:t>
            </a:r>
            <a:br>
              <a:rPr lang="fr-FR" dirty="0">
                <a:latin typeface="Bahnschrift" panose="020B0502040204020203" pitchFamily="34" charset="0"/>
                <a:cs typeface="Arial" charset="0"/>
              </a:rPr>
            </a:br>
            <a:r>
              <a:rPr lang="fr-FR" sz="3200" dirty="0">
                <a:latin typeface="Bahnschrift" panose="020B0502040204020203" pitchFamily="34" charset="0"/>
                <a:cs typeface="Arial" charset="0"/>
              </a:rPr>
              <a:t>Données </a:t>
            </a:r>
            <a:r>
              <a:rPr lang="fr-FR" sz="3200" dirty="0" err="1">
                <a:latin typeface="Bahnschrift" panose="020B0502040204020203" pitchFamily="34" charset="0"/>
                <a:cs typeface="Arial" charset="0"/>
              </a:rPr>
              <a:t>traductologiques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22</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C7C12109-98DA-D929-3721-EF1FA64FBD6C}"/>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a:t>
            </a:r>
            <a:r>
              <a:rPr lang="fr-BE" b="1" dirty="0">
                <a:solidFill>
                  <a:srgbClr val="C00000"/>
                </a:solidFill>
                <a:latin typeface="Bahnschrift" panose="020B0502040204020203" pitchFamily="34" charset="0"/>
                <a:cs typeface="Calibri"/>
              </a:rPr>
              <a:t>Conclusion</a:t>
            </a:r>
            <a:r>
              <a:rPr lang="fr-BE" dirty="0">
                <a:solidFill>
                  <a:schemeClr val="bg1">
                    <a:lumMod val="50000"/>
                  </a:schemeClr>
                </a:solidFill>
                <a:latin typeface="Bahnschrift" panose="020B0502040204020203" pitchFamily="34" charset="0"/>
                <a:cs typeface="Calibri"/>
              </a:rPr>
              <a:t>  |  Bibliographie</a:t>
            </a:r>
          </a:p>
        </p:txBody>
      </p:sp>
      <p:sp>
        <p:nvSpPr>
          <p:cNvPr id="3" name="Rectangle : coins arrondis 2">
            <a:extLst>
              <a:ext uri="{FF2B5EF4-FFF2-40B4-BE49-F238E27FC236}">
                <a16:creationId xmlns:a16="http://schemas.microsoft.com/office/drawing/2014/main" id="{7B0A6EC6-4643-CDAD-35C4-459FC9026510}"/>
              </a:ext>
            </a:extLst>
          </p:cNvPr>
          <p:cNvSpPr/>
          <p:nvPr/>
        </p:nvSpPr>
        <p:spPr>
          <a:xfrm>
            <a:off x="6808841" y="3226276"/>
            <a:ext cx="1877961" cy="934065"/>
          </a:xfrm>
          <a:prstGeom prst="roundRect">
            <a:avLst/>
          </a:prstGeom>
          <a:solidFill>
            <a:schemeClr val="bg1"/>
          </a:solidFill>
          <a:ln>
            <a:solidFill>
              <a:srgbClr val="00A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Bahnschrift" panose="020B0502040204020203" pitchFamily="34" charset="0"/>
              </a:rPr>
              <a:t>EN </a:t>
            </a:r>
            <a:r>
              <a:rPr lang="fr-FR" sz="2000" dirty="0" err="1">
                <a:solidFill>
                  <a:schemeClr val="tx1"/>
                </a:solidFill>
                <a:latin typeface="Bahnschrift" panose="020B0502040204020203" pitchFamily="34" charset="0"/>
              </a:rPr>
              <a:t>rather</a:t>
            </a:r>
            <a:endParaRPr lang="fr-FR" sz="2000" dirty="0">
              <a:solidFill>
                <a:schemeClr val="tx1"/>
              </a:solidFill>
              <a:latin typeface="Bahnschrift" panose="020B0502040204020203" pitchFamily="34" charset="0"/>
            </a:endParaRPr>
          </a:p>
        </p:txBody>
      </p:sp>
      <p:sp>
        <p:nvSpPr>
          <p:cNvPr id="4" name="Rectangle : coins arrondis 3">
            <a:extLst>
              <a:ext uri="{FF2B5EF4-FFF2-40B4-BE49-F238E27FC236}">
                <a16:creationId xmlns:a16="http://schemas.microsoft.com/office/drawing/2014/main" id="{E237C077-2445-B1FF-AADD-3C575C36ED4D}"/>
              </a:ext>
            </a:extLst>
          </p:cNvPr>
          <p:cNvSpPr/>
          <p:nvPr/>
        </p:nvSpPr>
        <p:spPr>
          <a:xfrm>
            <a:off x="457200" y="3226276"/>
            <a:ext cx="1877961" cy="934065"/>
          </a:xfrm>
          <a:prstGeom prst="roundRect">
            <a:avLst/>
          </a:prstGeom>
          <a:solidFill>
            <a:schemeClr val="bg1"/>
          </a:solidFill>
          <a:ln>
            <a:solidFill>
              <a:srgbClr val="C40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Bahnschrift" panose="020B0502040204020203" pitchFamily="34" charset="0"/>
              </a:rPr>
              <a:t>DE </a:t>
            </a:r>
            <a:r>
              <a:rPr lang="fr-FR" sz="2000" dirty="0" err="1">
                <a:solidFill>
                  <a:schemeClr val="tx1"/>
                </a:solidFill>
                <a:latin typeface="Bahnschrift" panose="020B0502040204020203" pitchFamily="34" charset="0"/>
              </a:rPr>
              <a:t>eher</a:t>
            </a:r>
            <a:endParaRPr lang="fr-FR" sz="2000" dirty="0">
              <a:solidFill>
                <a:schemeClr val="tx1"/>
              </a:solidFill>
              <a:latin typeface="Bahnschrift" panose="020B0502040204020203" pitchFamily="34" charset="0"/>
            </a:endParaRPr>
          </a:p>
        </p:txBody>
      </p:sp>
      <p:sp>
        <p:nvSpPr>
          <p:cNvPr id="15" name="Hexagone 14">
            <a:extLst>
              <a:ext uri="{FF2B5EF4-FFF2-40B4-BE49-F238E27FC236}">
                <a16:creationId xmlns:a16="http://schemas.microsoft.com/office/drawing/2014/main" id="{2870EE7C-E541-D5D8-3657-E11B4390EF35}"/>
              </a:ext>
            </a:extLst>
          </p:cNvPr>
          <p:cNvSpPr/>
          <p:nvPr/>
        </p:nvSpPr>
        <p:spPr>
          <a:xfrm>
            <a:off x="3388648" y="2766236"/>
            <a:ext cx="2143431" cy="184778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latin typeface="Bahnschrift" panose="020B0502040204020203" pitchFamily="34" charset="0"/>
              </a:rPr>
              <a:t>Explicitation dans la langue cible</a:t>
            </a:r>
          </a:p>
        </p:txBody>
      </p:sp>
      <p:sp>
        <p:nvSpPr>
          <p:cNvPr id="17" name="ZoneTexte 16">
            <a:extLst>
              <a:ext uri="{FF2B5EF4-FFF2-40B4-BE49-F238E27FC236}">
                <a16:creationId xmlns:a16="http://schemas.microsoft.com/office/drawing/2014/main" id="{1BB4ECB4-669F-80ED-EAEF-E63982A98DC2}"/>
              </a:ext>
            </a:extLst>
          </p:cNvPr>
          <p:cNvSpPr txBox="1"/>
          <p:nvPr/>
        </p:nvSpPr>
        <p:spPr>
          <a:xfrm>
            <a:off x="2650512" y="1465597"/>
            <a:ext cx="3519948" cy="952819"/>
          </a:xfrm>
          <a:prstGeom prst="rect">
            <a:avLst/>
          </a:prstGeom>
        </p:spPr>
        <p:txBody>
          <a:bodyPr vert="horz" wrap="square" lIns="91440" tIns="45720" rIns="91440" bIns="45720" rtlCol="0">
            <a:normAutofit/>
          </a:bodyPr>
          <a:lstStyle/>
          <a:p>
            <a:pPr marR="0" algn="ctr"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chemeClr val="tx1">
                    <a:lumMod val="65000"/>
                    <a:lumOff val="35000"/>
                  </a:schemeClr>
                </a:solidFill>
                <a:effectLst/>
                <a:uLnTx/>
                <a:uFillTx/>
                <a:latin typeface="Bahnschrift" panose="020B0502040204020203" pitchFamily="34" charset="0"/>
                <a:ea typeface="Calibri" pitchFamily="34" charset="0"/>
                <a:cs typeface="Times New Roman" pitchFamily="18" charset="0"/>
              </a:rPr>
              <a:t>Contrastif d’antithèse</a:t>
            </a:r>
          </a:p>
        </p:txBody>
      </p:sp>
      <p:cxnSp>
        <p:nvCxnSpPr>
          <p:cNvPr id="20" name="Connecteur : en arc 19">
            <a:extLst>
              <a:ext uri="{FF2B5EF4-FFF2-40B4-BE49-F238E27FC236}">
                <a16:creationId xmlns:a16="http://schemas.microsoft.com/office/drawing/2014/main" id="{97AAB7F8-7C00-55DA-7B46-B58BD1126012}"/>
              </a:ext>
            </a:extLst>
          </p:cNvPr>
          <p:cNvCxnSpPr>
            <a:cxnSpLocks/>
          </p:cNvCxnSpPr>
          <p:nvPr/>
        </p:nvCxnSpPr>
        <p:spPr>
          <a:xfrm rot="5400000">
            <a:off x="4561281" y="984521"/>
            <a:ext cx="12700" cy="6351641"/>
          </a:xfrm>
          <a:prstGeom prst="curvedConnector3">
            <a:avLst>
              <a:gd name="adj1" fmla="val 10316102"/>
            </a:avLst>
          </a:prstGeom>
          <a:ln w="28575">
            <a:solidFill>
              <a:srgbClr val="00ABCC"/>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1A5E639-75D9-28E7-DD46-48096831FAD9}"/>
              </a:ext>
            </a:extLst>
          </p:cNvPr>
          <p:cNvSpPr txBox="1"/>
          <p:nvPr/>
        </p:nvSpPr>
        <p:spPr>
          <a:xfrm>
            <a:off x="2699502" y="5535385"/>
            <a:ext cx="3519948" cy="921651"/>
          </a:xfrm>
          <a:prstGeom prst="rect">
            <a:avLst/>
          </a:prstGeom>
        </p:spPr>
        <p:txBody>
          <a:bodyPr vert="horz" wrap="square" lIns="91440" tIns="45720" rIns="91440" bIns="45720" rtlCol="0">
            <a:normAutofit/>
          </a:bodyPr>
          <a:lstStyle/>
          <a:p>
            <a:pPr marR="0" algn="ctr"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chemeClr val="tx1">
                    <a:lumMod val="65000"/>
                    <a:lumOff val="35000"/>
                  </a:schemeClr>
                </a:solidFill>
                <a:effectLst/>
                <a:uLnTx/>
                <a:uFillTx/>
                <a:latin typeface="Bahnschrift" panose="020B0502040204020203" pitchFamily="34" charset="0"/>
                <a:ea typeface="Calibri" pitchFamily="34" charset="0"/>
                <a:cs typeface="Times New Roman" pitchFamily="18" charset="0"/>
              </a:rPr>
              <a:t>Graduel</a:t>
            </a:r>
          </a:p>
          <a:p>
            <a:pPr marR="0" algn="ctr"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chemeClr val="tx1">
                    <a:lumMod val="65000"/>
                    <a:lumOff val="35000"/>
                  </a:schemeClr>
                </a:solidFill>
                <a:effectLst/>
                <a:uLnTx/>
                <a:uFillTx/>
                <a:latin typeface="Bahnschrift" panose="020B0502040204020203" pitchFamily="34" charset="0"/>
                <a:ea typeface="Calibri" pitchFamily="34" charset="0"/>
                <a:cs typeface="Times New Roman" pitchFamily="18" charset="0"/>
              </a:rPr>
              <a:t>Contrastif de remplacement</a:t>
            </a:r>
          </a:p>
        </p:txBody>
      </p:sp>
      <p:cxnSp>
        <p:nvCxnSpPr>
          <p:cNvPr id="23" name="Connecteur droit avec flèche 22">
            <a:extLst>
              <a:ext uri="{FF2B5EF4-FFF2-40B4-BE49-F238E27FC236}">
                <a16:creationId xmlns:a16="http://schemas.microsoft.com/office/drawing/2014/main" id="{1F792A73-1901-B508-0B3C-6692E2E18017}"/>
              </a:ext>
            </a:extLst>
          </p:cNvPr>
          <p:cNvCxnSpPr>
            <a:stCxn id="4" idx="3"/>
            <a:endCxn id="15" idx="3"/>
          </p:cNvCxnSpPr>
          <p:nvPr/>
        </p:nvCxnSpPr>
        <p:spPr>
          <a:xfrm flipV="1">
            <a:off x="2335161" y="3690129"/>
            <a:ext cx="1053487" cy="3180"/>
          </a:xfrm>
          <a:prstGeom prst="straightConnector1">
            <a:avLst/>
          </a:prstGeom>
          <a:ln w="28575">
            <a:solidFill>
              <a:srgbClr val="C40C4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35CBFEE7-A5BC-DF68-2533-D32FAFB3CEE5}"/>
              </a:ext>
            </a:extLst>
          </p:cNvPr>
          <p:cNvCxnSpPr>
            <a:cxnSpLocks/>
            <a:stCxn id="3" idx="1"/>
            <a:endCxn id="15" idx="0"/>
          </p:cNvCxnSpPr>
          <p:nvPr/>
        </p:nvCxnSpPr>
        <p:spPr>
          <a:xfrm flipH="1" flipV="1">
            <a:off x="5532079" y="3690129"/>
            <a:ext cx="1276762" cy="3180"/>
          </a:xfrm>
          <a:prstGeom prst="straightConnector1">
            <a:avLst/>
          </a:prstGeom>
          <a:ln w="28575">
            <a:solidFill>
              <a:srgbClr val="00ABCC"/>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Connecteur : en arc 5">
            <a:extLst>
              <a:ext uri="{FF2B5EF4-FFF2-40B4-BE49-F238E27FC236}">
                <a16:creationId xmlns:a16="http://schemas.microsoft.com/office/drawing/2014/main" id="{D5B87C5E-ECC0-6E10-3D7A-32A59C828C30}"/>
              </a:ext>
            </a:extLst>
          </p:cNvPr>
          <p:cNvCxnSpPr>
            <a:cxnSpLocks/>
            <a:stCxn id="4" idx="0"/>
            <a:endCxn id="3" idx="0"/>
          </p:cNvCxnSpPr>
          <p:nvPr/>
        </p:nvCxnSpPr>
        <p:spPr>
          <a:xfrm rot="5400000" flipH="1" flipV="1">
            <a:off x="4572001" y="50456"/>
            <a:ext cx="12700" cy="6351641"/>
          </a:xfrm>
          <a:prstGeom prst="curvedConnector3">
            <a:avLst>
              <a:gd name="adj1" fmla="val 10316102"/>
            </a:avLst>
          </a:prstGeom>
          <a:ln w="28575">
            <a:solidFill>
              <a:srgbClr val="C40C42"/>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Espace réservé du texte 5">
            <a:extLst>
              <a:ext uri="{FF2B5EF4-FFF2-40B4-BE49-F238E27FC236}">
                <a16:creationId xmlns:a16="http://schemas.microsoft.com/office/drawing/2014/main" id="{C10DDC9A-E5C6-EE7A-CD9B-23C8FB66AF31}"/>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 •                 • •                     </a:t>
            </a:r>
            <a:r>
              <a:rPr lang="fr-FR" b="1" dirty="0">
                <a:solidFill>
                  <a:srgbClr val="969696"/>
                </a:solidFill>
                <a:latin typeface="Bahnschrift" panose="020B0502040204020203" pitchFamily="34" charset="0"/>
                <a:cs typeface="Calibri"/>
              </a:rPr>
              <a:t>•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87898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820" y="1170041"/>
            <a:ext cx="8927691" cy="5410149"/>
          </a:xfrm>
        </p:spPr>
        <p:txBody>
          <a:bodyPr vert="horz" lIns="91440" tIns="45720" rIns="91440" bIns="45720" rtlCol="0" anchor="t">
            <a:noAutofit/>
          </a:bodyPr>
          <a:lstStyle/>
          <a:p>
            <a:pPr marL="355600" indent="-355600" algn="just">
              <a:lnSpc>
                <a:spcPct val="150000"/>
              </a:lnSpc>
              <a:spcBef>
                <a:spcPts val="0"/>
              </a:spcBef>
              <a:spcAft>
                <a:spcPts val="0"/>
              </a:spcAft>
            </a:pPr>
            <a:r>
              <a:rPr lang="en-GB" sz="1500" dirty="0">
                <a:latin typeface="Bahnschrift" panose="020B0502040204020203" pitchFamily="34" charset="0"/>
                <a:ea typeface="Calibri" panose="020F0502020204030204" pitchFamily="34" charset="0"/>
              </a:rPr>
              <a:t>« </a:t>
            </a:r>
            <a:r>
              <a:rPr lang="en-GB" sz="1500" dirty="0" err="1">
                <a:latin typeface="Bahnschrift" panose="020B0502040204020203" pitchFamily="34" charset="0"/>
                <a:ea typeface="Calibri" panose="020F0502020204030204" pitchFamily="34" charset="0"/>
              </a:rPr>
              <a:t>deTenTen</a:t>
            </a:r>
            <a:r>
              <a:rPr lang="en-GB" sz="1500" dirty="0">
                <a:latin typeface="Bahnschrift" panose="020B0502040204020203" pitchFamily="34" charset="0"/>
                <a:ea typeface="Calibri" panose="020F0502020204030204" pitchFamily="34" charset="0"/>
              </a:rPr>
              <a:t> : Corpus of the German web » in Sketch Engine. </a:t>
            </a:r>
            <a:r>
              <a:rPr lang="fr-BE" sz="1500" dirty="0">
                <a:latin typeface="Bahnschrift" panose="020B0502040204020203" pitchFamily="34" charset="0"/>
                <a:ea typeface="Calibri" panose="020F0502020204030204" pitchFamily="34" charset="0"/>
              </a:rPr>
              <a:t>Consulté le 24 janvier 2020 sur https://www.sketchengine.eu/detenten-german-corpus/.</a:t>
            </a:r>
          </a:p>
          <a:p>
            <a:pPr marL="355600" indent="-355600" algn="just">
              <a:lnSpc>
                <a:spcPct val="150000"/>
              </a:lnSpc>
              <a:spcBef>
                <a:spcPts val="0"/>
              </a:spcBef>
              <a:spcAft>
                <a:spcPts val="0"/>
              </a:spcAft>
            </a:pPr>
            <a:r>
              <a:rPr lang="en-GB" sz="1500" dirty="0">
                <a:latin typeface="Bahnschrift" panose="020B0502040204020203" pitchFamily="34" charset="0"/>
                <a:ea typeface="Calibri" panose="020F0502020204030204" pitchFamily="34" charset="0"/>
              </a:rPr>
              <a:t>« The </a:t>
            </a:r>
            <a:r>
              <a:rPr lang="en-GB" sz="1500" dirty="0" err="1">
                <a:latin typeface="Bahnschrift" panose="020B0502040204020203" pitchFamily="34" charset="0"/>
                <a:ea typeface="Calibri" panose="020F0502020204030204" pitchFamily="34" charset="0"/>
              </a:rPr>
              <a:t>Europarl</a:t>
            </a:r>
            <a:r>
              <a:rPr lang="en-GB" sz="1500" dirty="0">
                <a:latin typeface="Bahnschrift" panose="020B0502040204020203" pitchFamily="34" charset="0"/>
                <a:ea typeface="Calibri" panose="020F0502020204030204" pitchFamily="34" charset="0"/>
              </a:rPr>
              <a:t> parallel corpus » in Sketch Engine. </a:t>
            </a:r>
            <a:r>
              <a:rPr lang="fr-BE" sz="1500" dirty="0">
                <a:latin typeface="Bahnschrift" panose="020B0502040204020203" pitchFamily="34" charset="0"/>
                <a:ea typeface="Calibri" panose="020F0502020204030204" pitchFamily="34" charset="0"/>
              </a:rPr>
              <a:t>Consulté le 24 janvier 2020 sur https://www.sketchengine.eu/europarl-parallel-corpus/#toggle-id-2.</a:t>
            </a:r>
          </a:p>
          <a:p>
            <a:pPr algn="just">
              <a:lnSpc>
                <a:spcPct val="150000"/>
              </a:lnSpc>
              <a:spcBef>
                <a:spcPts val="0"/>
              </a:spcBef>
              <a:spcAft>
                <a:spcPts val="0"/>
              </a:spcAft>
            </a:pPr>
            <a:r>
              <a:rPr lang="fr-FR" sz="1500" dirty="0">
                <a:latin typeface="Bahnschrift" panose="020B0502040204020203" pitchFamily="34" charset="0"/>
                <a:ea typeface="Calibri" panose="020F0502020204030204" pitchFamily="34" charset="0"/>
              </a:rPr>
              <a:t>Arrivé, M., et al. (1964). </a:t>
            </a:r>
            <a:r>
              <a:rPr lang="fr-FR" sz="1500" i="1" dirty="0">
                <a:latin typeface="Bahnschrift" panose="020B0502040204020203" pitchFamily="34" charset="0"/>
                <a:ea typeface="Calibri" panose="020F0502020204030204" pitchFamily="34" charset="0"/>
              </a:rPr>
              <a:t>Grammaire Larousse du français contemporain</a:t>
            </a:r>
            <a:r>
              <a:rPr lang="fr-FR" sz="1500" dirty="0">
                <a:latin typeface="Bahnschrift" panose="020B0502040204020203" pitchFamily="34" charset="0"/>
                <a:ea typeface="Calibri" panose="020F0502020204030204" pitchFamily="34" charset="0"/>
              </a:rPr>
              <a:t>. </a:t>
            </a:r>
            <a:r>
              <a:rPr lang="en-GB" sz="1500" dirty="0">
                <a:latin typeface="Bahnschrift" panose="020B0502040204020203" pitchFamily="34" charset="0"/>
                <a:ea typeface="Calibri" panose="020F0502020204030204" pitchFamily="34" charset="0"/>
              </a:rPr>
              <a:t>Larousse.</a:t>
            </a:r>
          </a:p>
          <a:p>
            <a:pPr algn="just">
              <a:lnSpc>
                <a:spcPct val="150000"/>
              </a:lnSpc>
              <a:spcBef>
                <a:spcPts val="0"/>
              </a:spcBef>
              <a:spcAft>
                <a:spcPts val="0"/>
              </a:spcAft>
            </a:pPr>
            <a:r>
              <a:rPr lang="fr-BE" sz="1500" dirty="0" err="1">
                <a:latin typeface="Bahnschrift" panose="020B0502040204020203" pitchFamily="34" charset="0"/>
                <a:ea typeface="Calibri" panose="020F0502020204030204" pitchFamily="34" charset="0"/>
              </a:rPr>
              <a:t>Balk</a:t>
            </a:r>
            <a:r>
              <a:rPr lang="fr-BE" sz="1500" dirty="0">
                <a:latin typeface="Bahnschrift" panose="020B0502040204020203" pitchFamily="34" charset="0"/>
                <a:ea typeface="Calibri" panose="020F0502020204030204" pitchFamily="34" charset="0"/>
              </a:rPr>
              <a:t>-Smit </a:t>
            </a:r>
            <a:r>
              <a:rPr lang="fr-BE" sz="1500" dirty="0" err="1">
                <a:latin typeface="Bahnschrift" panose="020B0502040204020203" pitchFamily="34" charset="0"/>
                <a:ea typeface="Calibri" panose="020F0502020204030204" pitchFamily="34" charset="0"/>
              </a:rPr>
              <a:t>Duyzentkunst</a:t>
            </a:r>
            <a:r>
              <a:rPr lang="fr-BE" sz="1500" dirty="0">
                <a:latin typeface="Bahnschrift" panose="020B0502040204020203" pitchFamily="34" charset="0"/>
                <a:ea typeface="Calibri" panose="020F0502020204030204" pitchFamily="34" charset="0"/>
              </a:rPr>
              <a:t>, F. (2003). </a:t>
            </a:r>
            <a:r>
              <a:rPr lang="fr-BE" sz="1500" i="1" dirty="0" err="1">
                <a:latin typeface="Bahnschrift" panose="020B0502040204020203" pitchFamily="34" charset="0"/>
                <a:ea typeface="Calibri" panose="020F0502020204030204" pitchFamily="34" charset="0"/>
              </a:rPr>
              <a:t>Grammatica</a:t>
            </a:r>
            <a:r>
              <a:rPr lang="fr-BE" sz="1500" i="1" dirty="0">
                <a:latin typeface="Bahnschrift" panose="020B0502040204020203" pitchFamily="34" charset="0"/>
                <a:ea typeface="Calibri" panose="020F0502020204030204" pitchFamily="34" charset="0"/>
              </a:rPr>
              <a:t> van het </a:t>
            </a:r>
            <a:r>
              <a:rPr lang="fr-BE" sz="1500" i="1" dirty="0" err="1">
                <a:latin typeface="Bahnschrift" panose="020B0502040204020203" pitchFamily="34" charset="0"/>
                <a:ea typeface="Calibri" panose="020F0502020204030204" pitchFamily="34" charset="0"/>
              </a:rPr>
              <a:t>Nederlands</a:t>
            </a:r>
            <a:r>
              <a:rPr lang="fr-BE" sz="1500" dirty="0">
                <a:latin typeface="Bahnschrift" panose="020B0502040204020203" pitchFamily="34" charset="0"/>
                <a:ea typeface="Calibri" panose="020F0502020204030204" pitchFamily="34" charset="0"/>
              </a:rPr>
              <a:t>. </a:t>
            </a:r>
            <a:r>
              <a:rPr lang="fr-BE" sz="1500" dirty="0" err="1">
                <a:latin typeface="Bahnschrift" panose="020B0502040204020203" pitchFamily="34" charset="0"/>
                <a:ea typeface="Calibri" panose="020F0502020204030204" pitchFamily="34" charset="0"/>
              </a:rPr>
              <a:t>Sdu</a:t>
            </a:r>
            <a:r>
              <a:rPr lang="fr-BE" sz="1500" dirty="0">
                <a:latin typeface="Bahnschrift" panose="020B0502040204020203" pitchFamily="34" charset="0"/>
                <a:ea typeface="Calibri" panose="020F0502020204030204" pitchFamily="34" charset="0"/>
              </a:rPr>
              <a:t>.</a:t>
            </a:r>
          </a:p>
          <a:p>
            <a:pPr marL="354013" indent="-354013" algn="just">
              <a:lnSpc>
                <a:spcPct val="150000"/>
              </a:lnSpc>
              <a:spcBef>
                <a:spcPts val="0"/>
              </a:spcBef>
              <a:spcAft>
                <a:spcPts val="0"/>
              </a:spcAft>
            </a:pPr>
            <a:r>
              <a:rPr lang="nl-NL" sz="1500" dirty="0">
                <a:latin typeface="Bahnschrift" panose="020B0502040204020203" pitchFamily="34" charset="0"/>
                <a:ea typeface="Calibri" panose="020F0502020204030204" pitchFamily="34" charset="0"/>
              </a:rPr>
              <a:t>de Boer, T. (2011). </a:t>
            </a:r>
            <a:r>
              <a:rPr lang="nl-NL" sz="1500" i="1" dirty="0">
                <a:latin typeface="Bahnschrift" panose="020B0502040204020203" pitchFamily="34" charset="0"/>
                <a:ea typeface="Calibri" panose="020F0502020204030204" pitchFamily="34" charset="0"/>
              </a:rPr>
              <a:t>Taalhandboek Nederlands: gebruiksaanwijzing van de Nederlandse taal</a:t>
            </a:r>
            <a:r>
              <a:rPr lang="nl-NL" sz="1500" dirty="0">
                <a:latin typeface="Bahnschrift" panose="020B0502040204020203" pitchFamily="34" charset="0"/>
                <a:ea typeface="Calibri" panose="020F0502020204030204" pitchFamily="34" charset="0"/>
              </a:rPr>
              <a:t>. Van Dale.</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en-GB" sz="1500" dirty="0" err="1">
                <a:latin typeface="Bahnschrift" panose="020B0502040204020203" pitchFamily="34" charset="0"/>
                <a:ea typeface="Calibri" panose="020F0502020204030204" pitchFamily="34" charset="0"/>
              </a:rPr>
              <a:t>Biber</a:t>
            </a:r>
            <a:r>
              <a:rPr lang="en-GB" sz="1500" dirty="0">
                <a:latin typeface="Bahnschrift" panose="020B0502040204020203" pitchFamily="34" charset="0"/>
                <a:ea typeface="Calibri" panose="020F0502020204030204" pitchFamily="34" charset="0"/>
              </a:rPr>
              <a:t>, D., et al. (2012). </a:t>
            </a:r>
            <a:r>
              <a:rPr lang="en-GB" sz="1500" i="1" dirty="0">
                <a:latin typeface="Bahnschrift" panose="020B0502040204020203" pitchFamily="34" charset="0"/>
                <a:ea typeface="Calibri" panose="020F0502020204030204" pitchFamily="34" charset="0"/>
              </a:rPr>
              <a:t>Longman grammar of spoken and written English</a:t>
            </a:r>
            <a:r>
              <a:rPr lang="en-GB" sz="1500" dirty="0">
                <a:latin typeface="Bahnschrift" panose="020B0502040204020203" pitchFamily="34" charset="0"/>
                <a:ea typeface="Calibri" panose="020F0502020204030204" pitchFamily="34" charset="0"/>
              </a:rPr>
              <a:t>. Longman.</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en-GB" sz="1500" dirty="0">
                <a:latin typeface="Bahnschrift" panose="020B0502040204020203" pitchFamily="34" charset="0"/>
                <a:ea typeface="Calibri" panose="020F0502020204030204" pitchFamily="34" charset="0"/>
              </a:rPr>
              <a:t>Bowker, L., &amp; Pearson, J. (2002). </a:t>
            </a:r>
            <a:r>
              <a:rPr lang="en-GB" sz="1500" i="1" dirty="0">
                <a:latin typeface="Bahnschrift" panose="020B0502040204020203" pitchFamily="34" charset="0"/>
                <a:ea typeface="Calibri" panose="020F0502020204030204" pitchFamily="34" charset="0"/>
              </a:rPr>
              <a:t>Working with specialized language – A practical guide to using corpora</a:t>
            </a:r>
            <a:r>
              <a:rPr lang="en-GB" sz="1500" dirty="0">
                <a:latin typeface="Bahnschrift" panose="020B0502040204020203" pitchFamily="34" charset="0"/>
                <a:ea typeface="Calibri" panose="020F0502020204030204" pitchFamily="34" charset="0"/>
              </a:rPr>
              <a:t>. Routledge.</a:t>
            </a:r>
          </a:p>
          <a:p>
            <a:pPr marL="355600" indent="-355600" algn="just">
              <a:lnSpc>
                <a:spcPct val="150000"/>
              </a:lnSpc>
              <a:spcBef>
                <a:spcPts val="0"/>
              </a:spcBef>
              <a:spcAft>
                <a:spcPts val="0"/>
              </a:spcAft>
            </a:pPr>
            <a:r>
              <a:rPr lang="en-GB" sz="1500" dirty="0" err="1">
                <a:latin typeface="Bahnschrift" panose="020B0502040204020203" pitchFamily="34" charset="0"/>
                <a:ea typeface="Calibri" panose="020F0502020204030204" pitchFamily="34" charset="0"/>
              </a:rPr>
              <a:t>Brems</a:t>
            </a:r>
            <a:r>
              <a:rPr lang="en-GB" sz="1500" dirty="0">
                <a:latin typeface="Bahnschrift" panose="020B0502040204020203" pitchFamily="34" charset="0"/>
                <a:ea typeface="Calibri" panose="020F0502020204030204" pitchFamily="34" charset="0"/>
              </a:rPr>
              <a:t>, L., </a:t>
            </a:r>
            <a:r>
              <a:rPr lang="en-GB" sz="1500" dirty="0" err="1">
                <a:latin typeface="Bahnschrift" panose="020B0502040204020203" pitchFamily="34" charset="0"/>
                <a:ea typeface="Calibri" panose="020F0502020204030204" pitchFamily="34" charset="0"/>
              </a:rPr>
              <a:t>Ghesquière</a:t>
            </a:r>
            <a:r>
              <a:rPr lang="en-GB" sz="1500" dirty="0">
                <a:latin typeface="Bahnschrift" panose="020B0502040204020203" pitchFamily="34" charset="0"/>
                <a:ea typeface="Calibri" panose="020F0502020204030204" pitchFamily="34" charset="0"/>
              </a:rPr>
              <a:t>, L., &amp; </a:t>
            </a:r>
            <a:r>
              <a:rPr lang="en-GB" sz="1500" dirty="0" err="1">
                <a:latin typeface="Bahnschrift" panose="020B0502040204020203" pitchFamily="34" charset="0"/>
                <a:ea typeface="Calibri" panose="020F0502020204030204" pitchFamily="34" charset="0"/>
              </a:rPr>
              <a:t>Vanderbauwhede</a:t>
            </a:r>
            <a:r>
              <a:rPr lang="en-GB" sz="1500" dirty="0">
                <a:latin typeface="Bahnschrift" panose="020B0502040204020203" pitchFamily="34" charset="0"/>
                <a:ea typeface="Calibri" panose="020F0502020204030204" pitchFamily="34" charset="0"/>
              </a:rPr>
              <a:t>, G. (2020). A Rather Interesting Topic: A Contrastive Study of English </a:t>
            </a:r>
            <a:r>
              <a:rPr lang="en-GB" sz="1500" i="1" dirty="0">
                <a:latin typeface="Bahnschrift" panose="020B0502040204020203" pitchFamily="34" charset="0"/>
                <a:ea typeface="Calibri" panose="020F0502020204030204" pitchFamily="34" charset="0"/>
              </a:rPr>
              <a:t>Rather</a:t>
            </a:r>
            <a:r>
              <a:rPr lang="en-GB" sz="1500" dirty="0">
                <a:latin typeface="Bahnschrift" panose="020B0502040204020203" pitchFamily="34" charset="0"/>
                <a:ea typeface="Calibri" panose="020F0502020204030204" pitchFamily="34" charset="0"/>
              </a:rPr>
              <a:t>, Dutch </a:t>
            </a:r>
            <a:r>
              <a:rPr lang="en-GB" sz="1500" i="1" dirty="0" err="1">
                <a:latin typeface="Bahnschrift" panose="020B0502040204020203" pitchFamily="34" charset="0"/>
                <a:ea typeface="Calibri" panose="020F0502020204030204" pitchFamily="34" charset="0"/>
              </a:rPr>
              <a:t>Eerder</a:t>
            </a:r>
            <a:r>
              <a:rPr lang="en-GB" sz="1500" dirty="0">
                <a:latin typeface="Bahnschrift" panose="020B0502040204020203" pitchFamily="34" charset="0"/>
                <a:ea typeface="Calibri" panose="020F0502020204030204" pitchFamily="34" charset="0"/>
              </a:rPr>
              <a:t> and French </a:t>
            </a:r>
            <a:r>
              <a:rPr lang="en-GB" sz="1500" i="1" dirty="0" err="1">
                <a:latin typeface="Bahnschrift" panose="020B0502040204020203" pitchFamily="34" charset="0"/>
                <a:ea typeface="Calibri" panose="020F0502020204030204" pitchFamily="34" charset="0"/>
              </a:rPr>
              <a:t>Plutôt</a:t>
            </a:r>
            <a:r>
              <a:rPr lang="en-GB" sz="1500" i="1" dirty="0">
                <a:latin typeface="Bahnschrift" panose="020B0502040204020203" pitchFamily="34" charset="0"/>
                <a:ea typeface="Calibri" panose="020F0502020204030204" pitchFamily="34" charset="0"/>
              </a:rPr>
              <a:t>. </a:t>
            </a:r>
            <a:r>
              <a:rPr lang="en-GB" sz="1500" dirty="0">
                <a:latin typeface="Bahnschrift" panose="020B0502040204020203" pitchFamily="34" charset="0"/>
                <a:ea typeface="Calibri" panose="020F0502020204030204" pitchFamily="34" charset="0"/>
              </a:rPr>
              <a:t>In Granger, S., &amp; </a:t>
            </a:r>
            <a:r>
              <a:rPr lang="en-GB" sz="1500" dirty="0" err="1">
                <a:latin typeface="Bahnschrift" panose="020B0502040204020203" pitchFamily="34" charset="0"/>
                <a:ea typeface="Calibri" panose="020F0502020204030204" pitchFamily="34" charset="0"/>
              </a:rPr>
              <a:t>Lefer</a:t>
            </a:r>
            <a:r>
              <a:rPr lang="en-GB" sz="1500" dirty="0">
                <a:latin typeface="Bahnschrift" panose="020B0502040204020203" pitchFamily="34" charset="0"/>
                <a:ea typeface="Calibri" panose="020F0502020204030204" pitchFamily="34" charset="0"/>
              </a:rPr>
              <a:t>, M.-A. (Eds.), </a:t>
            </a:r>
            <a:r>
              <a:rPr lang="en-US" sz="1500" i="1" dirty="0">
                <a:latin typeface="Bahnschrift" panose="020B0502040204020203" pitchFamily="34" charset="0"/>
                <a:ea typeface="Calibri" panose="020F0502020204030204" pitchFamily="34" charset="0"/>
              </a:rPr>
              <a:t>Translating and Comparing Languages: Corpus-based Insights Selected Proceedings of the Fifth Using Corpora in Contrastive and Translation Studies Conference </a:t>
            </a:r>
            <a:r>
              <a:rPr lang="en-US" sz="1500" dirty="0">
                <a:latin typeface="Bahnschrift" panose="020B0502040204020203" pitchFamily="34" charset="0"/>
                <a:ea typeface="Calibri" panose="020F0502020204030204" pitchFamily="34" charset="0"/>
              </a:rPr>
              <a:t>(pp. 215-235). </a:t>
            </a:r>
            <a:r>
              <a:rPr lang="fr-BE" sz="1500" dirty="0">
                <a:latin typeface="Bahnschrift" panose="020B0502040204020203" pitchFamily="34" charset="0"/>
                <a:ea typeface="Calibri" panose="020F0502020204030204" pitchFamily="34" charset="0"/>
              </a:rPr>
              <a:t>Presses universitaires de Louvain.</a:t>
            </a:r>
          </a:p>
          <a:p>
            <a:pPr algn="just">
              <a:lnSpc>
                <a:spcPct val="150000"/>
              </a:lnSpc>
              <a:spcBef>
                <a:spcPts val="0"/>
              </a:spcBef>
              <a:spcAft>
                <a:spcPts val="0"/>
              </a:spcAft>
            </a:pPr>
            <a:endParaRPr lang="fr-BE" sz="1500" dirty="0">
              <a:latin typeface="Bahnschrift" panose="020B0502040204020203" pitchFamily="34" charset="0"/>
              <a:ea typeface="Calibri" panose="020F0502020204030204" pitchFamily="34" charset="0"/>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a:rPr>
              <a:t>Bibliographie</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23</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8" name="Espace réservé du texte 5">
            <a:extLst>
              <a:ext uri="{FF2B5EF4-FFF2-40B4-BE49-F238E27FC236}">
                <a16:creationId xmlns:a16="http://schemas.microsoft.com/office/drawing/2014/main" id="{77DCAC7B-0736-7CFD-D854-630DF9A2F3EA}"/>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a:t>
            </a:r>
            <a:r>
              <a:rPr lang="fr-BE" b="1" dirty="0">
                <a:solidFill>
                  <a:srgbClr val="C00000"/>
                </a:solidFill>
                <a:latin typeface="Bahnschrift" panose="020B0502040204020203" pitchFamily="34" charset="0"/>
                <a:cs typeface="Calibri"/>
              </a:rPr>
              <a:t>Bibliographie</a:t>
            </a:r>
          </a:p>
        </p:txBody>
      </p:sp>
      <p:sp>
        <p:nvSpPr>
          <p:cNvPr id="3" name="Espace réservé du texte 5">
            <a:extLst>
              <a:ext uri="{FF2B5EF4-FFF2-40B4-BE49-F238E27FC236}">
                <a16:creationId xmlns:a16="http://schemas.microsoft.com/office/drawing/2014/main" id="{ABF3FCF4-4788-0F34-A1F1-484C39CD96F7}"/>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 •                 • •                     • </a:t>
            </a:r>
            <a:r>
              <a:rPr lang="fr-FR" b="1" dirty="0">
                <a:solidFill>
                  <a:srgbClr val="969696"/>
                </a:solidFill>
                <a:latin typeface="Bahnschrift" panose="020B0502040204020203" pitchFamily="34" charset="0"/>
                <a:cs typeface="Calibri"/>
              </a:rPr>
              <a:t>•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2692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820" y="1170041"/>
            <a:ext cx="8927691" cy="5410149"/>
          </a:xfrm>
        </p:spPr>
        <p:txBody>
          <a:bodyPr vert="horz" lIns="91440" tIns="45720" rIns="91440" bIns="45720" rtlCol="0" anchor="t">
            <a:noAutofit/>
          </a:bodyPr>
          <a:lstStyle/>
          <a:p>
            <a:pPr algn="just">
              <a:lnSpc>
                <a:spcPct val="150000"/>
              </a:lnSpc>
              <a:spcBef>
                <a:spcPts val="0"/>
              </a:spcBef>
              <a:spcAft>
                <a:spcPts val="0"/>
              </a:spcAft>
            </a:pPr>
            <a:r>
              <a:rPr lang="fr-BE" sz="1500" dirty="0">
                <a:latin typeface="Bahnschrift" panose="020B0502040204020203" pitchFamily="34" charset="0"/>
                <a:ea typeface="Calibri" panose="020F0502020204030204" pitchFamily="34" charset="0"/>
              </a:rPr>
              <a:t>CNTRL. Consulté le 25 janvier 2020 sur https://www.cnrtl.fr/.</a:t>
            </a:r>
          </a:p>
          <a:p>
            <a:pPr marL="354013" indent="-354013" algn="just">
              <a:lnSpc>
                <a:spcPct val="150000"/>
              </a:lnSpc>
              <a:spcBef>
                <a:spcPts val="0"/>
              </a:spcBef>
              <a:spcAft>
                <a:spcPts val="0"/>
              </a:spcAft>
            </a:pPr>
            <a:r>
              <a:rPr lang="fr-BE" sz="1500" dirty="0">
                <a:latin typeface="Bahnschrift" panose="020B0502040204020203" pitchFamily="34" charset="0"/>
                <a:ea typeface="Calibri" panose="020F0502020204030204" pitchFamily="34" charset="0"/>
              </a:rPr>
              <a:t>De </a:t>
            </a:r>
            <a:r>
              <a:rPr lang="fr-BE" sz="1500" dirty="0" err="1">
                <a:latin typeface="Bahnschrift" panose="020B0502040204020203" pitchFamily="34" charset="0"/>
                <a:ea typeface="Calibri" panose="020F0502020204030204" pitchFamily="34" charset="0"/>
              </a:rPr>
              <a:t>Elektronische</a:t>
            </a:r>
            <a:r>
              <a:rPr lang="fr-BE" sz="1500" dirty="0">
                <a:latin typeface="Bahnschrift" panose="020B0502040204020203" pitchFamily="34" charset="0"/>
                <a:ea typeface="Calibri" panose="020F0502020204030204" pitchFamily="34" charset="0"/>
              </a:rPr>
              <a:t> ANS. Consulté le 19 septembre 2019 sur http://ans.ruhosting.nl/e-ans/index.html.</a:t>
            </a:r>
          </a:p>
          <a:p>
            <a:pPr algn="just">
              <a:lnSpc>
                <a:spcPct val="150000"/>
              </a:lnSpc>
              <a:spcBef>
                <a:spcPts val="0"/>
              </a:spcBef>
              <a:spcAft>
                <a:spcPts val="0"/>
              </a:spcAft>
            </a:pPr>
            <a:r>
              <a:rPr lang="fr-BE" sz="1500" dirty="0" err="1">
                <a:latin typeface="Bahnschrift" panose="020B0502040204020203" pitchFamily="34" charset="0"/>
                <a:ea typeface="Calibri" panose="020F0502020204030204" pitchFamily="34" charset="0"/>
              </a:rPr>
              <a:t>Duden</a:t>
            </a:r>
            <a:r>
              <a:rPr lang="fr-BE" sz="1500" dirty="0">
                <a:latin typeface="Bahnschrift" panose="020B0502040204020203" pitchFamily="34" charset="0"/>
                <a:ea typeface="Calibri" panose="020F0502020204030204" pitchFamily="34" charset="0"/>
              </a:rPr>
              <a:t>. Consulté le 28 septembre 2019 sur https://www.duden.de.</a:t>
            </a:r>
          </a:p>
          <a:p>
            <a:pPr marL="354013" indent="-354013" algn="just">
              <a:lnSpc>
                <a:spcPct val="150000"/>
              </a:lnSpc>
              <a:spcBef>
                <a:spcPts val="0"/>
              </a:spcBef>
              <a:spcAft>
                <a:spcPts val="0"/>
              </a:spcAft>
            </a:pPr>
            <a:r>
              <a:rPr lang="de-DE" sz="1500" dirty="0">
                <a:latin typeface="Bahnschrift" panose="020B0502040204020203" pitchFamily="34" charset="0"/>
                <a:ea typeface="Calibri" panose="020F0502020204030204" pitchFamily="34" charset="0"/>
              </a:rPr>
              <a:t>Eisenberg, P. (2013). </a:t>
            </a:r>
            <a:r>
              <a:rPr lang="de-DE" sz="1500" i="1" dirty="0">
                <a:latin typeface="Bahnschrift" panose="020B0502040204020203" pitchFamily="34" charset="0"/>
                <a:ea typeface="Calibri" panose="020F0502020204030204" pitchFamily="34" charset="0"/>
              </a:rPr>
              <a:t>Grundriss der deutschen Grammatik – Der Satz</a:t>
            </a:r>
            <a:r>
              <a:rPr lang="de-DE" sz="1500" dirty="0">
                <a:latin typeface="Bahnschrift" panose="020B0502040204020203" pitchFamily="34" charset="0"/>
                <a:ea typeface="Calibri" panose="020F0502020204030204" pitchFamily="34" charset="0"/>
              </a:rPr>
              <a:t>. Verlag J. B. Metzler.</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en-GB" sz="1500" dirty="0">
                <a:latin typeface="Bahnschrift" panose="020B0502040204020203" pitchFamily="34" charset="0"/>
                <a:ea typeface="Calibri" panose="020F0502020204030204" pitchFamily="34" charset="0"/>
              </a:rPr>
              <a:t>Gergel, R. (2016). Modality and gradation – Comparing the sequel of developments in ‘rather’ and ‘</a:t>
            </a:r>
            <a:r>
              <a:rPr lang="en-GB" sz="1500" dirty="0" err="1">
                <a:latin typeface="Bahnschrift" panose="020B0502040204020203" pitchFamily="34" charset="0"/>
                <a:ea typeface="Calibri" panose="020F0502020204030204" pitchFamily="34" charset="0"/>
              </a:rPr>
              <a:t>eher</a:t>
            </a:r>
            <a:r>
              <a:rPr lang="en-GB" sz="1500" dirty="0">
                <a:latin typeface="Bahnschrift" panose="020B0502040204020203" pitchFamily="34" charset="0"/>
                <a:ea typeface="Calibri" panose="020F0502020204030204" pitchFamily="34" charset="0"/>
              </a:rPr>
              <a:t>’. </a:t>
            </a:r>
            <a:r>
              <a:rPr lang="en-GB" sz="1500" i="1" dirty="0">
                <a:latin typeface="Bahnschrift" panose="020B0502040204020203" pitchFamily="34" charset="0"/>
                <a:ea typeface="Calibri" panose="020F0502020204030204" pitchFamily="34" charset="0"/>
              </a:rPr>
              <a:t>Cyclical Change Continued</a:t>
            </a:r>
            <a:r>
              <a:rPr lang="en-GB" sz="1500" dirty="0">
                <a:latin typeface="Bahnschrift" panose="020B0502040204020203" pitchFamily="34" charset="0"/>
                <a:ea typeface="Calibri" panose="020F0502020204030204" pitchFamily="34" charset="0"/>
              </a:rPr>
              <a:t>, </a:t>
            </a:r>
            <a:r>
              <a:rPr lang="en-GB" sz="1500" i="1" dirty="0">
                <a:latin typeface="Bahnschrift" panose="020B0502040204020203" pitchFamily="34" charset="0"/>
                <a:ea typeface="Calibri" panose="020F0502020204030204" pitchFamily="34" charset="0"/>
              </a:rPr>
              <a:t>227</a:t>
            </a:r>
            <a:r>
              <a:rPr lang="en-GB" sz="1500" dirty="0">
                <a:latin typeface="Bahnschrift" panose="020B0502040204020203" pitchFamily="34" charset="0"/>
                <a:ea typeface="Calibri" panose="020F0502020204030204" pitchFamily="34" charset="0"/>
              </a:rPr>
              <a:t>, 319-350. </a:t>
            </a:r>
            <a:r>
              <a:rPr lang="en-GB" sz="1500" dirty="0" err="1">
                <a:latin typeface="Bahnschrift" panose="020B0502040204020203" pitchFamily="34" charset="0"/>
                <a:ea typeface="Calibri" panose="020F0502020204030204" pitchFamily="34" charset="0"/>
              </a:rPr>
              <a:t>doi</a:t>
            </a:r>
            <a:r>
              <a:rPr lang="en-GB" sz="1500" dirty="0">
                <a:latin typeface="Bahnschrift" panose="020B0502040204020203" pitchFamily="34" charset="0"/>
                <a:ea typeface="Calibri" panose="020F0502020204030204" pitchFamily="34" charset="0"/>
              </a:rPr>
              <a:t> : 10.1075/la.227.11ger.</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de-DE" sz="1500" dirty="0">
                <a:latin typeface="Bahnschrift" panose="020B0502040204020203" pitchFamily="34" charset="0"/>
                <a:ea typeface="Calibri" panose="020F0502020204030204" pitchFamily="34" charset="0"/>
              </a:rPr>
              <a:t>Götz, D., et al. (2015). </a:t>
            </a:r>
            <a:r>
              <a:rPr lang="de-DE" sz="1500" i="1" dirty="0">
                <a:latin typeface="Bahnschrift" panose="020B0502040204020203" pitchFamily="34" charset="0"/>
                <a:ea typeface="Calibri" panose="020F0502020204030204" pitchFamily="34" charset="0"/>
              </a:rPr>
              <a:t>Langenscheidt Großwörterbuch Deutsch als Fremdsprache: Deutsch-Deutsch</a:t>
            </a:r>
            <a:r>
              <a:rPr lang="de-DE" sz="1500" dirty="0">
                <a:latin typeface="Bahnschrift" panose="020B0502040204020203" pitchFamily="34" charset="0"/>
                <a:ea typeface="Calibri" panose="020F0502020204030204" pitchFamily="34" charset="0"/>
              </a:rPr>
              <a:t>. </a:t>
            </a:r>
            <a:r>
              <a:rPr lang="nl-NL" sz="1500" dirty="0" err="1">
                <a:latin typeface="Bahnschrift" panose="020B0502040204020203" pitchFamily="34" charset="0"/>
                <a:ea typeface="Calibri" panose="020F0502020204030204" pitchFamily="34" charset="0"/>
              </a:rPr>
              <a:t>Langenscheidt</a:t>
            </a:r>
            <a:r>
              <a:rPr lang="nl-NL" sz="1500" dirty="0">
                <a:latin typeface="Bahnschrift" panose="020B0502040204020203" pitchFamily="34" charset="0"/>
                <a:ea typeface="Calibri" panose="020F0502020204030204" pitchFamily="34" charset="0"/>
              </a:rPr>
              <a:t>.</a:t>
            </a:r>
          </a:p>
          <a:p>
            <a:pPr marL="355600" indent="-355600" algn="just">
              <a:lnSpc>
                <a:spcPct val="150000"/>
              </a:lnSpc>
              <a:spcBef>
                <a:spcPts val="0"/>
              </a:spcBef>
              <a:spcAft>
                <a:spcPts val="0"/>
              </a:spcAft>
            </a:pPr>
            <a:r>
              <a:rPr lang="de-DE" sz="1500" dirty="0">
                <a:latin typeface="Bahnschrift" panose="020B0502040204020203" pitchFamily="34" charset="0"/>
                <a:ea typeface="Calibri" panose="020F0502020204030204" pitchFamily="34" charset="0"/>
              </a:rPr>
              <a:t>Griesbach, H., &amp; Schulz, D. (1967). </a:t>
            </a:r>
            <a:r>
              <a:rPr lang="de-DE" sz="1500" i="1" dirty="0">
                <a:latin typeface="Bahnschrift" panose="020B0502040204020203" pitchFamily="34" charset="0"/>
                <a:ea typeface="Calibri" panose="020F0502020204030204" pitchFamily="34" charset="0"/>
              </a:rPr>
              <a:t>Grammatik der deutschen Sprache</a:t>
            </a:r>
            <a:r>
              <a:rPr lang="de-DE" sz="1500" dirty="0">
                <a:latin typeface="Bahnschrift" panose="020B0502040204020203" pitchFamily="34" charset="0"/>
                <a:ea typeface="Calibri" panose="020F0502020204030204" pitchFamily="34" charset="0"/>
              </a:rPr>
              <a:t>. Max </a:t>
            </a:r>
            <a:r>
              <a:rPr lang="de-DE" sz="1500" dirty="0" err="1">
                <a:latin typeface="Bahnschrift" panose="020B0502040204020203" pitchFamily="34" charset="0"/>
                <a:ea typeface="Calibri" panose="020F0502020204030204" pitchFamily="34" charset="0"/>
              </a:rPr>
              <a:t>Hueber</a:t>
            </a:r>
            <a:r>
              <a:rPr lang="de-DE" sz="1500" dirty="0">
                <a:latin typeface="Bahnschrift" panose="020B0502040204020203" pitchFamily="34" charset="0"/>
                <a:ea typeface="Calibri" panose="020F0502020204030204" pitchFamily="34" charset="0"/>
              </a:rPr>
              <a:t> Verlag. </a:t>
            </a:r>
          </a:p>
          <a:p>
            <a:pPr marL="355600" indent="-355600" algn="just">
              <a:lnSpc>
                <a:spcPct val="150000"/>
              </a:lnSpc>
              <a:spcBef>
                <a:spcPts val="0"/>
              </a:spcBef>
              <a:spcAft>
                <a:spcPts val="0"/>
              </a:spcAft>
            </a:pPr>
            <a:r>
              <a:rPr lang="de-DE" sz="1500" dirty="0" err="1">
                <a:latin typeface="Bahnschrift" panose="020B0502040204020203" pitchFamily="34" charset="0"/>
                <a:ea typeface="Calibri" panose="020F0502020204030204" pitchFamily="34" charset="0"/>
              </a:rPr>
              <a:t>Haeseryn</a:t>
            </a:r>
            <a:r>
              <a:rPr lang="de-DE" sz="1500" dirty="0">
                <a:latin typeface="Bahnschrift" panose="020B0502040204020203" pitchFamily="34" charset="0"/>
                <a:ea typeface="Calibri" panose="020F0502020204030204" pitchFamily="34" charset="0"/>
              </a:rPr>
              <a:t>, W., et al. (1997). </a:t>
            </a:r>
            <a:r>
              <a:rPr lang="de-DE" sz="1500" i="1" dirty="0" err="1">
                <a:latin typeface="Bahnschrift" panose="020B0502040204020203" pitchFamily="34" charset="0"/>
                <a:ea typeface="Calibri" panose="020F0502020204030204" pitchFamily="34" charset="0"/>
              </a:rPr>
              <a:t>Algemene</a:t>
            </a:r>
            <a:r>
              <a:rPr lang="de-DE" sz="1500" i="1" dirty="0">
                <a:latin typeface="Bahnschrift" panose="020B0502040204020203" pitchFamily="34" charset="0"/>
                <a:ea typeface="Calibri" panose="020F0502020204030204" pitchFamily="34" charset="0"/>
              </a:rPr>
              <a:t> </a:t>
            </a:r>
            <a:r>
              <a:rPr lang="de-DE" sz="1500" i="1" dirty="0" err="1">
                <a:latin typeface="Bahnschrift" panose="020B0502040204020203" pitchFamily="34" charset="0"/>
                <a:ea typeface="Calibri" panose="020F0502020204030204" pitchFamily="34" charset="0"/>
              </a:rPr>
              <a:t>Nederlandse</a:t>
            </a:r>
            <a:r>
              <a:rPr lang="de-DE" sz="1500" i="1" dirty="0">
                <a:latin typeface="Bahnschrift" panose="020B0502040204020203" pitchFamily="34" charset="0"/>
                <a:ea typeface="Calibri" panose="020F0502020204030204" pitchFamily="34" charset="0"/>
              </a:rPr>
              <a:t> </a:t>
            </a:r>
            <a:r>
              <a:rPr lang="de-DE" sz="1500" i="1" dirty="0" err="1">
                <a:latin typeface="Bahnschrift" panose="020B0502040204020203" pitchFamily="34" charset="0"/>
                <a:ea typeface="Calibri" panose="020F0502020204030204" pitchFamily="34" charset="0"/>
              </a:rPr>
              <a:t>Spraakkunst</a:t>
            </a:r>
            <a:r>
              <a:rPr lang="de-DE" sz="1500" dirty="0">
                <a:latin typeface="Bahnschrift" panose="020B0502040204020203" pitchFamily="34" charset="0"/>
                <a:ea typeface="Calibri" panose="020F0502020204030204" pitchFamily="34" charset="0"/>
              </a:rPr>
              <a:t>. Martinus </a:t>
            </a:r>
            <a:r>
              <a:rPr lang="de-DE" sz="1500" dirty="0" err="1">
                <a:latin typeface="Bahnschrift" panose="020B0502040204020203" pitchFamily="34" charset="0"/>
                <a:ea typeface="Calibri" panose="020F0502020204030204" pitchFamily="34" charset="0"/>
              </a:rPr>
              <a:t>Nijhoff</a:t>
            </a:r>
            <a:r>
              <a:rPr lang="de-DE" sz="1500" dirty="0">
                <a:latin typeface="Bahnschrift" panose="020B0502040204020203" pitchFamily="34" charset="0"/>
                <a:ea typeface="Calibri" panose="020F0502020204030204" pitchFamily="34" charset="0"/>
              </a:rPr>
              <a:t>.</a:t>
            </a:r>
          </a:p>
          <a:p>
            <a:pPr marL="355600" indent="-355600" algn="just">
              <a:lnSpc>
                <a:spcPct val="150000"/>
              </a:lnSpc>
              <a:spcBef>
                <a:spcPts val="0"/>
              </a:spcBef>
              <a:spcAft>
                <a:spcPts val="0"/>
              </a:spcAft>
            </a:pPr>
            <a:r>
              <a:rPr lang="de-DE" sz="1500" dirty="0">
                <a:latin typeface="Bahnschrift" panose="020B0502040204020203" pitchFamily="34" charset="0"/>
                <a:ea typeface="Calibri" panose="020F0502020204030204" pitchFamily="34" charset="0"/>
              </a:rPr>
              <a:t>Helbig, G., &amp; </a:t>
            </a:r>
            <a:r>
              <a:rPr lang="de-DE" sz="1500" dirty="0" err="1">
                <a:latin typeface="Bahnschrift" panose="020B0502040204020203" pitchFamily="34" charset="0"/>
                <a:ea typeface="Calibri" panose="020F0502020204030204" pitchFamily="34" charset="0"/>
              </a:rPr>
              <a:t>Buscha</a:t>
            </a:r>
            <a:r>
              <a:rPr lang="de-DE" sz="1500" dirty="0">
                <a:latin typeface="Bahnschrift" panose="020B0502040204020203" pitchFamily="34" charset="0"/>
                <a:ea typeface="Calibri" panose="020F0502020204030204" pitchFamily="34" charset="0"/>
              </a:rPr>
              <a:t>, J. (2017). </a:t>
            </a:r>
            <a:r>
              <a:rPr lang="de-DE" sz="1500" i="1" dirty="0">
                <a:latin typeface="Bahnschrift" panose="020B0502040204020203" pitchFamily="34" charset="0"/>
                <a:ea typeface="Calibri" panose="020F0502020204030204" pitchFamily="34" charset="0"/>
              </a:rPr>
              <a:t>Deutsche Grammatik: ein Handbuch für den Ausländerunterricht</a:t>
            </a:r>
            <a:r>
              <a:rPr lang="de-DE" sz="1500" dirty="0">
                <a:latin typeface="Bahnschrift" panose="020B0502040204020203" pitchFamily="34" charset="0"/>
                <a:ea typeface="Calibri" panose="020F0502020204030204" pitchFamily="34" charset="0"/>
              </a:rPr>
              <a:t>. Ernst Klett Sprachen.</a:t>
            </a:r>
          </a:p>
          <a:p>
            <a:pPr marL="354013" indent="-354013" algn="just">
              <a:lnSpc>
                <a:spcPct val="150000"/>
              </a:lnSpc>
              <a:spcBef>
                <a:spcPts val="0"/>
              </a:spcBef>
              <a:spcAft>
                <a:spcPts val="0"/>
              </a:spcAft>
            </a:pPr>
            <a:r>
              <a:rPr lang="nl-NL" sz="1500" dirty="0" err="1">
                <a:latin typeface="Bahnschrift" panose="020B0502040204020203" pitchFamily="34" charset="0"/>
                <a:ea typeface="Calibri" panose="020F0502020204030204" pitchFamily="34" charset="0"/>
              </a:rPr>
              <a:t>Huitema</a:t>
            </a:r>
            <a:r>
              <a:rPr lang="nl-NL" sz="1500" dirty="0">
                <a:latin typeface="Bahnschrift" panose="020B0502040204020203" pitchFamily="34" charset="0"/>
                <a:ea typeface="Calibri" panose="020F0502020204030204" pitchFamily="34" charset="0"/>
              </a:rPr>
              <a:t>, R. (2013). </a:t>
            </a:r>
            <a:r>
              <a:rPr lang="nl-NL" sz="1500" i="1" dirty="0">
                <a:latin typeface="Bahnschrift" panose="020B0502040204020203" pitchFamily="34" charset="0"/>
                <a:ea typeface="Calibri" panose="020F0502020204030204" pitchFamily="34" charset="0"/>
              </a:rPr>
              <a:t>Van Dale grammatica Nederlands (NT2): glashelder overzicht op elk taalniveau</a:t>
            </a:r>
            <a:r>
              <a:rPr lang="nl-NL" sz="1500" dirty="0">
                <a:latin typeface="Bahnschrift" panose="020B0502040204020203" pitchFamily="34" charset="0"/>
                <a:ea typeface="Calibri" panose="020F0502020204030204" pitchFamily="34" charset="0"/>
              </a:rPr>
              <a:t>. Van Dale.</a:t>
            </a:r>
            <a:endParaRPr lang="fr-BE" sz="1500" dirty="0">
              <a:latin typeface="Bahnschrift" panose="020B0502040204020203" pitchFamily="34" charset="0"/>
              <a:ea typeface="Calibri" panose="020F0502020204030204" pitchFamily="34" charset="0"/>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a:rPr>
              <a:t>Bibliographie</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24</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8" name="Espace réservé du texte 5">
            <a:extLst>
              <a:ext uri="{FF2B5EF4-FFF2-40B4-BE49-F238E27FC236}">
                <a16:creationId xmlns:a16="http://schemas.microsoft.com/office/drawing/2014/main" id="{5B948114-FFD4-0AB6-FE58-D645AAA9F24F}"/>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a:t>
            </a:r>
            <a:r>
              <a:rPr lang="fr-BE" b="1" dirty="0">
                <a:solidFill>
                  <a:srgbClr val="C00000"/>
                </a:solidFill>
                <a:latin typeface="Bahnschrift" panose="020B0502040204020203" pitchFamily="34" charset="0"/>
                <a:cs typeface="Calibri"/>
              </a:rPr>
              <a:t>Bibliographie</a:t>
            </a:r>
          </a:p>
        </p:txBody>
      </p:sp>
      <p:sp>
        <p:nvSpPr>
          <p:cNvPr id="3" name="Espace réservé du texte 5">
            <a:extLst>
              <a:ext uri="{FF2B5EF4-FFF2-40B4-BE49-F238E27FC236}">
                <a16:creationId xmlns:a16="http://schemas.microsoft.com/office/drawing/2014/main" id="{FFDA8C92-02BB-B84F-2F55-06EDBC5EA16E}"/>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 •                 • •                     • •</a:t>
            </a:r>
            <a:r>
              <a:rPr lang="fr-FR" b="1" dirty="0">
                <a:solidFill>
                  <a:srgbClr val="969696"/>
                </a:solidFill>
                <a:latin typeface="Bahnschrift" panose="020B0502040204020203" pitchFamily="34" charset="0"/>
                <a:cs typeface="Calibri"/>
              </a:rPr>
              <a:t>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27016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820" y="1248697"/>
            <a:ext cx="8927691" cy="5331493"/>
          </a:xfrm>
        </p:spPr>
        <p:txBody>
          <a:bodyPr vert="horz" lIns="91440" tIns="45720" rIns="91440" bIns="45720" rtlCol="0" anchor="t">
            <a:noAutofit/>
          </a:bodyPr>
          <a:lstStyle/>
          <a:p>
            <a:pPr marL="355600" indent="-355600" algn="just">
              <a:lnSpc>
                <a:spcPct val="150000"/>
              </a:lnSpc>
              <a:spcBef>
                <a:spcPts val="0"/>
              </a:spcBef>
              <a:spcAft>
                <a:spcPts val="0"/>
              </a:spcAft>
            </a:pPr>
            <a:r>
              <a:rPr lang="fr-BE" sz="1500" dirty="0" err="1">
                <a:latin typeface="Bahnschrift" panose="020B0502040204020203" pitchFamily="34" charset="0"/>
                <a:ea typeface="Calibri" panose="020F0502020204030204" pitchFamily="34" charset="0"/>
              </a:rPr>
              <a:t>Kilgarriff</a:t>
            </a:r>
            <a:r>
              <a:rPr lang="fr-BE" sz="1500" dirty="0">
                <a:latin typeface="Bahnschrift" panose="020B0502040204020203" pitchFamily="34" charset="0"/>
                <a:ea typeface="Calibri" panose="020F0502020204030204" pitchFamily="34" charset="0"/>
              </a:rPr>
              <a:t>, A., et al. (2014). </a:t>
            </a:r>
            <a:r>
              <a:rPr lang="fr-BE" sz="1500" i="1" dirty="0">
                <a:latin typeface="Bahnschrift" panose="020B0502040204020203" pitchFamily="34" charset="0"/>
                <a:ea typeface="Calibri" panose="020F0502020204030204" pitchFamily="34" charset="0"/>
              </a:rPr>
              <a:t>The Sketch Engine: </a:t>
            </a:r>
            <a:r>
              <a:rPr lang="fr-BE" sz="1500" i="1" dirty="0" err="1">
                <a:latin typeface="Bahnschrift" panose="020B0502040204020203" pitchFamily="34" charset="0"/>
                <a:ea typeface="Calibri" panose="020F0502020204030204" pitchFamily="34" charset="0"/>
              </a:rPr>
              <a:t>Ten</a:t>
            </a:r>
            <a:r>
              <a:rPr lang="fr-BE" sz="1500" i="1" dirty="0">
                <a:latin typeface="Bahnschrift" panose="020B0502040204020203" pitchFamily="34" charset="0"/>
                <a:ea typeface="Calibri" panose="020F0502020204030204" pitchFamily="34" charset="0"/>
              </a:rPr>
              <a:t> </a:t>
            </a:r>
            <a:r>
              <a:rPr lang="fr-BE" sz="1500" i="1" dirty="0" err="1">
                <a:latin typeface="Bahnschrift" panose="020B0502040204020203" pitchFamily="34" charset="0"/>
                <a:ea typeface="Calibri" panose="020F0502020204030204" pitchFamily="34" charset="0"/>
              </a:rPr>
              <a:t>years</a:t>
            </a:r>
            <a:r>
              <a:rPr lang="fr-BE" sz="1500" i="1" dirty="0">
                <a:latin typeface="Bahnschrift" panose="020B0502040204020203" pitchFamily="34" charset="0"/>
                <a:ea typeface="Calibri" panose="020F0502020204030204" pitchFamily="34" charset="0"/>
              </a:rPr>
              <a:t> on</a:t>
            </a:r>
            <a:r>
              <a:rPr lang="fr-BE" sz="1500" dirty="0">
                <a:latin typeface="Bahnschrift" panose="020B0502040204020203" pitchFamily="34" charset="0"/>
                <a:ea typeface="Calibri" panose="020F0502020204030204" pitchFamily="34" charset="0"/>
              </a:rPr>
              <a:t>. Sketch Engine. https://www.sketchengine.eu/wp-content/uploads/The_Sketch_Engine_2014.pdf.</a:t>
            </a:r>
          </a:p>
          <a:p>
            <a:pPr marL="355600" indent="-355600" algn="just">
              <a:lnSpc>
                <a:spcPct val="150000"/>
              </a:lnSpc>
              <a:spcBef>
                <a:spcPts val="0"/>
              </a:spcBef>
              <a:spcAft>
                <a:spcPts val="0"/>
              </a:spcAft>
            </a:pPr>
            <a:r>
              <a:rPr lang="nl-NL" sz="1500" dirty="0">
                <a:latin typeface="Bahnschrift" panose="020B0502040204020203" pitchFamily="34" charset="0"/>
                <a:ea typeface="Calibri" panose="020F0502020204030204" pitchFamily="34" charset="0"/>
              </a:rPr>
              <a:t>Klooster, W. (2001). </a:t>
            </a:r>
            <a:r>
              <a:rPr lang="nl-NL" sz="1500" i="1" dirty="0">
                <a:latin typeface="Bahnschrift" panose="020B0502040204020203" pitchFamily="34" charset="0"/>
                <a:ea typeface="Calibri" panose="020F0502020204030204" pitchFamily="34" charset="0"/>
              </a:rPr>
              <a:t>Grammatica van het hedendaags Nederlands: een volledig overzicht</a:t>
            </a:r>
            <a:r>
              <a:rPr lang="nl-NL" sz="1500" dirty="0">
                <a:latin typeface="Bahnschrift" panose="020B0502040204020203" pitchFamily="34" charset="0"/>
                <a:ea typeface="Calibri" panose="020F0502020204030204" pitchFamily="34" charset="0"/>
              </a:rPr>
              <a:t>. </a:t>
            </a:r>
            <a:r>
              <a:rPr lang="nl-NL" sz="1500" dirty="0" err="1">
                <a:latin typeface="Bahnschrift" panose="020B0502040204020203" pitchFamily="34" charset="0"/>
                <a:ea typeface="Calibri" panose="020F0502020204030204" pitchFamily="34" charset="0"/>
              </a:rPr>
              <a:t>Sdu</a:t>
            </a:r>
            <a:r>
              <a:rPr lang="nl-NL" sz="1500" dirty="0">
                <a:latin typeface="Bahnschrift" panose="020B0502040204020203" pitchFamily="34" charset="0"/>
                <a:ea typeface="Calibri" panose="020F0502020204030204" pitchFamily="34" charset="0"/>
              </a:rPr>
              <a:t>. </a:t>
            </a:r>
            <a:endParaRPr lang="de-D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de-DE" sz="1500" dirty="0">
                <a:latin typeface="Bahnschrift" panose="020B0502040204020203" pitchFamily="34" charset="0"/>
                <a:ea typeface="Calibri" panose="020F0502020204030204" pitchFamily="34" charset="0"/>
              </a:rPr>
              <a:t>Klosa, A., et al. (1998). </a:t>
            </a:r>
            <a:r>
              <a:rPr lang="de-DE" sz="1500" i="1" dirty="0">
                <a:latin typeface="Bahnschrift" panose="020B0502040204020203" pitchFamily="34" charset="0"/>
                <a:ea typeface="Calibri" panose="020F0502020204030204" pitchFamily="34" charset="0"/>
              </a:rPr>
              <a:t>Der Duden in zwölf Bänden. 4: Duden - Grammatik der deutschen Gegenwartssprache</a:t>
            </a:r>
            <a:r>
              <a:rPr lang="de-DE" sz="1500" dirty="0">
                <a:latin typeface="Bahnschrift" panose="020B0502040204020203" pitchFamily="34" charset="0"/>
                <a:ea typeface="Calibri" panose="020F0502020204030204" pitchFamily="34" charset="0"/>
              </a:rPr>
              <a:t>. Dudenverlag.</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fr-FR" sz="1500" dirty="0">
                <a:latin typeface="Bahnschrift" panose="020B0502040204020203" pitchFamily="34" charset="0"/>
                <a:ea typeface="Calibri" panose="020F0502020204030204" pitchFamily="34" charset="0"/>
              </a:rPr>
              <a:t>Larousse – Dictionnaire de Français. Consulté le 3 septembre 2019 sur https://www.larousse.fr/dictionnaires/francais/plut%C3%B4t/61827.</a:t>
            </a:r>
            <a:endParaRPr lang="fr-BE" sz="1500" dirty="0">
              <a:latin typeface="Bahnschrift" panose="020B0502040204020203" pitchFamily="34" charset="0"/>
              <a:ea typeface="Calibri" panose="020F0502020204030204" pitchFamily="34" charset="0"/>
            </a:endParaRPr>
          </a:p>
          <a:p>
            <a:pPr algn="just">
              <a:lnSpc>
                <a:spcPct val="150000"/>
              </a:lnSpc>
              <a:spcBef>
                <a:spcPts val="0"/>
              </a:spcBef>
              <a:spcAft>
                <a:spcPts val="0"/>
              </a:spcAft>
            </a:pPr>
            <a:r>
              <a:rPr lang="fr-BE" sz="1500" dirty="0">
                <a:latin typeface="Bahnschrift" panose="020B0502040204020203" pitchFamily="34" charset="0"/>
                <a:ea typeface="Calibri" panose="020F0502020204030204" pitchFamily="34" charset="0"/>
              </a:rPr>
              <a:t>Lexico. Consulté le 3 septembre 2019 sur https://www.lexico.com/en/definition/rather.</a:t>
            </a:r>
          </a:p>
          <a:p>
            <a:pPr marL="355600" indent="-355600" algn="just">
              <a:lnSpc>
                <a:spcPct val="150000"/>
              </a:lnSpc>
              <a:spcBef>
                <a:spcPts val="0"/>
              </a:spcBef>
              <a:spcAft>
                <a:spcPts val="0"/>
              </a:spcAft>
            </a:pPr>
            <a:r>
              <a:rPr lang="fr-BE" sz="1500" dirty="0">
                <a:latin typeface="Bahnschrift" panose="020B0502040204020203" pitchFamily="34" charset="0"/>
                <a:ea typeface="Calibri" panose="020F0502020204030204" pitchFamily="34" charset="0"/>
              </a:rPr>
              <a:t>Macmillan </a:t>
            </a:r>
            <a:r>
              <a:rPr lang="fr-BE" sz="1500" dirty="0" err="1">
                <a:latin typeface="Bahnschrift" panose="020B0502040204020203" pitchFamily="34" charset="0"/>
                <a:ea typeface="Calibri" panose="020F0502020204030204" pitchFamily="34" charset="0"/>
              </a:rPr>
              <a:t>Dictionary</a:t>
            </a:r>
            <a:r>
              <a:rPr lang="fr-BE" sz="1500" dirty="0">
                <a:latin typeface="Bahnschrift" panose="020B0502040204020203" pitchFamily="34" charset="0"/>
                <a:ea typeface="Calibri" panose="020F0502020204030204" pitchFamily="34" charset="0"/>
              </a:rPr>
              <a:t>. Consulté le 7 mai 2020 sur https://www.macmillandictionary.com/.</a:t>
            </a:r>
          </a:p>
          <a:p>
            <a:pPr marL="355600" indent="-355600" algn="just">
              <a:lnSpc>
                <a:spcPct val="150000"/>
              </a:lnSpc>
              <a:spcBef>
                <a:spcPts val="0"/>
              </a:spcBef>
              <a:spcAft>
                <a:spcPts val="0"/>
              </a:spcAft>
            </a:pPr>
            <a:r>
              <a:rPr lang="fr-FR" sz="1500" dirty="0" err="1">
                <a:latin typeface="Bahnschrift" panose="020B0502040204020203" pitchFamily="34" charset="0"/>
                <a:ea typeface="Calibri" panose="020F0502020204030204" pitchFamily="34" charset="0"/>
              </a:rPr>
              <a:t>Mokni</a:t>
            </a:r>
            <a:r>
              <a:rPr lang="fr-FR" sz="1500" dirty="0">
                <a:latin typeface="Bahnschrift" panose="020B0502040204020203" pitchFamily="34" charset="0"/>
                <a:ea typeface="Calibri" panose="020F0502020204030204" pitchFamily="34" charset="0"/>
              </a:rPr>
              <a:t>, M. (2008). La grammaticalisation de l’adverbe plutôt et l’évolution du système grammatical. </a:t>
            </a:r>
            <a:r>
              <a:rPr lang="fr-FR" sz="1500" i="1" dirty="0" err="1">
                <a:latin typeface="Bahnschrift" panose="020B0502040204020203" pitchFamily="34" charset="0"/>
                <a:ea typeface="Calibri" panose="020F0502020204030204" pitchFamily="34" charset="0"/>
              </a:rPr>
              <a:t>Linx</a:t>
            </a:r>
            <a:r>
              <a:rPr lang="fr-FR" sz="1500" dirty="0">
                <a:latin typeface="Bahnschrift" panose="020B0502040204020203" pitchFamily="34" charset="0"/>
                <a:ea typeface="Calibri" panose="020F0502020204030204" pitchFamily="34" charset="0"/>
              </a:rPr>
              <a:t>, </a:t>
            </a:r>
            <a:r>
              <a:rPr lang="fr-FR" sz="1500" i="1" dirty="0">
                <a:latin typeface="Bahnschrift" panose="020B0502040204020203" pitchFamily="34" charset="0"/>
                <a:ea typeface="Calibri" panose="020F0502020204030204" pitchFamily="34" charset="0"/>
              </a:rPr>
              <a:t>59</a:t>
            </a:r>
            <a:r>
              <a:rPr lang="fr-FR" sz="1500" dirty="0">
                <a:latin typeface="Bahnschrift" panose="020B0502040204020203" pitchFamily="34" charset="0"/>
                <a:ea typeface="Calibri" panose="020F0502020204030204" pitchFamily="34" charset="0"/>
              </a:rPr>
              <a:t>, 171‑184. </a:t>
            </a:r>
            <a:r>
              <a:rPr lang="fr-FR" sz="1500" dirty="0" err="1">
                <a:latin typeface="Bahnschrift" panose="020B0502040204020203" pitchFamily="34" charset="0"/>
                <a:ea typeface="Calibri" panose="020F0502020204030204" pitchFamily="34" charset="0"/>
              </a:rPr>
              <a:t>doi</a:t>
            </a:r>
            <a:r>
              <a:rPr lang="fr-FR" sz="1500" dirty="0">
                <a:latin typeface="Bahnschrift" panose="020B0502040204020203" pitchFamily="34" charset="0"/>
                <a:ea typeface="Calibri" panose="020F0502020204030204" pitchFamily="34" charset="0"/>
              </a:rPr>
              <a:t> : 10.4000/linx.643.</a:t>
            </a:r>
          </a:p>
          <a:p>
            <a:pPr marL="355600" indent="-355600" algn="just">
              <a:lnSpc>
                <a:spcPct val="150000"/>
              </a:lnSpc>
              <a:spcBef>
                <a:spcPts val="0"/>
              </a:spcBef>
              <a:spcAft>
                <a:spcPts val="0"/>
              </a:spcAft>
            </a:pPr>
            <a:r>
              <a:rPr lang="fr-BE" sz="1500" dirty="0" err="1">
                <a:latin typeface="Bahnschrift" panose="020B0502040204020203" pitchFamily="34" charset="0"/>
                <a:ea typeface="Calibri" panose="020F0502020204030204" pitchFamily="34" charset="0"/>
              </a:rPr>
              <a:t>Quirk</a:t>
            </a:r>
            <a:r>
              <a:rPr lang="fr-BE" sz="1500" dirty="0">
                <a:latin typeface="Bahnschrift" panose="020B0502040204020203" pitchFamily="34" charset="0"/>
                <a:ea typeface="Calibri" panose="020F0502020204030204" pitchFamily="34" charset="0"/>
              </a:rPr>
              <a:t>, R., et al. (1986). </a:t>
            </a:r>
            <a:r>
              <a:rPr lang="en-GB" sz="1500" i="1" dirty="0">
                <a:latin typeface="Bahnschrift" panose="020B0502040204020203" pitchFamily="34" charset="0"/>
                <a:ea typeface="Calibri" panose="020F0502020204030204" pitchFamily="34" charset="0"/>
              </a:rPr>
              <a:t>A comprehensive grammar of the English language</a:t>
            </a:r>
            <a:r>
              <a:rPr lang="en-GB" sz="1500" dirty="0">
                <a:latin typeface="Bahnschrift" panose="020B0502040204020203" pitchFamily="34" charset="0"/>
                <a:ea typeface="Calibri" panose="020F0502020204030204" pitchFamily="34" charset="0"/>
              </a:rPr>
              <a:t>. </a:t>
            </a:r>
            <a:r>
              <a:rPr lang="fr-BE" sz="1500" dirty="0">
                <a:latin typeface="Bahnschrift" panose="020B0502040204020203" pitchFamily="34" charset="0"/>
                <a:ea typeface="Calibri" panose="020F0502020204030204" pitchFamily="34" charset="0"/>
              </a:rPr>
              <a:t>Longman. </a:t>
            </a:r>
          </a:p>
          <a:p>
            <a:pPr marL="355600" indent="-355600" algn="just">
              <a:lnSpc>
                <a:spcPct val="150000"/>
              </a:lnSpc>
              <a:spcBef>
                <a:spcPts val="0"/>
              </a:spcBef>
              <a:spcAft>
                <a:spcPts val="0"/>
              </a:spcAft>
            </a:pPr>
            <a:r>
              <a:rPr lang="fr-FR" sz="1500" dirty="0">
                <a:latin typeface="Bahnschrift" panose="020B0502040204020203" pitchFamily="34" charset="0"/>
                <a:ea typeface="Calibri" panose="020F0502020204030204" pitchFamily="34" charset="0"/>
              </a:rPr>
              <a:t>Riegel, M., et al. (2018). </a:t>
            </a:r>
            <a:r>
              <a:rPr lang="fr-FR" sz="1500" i="1" dirty="0">
                <a:latin typeface="Bahnschrift" panose="020B0502040204020203" pitchFamily="34" charset="0"/>
                <a:ea typeface="Calibri" panose="020F0502020204030204" pitchFamily="34" charset="0"/>
              </a:rPr>
              <a:t>Grammaire méthodique du français</a:t>
            </a:r>
            <a:r>
              <a:rPr lang="fr-FR" sz="1500" dirty="0">
                <a:latin typeface="Bahnschrift" panose="020B0502040204020203" pitchFamily="34" charset="0"/>
                <a:ea typeface="Calibri" panose="020F0502020204030204" pitchFamily="34" charset="0"/>
              </a:rPr>
              <a:t>. Presses Universitaires de France.</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endParaRPr lang="fr-BE" sz="1500" dirty="0">
              <a:latin typeface="Bahnschrift" panose="020B0502040204020203" pitchFamily="34" charset="0"/>
              <a:ea typeface="Calibri" panose="020F0502020204030204" pitchFamily="34" charset="0"/>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a:rPr>
              <a:t>Bibliographie</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25</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8" name="Espace réservé du texte 5">
            <a:extLst>
              <a:ext uri="{FF2B5EF4-FFF2-40B4-BE49-F238E27FC236}">
                <a16:creationId xmlns:a16="http://schemas.microsoft.com/office/drawing/2014/main" id="{443DDA04-E4B8-DB14-63C4-739F89F82743}"/>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a:t>
            </a:r>
            <a:r>
              <a:rPr lang="fr-BE" b="1" dirty="0">
                <a:solidFill>
                  <a:srgbClr val="C00000"/>
                </a:solidFill>
                <a:latin typeface="Bahnschrift" panose="020B0502040204020203" pitchFamily="34" charset="0"/>
                <a:cs typeface="Calibri"/>
              </a:rPr>
              <a:t>Bibliographie</a:t>
            </a:r>
          </a:p>
        </p:txBody>
      </p:sp>
      <p:sp>
        <p:nvSpPr>
          <p:cNvPr id="9" name="Espace réservé du texte 5">
            <a:extLst>
              <a:ext uri="{FF2B5EF4-FFF2-40B4-BE49-F238E27FC236}">
                <a16:creationId xmlns:a16="http://schemas.microsoft.com/office/drawing/2014/main" id="{0E6DD8D7-6FBA-B029-B01E-8D37E4EC47BD}"/>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 •                 • •                     • • • </a:t>
            </a:r>
            <a:r>
              <a:rPr lang="fr-FR" b="1" dirty="0">
                <a:solidFill>
                  <a:srgbClr val="969696"/>
                </a:solidFill>
                <a:latin typeface="Bahnschrift" panose="020B0502040204020203" pitchFamily="34" charset="0"/>
                <a:cs typeface="Calibri"/>
              </a:rPr>
              <a:t>•</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17198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820" y="1248697"/>
            <a:ext cx="8927691" cy="5331493"/>
          </a:xfrm>
        </p:spPr>
        <p:txBody>
          <a:bodyPr vert="horz" lIns="91440" tIns="45720" rIns="91440" bIns="45720" rtlCol="0" anchor="t">
            <a:noAutofit/>
          </a:bodyPr>
          <a:lstStyle/>
          <a:p>
            <a:pPr marL="355600" indent="-355600" algn="just">
              <a:lnSpc>
                <a:spcPct val="150000"/>
              </a:lnSpc>
              <a:spcBef>
                <a:spcPts val="0"/>
              </a:spcBef>
              <a:spcAft>
                <a:spcPts val="0"/>
              </a:spcAft>
            </a:pPr>
            <a:r>
              <a:rPr lang="en-GB" sz="1500" dirty="0" err="1">
                <a:latin typeface="Bahnschrift" panose="020B0502040204020203" pitchFamily="34" charset="0"/>
                <a:ea typeface="Calibri" panose="020F0502020204030204" pitchFamily="34" charset="0"/>
              </a:rPr>
              <a:t>Rissanen</a:t>
            </a:r>
            <a:r>
              <a:rPr lang="en-GB" sz="1500" dirty="0">
                <a:latin typeface="Bahnschrift" panose="020B0502040204020203" pitchFamily="34" charset="0"/>
                <a:ea typeface="Calibri" panose="020F0502020204030204" pitchFamily="34" charset="0"/>
              </a:rPr>
              <a:t>, M. (2008). From ‘quickly’ to ‘fairly’: On the history of rather. </a:t>
            </a:r>
            <a:r>
              <a:rPr lang="en-GB" sz="1500" i="1" dirty="0">
                <a:latin typeface="Bahnschrift" panose="020B0502040204020203" pitchFamily="34" charset="0"/>
                <a:ea typeface="Calibri" panose="020F0502020204030204" pitchFamily="34" charset="0"/>
              </a:rPr>
              <a:t>English language and linguistics</a:t>
            </a:r>
            <a:r>
              <a:rPr lang="en-GB" sz="1500" dirty="0">
                <a:latin typeface="Bahnschrift" panose="020B0502040204020203" pitchFamily="34" charset="0"/>
                <a:ea typeface="Calibri" panose="020F0502020204030204" pitchFamily="34" charset="0"/>
              </a:rPr>
              <a:t>, </a:t>
            </a:r>
            <a:r>
              <a:rPr lang="en-GB" sz="1500" i="1" dirty="0">
                <a:latin typeface="Bahnschrift" panose="020B0502040204020203" pitchFamily="34" charset="0"/>
                <a:ea typeface="Calibri" panose="020F0502020204030204" pitchFamily="34" charset="0"/>
              </a:rPr>
              <a:t>12</a:t>
            </a:r>
            <a:r>
              <a:rPr lang="en-GB" sz="1500" dirty="0">
                <a:latin typeface="Bahnschrift" panose="020B0502040204020203" pitchFamily="34" charset="0"/>
                <a:ea typeface="Calibri" panose="020F0502020204030204" pitchFamily="34" charset="0"/>
              </a:rPr>
              <a:t>(2), 345-359. </a:t>
            </a:r>
            <a:r>
              <a:rPr lang="en-GB" sz="1500" dirty="0" err="1">
                <a:latin typeface="Bahnschrift" panose="020B0502040204020203" pitchFamily="34" charset="0"/>
                <a:ea typeface="Calibri" panose="020F0502020204030204" pitchFamily="34" charset="0"/>
              </a:rPr>
              <a:t>doi</a:t>
            </a:r>
            <a:r>
              <a:rPr lang="en-GB" sz="1500" dirty="0">
                <a:latin typeface="Bahnschrift" panose="020B0502040204020203" pitchFamily="34" charset="0"/>
                <a:ea typeface="Calibri" panose="020F0502020204030204" pitchFamily="34" charset="0"/>
              </a:rPr>
              <a:t> : 10.1017/S1360674308002657.</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fr-FR" sz="1500" dirty="0">
                <a:latin typeface="Bahnschrift" panose="020B0502040204020203" pitchFamily="34" charset="0"/>
                <a:ea typeface="Calibri" panose="020F0502020204030204" pitchFamily="34" charset="0"/>
              </a:rPr>
              <a:t>Robert, P., et al. (2016). </a:t>
            </a:r>
            <a:r>
              <a:rPr lang="fr-FR" sz="1500" i="1" dirty="0">
                <a:latin typeface="Bahnschrift" panose="020B0502040204020203" pitchFamily="34" charset="0"/>
                <a:ea typeface="Calibri" panose="020F0502020204030204" pitchFamily="34" charset="0"/>
              </a:rPr>
              <a:t>Le petit Robert : dictionnaire alphabétique et analogique de la langue française</a:t>
            </a:r>
            <a:r>
              <a:rPr lang="fr-FR" sz="1500" dirty="0">
                <a:latin typeface="Bahnschrift" panose="020B0502040204020203" pitchFamily="34" charset="0"/>
                <a:ea typeface="Calibri" panose="020F0502020204030204" pitchFamily="34" charset="0"/>
              </a:rPr>
              <a:t>. </a:t>
            </a:r>
            <a:r>
              <a:rPr lang="en-GB" sz="1500" dirty="0">
                <a:latin typeface="Bahnschrift" panose="020B0502040204020203" pitchFamily="34" charset="0"/>
                <a:ea typeface="Calibri" panose="020F0502020204030204" pitchFamily="34" charset="0"/>
              </a:rPr>
              <a:t>Le Robert. </a:t>
            </a:r>
          </a:p>
          <a:p>
            <a:pPr marL="355600" indent="-355600" algn="just">
              <a:lnSpc>
                <a:spcPct val="150000"/>
              </a:lnSpc>
              <a:spcBef>
                <a:spcPts val="0"/>
              </a:spcBef>
              <a:spcAft>
                <a:spcPts val="0"/>
              </a:spcAft>
            </a:pPr>
            <a:r>
              <a:rPr lang="en-GB" sz="1500" dirty="0" err="1">
                <a:latin typeface="Bahnschrift" panose="020B0502040204020203" pitchFamily="34" charset="0"/>
                <a:ea typeface="Calibri" panose="020F0502020204030204" pitchFamily="34" charset="0"/>
              </a:rPr>
              <a:t>Rundell</a:t>
            </a:r>
            <a:r>
              <a:rPr lang="en-GB" sz="1500" dirty="0">
                <a:latin typeface="Bahnschrift" panose="020B0502040204020203" pitchFamily="34" charset="0"/>
                <a:ea typeface="Calibri" panose="020F0502020204030204" pitchFamily="34" charset="0"/>
              </a:rPr>
              <a:t>, M., et al. (2007). </a:t>
            </a:r>
            <a:r>
              <a:rPr lang="en-GB" sz="1500" i="1" dirty="0">
                <a:latin typeface="Bahnschrift" panose="020B0502040204020203" pitchFamily="34" charset="0"/>
                <a:ea typeface="Calibri" panose="020F0502020204030204" pitchFamily="34" charset="0"/>
              </a:rPr>
              <a:t>Macmillan English dictionary for advanced learners</a:t>
            </a:r>
            <a:r>
              <a:rPr lang="en-GB" sz="1500" dirty="0">
                <a:latin typeface="Bahnschrift" panose="020B0502040204020203" pitchFamily="34" charset="0"/>
                <a:ea typeface="Calibri" panose="020F0502020204030204" pitchFamily="34" charset="0"/>
              </a:rPr>
              <a:t>. Macmillan. </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en-GB" sz="1500" dirty="0">
                <a:latin typeface="Bahnschrift" panose="020B0502040204020203" pitchFamily="34" charset="0"/>
                <a:ea typeface="Calibri" panose="020F0502020204030204" pitchFamily="34" charset="0"/>
              </a:rPr>
              <a:t>Simpson, J. A., &amp; Weiner, E. S. C. (1989). </a:t>
            </a:r>
            <a:r>
              <a:rPr lang="en-GB" sz="1500" i="1" dirty="0">
                <a:latin typeface="Bahnschrift" panose="020B0502040204020203" pitchFamily="34" charset="0"/>
                <a:ea typeface="Calibri" panose="020F0502020204030204" pitchFamily="34" charset="0"/>
              </a:rPr>
              <a:t>The Oxford English dictionary</a:t>
            </a:r>
            <a:r>
              <a:rPr lang="en-GB" sz="1500" dirty="0">
                <a:latin typeface="Bahnschrift" panose="020B0502040204020203" pitchFamily="34" charset="0"/>
                <a:ea typeface="Calibri" panose="020F0502020204030204" pitchFamily="34" charset="0"/>
              </a:rPr>
              <a:t>. </a:t>
            </a:r>
            <a:r>
              <a:rPr lang="fr-BE" sz="1500" dirty="0">
                <a:latin typeface="Bahnschrift" panose="020B0502040204020203" pitchFamily="34" charset="0"/>
                <a:ea typeface="Calibri" panose="020F0502020204030204" pitchFamily="34" charset="0"/>
              </a:rPr>
              <a:t>Clarendon </a:t>
            </a:r>
            <a:r>
              <a:rPr lang="fr-BE" sz="1500" dirty="0" err="1">
                <a:latin typeface="Bahnschrift" panose="020B0502040204020203" pitchFamily="34" charset="0"/>
                <a:ea typeface="Calibri" panose="020F0502020204030204" pitchFamily="34" charset="0"/>
              </a:rPr>
              <a:t>Press</a:t>
            </a:r>
            <a:r>
              <a:rPr lang="fr-BE" sz="1500" dirty="0">
                <a:latin typeface="Bahnschrift" panose="020B0502040204020203" pitchFamily="34" charset="0"/>
                <a:ea typeface="Calibri" panose="020F0502020204030204" pitchFamily="34" charset="0"/>
              </a:rPr>
              <a:t>. </a:t>
            </a:r>
          </a:p>
          <a:p>
            <a:pPr marL="355600" indent="-355600" algn="just">
              <a:lnSpc>
                <a:spcPct val="150000"/>
              </a:lnSpc>
              <a:spcBef>
                <a:spcPts val="0"/>
              </a:spcBef>
              <a:spcAft>
                <a:spcPts val="0"/>
              </a:spcAft>
            </a:pPr>
            <a:r>
              <a:rPr lang="fr-FR" sz="1500" dirty="0">
                <a:latin typeface="Bahnschrift" panose="020B0502040204020203" pitchFamily="34" charset="0"/>
                <a:ea typeface="Calibri" panose="020F0502020204030204" pitchFamily="34" charset="0"/>
              </a:rPr>
              <a:t>Thimonnier, R. (1970). </a:t>
            </a:r>
            <a:r>
              <a:rPr lang="fr-FR" sz="1500" i="1" dirty="0">
                <a:latin typeface="Bahnschrift" panose="020B0502040204020203" pitchFamily="34" charset="0"/>
                <a:ea typeface="Calibri" panose="020F0502020204030204" pitchFamily="34" charset="0"/>
              </a:rPr>
              <a:t>Code orthographique et grammatical</a:t>
            </a:r>
            <a:r>
              <a:rPr lang="fr-FR" sz="1500" dirty="0">
                <a:latin typeface="Bahnschrift" panose="020B0502040204020203" pitchFamily="34" charset="0"/>
                <a:ea typeface="Calibri" panose="020F0502020204030204" pitchFamily="34" charset="0"/>
              </a:rPr>
              <a:t>. Hatier.</a:t>
            </a:r>
            <a:endParaRPr lang="en-GB"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en-GB" sz="1500" dirty="0">
                <a:latin typeface="Bahnschrift" panose="020B0502040204020203" pitchFamily="34" charset="0"/>
                <a:ea typeface="Calibri" panose="020F0502020204030204" pitchFamily="34" charset="0"/>
              </a:rPr>
              <a:t>Traugott, E. C., &amp; König, E. (1991). The semantics-pragmatics of grammaticalization revisited. In E. C. Traugott et B. Heine (eds), </a:t>
            </a:r>
            <a:r>
              <a:rPr lang="en-GB" sz="1500" i="1" dirty="0">
                <a:latin typeface="Bahnschrift" panose="020B0502040204020203" pitchFamily="34" charset="0"/>
                <a:ea typeface="Calibri" panose="020F0502020204030204" pitchFamily="34" charset="0"/>
              </a:rPr>
              <a:t>Approaches to grammaticalization </a:t>
            </a:r>
            <a:r>
              <a:rPr lang="en-GB" sz="1500" dirty="0">
                <a:latin typeface="Bahnschrift" panose="020B0502040204020203" pitchFamily="34" charset="0"/>
                <a:ea typeface="Calibri" panose="020F0502020204030204" pitchFamily="34" charset="0"/>
              </a:rPr>
              <a:t>(pp. 189-218). </a:t>
            </a:r>
            <a:r>
              <a:rPr lang="nl-NL" sz="1500" dirty="0">
                <a:latin typeface="Bahnschrift" panose="020B0502040204020203" pitchFamily="34" charset="0"/>
                <a:ea typeface="Calibri" panose="020F0502020204030204" pitchFamily="34" charset="0"/>
              </a:rPr>
              <a:t>John Benjamins.</a:t>
            </a:r>
            <a:endParaRPr lang="fr-BE" sz="1500" dirty="0">
              <a:latin typeface="Bahnschrift" panose="020B0502040204020203" pitchFamily="34" charset="0"/>
              <a:ea typeface="Calibri" panose="020F0502020204030204" pitchFamily="34" charset="0"/>
            </a:endParaRPr>
          </a:p>
          <a:p>
            <a:pPr algn="just">
              <a:lnSpc>
                <a:spcPct val="150000"/>
              </a:lnSpc>
              <a:spcBef>
                <a:spcPts val="0"/>
              </a:spcBef>
              <a:spcAft>
                <a:spcPts val="0"/>
              </a:spcAft>
            </a:pPr>
            <a:r>
              <a:rPr lang="nl-NL" sz="1500" dirty="0">
                <a:latin typeface="Bahnschrift" panose="020B0502040204020203" pitchFamily="34" charset="0"/>
                <a:ea typeface="Calibri" panose="020F0502020204030204" pitchFamily="34" charset="0"/>
              </a:rPr>
              <a:t>Van Dale – Gratis woordenboek. </a:t>
            </a:r>
            <a:r>
              <a:rPr lang="nl-NL" sz="1500" dirty="0" err="1">
                <a:latin typeface="Bahnschrift" panose="020B0502040204020203" pitchFamily="34" charset="0"/>
                <a:ea typeface="Calibri" panose="020F0502020204030204" pitchFamily="34" charset="0"/>
              </a:rPr>
              <a:t>Consulté</a:t>
            </a:r>
            <a:r>
              <a:rPr lang="nl-NL" sz="1500" dirty="0">
                <a:latin typeface="Bahnschrift" panose="020B0502040204020203" pitchFamily="34" charset="0"/>
                <a:ea typeface="Calibri" panose="020F0502020204030204" pitchFamily="34" charset="0"/>
              </a:rPr>
              <a:t> </a:t>
            </a:r>
            <a:r>
              <a:rPr lang="nl-NL" sz="1500" dirty="0" err="1">
                <a:latin typeface="Bahnschrift" panose="020B0502040204020203" pitchFamily="34" charset="0"/>
                <a:ea typeface="Calibri" panose="020F0502020204030204" pitchFamily="34" charset="0"/>
              </a:rPr>
              <a:t>le</a:t>
            </a:r>
            <a:r>
              <a:rPr lang="nl-NL" sz="1500" dirty="0">
                <a:latin typeface="Bahnschrift" panose="020B0502040204020203" pitchFamily="34" charset="0"/>
                <a:ea typeface="Calibri" panose="020F0502020204030204" pitchFamily="34" charset="0"/>
              </a:rPr>
              <a:t> 3 </a:t>
            </a:r>
            <a:r>
              <a:rPr lang="nl-NL" sz="1500" dirty="0" err="1">
                <a:latin typeface="Bahnschrift" panose="020B0502040204020203" pitchFamily="34" charset="0"/>
                <a:ea typeface="Calibri" panose="020F0502020204030204" pitchFamily="34" charset="0"/>
              </a:rPr>
              <a:t>septembre</a:t>
            </a:r>
            <a:r>
              <a:rPr lang="nl-NL" sz="1500" dirty="0">
                <a:latin typeface="Bahnschrift" panose="020B0502040204020203" pitchFamily="34" charset="0"/>
                <a:ea typeface="Calibri" panose="020F0502020204030204" pitchFamily="34" charset="0"/>
              </a:rPr>
              <a:t> 2019 </a:t>
            </a:r>
            <a:r>
              <a:rPr lang="nl-NL" sz="1500" dirty="0" err="1">
                <a:latin typeface="Bahnschrift" panose="020B0502040204020203" pitchFamily="34" charset="0"/>
                <a:ea typeface="Calibri" panose="020F0502020204030204" pitchFamily="34" charset="0"/>
              </a:rPr>
              <a:t>sur</a:t>
            </a:r>
            <a:r>
              <a:rPr lang="nl-NL" sz="1500" dirty="0">
                <a:latin typeface="Bahnschrift" panose="020B0502040204020203" pitchFamily="34" charset="0"/>
                <a:ea typeface="Calibri" panose="020F0502020204030204" pitchFamily="34" charset="0"/>
              </a:rPr>
              <a:t> </a:t>
            </a:r>
            <a:r>
              <a:rPr lang="nl-NL" sz="1500" u="sng" dirty="0">
                <a:solidFill>
                  <a:schemeClr val="bg1">
                    <a:lumMod val="50000"/>
                  </a:schemeClr>
                </a:solidFill>
                <a:latin typeface="Bahnschrift" panose="020B0502040204020203" pitchFamily="34" charset="0"/>
                <a:ea typeface="Calibri" panose="020F0502020204030204" pitchFamily="34" charset="0"/>
              </a:rPr>
              <a:t>https://www.vandale.nl/opzoeken</a:t>
            </a:r>
            <a:r>
              <a:rPr lang="nl-NL" sz="1500" dirty="0">
                <a:latin typeface="Bahnschrift" panose="020B0502040204020203" pitchFamily="34" charset="0"/>
                <a:ea typeface="Calibri" panose="020F0502020204030204" pitchFamily="34" charset="0"/>
              </a:rPr>
              <a:t>.</a:t>
            </a:r>
            <a:endParaRPr lang="fr-BE" sz="1500" dirty="0">
              <a:latin typeface="Bahnschrift" panose="020B0502040204020203" pitchFamily="34" charset="0"/>
              <a:ea typeface="Calibri" panose="020F0502020204030204" pitchFamily="34" charset="0"/>
            </a:endParaRPr>
          </a:p>
          <a:p>
            <a:pPr marL="355600" indent="-355600" algn="just">
              <a:lnSpc>
                <a:spcPct val="150000"/>
              </a:lnSpc>
              <a:spcBef>
                <a:spcPts val="0"/>
              </a:spcBef>
              <a:spcAft>
                <a:spcPts val="0"/>
              </a:spcAft>
            </a:pPr>
            <a:r>
              <a:rPr lang="nl-NL" sz="1500" dirty="0">
                <a:latin typeface="Bahnschrift" panose="020B0502040204020203" pitchFamily="34" charset="0"/>
                <a:ea typeface="Calibri" panose="020F0502020204030204" pitchFamily="34" charset="0"/>
              </a:rPr>
              <a:t>van </a:t>
            </a:r>
            <a:r>
              <a:rPr lang="nl-NL" sz="1500" dirty="0" err="1">
                <a:latin typeface="Bahnschrift" panose="020B0502040204020203" pitchFamily="34" charset="0"/>
                <a:ea typeface="Calibri" panose="020F0502020204030204" pitchFamily="34" charset="0"/>
              </a:rPr>
              <a:t>Sterkenburg</a:t>
            </a:r>
            <a:r>
              <a:rPr lang="nl-NL" sz="1500" dirty="0">
                <a:latin typeface="Bahnschrift" panose="020B0502040204020203" pitchFamily="34" charset="0"/>
                <a:ea typeface="Calibri" panose="020F0502020204030204" pitchFamily="34" charset="0"/>
              </a:rPr>
              <a:t>, P. (2006). </a:t>
            </a:r>
            <a:r>
              <a:rPr lang="nl-NL" sz="1500" i="1" dirty="0">
                <a:latin typeface="Bahnschrift" panose="020B0502040204020203" pitchFamily="34" charset="0"/>
                <a:ea typeface="Calibri" panose="020F0502020204030204" pitchFamily="34" charset="0"/>
              </a:rPr>
              <a:t>Van Dale: groot woordenboek hedendaags Nederlands</a:t>
            </a:r>
            <a:r>
              <a:rPr lang="nl-NL" sz="1500" dirty="0">
                <a:latin typeface="Bahnschrift" panose="020B0502040204020203" pitchFamily="34" charset="0"/>
                <a:ea typeface="Calibri" panose="020F0502020204030204" pitchFamily="34" charset="0"/>
              </a:rPr>
              <a:t>.</a:t>
            </a:r>
            <a:r>
              <a:rPr lang="en-GB" sz="1500" dirty="0">
                <a:latin typeface="Bahnschrift" panose="020B0502040204020203" pitchFamily="34" charset="0"/>
                <a:ea typeface="Calibri" panose="020F0502020204030204" pitchFamily="34" charset="0"/>
              </a:rPr>
              <a:t> Van Dale </a:t>
            </a:r>
            <a:r>
              <a:rPr lang="en-GB" sz="1500" dirty="0" err="1">
                <a:latin typeface="Bahnschrift" panose="020B0502040204020203" pitchFamily="34" charset="0"/>
                <a:ea typeface="Calibri" panose="020F0502020204030204" pitchFamily="34" charset="0"/>
              </a:rPr>
              <a:t>Lexicografie</a:t>
            </a:r>
            <a:r>
              <a:rPr lang="en-GB" sz="1500" dirty="0">
                <a:latin typeface="Bahnschrift" panose="020B0502040204020203" pitchFamily="34" charset="0"/>
                <a:ea typeface="Calibri" panose="020F0502020204030204" pitchFamily="34" charset="0"/>
              </a:rPr>
              <a:t>.</a:t>
            </a:r>
          </a:p>
          <a:p>
            <a:pPr marL="355600" indent="-355600" algn="just">
              <a:lnSpc>
                <a:spcPct val="150000"/>
              </a:lnSpc>
              <a:spcBef>
                <a:spcPts val="0"/>
              </a:spcBef>
              <a:spcAft>
                <a:spcPts val="0"/>
              </a:spcAft>
            </a:pPr>
            <a:r>
              <a:rPr lang="de-DE" sz="1500" dirty="0" err="1">
                <a:latin typeface="Bahnschrift" panose="020B0502040204020203" pitchFamily="34" charset="0"/>
                <a:ea typeface="Calibri" panose="020F0502020204030204" pitchFamily="34" charset="0"/>
              </a:rPr>
              <a:t>Zifonun</a:t>
            </a:r>
            <a:r>
              <a:rPr lang="de-DE" sz="1500" dirty="0">
                <a:latin typeface="Bahnschrift" panose="020B0502040204020203" pitchFamily="34" charset="0"/>
                <a:ea typeface="Calibri" panose="020F0502020204030204" pitchFamily="34" charset="0"/>
              </a:rPr>
              <a:t>, G., et al. (1997). </a:t>
            </a:r>
            <a:r>
              <a:rPr lang="de-DE" sz="1500" i="1" dirty="0">
                <a:latin typeface="Bahnschrift" panose="020B0502040204020203" pitchFamily="34" charset="0"/>
                <a:ea typeface="Calibri" panose="020F0502020204030204" pitchFamily="34" charset="0"/>
              </a:rPr>
              <a:t>Grammatik der deutschen Sprache</a:t>
            </a:r>
            <a:r>
              <a:rPr lang="de-DE" sz="1500" dirty="0">
                <a:latin typeface="Bahnschrift" panose="020B0502040204020203" pitchFamily="34" charset="0"/>
                <a:ea typeface="Calibri" panose="020F0502020204030204" pitchFamily="34" charset="0"/>
              </a:rPr>
              <a:t>. de Gruyter.</a:t>
            </a:r>
            <a:endParaRPr lang="fr-BE" sz="1500" dirty="0">
              <a:latin typeface="Bahnschrift" panose="020B0502040204020203" pitchFamily="34" charset="0"/>
              <a:ea typeface="Calibri" panose="020F0502020204030204" pitchFamily="34" charset="0"/>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a:rPr>
              <a:t>Bibliographie</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26</a:t>
            </a:fld>
            <a:endParaRPr lang="fr-BE" dirty="0">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8" name="Espace réservé du texte 5">
            <a:extLst>
              <a:ext uri="{FF2B5EF4-FFF2-40B4-BE49-F238E27FC236}">
                <a16:creationId xmlns:a16="http://schemas.microsoft.com/office/drawing/2014/main" id="{443DDA04-E4B8-DB14-63C4-739F89F82743}"/>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a:solidFill>
                  <a:schemeClr val="bg1">
                    <a:lumMod val="50000"/>
                  </a:schemeClr>
                </a:solidFill>
                <a:latin typeface="Bahnschrift" panose="020B0502040204020203" pitchFamily="34" charset="0"/>
                <a:cs typeface="Calibri"/>
              </a:rPr>
              <a:t>E</a:t>
            </a:r>
            <a:r>
              <a:rPr lang="fr-BE" dirty="0">
                <a:solidFill>
                  <a:schemeClr val="bg1">
                    <a:lumMod val="50000"/>
                  </a:schemeClr>
                </a:solidFill>
                <a:latin typeface="Bahnschrift" panose="020B0502040204020203" pitchFamily="34" charset="0"/>
                <a:cs typeface="Calibri"/>
              </a:rPr>
              <a:t>tat de l’art  |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a:t>
            </a:r>
            <a:r>
              <a:rPr lang="fr-BE" b="1" dirty="0">
                <a:solidFill>
                  <a:srgbClr val="C00000"/>
                </a:solidFill>
                <a:latin typeface="Bahnschrift" panose="020B0502040204020203" pitchFamily="34" charset="0"/>
                <a:cs typeface="Calibri"/>
              </a:rPr>
              <a:t>Bibliographie</a:t>
            </a:r>
          </a:p>
        </p:txBody>
      </p:sp>
      <p:sp>
        <p:nvSpPr>
          <p:cNvPr id="9" name="Espace réservé du texte 5">
            <a:extLst>
              <a:ext uri="{FF2B5EF4-FFF2-40B4-BE49-F238E27FC236}">
                <a16:creationId xmlns:a16="http://schemas.microsoft.com/office/drawing/2014/main" id="{0E6DD8D7-6FBA-B029-B01E-8D37E4EC47BD}"/>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 •                 • •                     • • • •</a:t>
            </a:r>
            <a:endParaRPr lang="fr-BE" dirty="0">
              <a:solidFill>
                <a:srgbClr val="C00000"/>
              </a:solidFill>
              <a:latin typeface="Bahnschrift" panose="020B0502040204020203" pitchFamily="34" charset="0"/>
              <a:cs typeface="Calibri"/>
            </a:endParaRPr>
          </a:p>
        </p:txBody>
      </p:sp>
    </p:spTree>
    <p:extLst>
      <p:ext uri="{BB962C8B-B14F-4D97-AF65-F5344CB8AC3E}">
        <p14:creationId xmlns:p14="http://schemas.microsoft.com/office/powerpoint/2010/main" val="242096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a:xfrm>
            <a:off x="457200" y="68826"/>
            <a:ext cx="8229600" cy="6511359"/>
          </a:xfrm>
        </p:spPr>
        <p:txBody>
          <a:bodyPr/>
          <a:lstStyle/>
          <a:p>
            <a:r>
              <a:rPr lang="fr-FR" dirty="0">
                <a:latin typeface="Bahnschrift" panose="020B0502040204020203" pitchFamily="34" charset="0"/>
                <a:cs typeface="Arial"/>
              </a:rPr>
              <a:t>Merci de votre attention ! </a:t>
            </a:r>
            <a:br>
              <a:rPr lang="fr-FR" dirty="0">
                <a:latin typeface="Bahnschrift" panose="020B0502040204020203" pitchFamily="34" charset="0"/>
                <a:cs typeface="Arial"/>
              </a:rPr>
            </a:br>
            <a:br>
              <a:rPr lang="fr-FR" dirty="0">
                <a:latin typeface="Bahnschrift" panose="020B0502040204020203" pitchFamily="34" charset="0"/>
                <a:cs typeface="Arial"/>
              </a:rPr>
            </a:br>
            <a:r>
              <a:rPr lang="fr-FR" dirty="0">
                <a:latin typeface="Bahnschrift" panose="020B0502040204020203" pitchFamily="34" charset="0"/>
                <a:cs typeface="Arial"/>
              </a:rPr>
              <a:t>Des questions ?</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27</a:t>
            </a:fld>
            <a:endParaRPr lang="fr-BE" dirty="0">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Tree>
    <p:extLst>
      <p:ext uri="{BB962C8B-B14F-4D97-AF65-F5344CB8AC3E}">
        <p14:creationId xmlns:p14="http://schemas.microsoft.com/office/powerpoint/2010/main" val="177540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162549"/>
          </a:xfrm>
        </p:spPr>
        <p:txBody>
          <a:bodyPr vert="horz" lIns="91440" tIns="45720" rIns="91440" bIns="45720" rtlCol="0" anchor="t">
            <a:normAutofit/>
          </a:bodyPr>
          <a:lstStyle/>
          <a:p>
            <a:pPr marL="571500" indent="-571500">
              <a:spcAft>
                <a:spcPts val="0"/>
              </a:spcAft>
              <a:buFont typeface="+mj-lt"/>
              <a:buAutoNum type="romanUcPeriod"/>
              <a:defRPr/>
            </a:pPr>
            <a:r>
              <a:rPr lang="fr-FR" dirty="0">
                <a:latin typeface="Bahnschrift" panose="020B0502040204020203" pitchFamily="34" charset="0"/>
                <a:ea typeface="+mn-lt"/>
              </a:rPr>
              <a:t>État de l’art</a:t>
            </a:r>
            <a:endParaRPr lang="fr-FR" dirty="0">
              <a:latin typeface="Bahnschrift" panose="020B0502040204020203" pitchFamily="34" charset="0"/>
              <a:ea typeface="+mn-lt"/>
              <a:cs typeface="Times New Roman" panose="02020603050405020304" pitchFamily="18" charset="0"/>
            </a:endParaRPr>
          </a:p>
          <a:p>
            <a:pPr marL="571500" indent="-571500">
              <a:spcAft>
                <a:spcPts val="0"/>
              </a:spcAft>
              <a:buFont typeface="+mj-lt"/>
              <a:buAutoNum type="romanUcPeriod"/>
              <a:defRPr/>
            </a:pPr>
            <a:r>
              <a:rPr lang="fr-FR" dirty="0">
                <a:latin typeface="Bahnschrift" panose="020B0502040204020203" pitchFamily="34" charset="0"/>
                <a:ea typeface="+mn-lt"/>
              </a:rPr>
              <a:t>Méthodologie</a:t>
            </a:r>
          </a:p>
          <a:p>
            <a:pPr marL="571500" indent="-571500">
              <a:spcAft>
                <a:spcPts val="0"/>
              </a:spcAft>
              <a:buFont typeface="+mj-lt"/>
              <a:buAutoNum type="romanUcPeriod"/>
              <a:defRPr/>
            </a:pPr>
            <a:r>
              <a:rPr lang="fr-FR" dirty="0">
                <a:latin typeface="Bahnschrift" panose="020B0502040204020203" pitchFamily="34" charset="0"/>
                <a:ea typeface="+mn-lt"/>
              </a:rPr>
              <a:t>Données monolingues</a:t>
            </a:r>
          </a:p>
          <a:p>
            <a:pPr marL="571500" indent="-571500">
              <a:spcAft>
                <a:spcPts val="0"/>
              </a:spcAft>
              <a:buFont typeface="+mj-lt"/>
              <a:buAutoNum type="romanUcPeriod"/>
              <a:defRPr/>
            </a:pPr>
            <a:r>
              <a:rPr lang="fr-FR" dirty="0">
                <a:latin typeface="Bahnschrift" panose="020B0502040204020203" pitchFamily="34" charset="0"/>
                <a:ea typeface="+mn-lt"/>
              </a:rPr>
              <a:t>Données </a:t>
            </a:r>
            <a:r>
              <a:rPr lang="fr-FR" dirty="0" err="1">
                <a:latin typeface="Bahnschrift" panose="020B0502040204020203" pitchFamily="34" charset="0"/>
                <a:ea typeface="+mn-lt"/>
              </a:rPr>
              <a:t>traductologiques</a:t>
            </a:r>
            <a:endParaRPr lang="fr-FR" dirty="0">
              <a:latin typeface="Bahnschrift" panose="020B0502040204020203" pitchFamily="34" charset="0"/>
              <a:ea typeface="+mn-lt"/>
            </a:endParaRPr>
          </a:p>
          <a:p>
            <a:pPr marL="571500" indent="-571500">
              <a:spcAft>
                <a:spcPts val="0"/>
              </a:spcAft>
              <a:buFont typeface="+mj-lt"/>
              <a:buAutoNum type="romanUcPeriod"/>
              <a:defRPr/>
            </a:pPr>
            <a:r>
              <a:rPr lang="fr-FR" dirty="0">
                <a:latin typeface="Bahnschrift" panose="020B0502040204020203" pitchFamily="34" charset="0"/>
                <a:ea typeface="+mn-lt"/>
              </a:rPr>
              <a:t>Conclusion</a:t>
            </a:r>
          </a:p>
          <a:p>
            <a:pPr marL="571500" indent="-571500">
              <a:spcAft>
                <a:spcPts val="0"/>
              </a:spcAft>
              <a:buFont typeface="+mj-lt"/>
              <a:buAutoNum type="romanUcPeriod"/>
              <a:defRPr/>
            </a:pPr>
            <a:r>
              <a:rPr lang="fr-FR" dirty="0">
                <a:latin typeface="Bahnschrift" panose="020B0502040204020203" pitchFamily="34" charset="0"/>
                <a:ea typeface="+mn-lt"/>
              </a:rPr>
              <a:t>Bibliographie</a:t>
            </a:r>
          </a:p>
          <a:p>
            <a:pPr marL="571500" indent="-571500">
              <a:spcAft>
                <a:spcPts val="0"/>
              </a:spcAft>
              <a:buFont typeface="+mj-lt"/>
              <a:buAutoNum type="romanUcPeriod"/>
              <a:defRPr/>
            </a:pPr>
            <a:endParaRPr lang="fr-BE" dirty="0">
              <a:latin typeface="Bahnschrift" panose="020B0502040204020203" pitchFamily="34" charset="0"/>
              <a:ea typeface="+mn-lt"/>
              <a:cs typeface="Times New Roman" panose="02020603050405020304" pitchFamily="18" charset="0"/>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Plan</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3</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86E04186-AB51-2BAA-2B76-F2A88FEB62AF}"/>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endParaRPr lang="fr-BE" b="1" dirty="0">
              <a:solidFill>
                <a:srgbClr val="969696"/>
              </a:solidFill>
              <a:latin typeface="Bahnschrift" panose="020B0502040204020203" pitchFamily="34" charset="0"/>
            </a:endParaRPr>
          </a:p>
        </p:txBody>
      </p:sp>
    </p:spTree>
    <p:extLst>
      <p:ext uri="{BB962C8B-B14F-4D97-AF65-F5344CB8AC3E}">
        <p14:creationId xmlns:p14="http://schemas.microsoft.com/office/powerpoint/2010/main" val="389127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066289"/>
          </a:xfrm>
        </p:spPr>
        <p:txBody>
          <a:bodyPr vert="horz" lIns="91440" tIns="45720" rIns="91440" bIns="45720" rtlCol="0" anchor="t">
            <a:normAutofit/>
          </a:bodyPr>
          <a:lstStyle/>
          <a:p>
            <a:pPr marL="457200" indent="-457200">
              <a:spcAft>
                <a:spcPts val="0"/>
              </a:spcAft>
              <a:buFont typeface="Wingdings" panose="05000000000000000000" pitchFamily="2" charset="2"/>
              <a:buChar char="§"/>
              <a:defRPr/>
            </a:pPr>
            <a:r>
              <a:rPr lang="en-GB" sz="2800" dirty="0">
                <a:latin typeface="Bahnschrift" panose="020B0502040204020203" pitchFamily="34" charset="0"/>
                <a:ea typeface="+mn-lt"/>
                <a:cs typeface="+mn-lt"/>
              </a:rPr>
              <a:t>Dictionnaires</a:t>
            </a:r>
          </a:p>
          <a:p>
            <a:pPr marL="457200" indent="-457200">
              <a:spcAft>
                <a:spcPts val="0"/>
              </a:spcAft>
              <a:buFont typeface="Wingdings" panose="05000000000000000000" pitchFamily="2" charset="2"/>
              <a:buChar char="§"/>
              <a:defRPr/>
            </a:pPr>
            <a:r>
              <a:rPr lang="en-GB" sz="2800" dirty="0" err="1">
                <a:latin typeface="Bahnschrift" panose="020B0502040204020203" pitchFamily="34" charset="0"/>
                <a:ea typeface="+mn-lt"/>
                <a:cs typeface="+mn-lt"/>
              </a:rPr>
              <a:t>Grammaires</a:t>
            </a:r>
            <a:endParaRPr lang="en-GB" sz="2800" dirty="0">
              <a:latin typeface="Bahnschrift" panose="020B0502040204020203" pitchFamily="34" charset="0"/>
              <a:ea typeface="+mn-lt"/>
              <a:cs typeface="+mn-lt"/>
            </a:endParaRPr>
          </a:p>
          <a:p>
            <a:pPr marL="457200" indent="-457200">
              <a:spcAft>
                <a:spcPts val="0"/>
              </a:spcAft>
              <a:buFont typeface="Wingdings" panose="05000000000000000000" pitchFamily="2" charset="2"/>
              <a:buChar char="§"/>
              <a:defRPr/>
            </a:pPr>
            <a:r>
              <a:rPr lang="fr-FR" sz="2800" dirty="0">
                <a:latin typeface="Bahnschrift" panose="020B0502040204020203" pitchFamily="34" charset="0"/>
                <a:ea typeface="+mn-lt"/>
                <a:cs typeface="+mn-lt"/>
              </a:rPr>
              <a:t>Littérature</a:t>
            </a:r>
            <a:r>
              <a:rPr lang="en-GB" sz="2800" dirty="0">
                <a:latin typeface="Bahnschrift" panose="020B0502040204020203" pitchFamily="34" charset="0"/>
                <a:ea typeface="+mn-lt"/>
                <a:cs typeface="+mn-lt"/>
              </a:rPr>
              <a:t> </a:t>
            </a:r>
            <a:r>
              <a:rPr lang="en-GB" sz="2800" dirty="0" err="1">
                <a:latin typeface="Bahnschrift" panose="020B0502040204020203" pitchFamily="34" charset="0"/>
                <a:ea typeface="+mn-lt"/>
                <a:cs typeface="+mn-lt"/>
              </a:rPr>
              <a:t>scientifique</a:t>
            </a:r>
            <a:endParaRPr lang="en-GB" sz="2000" dirty="0">
              <a:latin typeface="Bahnschrift" panose="020B0502040204020203" pitchFamily="34" charset="0"/>
              <a:ea typeface="+mn-lt"/>
              <a:cs typeface="+mn-lt"/>
            </a:endParaRPr>
          </a:p>
          <a:p>
            <a:pPr lvl="1" indent="0">
              <a:spcAft>
                <a:spcPts val="0"/>
              </a:spcAft>
              <a:buNone/>
              <a:defRPr/>
            </a:pPr>
            <a:endParaRPr lang="en-GB" sz="2000" dirty="0">
              <a:latin typeface="Bahnschrift" panose="020B0502040204020203" pitchFamily="34" charset="0"/>
              <a:ea typeface="+mn-lt"/>
              <a:cs typeface="+mn-lt"/>
            </a:endParaRPr>
          </a:p>
        </p:txBody>
      </p:sp>
      <p:sp>
        <p:nvSpPr>
          <p:cNvPr id="34819" name="Titre 2"/>
          <p:cNvSpPr>
            <a:spLocks noGrp="1"/>
          </p:cNvSpPr>
          <p:nvPr>
            <p:ph type="title"/>
          </p:nvPr>
        </p:nvSpPr>
        <p:spPr>
          <a:xfrm>
            <a:off x="400050" y="274638"/>
            <a:ext cx="8229600" cy="1143000"/>
          </a:xfrm>
        </p:spPr>
        <p:txBody>
          <a:bodyPr/>
          <a:lstStyle/>
          <a:p>
            <a:r>
              <a:rPr lang="fr-FR" dirty="0">
                <a:latin typeface="Bahnschrift" panose="020B0502040204020203" pitchFamily="34" charset="0"/>
                <a:cs typeface="Arial" charset="0"/>
              </a:rPr>
              <a:t>État de l’art</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4</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8" name="Espace réservé du texte 5">
            <a:extLst>
              <a:ext uri="{FF2B5EF4-FFF2-40B4-BE49-F238E27FC236}">
                <a16:creationId xmlns:a16="http://schemas.microsoft.com/office/drawing/2014/main" id="{02864DC9-0D73-FD96-0DA5-86195FBB9905}"/>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a:solidFill>
                  <a:srgbClr val="C40C42"/>
                </a:solidFill>
                <a:latin typeface="Bahnschrift" panose="020B0502040204020203" pitchFamily="34" charset="0"/>
                <a:cs typeface="Calibri"/>
              </a:rPr>
              <a:t>E</a:t>
            </a:r>
            <a:r>
              <a:rPr lang="fr-BE" b="1" dirty="0">
                <a:solidFill>
                  <a:srgbClr val="C40C42"/>
                </a:solidFill>
                <a:latin typeface="Bahnschrift" panose="020B0502040204020203" pitchFamily="34" charset="0"/>
                <a:cs typeface="Calibri"/>
              </a:rPr>
              <a:t>tat de l’art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Bibliographie</a:t>
            </a:r>
          </a:p>
        </p:txBody>
      </p:sp>
      <p:sp>
        <p:nvSpPr>
          <p:cNvPr id="3" name="Espace réservé du texte 5">
            <a:extLst>
              <a:ext uri="{FF2B5EF4-FFF2-40B4-BE49-F238E27FC236}">
                <a16:creationId xmlns:a16="http://schemas.microsoft.com/office/drawing/2014/main" id="{132E3539-20C5-B671-CA74-5F80E7CAF426}"/>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a:t>
            </a:r>
            <a:r>
              <a:rPr lang="fr-FR" b="1" dirty="0">
                <a:solidFill>
                  <a:srgbClr val="969696"/>
                </a:solidFill>
                <a:latin typeface="Bahnschrift" panose="020B0502040204020203" pitchFamily="34" charset="0"/>
                <a:cs typeface="Calibri"/>
              </a:rPr>
              <a:t>• • • • •                   • •                   • • • • •               • • • •                 • •                     • • • •</a:t>
            </a:r>
            <a:endParaRPr lang="fr-BE" dirty="0">
              <a:solidFill>
                <a:srgbClr val="969696"/>
              </a:solidFill>
              <a:latin typeface="Bahnschrift" panose="020B0502040204020203" pitchFamily="34" charset="0"/>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066289"/>
          </a:xfrm>
        </p:spPr>
        <p:txBody>
          <a:bodyPr vert="horz" lIns="91440" tIns="45720" rIns="91440" bIns="45720" rtlCol="0" anchor="t">
            <a:normAutofit/>
          </a:bodyPr>
          <a:lstStyle/>
          <a:p>
            <a:pPr marL="457200" indent="-457200">
              <a:spcAft>
                <a:spcPts val="0"/>
              </a:spcAft>
              <a:buFont typeface="Wingdings" panose="05000000000000000000" pitchFamily="2" charset="2"/>
              <a:buChar char="§"/>
              <a:defRPr/>
            </a:pPr>
            <a:r>
              <a:rPr lang="en-GB" sz="2800" dirty="0">
                <a:latin typeface="Bahnschrift" panose="020B0502040204020203" pitchFamily="34" charset="0"/>
                <a:ea typeface="+mn-lt"/>
                <a:cs typeface="+mn-lt"/>
              </a:rPr>
              <a:t>Dictionnaires</a:t>
            </a:r>
            <a:endParaRPr lang="en-GB" sz="2000" dirty="0">
              <a:latin typeface="Bahnschrift" panose="020B0502040204020203" pitchFamily="34" charset="0"/>
              <a:ea typeface="+mn-lt"/>
              <a:cs typeface="+mn-lt"/>
            </a:endParaRPr>
          </a:p>
          <a:p>
            <a:pPr marL="638175" lvl="1" indent="-457200">
              <a:spcAft>
                <a:spcPts val="0"/>
              </a:spcAft>
              <a:buFont typeface="Wingdings,Sans-Serif"/>
              <a:buChar char="Ø"/>
              <a:defRPr/>
            </a:pPr>
            <a:endParaRPr lang="en-GB" sz="2000" dirty="0">
              <a:latin typeface="Bahnschrift" panose="020B0502040204020203" pitchFamily="34" charset="0"/>
              <a:ea typeface="+mn-lt"/>
              <a:cs typeface="+mn-lt"/>
            </a:endParaRPr>
          </a:p>
        </p:txBody>
      </p:sp>
      <p:sp>
        <p:nvSpPr>
          <p:cNvPr id="34819" name="Titre 2"/>
          <p:cNvSpPr>
            <a:spLocks noGrp="1"/>
          </p:cNvSpPr>
          <p:nvPr>
            <p:ph type="title"/>
          </p:nvPr>
        </p:nvSpPr>
        <p:spPr/>
        <p:txBody>
          <a:bodyPr/>
          <a:lstStyle/>
          <a:p>
            <a:r>
              <a:rPr lang="fr-FR">
                <a:latin typeface="Bahnschrift" panose="020B0502040204020203" pitchFamily="34" charset="0"/>
                <a:cs typeface="Arial" charset="0"/>
              </a:rPr>
              <a:t>État de l’art</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5</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graphicFrame>
        <p:nvGraphicFramePr>
          <p:cNvPr id="3" name="Tableau 3">
            <a:extLst>
              <a:ext uri="{FF2B5EF4-FFF2-40B4-BE49-F238E27FC236}">
                <a16:creationId xmlns:a16="http://schemas.microsoft.com/office/drawing/2014/main" id="{44D90271-A4D8-1794-29DC-666C92B07214}"/>
              </a:ext>
            </a:extLst>
          </p:cNvPr>
          <p:cNvGraphicFramePr>
            <a:graphicFrameLocks noGrp="1"/>
          </p:cNvGraphicFramePr>
          <p:nvPr>
            <p:extLst>
              <p:ext uri="{D42A27DB-BD31-4B8C-83A1-F6EECF244321}">
                <p14:modId xmlns:p14="http://schemas.microsoft.com/office/powerpoint/2010/main" val="282033405"/>
              </p:ext>
            </p:extLst>
          </p:nvPr>
        </p:nvGraphicFramePr>
        <p:xfrm>
          <a:off x="232301" y="2119467"/>
          <a:ext cx="8670663" cy="3979951"/>
        </p:xfrm>
        <a:graphic>
          <a:graphicData uri="http://schemas.openxmlformats.org/drawingml/2006/table">
            <a:tbl>
              <a:tblPr firstRow="1" bandRow="1">
                <a:tableStyleId>{5C22544A-7EE6-4342-B048-85BDC9FD1C3A}</a:tableStyleId>
              </a:tblPr>
              <a:tblGrid>
                <a:gridCol w="641459">
                  <a:extLst>
                    <a:ext uri="{9D8B030D-6E8A-4147-A177-3AD203B41FA5}">
                      <a16:colId xmlns:a16="http://schemas.microsoft.com/office/drawing/2014/main" val="2219070070"/>
                    </a:ext>
                  </a:extLst>
                </a:gridCol>
                <a:gridCol w="2540000">
                  <a:extLst>
                    <a:ext uri="{9D8B030D-6E8A-4147-A177-3AD203B41FA5}">
                      <a16:colId xmlns:a16="http://schemas.microsoft.com/office/drawing/2014/main" val="2412307553"/>
                    </a:ext>
                  </a:extLst>
                </a:gridCol>
                <a:gridCol w="1372301">
                  <a:extLst>
                    <a:ext uri="{9D8B030D-6E8A-4147-A177-3AD203B41FA5}">
                      <a16:colId xmlns:a16="http://schemas.microsoft.com/office/drawing/2014/main" val="2384846971"/>
                    </a:ext>
                  </a:extLst>
                </a:gridCol>
                <a:gridCol w="1372301">
                  <a:extLst>
                    <a:ext uri="{9D8B030D-6E8A-4147-A177-3AD203B41FA5}">
                      <a16:colId xmlns:a16="http://schemas.microsoft.com/office/drawing/2014/main" val="3623905692"/>
                    </a:ext>
                  </a:extLst>
                </a:gridCol>
                <a:gridCol w="1288918">
                  <a:extLst>
                    <a:ext uri="{9D8B030D-6E8A-4147-A177-3AD203B41FA5}">
                      <a16:colId xmlns:a16="http://schemas.microsoft.com/office/drawing/2014/main" val="4291793983"/>
                    </a:ext>
                  </a:extLst>
                </a:gridCol>
                <a:gridCol w="1455684">
                  <a:extLst>
                    <a:ext uri="{9D8B030D-6E8A-4147-A177-3AD203B41FA5}">
                      <a16:colId xmlns:a16="http://schemas.microsoft.com/office/drawing/2014/main" val="2980674066"/>
                    </a:ext>
                  </a:extLst>
                </a:gridCol>
              </a:tblGrid>
              <a:tr h="707867">
                <a:tc>
                  <a:txBody>
                    <a:bodyPr/>
                    <a:lstStyle/>
                    <a:p>
                      <a:endParaRPr lang="fr-BE" sz="1600" dirty="0">
                        <a:latin typeface="Bahnschrift" panose="020B0502040204020203" pitchFamily="34" charset="0"/>
                      </a:endParaRPr>
                    </a:p>
                  </a:txBody>
                  <a:tcPr anchor="ctr"/>
                </a:tc>
                <a:tc>
                  <a:txBody>
                    <a:bodyPr/>
                    <a:lstStyle/>
                    <a:p>
                      <a:r>
                        <a:rPr lang="fr-FR" sz="1800" dirty="0">
                          <a:latin typeface="Bahnschrift" panose="020B0502040204020203" pitchFamily="34" charset="0"/>
                        </a:rPr>
                        <a:t>Dictionnaire</a:t>
                      </a:r>
                      <a:endParaRPr lang="fr-BE" sz="1800" dirty="0">
                        <a:latin typeface="Bahnschrift" panose="020B0502040204020203" pitchFamily="34" charset="0"/>
                      </a:endParaRPr>
                    </a:p>
                  </a:txBody>
                  <a:tcPr anchor="ctr"/>
                </a:tc>
                <a:tc>
                  <a:txBody>
                    <a:bodyPr/>
                    <a:lstStyle/>
                    <a:p>
                      <a:pPr algn="ctr"/>
                      <a:r>
                        <a:rPr lang="fr-FR" sz="1800" dirty="0">
                          <a:latin typeface="Bahnschrift" panose="020B0502040204020203" pitchFamily="34" charset="0"/>
                        </a:rPr>
                        <a:t>Temporel</a:t>
                      </a:r>
                      <a:endParaRPr lang="fr-BE" sz="1800" dirty="0">
                        <a:latin typeface="Bahnschrift" panose="020B0502040204020203" pitchFamily="34" charset="0"/>
                      </a:endParaRPr>
                    </a:p>
                  </a:txBody>
                  <a:tcPr anchor="ctr"/>
                </a:tc>
                <a:tc>
                  <a:txBody>
                    <a:bodyPr/>
                    <a:lstStyle/>
                    <a:p>
                      <a:pPr algn="ctr"/>
                      <a:r>
                        <a:rPr lang="fr-FR" sz="1800" dirty="0">
                          <a:latin typeface="Bahnschrift" panose="020B0502040204020203" pitchFamily="34" charset="0"/>
                        </a:rPr>
                        <a:t>Rectificatif</a:t>
                      </a:r>
                      <a:endParaRPr lang="fr-BE" sz="1800" dirty="0">
                        <a:latin typeface="Bahnschrift" panose="020B0502040204020203" pitchFamily="34" charset="0"/>
                      </a:endParaRPr>
                    </a:p>
                  </a:txBody>
                  <a:tcPr anchor="ctr"/>
                </a:tc>
                <a:tc>
                  <a:txBody>
                    <a:bodyPr/>
                    <a:lstStyle/>
                    <a:p>
                      <a:pPr algn="ctr"/>
                      <a:r>
                        <a:rPr lang="fr-FR" sz="1800" dirty="0">
                          <a:latin typeface="Bahnschrift" panose="020B0502040204020203" pitchFamily="34" charset="0"/>
                        </a:rPr>
                        <a:t>Graduel</a:t>
                      </a:r>
                      <a:endParaRPr lang="fr-BE" sz="1800" dirty="0">
                        <a:latin typeface="Bahnschrift" panose="020B0502040204020203" pitchFamily="34" charset="0"/>
                      </a:endParaRPr>
                    </a:p>
                  </a:txBody>
                  <a:tcPr anchor="ctr"/>
                </a:tc>
                <a:tc>
                  <a:txBody>
                    <a:bodyPr/>
                    <a:lstStyle/>
                    <a:p>
                      <a:pPr algn="ctr"/>
                      <a:r>
                        <a:rPr lang="fr-FR" sz="1800" dirty="0">
                          <a:latin typeface="Bahnschrift" panose="020B0502040204020203" pitchFamily="34" charset="0"/>
                        </a:rPr>
                        <a:t>Préférentiel</a:t>
                      </a:r>
                      <a:endParaRPr lang="fr-BE" sz="1800" dirty="0">
                        <a:latin typeface="Bahnschrift" panose="020B0502040204020203" pitchFamily="34" charset="0"/>
                      </a:endParaRPr>
                    </a:p>
                  </a:txBody>
                  <a:tcPr anchor="ctr"/>
                </a:tc>
                <a:extLst>
                  <a:ext uri="{0D108BD9-81ED-4DB2-BD59-A6C34878D82A}">
                    <a16:rowId xmlns:a16="http://schemas.microsoft.com/office/drawing/2014/main" val="194865018"/>
                  </a:ext>
                </a:extLst>
              </a:tr>
              <a:tr h="410114">
                <a:tc>
                  <a:txBody>
                    <a:bodyPr/>
                    <a:lstStyle/>
                    <a:p>
                      <a:r>
                        <a:rPr lang="fr-BE" sz="1600" b="1" dirty="0">
                          <a:latin typeface="Bahnschrift" panose="020B0502040204020203" pitchFamily="34" charset="0"/>
                        </a:rPr>
                        <a:t>DE</a:t>
                      </a:r>
                    </a:p>
                  </a:txBody>
                  <a:tcPr anchor="ctr">
                    <a:solidFill>
                      <a:srgbClr val="E2F2F6"/>
                    </a:solidFill>
                  </a:tcPr>
                </a:tc>
                <a:tc>
                  <a:txBody>
                    <a:bodyPr/>
                    <a:lstStyle/>
                    <a:p>
                      <a:r>
                        <a:rPr lang="fr-FR" sz="1600" dirty="0" err="1">
                          <a:latin typeface="Bahnschrift" panose="020B0502040204020203" pitchFamily="34" charset="0"/>
                        </a:rPr>
                        <a:t>Duden</a:t>
                      </a:r>
                      <a:r>
                        <a:rPr lang="fr-FR" sz="1600" dirty="0">
                          <a:latin typeface="Bahnschrift" panose="020B0502040204020203" pitchFamily="34" charset="0"/>
                        </a:rPr>
                        <a:t> (en ligne)</a:t>
                      </a:r>
                      <a:endParaRPr lang="fr-BE" sz="1600" dirty="0">
                        <a:latin typeface="Bahnschrift" panose="020B0502040204020203" pitchFamily="34" charset="0"/>
                      </a:endParaRPr>
                    </a:p>
                  </a:txBody>
                  <a:tcPr anchor="ctr">
                    <a:solidFill>
                      <a:srgbClr val="E2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solidFill>
                      <a:srgbClr val="E2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solidFill>
                      <a:srgbClr val="E2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solidFill>
                      <a:srgbClr val="E2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solidFill>
                      <a:srgbClr val="E2F2F6"/>
                    </a:solidFill>
                  </a:tcPr>
                </a:tc>
                <a:extLst>
                  <a:ext uri="{0D108BD9-81ED-4DB2-BD59-A6C34878D82A}">
                    <a16:rowId xmlns:a16="http://schemas.microsoft.com/office/drawing/2014/main" val="2901354670"/>
                  </a:ext>
                </a:extLst>
              </a:tr>
              <a:tr h="410114">
                <a:tc>
                  <a:txBody>
                    <a:bodyPr/>
                    <a:lstStyle/>
                    <a:p>
                      <a:endParaRPr lang="fr-BE" sz="1600" b="1"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r>
                        <a:rPr lang="fr-FR" sz="1600" dirty="0" err="1">
                          <a:latin typeface="Bahnschrift" panose="020B0502040204020203" pitchFamily="34" charset="0"/>
                        </a:rPr>
                        <a:t>Langenscheidt</a:t>
                      </a:r>
                      <a:r>
                        <a:rPr lang="fr-FR" sz="1600" dirty="0">
                          <a:latin typeface="Bahnschrift" panose="020B0502040204020203" pitchFamily="34" charset="0"/>
                        </a:rPr>
                        <a:t> (papier)</a:t>
                      </a:r>
                      <a:endParaRPr lang="fr-BE" sz="16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pPr algn="ct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extLst>
                  <a:ext uri="{0D108BD9-81ED-4DB2-BD59-A6C34878D82A}">
                    <a16:rowId xmlns:a16="http://schemas.microsoft.com/office/drawing/2014/main" val="1182295676"/>
                  </a:ext>
                </a:extLst>
              </a:tr>
              <a:tr h="410114">
                <a:tc>
                  <a:txBody>
                    <a:bodyPr/>
                    <a:lstStyle/>
                    <a:p>
                      <a:r>
                        <a:rPr lang="fr-BE" sz="1600" b="1" dirty="0">
                          <a:latin typeface="Bahnschrift" panose="020B0502040204020203" pitchFamily="34" charset="0"/>
                        </a:rPr>
                        <a:t>DU</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r>
                        <a:rPr lang="fr-FR" sz="1600" dirty="0">
                          <a:latin typeface="Bahnschrift" panose="020B0502040204020203" pitchFamily="34" charset="0"/>
                        </a:rPr>
                        <a:t>Van Dale (en ligne)</a:t>
                      </a:r>
                      <a:endParaRPr lang="fr-BE" sz="1600" dirty="0">
                        <a:latin typeface="Bahnschrift" panose="020B0502040204020203" pitchFamily="34" charset="0"/>
                      </a:endParaRP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315430265"/>
                  </a:ext>
                </a:extLst>
              </a:tr>
              <a:tr h="410114">
                <a:tc>
                  <a:txBody>
                    <a:bodyPr/>
                    <a:lstStyle/>
                    <a:p>
                      <a:endParaRPr lang="fr-BE" sz="1600" b="1"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r>
                        <a:rPr lang="fr-FR" sz="1600" dirty="0">
                          <a:latin typeface="Bahnschrift" panose="020B0502040204020203" pitchFamily="34" charset="0"/>
                        </a:rPr>
                        <a:t>Van Dale (papier)</a:t>
                      </a:r>
                      <a:endParaRPr lang="fr-BE" sz="16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96289534"/>
                  </a:ext>
                </a:extLst>
              </a:tr>
              <a:tr h="410114">
                <a:tc>
                  <a:txBody>
                    <a:bodyPr/>
                    <a:lstStyle/>
                    <a:p>
                      <a:r>
                        <a:rPr lang="fr-BE" sz="1600" b="1" dirty="0">
                          <a:latin typeface="Bahnschrift" panose="020B0502040204020203" pitchFamily="34" charset="0"/>
                        </a:rPr>
                        <a:t>FR</a:t>
                      </a:r>
                    </a:p>
                  </a:txBody>
                  <a:tcPr anchor="ctr">
                    <a:lnT w="38100" cap="flat" cmpd="sng" algn="ctr">
                      <a:solidFill>
                        <a:schemeClr val="bg1"/>
                      </a:solidFill>
                      <a:prstDash val="solid"/>
                      <a:round/>
                      <a:headEnd type="none" w="med" len="med"/>
                      <a:tailEnd type="none" w="med" len="med"/>
                    </a:lnT>
                    <a:solidFill>
                      <a:srgbClr val="E2F2F6"/>
                    </a:solidFill>
                  </a:tcPr>
                </a:tc>
                <a:tc>
                  <a:txBody>
                    <a:bodyPr/>
                    <a:lstStyle/>
                    <a:p>
                      <a:r>
                        <a:rPr lang="fr-FR" sz="1600" dirty="0">
                          <a:latin typeface="Bahnschrift" panose="020B0502040204020203" pitchFamily="34" charset="0"/>
                        </a:rPr>
                        <a:t>Larousse (en ligne)</a:t>
                      </a:r>
                      <a:endParaRPr lang="fr-BE" sz="1600" dirty="0">
                        <a:latin typeface="Bahnschrift" panose="020B0502040204020203" pitchFamily="34" charset="0"/>
                      </a:endParaRPr>
                    </a:p>
                  </a:txBody>
                  <a:tcPr anchor="ctr">
                    <a:lnT w="38100" cap="flat" cmpd="sng" algn="ctr">
                      <a:solidFill>
                        <a:schemeClr val="bg1"/>
                      </a:solidFill>
                      <a:prstDash val="solid"/>
                      <a:round/>
                      <a:headEnd type="none" w="med" len="med"/>
                      <a:tailEnd type="none" w="med" len="med"/>
                    </a:lnT>
                    <a:solidFill>
                      <a:srgbClr val="E2F2F6"/>
                    </a:solidFill>
                  </a:tcPr>
                </a:tc>
                <a:tc>
                  <a:txBody>
                    <a:bodyPr/>
                    <a:lstStyle/>
                    <a:p>
                      <a:pPr algn="ctr"/>
                      <a:endParaRPr lang="fr-BE" sz="2000" dirty="0">
                        <a:latin typeface="Bahnschrift" panose="020B0502040204020203" pitchFamily="34" charset="0"/>
                      </a:endParaRPr>
                    </a:p>
                  </a:txBody>
                  <a:tcPr anchor="ctr">
                    <a:lnT w="38100" cap="flat" cmpd="sng" algn="ctr">
                      <a:solidFill>
                        <a:schemeClr val="bg1"/>
                      </a:solidFill>
                      <a:prstDash val="solid"/>
                      <a:round/>
                      <a:headEnd type="none" w="med" len="med"/>
                      <a:tailEnd type="none" w="med" len="med"/>
                    </a:lnT>
                    <a:solidFill>
                      <a:srgbClr val="E2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rgbClr val="E2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rgbClr val="E2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rgbClr val="E2F2F6"/>
                    </a:solidFill>
                  </a:tcPr>
                </a:tc>
                <a:extLst>
                  <a:ext uri="{0D108BD9-81ED-4DB2-BD59-A6C34878D82A}">
                    <a16:rowId xmlns:a16="http://schemas.microsoft.com/office/drawing/2014/main" val="149301494"/>
                  </a:ext>
                </a:extLst>
              </a:tr>
              <a:tr h="401286">
                <a:tc>
                  <a:txBody>
                    <a:bodyPr/>
                    <a:lstStyle/>
                    <a:p>
                      <a:endParaRPr lang="fr-BE" sz="1600" b="1"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r>
                        <a:rPr lang="fr-FR" sz="1600" dirty="0">
                          <a:latin typeface="Bahnschrift" panose="020B0502040204020203" pitchFamily="34" charset="0"/>
                        </a:rPr>
                        <a:t>Petit Robert (papier)</a:t>
                      </a:r>
                      <a:endParaRPr lang="fr-BE" sz="16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pPr marL="35560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r>
                        <a:rPr lang="fr-FR" sz="1600" baseline="30000" dirty="0">
                          <a:latin typeface="Bahnschrift" panose="020B0502040204020203" pitchFamily="34" charset="0"/>
                        </a:rPr>
                        <a:t>vieilli</a:t>
                      </a:r>
                      <a:endParaRPr lang="fr-BE" sz="2000" baseline="30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lnB w="38100" cap="flat" cmpd="sng" algn="ctr">
                      <a:solidFill>
                        <a:schemeClr val="bg1"/>
                      </a:solidFill>
                      <a:prstDash val="solid"/>
                      <a:round/>
                      <a:headEnd type="none" w="med" len="med"/>
                      <a:tailEnd type="none" w="med" len="med"/>
                    </a:lnB>
                    <a:solidFill>
                      <a:srgbClr val="E2F2F6"/>
                    </a:solidFill>
                  </a:tcPr>
                </a:tc>
                <a:extLst>
                  <a:ext uri="{0D108BD9-81ED-4DB2-BD59-A6C34878D82A}">
                    <a16:rowId xmlns:a16="http://schemas.microsoft.com/office/drawing/2014/main" val="4063021835"/>
                  </a:ext>
                </a:extLst>
              </a:tr>
              <a:tr h="410114">
                <a:tc>
                  <a:txBody>
                    <a:bodyPr/>
                    <a:lstStyle/>
                    <a:p>
                      <a:r>
                        <a:rPr lang="fr-BE" sz="1600" b="1" dirty="0">
                          <a:latin typeface="Bahnschrift" panose="020B0502040204020203" pitchFamily="34" charset="0"/>
                        </a:rPr>
                        <a:t>EN</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r>
                        <a:rPr lang="fr-FR" sz="1600" dirty="0">
                          <a:latin typeface="Bahnschrift" panose="020B0502040204020203" pitchFamily="34" charset="0"/>
                        </a:rPr>
                        <a:t>Lexico (en ligne)</a:t>
                      </a:r>
                      <a:endParaRPr lang="fr-BE" sz="1600" dirty="0">
                        <a:latin typeface="Bahnschrift" panose="020B0502040204020203" pitchFamily="34" charset="0"/>
                      </a:endParaRP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algn="ctr"/>
                      <a:endParaRPr lang="fr-BE" sz="2000" dirty="0">
                        <a:latin typeface="Bahnschrift" panose="020B0502040204020203" pitchFamily="34" charset="0"/>
                      </a:endParaRP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sz="2000" b="1" dirty="0">
                          <a:latin typeface="Bahnschrift" panose="020B0502040204020203" pitchFamily="34" charset="0"/>
                        </a:rPr>
                        <a:t>✓</a:t>
                      </a:r>
                    </a:p>
                  </a:txBody>
                  <a:tcPr anchor="ctr">
                    <a:lnT w="381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186967621"/>
                  </a:ext>
                </a:extLst>
              </a:tr>
              <a:tr h="410114">
                <a:tc>
                  <a:txBody>
                    <a:bodyPr/>
                    <a:lstStyle/>
                    <a:p>
                      <a:endParaRPr lang="fr-BE" sz="1600" dirty="0">
                        <a:latin typeface="Bahnschrift" panose="020B0502040204020203" pitchFamily="34" charset="0"/>
                      </a:endParaRPr>
                    </a:p>
                  </a:txBody>
                  <a:tcPr anchor="ctr">
                    <a:solidFill>
                      <a:schemeClr val="accent5">
                        <a:lumMod val="40000"/>
                        <a:lumOff val="60000"/>
                      </a:schemeClr>
                    </a:solidFill>
                  </a:tcPr>
                </a:tc>
                <a:tc>
                  <a:txBody>
                    <a:bodyPr/>
                    <a:lstStyle/>
                    <a:p>
                      <a:r>
                        <a:rPr lang="fr-FR" sz="1600" dirty="0">
                          <a:latin typeface="Bahnschrift" panose="020B0502040204020203" pitchFamily="34" charset="0"/>
                        </a:rPr>
                        <a:t>Macmillan (papier)</a:t>
                      </a:r>
                      <a:endParaRPr lang="fr-BE" sz="1600" dirty="0">
                        <a:latin typeface="Bahnschrift" panose="020B0502040204020203" pitchFamily="34" charset="0"/>
                      </a:endParaRPr>
                    </a:p>
                  </a:txBody>
                  <a:tcPr anchor="ctr">
                    <a:solidFill>
                      <a:schemeClr val="accent5">
                        <a:lumMod val="40000"/>
                        <a:lumOff val="60000"/>
                      </a:schemeClr>
                    </a:solidFill>
                  </a:tcPr>
                </a:tc>
                <a:tc>
                  <a:txBody>
                    <a:bodyPr/>
                    <a:lstStyle/>
                    <a:p>
                      <a:pPr algn="ctr"/>
                      <a:endParaRPr lang="fr-BE" sz="2000" dirty="0">
                        <a:latin typeface="Bahnschrift" panose="020B0502040204020203" pitchFamily="34" charset="0"/>
                      </a:endParaRPr>
                    </a:p>
                  </a:txBody>
                  <a:tcPr anchor="ctr">
                    <a:solidFill>
                      <a:schemeClr val="accent5">
                        <a:lumMod val="40000"/>
                        <a:lumOff val="60000"/>
                      </a:schemeClr>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solidFill>
                      <a:schemeClr val="accent5">
                        <a:lumMod val="40000"/>
                        <a:lumOff val="60000"/>
                      </a:schemeClr>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solidFill>
                      <a:schemeClr val="accent5">
                        <a:lumMod val="40000"/>
                        <a:lumOff val="60000"/>
                      </a:schemeClr>
                    </a:solidFill>
                  </a:tcPr>
                </a:tc>
                <a:tc>
                  <a:txBody>
                    <a:bodyPr/>
                    <a:lstStyle/>
                    <a:p>
                      <a:pPr algn="ctr"/>
                      <a:r>
                        <a:rPr lang="en-BE" sz="2000" b="1" dirty="0">
                          <a:latin typeface="Bahnschrift" panose="020B0502040204020203" pitchFamily="34" charset="0"/>
                        </a:rPr>
                        <a:t>✓</a:t>
                      </a:r>
                      <a:endParaRPr lang="fr-BE" sz="2000" dirty="0">
                        <a:latin typeface="Bahnschrift" panose="020B0502040204020203" pitchFamily="34" charset="0"/>
                      </a:endParaRPr>
                    </a:p>
                  </a:txBody>
                  <a:tcPr anchor="ctr">
                    <a:solidFill>
                      <a:schemeClr val="accent5">
                        <a:lumMod val="40000"/>
                        <a:lumOff val="60000"/>
                      </a:schemeClr>
                    </a:solidFill>
                  </a:tcPr>
                </a:tc>
                <a:extLst>
                  <a:ext uri="{0D108BD9-81ED-4DB2-BD59-A6C34878D82A}">
                    <a16:rowId xmlns:a16="http://schemas.microsoft.com/office/drawing/2014/main" val="2412952900"/>
                  </a:ext>
                </a:extLst>
              </a:tr>
            </a:tbl>
          </a:graphicData>
        </a:graphic>
      </p:graphicFrame>
      <p:sp>
        <p:nvSpPr>
          <p:cNvPr id="9" name="Espace réservé du texte 5">
            <a:extLst>
              <a:ext uri="{FF2B5EF4-FFF2-40B4-BE49-F238E27FC236}">
                <a16:creationId xmlns:a16="http://schemas.microsoft.com/office/drawing/2014/main" id="{0FFBB259-7371-B707-52DE-236A900816A1}"/>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a:solidFill>
                  <a:srgbClr val="C40C42"/>
                </a:solidFill>
                <a:latin typeface="Bahnschrift" panose="020B0502040204020203" pitchFamily="34" charset="0"/>
                <a:cs typeface="Calibri"/>
              </a:rPr>
              <a:t>E</a:t>
            </a:r>
            <a:r>
              <a:rPr lang="fr-BE" b="1" dirty="0">
                <a:solidFill>
                  <a:srgbClr val="C40C42"/>
                </a:solidFill>
                <a:latin typeface="Bahnschrift" panose="020B0502040204020203" pitchFamily="34" charset="0"/>
                <a:cs typeface="Calibri"/>
              </a:rPr>
              <a:t>tat de l’art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Bibliographie</a:t>
            </a:r>
          </a:p>
        </p:txBody>
      </p:sp>
      <p:sp>
        <p:nvSpPr>
          <p:cNvPr id="4" name="Espace réservé du texte 5">
            <a:extLst>
              <a:ext uri="{FF2B5EF4-FFF2-40B4-BE49-F238E27FC236}">
                <a16:creationId xmlns:a16="http://schemas.microsoft.com/office/drawing/2014/main" id="{483FD8DD-15D2-E79D-EF9F-0FA4B68C30B8}"/>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a:t>
            </a:r>
            <a:r>
              <a:rPr lang="fr-FR" b="1" dirty="0">
                <a:solidFill>
                  <a:srgbClr val="969696"/>
                </a:solidFill>
                <a:latin typeface="Bahnschrift" panose="020B0502040204020203" pitchFamily="34" charset="0"/>
                <a:cs typeface="Calibri"/>
              </a:rPr>
              <a:t>• • • •                   • •                   • •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149393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70040"/>
            <a:ext cx="8229600" cy="5410146"/>
          </a:xfrm>
        </p:spPr>
        <p:txBody>
          <a:bodyPr vert="horz" lIns="91440" tIns="45720" rIns="91440" bIns="45720" rtlCol="0" anchor="t">
            <a:normAutofit/>
          </a:bodyPr>
          <a:lstStyle/>
          <a:p>
            <a:pPr marL="457200" indent="-457200" algn="just">
              <a:spcBef>
                <a:spcPts val="0"/>
              </a:spcBef>
              <a:spcAft>
                <a:spcPts val="0"/>
              </a:spcAft>
              <a:buFont typeface="Wingdings" panose="05000000000000000000" pitchFamily="2" charset="2"/>
              <a:buChar char="§"/>
              <a:defRPr/>
            </a:pPr>
            <a:r>
              <a:rPr lang="en-GB" sz="1800" dirty="0">
                <a:solidFill>
                  <a:schemeClr val="bg1">
                    <a:lumMod val="85000"/>
                  </a:schemeClr>
                </a:solidFill>
                <a:latin typeface="Bahnschrift" panose="020B0502040204020203" pitchFamily="34" charset="0"/>
                <a:ea typeface="+mn-lt"/>
                <a:cs typeface="+mn-lt"/>
              </a:rPr>
              <a:t>Dictionnaires</a:t>
            </a:r>
          </a:p>
          <a:p>
            <a:pPr marL="457200" indent="-457200" algn="just">
              <a:spcBef>
                <a:spcPts val="0"/>
              </a:spcBef>
              <a:spcAft>
                <a:spcPts val="0"/>
              </a:spcAft>
              <a:buFont typeface="Wingdings" panose="05000000000000000000" pitchFamily="2" charset="2"/>
              <a:buChar char="§"/>
              <a:defRPr/>
            </a:pPr>
            <a:r>
              <a:rPr lang="en-GB" sz="2800" dirty="0" err="1">
                <a:latin typeface="Bahnschrift" panose="020B0502040204020203" pitchFamily="34" charset="0"/>
                <a:ea typeface="+mn-lt"/>
                <a:cs typeface="+mn-lt"/>
              </a:rPr>
              <a:t>Grammaires</a:t>
            </a:r>
            <a:endParaRPr lang="en-GB" sz="2800" dirty="0">
              <a:latin typeface="Bahnschrift" panose="020B0502040204020203" pitchFamily="34" charset="0"/>
              <a:ea typeface="+mn-lt"/>
              <a:cs typeface="+mn-lt"/>
            </a:endParaRPr>
          </a:p>
          <a:p>
            <a:pPr marL="457200" indent="-457200" algn="just">
              <a:spcAft>
                <a:spcPts val="0"/>
              </a:spcAft>
              <a:buFont typeface="Wingdings" panose="05000000000000000000" pitchFamily="2" charset="2"/>
              <a:buChar char="§"/>
              <a:defRPr/>
            </a:pPr>
            <a:endParaRPr lang="en-GB" sz="2000" dirty="0">
              <a:highlight>
                <a:srgbClr val="FFFF00"/>
              </a:highlight>
              <a:latin typeface="Bahnschrift" panose="020B0502040204020203" pitchFamily="34" charset="0"/>
              <a:ea typeface="+mn-lt"/>
              <a:cs typeface="+mn-lt"/>
            </a:endParaRPr>
          </a:p>
          <a:p>
            <a:pPr lvl="1" indent="0" algn="just">
              <a:lnSpc>
                <a:spcPct val="150000"/>
              </a:lnSpc>
              <a:spcAft>
                <a:spcPts val="0"/>
              </a:spcAft>
              <a:buNone/>
              <a:defRPr/>
            </a:pPr>
            <a:endParaRPr lang="en-GB" sz="2000" dirty="0">
              <a:latin typeface="Bahnschrift" panose="020B0502040204020203" pitchFamily="34" charset="0"/>
              <a:ea typeface="+mn-lt"/>
              <a:cs typeface="+mn-lt"/>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État de l’art</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6</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9" name="Espace réservé du texte 5">
            <a:extLst>
              <a:ext uri="{FF2B5EF4-FFF2-40B4-BE49-F238E27FC236}">
                <a16:creationId xmlns:a16="http://schemas.microsoft.com/office/drawing/2014/main" id="{859730C4-FF42-707C-43EE-18A1ED09BDE2}"/>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a:solidFill>
                  <a:srgbClr val="C40C42"/>
                </a:solidFill>
                <a:latin typeface="Bahnschrift" panose="020B0502040204020203" pitchFamily="34" charset="0"/>
                <a:cs typeface="Calibri"/>
              </a:rPr>
              <a:t>E</a:t>
            </a:r>
            <a:r>
              <a:rPr lang="fr-BE" b="1" dirty="0">
                <a:solidFill>
                  <a:srgbClr val="C40C42"/>
                </a:solidFill>
                <a:latin typeface="Bahnschrift" panose="020B0502040204020203" pitchFamily="34" charset="0"/>
                <a:cs typeface="Calibri"/>
              </a:rPr>
              <a:t>tat de l’art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Bibliographie</a:t>
            </a:r>
          </a:p>
        </p:txBody>
      </p:sp>
      <p:graphicFrame>
        <p:nvGraphicFramePr>
          <p:cNvPr id="3" name="Tableau 3">
            <a:extLst>
              <a:ext uri="{FF2B5EF4-FFF2-40B4-BE49-F238E27FC236}">
                <a16:creationId xmlns:a16="http://schemas.microsoft.com/office/drawing/2014/main" id="{07E408E1-1B0F-7B7B-1D00-31708310944A}"/>
              </a:ext>
            </a:extLst>
          </p:cNvPr>
          <p:cNvGraphicFramePr>
            <a:graphicFrameLocks noGrp="1"/>
          </p:cNvGraphicFramePr>
          <p:nvPr>
            <p:extLst>
              <p:ext uri="{D42A27DB-BD31-4B8C-83A1-F6EECF244321}">
                <p14:modId xmlns:p14="http://schemas.microsoft.com/office/powerpoint/2010/main" val="1668748891"/>
              </p:ext>
            </p:extLst>
          </p:nvPr>
        </p:nvGraphicFramePr>
        <p:xfrm>
          <a:off x="231605" y="1951473"/>
          <a:ext cx="8672053" cy="4548313"/>
        </p:xfrm>
        <a:graphic>
          <a:graphicData uri="http://schemas.openxmlformats.org/drawingml/2006/table">
            <a:tbl>
              <a:tblPr firstRow="1" bandRow="1">
                <a:tableStyleId>{5C22544A-7EE6-4342-B048-85BDC9FD1C3A}</a:tableStyleId>
              </a:tblPr>
              <a:tblGrid>
                <a:gridCol w="839228">
                  <a:extLst>
                    <a:ext uri="{9D8B030D-6E8A-4147-A177-3AD203B41FA5}">
                      <a16:colId xmlns:a16="http://schemas.microsoft.com/office/drawing/2014/main" val="2839320764"/>
                    </a:ext>
                  </a:extLst>
                </a:gridCol>
                <a:gridCol w="5060127">
                  <a:extLst>
                    <a:ext uri="{9D8B030D-6E8A-4147-A177-3AD203B41FA5}">
                      <a16:colId xmlns:a16="http://schemas.microsoft.com/office/drawing/2014/main" val="535621636"/>
                    </a:ext>
                  </a:extLst>
                </a:gridCol>
                <a:gridCol w="1789471">
                  <a:extLst>
                    <a:ext uri="{9D8B030D-6E8A-4147-A177-3AD203B41FA5}">
                      <a16:colId xmlns:a16="http://schemas.microsoft.com/office/drawing/2014/main" val="1533772279"/>
                    </a:ext>
                  </a:extLst>
                </a:gridCol>
                <a:gridCol w="983227">
                  <a:extLst>
                    <a:ext uri="{9D8B030D-6E8A-4147-A177-3AD203B41FA5}">
                      <a16:colId xmlns:a16="http://schemas.microsoft.com/office/drawing/2014/main" val="2195465249"/>
                    </a:ext>
                  </a:extLst>
                </a:gridCol>
              </a:tblGrid>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tcPr>
                </a:tc>
                <a:tc>
                  <a:txBody>
                    <a:bodyPr/>
                    <a:lstStyle/>
                    <a:p>
                      <a:r>
                        <a:rPr lang="fr-FR" sz="1600" dirty="0">
                          <a:latin typeface="Bahnschrift" panose="020B0502040204020203" pitchFamily="34" charset="0"/>
                        </a:rPr>
                        <a:t>Grammaire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r>
                        <a:rPr lang="fr-FR" sz="1600" dirty="0">
                          <a:latin typeface="Bahnschrift" panose="020B0502040204020203" pitchFamily="34" charset="0"/>
                        </a:rPr>
                        <a:t>Auteur(s)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r>
                        <a:rPr lang="fr-FR" sz="1600" dirty="0">
                          <a:latin typeface="Bahnschrift" panose="020B0502040204020203" pitchFamily="34" charset="0"/>
                        </a:rPr>
                        <a:t>Année</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86985129"/>
                  </a:ext>
                </a:extLst>
              </a:tr>
              <a:tr h="539153">
                <a:tc>
                  <a:txBody>
                    <a:bodyPr/>
                    <a:lstStyle/>
                    <a:p>
                      <a:r>
                        <a:rPr lang="fr-FR" sz="1600" b="1" dirty="0">
                          <a:latin typeface="Bahnschrift" panose="020B0502040204020203" pitchFamily="34" charset="0"/>
                        </a:rPr>
                        <a:t>DE</a:t>
                      </a:r>
                    </a:p>
                  </a:txBody>
                  <a:tcPr anchor="ctr">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i="0" dirty="0">
                          <a:latin typeface="Bahnschrift" panose="020B0502040204020203" pitchFamily="34" charset="0"/>
                          <a:ea typeface="Calibri" panose="020F0502020204030204" pitchFamily="34" charset="0"/>
                        </a:rPr>
                        <a:t>Grundriss der deutschen Grammatik – Der Satz</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Eisenberg, 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2013</a:t>
                      </a:r>
                    </a:p>
                  </a:txBody>
                  <a:tcPr anchor="ctr">
                    <a:lnL w="28575"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2691473790"/>
                  </a:ext>
                </a:extLst>
              </a:tr>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i="0" dirty="0">
                          <a:latin typeface="Bahnschrift" panose="020B0502040204020203" pitchFamily="34" charset="0"/>
                          <a:ea typeface="Calibri" panose="020F0502020204030204" pitchFamily="34" charset="0"/>
                        </a:rPr>
                        <a:t>Grammatik der deutschen Sprache</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dirty="0">
                          <a:latin typeface="Bahnschrift" panose="020B0502040204020203" pitchFamily="34" charset="0"/>
                          <a:ea typeface="Calibri" panose="020F0502020204030204" pitchFamily="34" charset="0"/>
                        </a:rPr>
                        <a:t>Griesbach, H., &amp; Schulz, D. </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1967</a:t>
                      </a:r>
                    </a:p>
                  </a:txBody>
                  <a:tcPr anchor="ctr">
                    <a:lnL w="28575"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2562083456"/>
                  </a:ext>
                </a:extLst>
              </a:tr>
              <a:tr h="636714">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i="0" dirty="0">
                          <a:latin typeface="Bahnschrift" panose="020B0502040204020203" pitchFamily="34" charset="0"/>
                          <a:ea typeface="Calibri" panose="020F0502020204030204" pitchFamily="34" charset="0"/>
                        </a:rPr>
                        <a:t>Deutsche Grammatik: ein Handbuch für den Ausländerunterricht</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dirty="0">
                          <a:latin typeface="Bahnschrift" panose="020B0502040204020203" pitchFamily="34" charset="0"/>
                          <a:ea typeface="Calibri" panose="020F0502020204030204" pitchFamily="34" charset="0"/>
                        </a:rPr>
                        <a:t>Helbig, G., &amp; </a:t>
                      </a:r>
                      <a:r>
                        <a:rPr lang="de-DE" sz="1600" dirty="0" err="1">
                          <a:latin typeface="Bahnschrift" panose="020B0502040204020203" pitchFamily="34" charset="0"/>
                          <a:ea typeface="Calibri" panose="020F0502020204030204" pitchFamily="34" charset="0"/>
                        </a:rPr>
                        <a:t>Buscha</a:t>
                      </a:r>
                      <a:r>
                        <a:rPr lang="de-DE" sz="1600" dirty="0">
                          <a:latin typeface="Bahnschrift" panose="020B0502040204020203" pitchFamily="34" charset="0"/>
                          <a:ea typeface="Calibri" panose="020F0502020204030204" pitchFamily="34" charset="0"/>
                        </a:rPr>
                        <a:t>, J. </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2017</a:t>
                      </a:r>
                    </a:p>
                  </a:txBody>
                  <a:tcPr anchor="ctr">
                    <a:lnL w="28575"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386387107"/>
                  </a:ext>
                </a:extLst>
              </a:tr>
              <a:tr h="636714">
                <a:tc>
                  <a:txBody>
                    <a:bodyPr/>
                    <a:lstStyle/>
                    <a:p>
                      <a:endParaRPr lang="fr-FR" sz="160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i="0" dirty="0">
                          <a:latin typeface="Bahnschrift" panose="020B0502040204020203" pitchFamily="34" charset="0"/>
                          <a:ea typeface="Calibri" panose="020F0502020204030204" pitchFamily="34" charset="0"/>
                        </a:rPr>
                        <a:t>Der Duden in zwölf Bänden. 4: Duden - Grammatik der deutschen Gegenwartssprache</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dirty="0">
                          <a:latin typeface="Bahnschrift" panose="020B0502040204020203" pitchFamily="34" charset="0"/>
                          <a:ea typeface="Calibri" panose="020F0502020204030204" pitchFamily="34" charset="0"/>
                        </a:rPr>
                        <a:t>Klosa, A., et al. </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1998</a:t>
                      </a:r>
                    </a:p>
                  </a:txBody>
                  <a:tcPr anchor="ctr">
                    <a:lnL w="28575"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618005163"/>
                  </a:ext>
                </a:extLst>
              </a:tr>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de-DE" sz="1600" i="0" dirty="0">
                          <a:latin typeface="Bahnschrift" panose="020B0502040204020203" pitchFamily="34" charset="0"/>
                          <a:ea typeface="Calibri" panose="020F0502020204030204" pitchFamily="34" charset="0"/>
                        </a:rPr>
                        <a:t>Grammatik der deutschen Sprache</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de-DE" sz="1600" dirty="0" err="1">
                          <a:latin typeface="Bahnschrift" panose="020B0502040204020203" pitchFamily="34" charset="0"/>
                          <a:ea typeface="Calibri" panose="020F0502020204030204" pitchFamily="34" charset="0"/>
                        </a:rPr>
                        <a:t>Zifonun</a:t>
                      </a:r>
                      <a:r>
                        <a:rPr lang="de-DE" sz="1600" dirty="0">
                          <a:latin typeface="Bahnschrift" panose="020B0502040204020203" pitchFamily="34" charset="0"/>
                          <a:ea typeface="Calibri" panose="020F0502020204030204" pitchFamily="34" charset="0"/>
                        </a:rPr>
                        <a:t>, G., et al. </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fr-FR" sz="1600" dirty="0">
                          <a:latin typeface="Bahnschrift" panose="020B0502040204020203" pitchFamily="34" charset="0"/>
                        </a:rPr>
                        <a:t>1997</a:t>
                      </a: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07310640"/>
                  </a:ext>
                </a:extLst>
              </a:tr>
              <a:tr h="539153">
                <a:tc>
                  <a:txBody>
                    <a:bodyPr/>
                    <a:lstStyle/>
                    <a:p>
                      <a:r>
                        <a:rPr lang="fr-FR" sz="1600" b="1" dirty="0">
                          <a:latin typeface="Bahnschrift" panose="020B0502040204020203" pitchFamily="34" charset="0"/>
                        </a:rPr>
                        <a:t>EN</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lvl="2" indent="0" algn="just">
                        <a:spcAft>
                          <a:spcPts val="0"/>
                        </a:spcAft>
                        <a:defRPr/>
                      </a:pPr>
                      <a:r>
                        <a:rPr lang="en-US" sz="1600" i="0" dirty="0">
                          <a:latin typeface="Bahnschrift" panose="020B0502040204020203" pitchFamily="34" charset="0"/>
                          <a:ea typeface="+mn-lt"/>
                          <a:cs typeface="+mn-lt"/>
                        </a:rPr>
                        <a:t>Longman grammar of spoken and written English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r>
                        <a:rPr lang="fr-FR" sz="1600" dirty="0">
                          <a:latin typeface="Bahnschrift" panose="020B0502040204020203" pitchFamily="34" charset="0"/>
                        </a:rPr>
                        <a:t>Biber, D., et 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r>
                        <a:rPr lang="fr-FR" sz="1600" dirty="0">
                          <a:latin typeface="Bahnschrift" panose="020B0502040204020203" pitchFamily="34" charset="0"/>
                        </a:rPr>
                        <a:t>2012</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179822436"/>
                  </a:ext>
                </a:extLst>
              </a:tr>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latin typeface="Bahnschrift" panose="020B0502040204020203" pitchFamily="34" charset="0"/>
                          <a:ea typeface="+mn-lt"/>
                          <a:cs typeface="+mn-lt"/>
                        </a:rPr>
                        <a:t>A comprehensive grammar of the English language</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r>
                        <a:rPr lang="fr-FR" sz="1600" dirty="0" err="1">
                          <a:latin typeface="Bahnschrift" panose="020B0502040204020203" pitchFamily="34" charset="0"/>
                        </a:rPr>
                        <a:t>Quirk</a:t>
                      </a:r>
                      <a:r>
                        <a:rPr lang="fr-FR" sz="1600" dirty="0">
                          <a:latin typeface="Bahnschrift" panose="020B0502040204020203" pitchFamily="34" charset="0"/>
                        </a:rPr>
                        <a:t>, R., et 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r>
                        <a:rPr lang="fr-FR" sz="1600" dirty="0">
                          <a:latin typeface="Bahnschrift" panose="020B0502040204020203" pitchFamily="34" charset="0"/>
                        </a:rPr>
                        <a:t>1985</a:t>
                      </a:r>
                    </a:p>
                  </a:txBody>
                  <a:tcPr anchor="ctr">
                    <a:lnL w="28575" cap="flat" cmpd="sng" algn="ctr">
                      <a:solidFill>
                        <a:schemeClr val="bg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788944191"/>
                  </a:ext>
                </a:extLst>
              </a:tr>
            </a:tbl>
          </a:graphicData>
        </a:graphic>
      </p:graphicFrame>
      <p:sp>
        <p:nvSpPr>
          <p:cNvPr id="4" name="Espace réservé du texte 5">
            <a:extLst>
              <a:ext uri="{FF2B5EF4-FFF2-40B4-BE49-F238E27FC236}">
                <a16:creationId xmlns:a16="http://schemas.microsoft.com/office/drawing/2014/main" id="{F050E7D5-A931-7CAB-C605-4FC403618B06}"/>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a:t>
            </a:r>
            <a:r>
              <a:rPr lang="fr-FR" b="1" dirty="0">
                <a:solidFill>
                  <a:srgbClr val="969696"/>
                </a:solidFill>
                <a:latin typeface="Bahnschrift" panose="020B0502040204020203" pitchFamily="34" charset="0"/>
                <a:cs typeface="Calibri"/>
              </a:rPr>
              <a:t>• • •                   • •                   • •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737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70040"/>
            <a:ext cx="8229600" cy="5410146"/>
          </a:xfrm>
        </p:spPr>
        <p:txBody>
          <a:bodyPr vert="horz" lIns="91440" tIns="45720" rIns="91440" bIns="45720" rtlCol="0" anchor="t">
            <a:normAutofit/>
          </a:bodyPr>
          <a:lstStyle/>
          <a:p>
            <a:pPr algn="just">
              <a:spcAft>
                <a:spcPts val="0"/>
              </a:spcAft>
              <a:defRPr/>
            </a:pPr>
            <a:endParaRPr lang="en-GB" sz="2000" dirty="0">
              <a:highlight>
                <a:srgbClr val="FFFF00"/>
              </a:highlight>
              <a:latin typeface="Bahnschrift" panose="020B0502040204020203" pitchFamily="34" charset="0"/>
              <a:ea typeface="+mn-lt"/>
              <a:cs typeface="+mn-lt"/>
            </a:endParaRPr>
          </a:p>
          <a:p>
            <a:pPr lvl="1" indent="0" algn="just">
              <a:lnSpc>
                <a:spcPct val="150000"/>
              </a:lnSpc>
              <a:spcAft>
                <a:spcPts val="0"/>
              </a:spcAft>
              <a:buNone/>
              <a:defRPr/>
            </a:pPr>
            <a:endParaRPr lang="en-GB" sz="2000" dirty="0">
              <a:latin typeface="Bahnschrift" panose="020B0502040204020203" pitchFamily="34" charset="0"/>
              <a:ea typeface="+mn-lt"/>
              <a:cs typeface="+mn-lt"/>
            </a:endParaRPr>
          </a:p>
        </p:txBody>
      </p:sp>
      <p:sp>
        <p:nvSpPr>
          <p:cNvPr id="34819" name="Titre 2"/>
          <p:cNvSpPr>
            <a:spLocks noGrp="1"/>
          </p:cNvSpPr>
          <p:nvPr>
            <p:ph type="title"/>
          </p:nvPr>
        </p:nvSpPr>
        <p:spPr/>
        <p:txBody>
          <a:bodyPr/>
          <a:lstStyle/>
          <a:p>
            <a:r>
              <a:rPr lang="fr-FR">
                <a:latin typeface="Bahnschrift" panose="020B0502040204020203" pitchFamily="34" charset="0"/>
                <a:cs typeface="Arial" charset="0"/>
              </a:rPr>
              <a:t>État de l’art</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7</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9" name="Espace réservé du texte 5">
            <a:extLst>
              <a:ext uri="{FF2B5EF4-FFF2-40B4-BE49-F238E27FC236}">
                <a16:creationId xmlns:a16="http://schemas.microsoft.com/office/drawing/2014/main" id="{859730C4-FF42-707C-43EE-18A1ED09BDE2}"/>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a:solidFill>
                  <a:srgbClr val="C40C42"/>
                </a:solidFill>
                <a:latin typeface="Bahnschrift" panose="020B0502040204020203" pitchFamily="34" charset="0"/>
                <a:cs typeface="Calibri"/>
              </a:rPr>
              <a:t>E</a:t>
            </a:r>
            <a:r>
              <a:rPr lang="fr-BE" b="1" dirty="0">
                <a:solidFill>
                  <a:srgbClr val="C40C42"/>
                </a:solidFill>
                <a:latin typeface="Bahnschrift" panose="020B0502040204020203" pitchFamily="34" charset="0"/>
                <a:cs typeface="Calibri"/>
              </a:rPr>
              <a:t>tat de l’art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Bibliographie</a:t>
            </a:r>
          </a:p>
        </p:txBody>
      </p:sp>
      <p:graphicFrame>
        <p:nvGraphicFramePr>
          <p:cNvPr id="3" name="Tableau 3">
            <a:extLst>
              <a:ext uri="{FF2B5EF4-FFF2-40B4-BE49-F238E27FC236}">
                <a16:creationId xmlns:a16="http://schemas.microsoft.com/office/drawing/2014/main" id="{07E408E1-1B0F-7B7B-1D00-31708310944A}"/>
              </a:ext>
            </a:extLst>
          </p:cNvPr>
          <p:cNvGraphicFramePr>
            <a:graphicFrameLocks noGrp="1"/>
          </p:cNvGraphicFramePr>
          <p:nvPr>
            <p:extLst>
              <p:ext uri="{D42A27DB-BD31-4B8C-83A1-F6EECF244321}">
                <p14:modId xmlns:p14="http://schemas.microsoft.com/office/powerpoint/2010/main" val="686615269"/>
              </p:ext>
            </p:extLst>
          </p:nvPr>
        </p:nvGraphicFramePr>
        <p:xfrm>
          <a:off x="231605" y="1295633"/>
          <a:ext cx="8672053" cy="5167400"/>
        </p:xfrm>
        <a:graphic>
          <a:graphicData uri="http://schemas.openxmlformats.org/drawingml/2006/table">
            <a:tbl>
              <a:tblPr firstRow="1" bandRow="1">
                <a:tableStyleId>{5C22544A-7EE6-4342-B048-85BDC9FD1C3A}</a:tableStyleId>
              </a:tblPr>
              <a:tblGrid>
                <a:gridCol w="839228">
                  <a:extLst>
                    <a:ext uri="{9D8B030D-6E8A-4147-A177-3AD203B41FA5}">
                      <a16:colId xmlns:a16="http://schemas.microsoft.com/office/drawing/2014/main" val="2839320764"/>
                    </a:ext>
                  </a:extLst>
                </a:gridCol>
                <a:gridCol w="5060127">
                  <a:extLst>
                    <a:ext uri="{9D8B030D-6E8A-4147-A177-3AD203B41FA5}">
                      <a16:colId xmlns:a16="http://schemas.microsoft.com/office/drawing/2014/main" val="535621636"/>
                    </a:ext>
                  </a:extLst>
                </a:gridCol>
                <a:gridCol w="1789471">
                  <a:extLst>
                    <a:ext uri="{9D8B030D-6E8A-4147-A177-3AD203B41FA5}">
                      <a16:colId xmlns:a16="http://schemas.microsoft.com/office/drawing/2014/main" val="1533772279"/>
                    </a:ext>
                  </a:extLst>
                </a:gridCol>
                <a:gridCol w="983227">
                  <a:extLst>
                    <a:ext uri="{9D8B030D-6E8A-4147-A177-3AD203B41FA5}">
                      <a16:colId xmlns:a16="http://schemas.microsoft.com/office/drawing/2014/main" val="2195465249"/>
                    </a:ext>
                  </a:extLst>
                </a:gridCol>
              </a:tblGrid>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tcPr>
                </a:tc>
                <a:tc>
                  <a:txBody>
                    <a:bodyPr/>
                    <a:lstStyle/>
                    <a:p>
                      <a:r>
                        <a:rPr lang="fr-FR" sz="1600" dirty="0">
                          <a:latin typeface="Bahnschrift" panose="020B0502040204020203" pitchFamily="34" charset="0"/>
                        </a:rPr>
                        <a:t>Grammaire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r>
                        <a:rPr lang="fr-FR" sz="1600" dirty="0">
                          <a:latin typeface="Bahnschrift" panose="020B0502040204020203" pitchFamily="34" charset="0"/>
                        </a:rPr>
                        <a:t>Auteur(s)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r>
                        <a:rPr lang="fr-FR" sz="1600" dirty="0">
                          <a:latin typeface="Bahnschrift" panose="020B0502040204020203" pitchFamily="34" charset="0"/>
                        </a:rPr>
                        <a:t>Année</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86985129"/>
                  </a:ext>
                </a:extLst>
              </a:tr>
              <a:tr h="539153">
                <a:tc>
                  <a:txBody>
                    <a:bodyPr/>
                    <a:lstStyle/>
                    <a:p>
                      <a:r>
                        <a:rPr lang="fr-FR" sz="1600" b="1" dirty="0">
                          <a:latin typeface="Bahnschrift" panose="020B0502040204020203" pitchFamily="34" charset="0"/>
                        </a:rPr>
                        <a:t>DU</a:t>
                      </a:r>
                    </a:p>
                  </a:txBody>
                  <a:tcPr anchor="ctr">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BE" sz="1600" i="0" dirty="0" err="1">
                          <a:latin typeface="Bahnschrift" panose="020B0502040204020203" pitchFamily="34" charset="0"/>
                          <a:ea typeface="Calibri" panose="020F0502020204030204" pitchFamily="34" charset="0"/>
                        </a:rPr>
                        <a:t>Grammatica</a:t>
                      </a:r>
                      <a:r>
                        <a:rPr lang="fr-BE" sz="1600" i="0" dirty="0">
                          <a:latin typeface="Bahnschrift" panose="020B0502040204020203" pitchFamily="34" charset="0"/>
                          <a:ea typeface="Calibri" panose="020F0502020204030204" pitchFamily="34" charset="0"/>
                        </a:rPr>
                        <a:t> van het </a:t>
                      </a:r>
                      <a:r>
                        <a:rPr lang="fr-BE" sz="1600" i="0" dirty="0" err="1">
                          <a:latin typeface="Bahnschrift" panose="020B0502040204020203" pitchFamily="34" charset="0"/>
                          <a:ea typeface="Calibri" panose="020F0502020204030204" pitchFamily="34" charset="0"/>
                        </a:rPr>
                        <a:t>Nederlands</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BE" sz="1600" dirty="0" err="1">
                          <a:latin typeface="Bahnschrift" panose="020B0502040204020203" pitchFamily="34" charset="0"/>
                          <a:ea typeface="Calibri" panose="020F0502020204030204" pitchFamily="34" charset="0"/>
                        </a:rPr>
                        <a:t>Balk</a:t>
                      </a:r>
                      <a:r>
                        <a:rPr lang="fr-BE" sz="1600" dirty="0">
                          <a:latin typeface="Bahnschrift" panose="020B0502040204020203" pitchFamily="34" charset="0"/>
                          <a:ea typeface="Calibri" panose="020F0502020204030204" pitchFamily="34" charset="0"/>
                        </a:rPr>
                        <a:t>-Smit </a:t>
                      </a:r>
                      <a:r>
                        <a:rPr lang="fr-BE" sz="1600" dirty="0" err="1">
                          <a:latin typeface="Bahnschrift" panose="020B0502040204020203" pitchFamily="34" charset="0"/>
                          <a:ea typeface="Calibri" panose="020F0502020204030204" pitchFamily="34" charset="0"/>
                        </a:rPr>
                        <a:t>Duyzentkunst</a:t>
                      </a:r>
                      <a:r>
                        <a:rPr lang="fr-BE" sz="1600" dirty="0">
                          <a:latin typeface="Bahnschrift" panose="020B0502040204020203" pitchFamily="34" charset="0"/>
                          <a:ea typeface="Calibri" panose="020F0502020204030204" pitchFamily="34" charset="0"/>
                        </a:rPr>
                        <a:t>, F.</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2003</a:t>
                      </a:r>
                    </a:p>
                  </a:txBody>
                  <a:tcPr anchor="ctr">
                    <a:lnL w="28575"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2691473790"/>
                  </a:ext>
                </a:extLst>
              </a:tr>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nl-NL" sz="1600" i="0" dirty="0">
                          <a:latin typeface="Bahnschrift" panose="020B0502040204020203" pitchFamily="34" charset="0"/>
                          <a:ea typeface="Calibri" panose="020F0502020204030204" pitchFamily="34" charset="0"/>
                        </a:rPr>
                        <a:t>Taalhandboek Nederlands: gebruiksaanwijzing van de Nederlandse taal</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dirty="0">
                          <a:latin typeface="Bahnschrift" panose="020B0502040204020203" pitchFamily="34" charset="0"/>
                        </a:rPr>
                        <a:t>de Boer, T.</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2011</a:t>
                      </a:r>
                    </a:p>
                  </a:txBody>
                  <a:tcPr anchor="ctr">
                    <a:lnL w="28575"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2562083456"/>
                  </a:ext>
                </a:extLst>
              </a:tr>
              <a:tr h="636714">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i="0" dirty="0" err="1">
                          <a:latin typeface="Bahnschrift" panose="020B0502040204020203" pitchFamily="34" charset="0"/>
                          <a:ea typeface="Calibri" panose="020F0502020204030204" pitchFamily="34" charset="0"/>
                        </a:rPr>
                        <a:t>Algemene</a:t>
                      </a:r>
                      <a:r>
                        <a:rPr lang="de-DE" sz="1600" i="0" dirty="0">
                          <a:latin typeface="Bahnschrift" panose="020B0502040204020203" pitchFamily="34" charset="0"/>
                          <a:ea typeface="Calibri" panose="020F0502020204030204" pitchFamily="34" charset="0"/>
                        </a:rPr>
                        <a:t> </a:t>
                      </a:r>
                      <a:r>
                        <a:rPr lang="de-DE" sz="1600" i="0" dirty="0" err="1">
                          <a:latin typeface="Bahnschrift" panose="020B0502040204020203" pitchFamily="34" charset="0"/>
                          <a:ea typeface="Calibri" panose="020F0502020204030204" pitchFamily="34" charset="0"/>
                        </a:rPr>
                        <a:t>Nederlandse</a:t>
                      </a:r>
                      <a:r>
                        <a:rPr lang="de-DE" sz="1600" i="0" dirty="0">
                          <a:latin typeface="Bahnschrift" panose="020B0502040204020203" pitchFamily="34" charset="0"/>
                          <a:ea typeface="Calibri" panose="020F0502020204030204" pitchFamily="34" charset="0"/>
                        </a:rPr>
                        <a:t> </a:t>
                      </a:r>
                      <a:r>
                        <a:rPr lang="de-DE" sz="1600" i="0" dirty="0" err="1">
                          <a:latin typeface="Bahnschrift" panose="020B0502040204020203" pitchFamily="34" charset="0"/>
                          <a:ea typeface="Calibri" panose="020F0502020204030204" pitchFamily="34" charset="0"/>
                        </a:rPr>
                        <a:t>Spraakkunst</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dirty="0" err="1">
                          <a:latin typeface="Bahnschrift" panose="020B0502040204020203" pitchFamily="34" charset="0"/>
                          <a:ea typeface="Calibri" panose="020F0502020204030204" pitchFamily="34" charset="0"/>
                        </a:rPr>
                        <a:t>Haeseryn</a:t>
                      </a:r>
                      <a:r>
                        <a:rPr lang="de-DE" sz="1600" dirty="0">
                          <a:latin typeface="Bahnschrift" panose="020B0502040204020203" pitchFamily="34" charset="0"/>
                          <a:ea typeface="Calibri" panose="020F0502020204030204" pitchFamily="34" charset="0"/>
                        </a:rPr>
                        <a:t>, W., et al. </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1997</a:t>
                      </a:r>
                    </a:p>
                  </a:txBody>
                  <a:tcPr anchor="ctr">
                    <a:lnL w="28575"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386387107"/>
                  </a:ext>
                </a:extLst>
              </a:tr>
              <a:tr h="636714">
                <a:tc>
                  <a:txBody>
                    <a:bodyPr/>
                    <a:lstStyle/>
                    <a:p>
                      <a:endParaRPr lang="fr-FR" sz="160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nl-NL" sz="1600" i="0" dirty="0">
                          <a:latin typeface="Bahnschrift" panose="020B0502040204020203" pitchFamily="34" charset="0"/>
                          <a:ea typeface="Calibri" panose="020F0502020204030204" pitchFamily="34" charset="0"/>
                        </a:rPr>
                        <a:t>Van Dale grammatica Nederlands (NT2): glashelder overzicht op elk taalniveau</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de-DE" sz="1600" dirty="0" err="1">
                          <a:latin typeface="Bahnschrift" panose="020B0502040204020203" pitchFamily="34" charset="0"/>
                          <a:ea typeface="Calibri" panose="020F0502020204030204" pitchFamily="34" charset="0"/>
                        </a:rPr>
                        <a:t>Huitema</a:t>
                      </a:r>
                      <a:r>
                        <a:rPr lang="de-DE" sz="1600" dirty="0">
                          <a:latin typeface="Bahnschrift" panose="020B0502040204020203" pitchFamily="34" charset="0"/>
                          <a:ea typeface="Calibri" panose="020F0502020204030204" pitchFamily="34" charset="0"/>
                        </a:rPr>
                        <a:t>, R.</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20000"/>
                        <a:lumOff val="80000"/>
                      </a:schemeClr>
                    </a:solidFill>
                  </a:tcPr>
                </a:tc>
                <a:tc>
                  <a:txBody>
                    <a:bodyPr/>
                    <a:lstStyle/>
                    <a:p>
                      <a:r>
                        <a:rPr lang="fr-FR" sz="1600" dirty="0">
                          <a:latin typeface="Bahnschrift" panose="020B0502040204020203" pitchFamily="34" charset="0"/>
                        </a:rPr>
                        <a:t>2013</a:t>
                      </a:r>
                    </a:p>
                  </a:txBody>
                  <a:tcPr anchor="ctr">
                    <a:lnL w="28575" cap="flat" cmpd="sng" algn="ctr">
                      <a:solidFill>
                        <a:schemeClr val="bg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618005163"/>
                  </a:ext>
                </a:extLst>
              </a:tr>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nl-NL" sz="1600" i="0" dirty="0">
                          <a:latin typeface="Bahnschrift" panose="020B0502040204020203" pitchFamily="34" charset="0"/>
                          <a:ea typeface="Calibri" panose="020F0502020204030204" pitchFamily="34" charset="0"/>
                        </a:rPr>
                        <a:t>Grammatica van het hedendaags Nederlands: een volledig overzicht</a:t>
                      </a:r>
                      <a:endParaRPr lang="fr-FR" sz="1600" i="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de-DE" sz="1600" dirty="0" err="1">
                          <a:latin typeface="Bahnschrift" panose="020B0502040204020203" pitchFamily="34" charset="0"/>
                          <a:ea typeface="Calibri" panose="020F0502020204030204" pitchFamily="34" charset="0"/>
                        </a:rPr>
                        <a:t>Klooster</a:t>
                      </a:r>
                      <a:r>
                        <a:rPr lang="de-DE" sz="1600" dirty="0">
                          <a:latin typeface="Bahnschrift" panose="020B0502040204020203" pitchFamily="34" charset="0"/>
                          <a:ea typeface="Calibri" panose="020F0502020204030204" pitchFamily="34" charset="0"/>
                        </a:rPr>
                        <a:t>, W.</a:t>
                      </a:r>
                      <a:endParaRPr lang="fr-FR" sz="1600" dirty="0">
                        <a:latin typeface="Bahnschrift" panose="020B0502040204020203"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fr-FR" sz="1600" dirty="0">
                          <a:latin typeface="Bahnschrift" panose="020B0502040204020203" pitchFamily="34" charset="0"/>
                        </a:rPr>
                        <a:t>2001</a:t>
                      </a: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07310640"/>
                  </a:ext>
                </a:extLst>
              </a:tr>
              <a:tr h="539153">
                <a:tc>
                  <a:txBody>
                    <a:bodyPr/>
                    <a:lstStyle/>
                    <a:p>
                      <a:r>
                        <a:rPr lang="fr-FR" sz="1600" b="1" dirty="0">
                          <a:latin typeface="Bahnschrift" panose="020B0502040204020203" pitchFamily="34" charset="0"/>
                        </a:rPr>
                        <a:t>FR</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fr-FR" sz="1600" i="0" dirty="0">
                          <a:latin typeface="Bahnschrift" panose="020B0502040204020203" pitchFamily="34" charset="0"/>
                          <a:ea typeface="Calibri" panose="020F0502020204030204" pitchFamily="34" charset="0"/>
                        </a:rPr>
                        <a:t>Grammaire Larousse du français contemporain</a:t>
                      </a:r>
                      <a:endParaRPr lang="en-GB" sz="1600" i="0" dirty="0">
                        <a:latin typeface="Bahnschrift" panose="020B0502040204020203" pitchFamily="34" charset="0"/>
                        <a:ea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r>
                        <a:rPr lang="fr-FR" sz="1600" dirty="0">
                          <a:latin typeface="Bahnschrift" panose="020B0502040204020203" pitchFamily="34" charset="0"/>
                        </a:rPr>
                        <a:t>Arrivé, M., et 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r>
                        <a:rPr lang="fr-FR" sz="1600" dirty="0">
                          <a:latin typeface="Bahnschrift" panose="020B0502040204020203" pitchFamily="34" charset="0"/>
                        </a:rPr>
                        <a:t>1964</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179822436"/>
                  </a:ext>
                </a:extLst>
              </a:tr>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marL="355600" indent="-355600" algn="just">
                        <a:lnSpc>
                          <a:spcPct val="150000"/>
                        </a:lnSpc>
                        <a:spcBef>
                          <a:spcPts val="0"/>
                        </a:spcBef>
                        <a:spcAft>
                          <a:spcPts val="0"/>
                        </a:spcAft>
                      </a:pPr>
                      <a:r>
                        <a:rPr lang="fr-FR" sz="1600" i="0" dirty="0">
                          <a:latin typeface="Bahnschrift" panose="020B0502040204020203" pitchFamily="34" charset="0"/>
                          <a:ea typeface="Calibri" panose="020F0502020204030204" pitchFamily="34" charset="0"/>
                        </a:rPr>
                        <a:t>Grammaire méthodique du français</a:t>
                      </a:r>
                      <a:endParaRPr lang="fr-BE" sz="1600" i="0" dirty="0">
                        <a:latin typeface="Bahnschrift" panose="020B0502040204020203" pitchFamily="34" charset="0"/>
                        <a:ea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r>
                        <a:rPr lang="fr-FR" sz="1600" dirty="0">
                          <a:latin typeface="Bahnschrift" panose="020B0502040204020203" pitchFamily="34" charset="0"/>
                        </a:rPr>
                        <a:t>Riegel. M., et 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r>
                        <a:rPr lang="fr-FR" sz="1600" dirty="0">
                          <a:latin typeface="Bahnschrift" panose="020B0502040204020203" pitchFamily="34" charset="0"/>
                        </a:rPr>
                        <a:t>2018</a:t>
                      </a:r>
                    </a:p>
                  </a:txBody>
                  <a:tcPr anchor="ctr">
                    <a:lnL w="28575" cap="flat" cmpd="sng" algn="ctr">
                      <a:solidFill>
                        <a:schemeClr val="bg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788944191"/>
                  </a:ext>
                </a:extLst>
              </a:tr>
              <a:tr h="539153">
                <a:tc>
                  <a:txBody>
                    <a:bodyPr/>
                    <a:lstStyle/>
                    <a:p>
                      <a:endParaRPr lang="fr-FR" sz="1600" dirty="0">
                        <a:latin typeface="Bahnschrift" panose="020B0502040204020203" pitchFamily="34" charset="0"/>
                      </a:endParaRPr>
                    </a:p>
                  </a:txBody>
                  <a:tcPr anchor="ctr">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marL="355600" indent="-355600" algn="just">
                        <a:lnSpc>
                          <a:spcPct val="150000"/>
                        </a:lnSpc>
                        <a:spcBef>
                          <a:spcPts val="0"/>
                        </a:spcBef>
                        <a:spcAft>
                          <a:spcPts val="0"/>
                        </a:spcAft>
                      </a:pPr>
                      <a:r>
                        <a:rPr lang="fr-FR" sz="1600" i="0" dirty="0">
                          <a:latin typeface="Bahnschrift" panose="020B0502040204020203" pitchFamily="34" charset="0"/>
                          <a:ea typeface="Calibri" panose="020F0502020204030204" pitchFamily="34" charset="0"/>
                        </a:rPr>
                        <a:t>Code orthographique et grammatical</a:t>
                      </a:r>
                      <a:endParaRPr lang="fr-BE" sz="1600" i="0" dirty="0">
                        <a:latin typeface="Bahnschrift" panose="020B0502040204020203" pitchFamily="34" charset="0"/>
                        <a:ea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r>
                        <a:rPr lang="fr-FR" sz="1600" dirty="0">
                          <a:latin typeface="Bahnschrift" panose="020B0502040204020203" pitchFamily="34" charset="0"/>
                        </a:rPr>
                        <a:t>Thimonnier, 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r>
                        <a:rPr lang="fr-FR" sz="1600" dirty="0">
                          <a:latin typeface="Bahnschrift" panose="020B0502040204020203" pitchFamily="34" charset="0"/>
                        </a:rPr>
                        <a:t>1970</a:t>
                      </a:r>
                    </a:p>
                  </a:txBody>
                  <a:tcPr anchor="ctr">
                    <a:lnL w="28575" cap="flat" cmpd="sng" algn="ctr">
                      <a:solidFill>
                        <a:schemeClr val="bg1"/>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3725287217"/>
                  </a:ext>
                </a:extLst>
              </a:tr>
            </a:tbl>
          </a:graphicData>
        </a:graphic>
      </p:graphicFrame>
      <p:sp>
        <p:nvSpPr>
          <p:cNvPr id="4" name="Espace réservé du texte 5">
            <a:extLst>
              <a:ext uri="{FF2B5EF4-FFF2-40B4-BE49-F238E27FC236}">
                <a16:creationId xmlns:a16="http://schemas.microsoft.com/office/drawing/2014/main" id="{D29DCB09-9892-DC85-1BA9-F31CED56FD0D}"/>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a:t>
            </a:r>
            <a:r>
              <a:rPr lang="fr-FR" b="1" dirty="0">
                <a:solidFill>
                  <a:srgbClr val="969696"/>
                </a:solidFill>
                <a:latin typeface="Bahnschrift" panose="020B0502040204020203" pitchFamily="34" charset="0"/>
                <a:cs typeface="Calibri"/>
              </a:rPr>
              <a:t>• •                   • •                   • •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0289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39"/>
            <a:ext cx="8229600" cy="3885882"/>
          </a:xfrm>
        </p:spPr>
        <p:txBody>
          <a:bodyPr vert="horz" lIns="91440" tIns="45720" rIns="91440" bIns="45720" rtlCol="0" anchor="t">
            <a:normAutofit/>
          </a:bodyPr>
          <a:lstStyle/>
          <a:p>
            <a:pPr marL="457200" indent="-457200" algn="just">
              <a:spcAft>
                <a:spcPts val="0"/>
              </a:spcAft>
              <a:buFont typeface="Wingdings" panose="05000000000000000000" pitchFamily="2" charset="2"/>
              <a:buChar char="§"/>
              <a:defRPr/>
            </a:pPr>
            <a:r>
              <a:rPr lang="en-GB" sz="1800" dirty="0">
                <a:solidFill>
                  <a:schemeClr val="bg1">
                    <a:lumMod val="85000"/>
                  </a:schemeClr>
                </a:solidFill>
                <a:latin typeface="Bahnschrift" panose="020B0502040204020203" pitchFamily="34" charset="0"/>
                <a:ea typeface="+mn-lt"/>
                <a:cs typeface="+mn-lt"/>
              </a:rPr>
              <a:t>Dictionnaires</a:t>
            </a:r>
          </a:p>
          <a:p>
            <a:pPr marL="457200" indent="-457200" algn="just">
              <a:spcAft>
                <a:spcPts val="0"/>
              </a:spcAft>
              <a:buFont typeface="Wingdings" panose="05000000000000000000" pitchFamily="2" charset="2"/>
              <a:buChar char="§"/>
              <a:defRPr/>
            </a:pPr>
            <a:r>
              <a:rPr lang="en-GB" sz="2800" dirty="0" err="1">
                <a:latin typeface="Bahnschrift" panose="020B0502040204020203" pitchFamily="34" charset="0"/>
                <a:ea typeface="+mn-lt"/>
                <a:cs typeface="+mn-lt"/>
              </a:rPr>
              <a:t>Grammaires</a:t>
            </a:r>
            <a:endParaRPr lang="en-GB" sz="2800" dirty="0">
              <a:latin typeface="Bahnschrift" panose="020B0502040204020203" pitchFamily="34" charset="0"/>
              <a:ea typeface="+mn-lt"/>
              <a:cs typeface="+mn-lt"/>
            </a:endParaRPr>
          </a:p>
          <a:p>
            <a:pPr marL="638175" lvl="1" indent="-457200" algn="just">
              <a:lnSpc>
                <a:spcPct val="150000"/>
              </a:lnSpc>
              <a:spcAft>
                <a:spcPts val="0"/>
              </a:spcAft>
              <a:defRPr/>
            </a:pPr>
            <a:r>
              <a:rPr lang="en-GB" sz="2000" dirty="0">
                <a:latin typeface="Bahnschrift" panose="020B0502040204020203" pitchFamily="34" charset="0"/>
                <a:ea typeface="+mn-lt"/>
                <a:cs typeface="+mn-lt"/>
              </a:rPr>
              <a:t>Dans </a:t>
            </a:r>
            <a:r>
              <a:rPr lang="en-GB" sz="2000" dirty="0" err="1">
                <a:latin typeface="Bahnschrift" panose="020B0502040204020203" pitchFamily="34" charset="0"/>
                <a:ea typeface="+mn-lt"/>
                <a:cs typeface="+mn-lt"/>
              </a:rPr>
              <a:t>l’ensemble</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évolution</a:t>
            </a:r>
            <a:r>
              <a:rPr lang="en-GB" sz="2000" dirty="0">
                <a:latin typeface="Bahnschrift" panose="020B0502040204020203" pitchFamily="34" charset="0"/>
                <a:ea typeface="+mn-lt"/>
                <a:cs typeface="+mn-lt"/>
              </a:rPr>
              <a:t> des </a:t>
            </a:r>
            <a:r>
              <a:rPr lang="en-GB" sz="2000" dirty="0" err="1">
                <a:latin typeface="Bahnschrift" panose="020B0502040204020203" pitchFamily="34" charset="0"/>
                <a:ea typeface="+mn-lt"/>
                <a:cs typeface="+mn-lt"/>
              </a:rPr>
              <a:t>adverbes</a:t>
            </a:r>
            <a:r>
              <a:rPr lang="en-GB" sz="2000" dirty="0">
                <a:latin typeface="Bahnschrift" panose="020B0502040204020203" pitchFamily="34" charset="0"/>
                <a:ea typeface="+mn-lt"/>
                <a:cs typeface="+mn-lt"/>
              </a:rPr>
              <a:t> à </a:t>
            </a:r>
            <a:r>
              <a:rPr lang="en-GB" sz="2000" dirty="0" err="1">
                <a:latin typeface="Bahnschrift" panose="020B0502040204020203" pitchFamily="34" charset="0"/>
                <a:ea typeface="+mn-lt"/>
                <a:cs typeface="+mn-lt"/>
              </a:rPr>
              <a:t>l’étude</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mais</a:t>
            </a:r>
            <a:r>
              <a:rPr lang="en-GB" sz="2000" dirty="0">
                <a:latin typeface="Bahnschrift" panose="020B0502040204020203" pitchFamily="34" charset="0"/>
                <a:ea typeface="+mn-lt"/>
                <a:cs typeface="+mn-lt"/>
              </a:rPr>
              <a:t> couverture </a:t>
            </a:r>
            <a:r>
              <a:rPr lang="en-GB" sz="2000" dirty="0" err="1">
                <a:latin typeface="Bahnschrift" panose="020B0502040204020203" pitchFamily="34" charset="0"/>
                <a:ea typeface="+mn-lt"/>
                <a:cs typeface="+mn-lt"/>
              </a:rPr>
              <a:t>relativement</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superficielle</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ou</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nulle</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p.ex</a:t>
            </a:r>
            <a:r>
              <a:rPr lang="en-GB" sz="2000" dirty="0">
                <a:latin typeface="Bahnschrift" panose="020B0502040204020203" pitchFamily="34" charset="0"/>
                <a:ea typeface="+mn-lt"/>
                <a:cs typeface="+mn-lt"/>
              </a:rPr>
              <a:t>. DU </a:t>
            </a:r>
            <a:r>
              <a:rPr lang="en-GB" sz="2000" i="1" dirty="0" err="1">
                <a:latin typeface="Bahnschrift" panose="020B0502040204020203" pitchFamily="34" charset="0"/>
                <a:ea typeface="+mn-lt"/>
                <a:cs typeface="+mn-lt"/>
              </a:rPr>
              <a:t>eerder</a:t>
            </a:r>
            <a:r>
              <a:rPr lang="en-GB" sz="2000" dirty="0">
                <a:latin typeface="Bahnschrift" panose="020B0502040204020203" pitchFamily="34" charset="0"/>
                <a:ea typeface="+mn-lt"/>
                <a:cs typeface="+mn-lt"/>
              </a:rPr>
              <a:t>)</a:t>
            </a:r>
          </a:p>
          <a:p>
            <a:pPr marL="638175" lvl="1" indent="-457200" algn="just">
              <a:lnSpc>
                <a:spcPct val="150000"/>
              </a:lnSpc>
              <a:spcAft>
                <a:spcPts val="0"/>
              </a:spcAft>
              <a:defRPr/>
            </a:pPr>
            <a:r>
              <a:rPr lang="en-GB" sz="2000" dirty="0">
                <a:latin typeface="Bahnschrift" panose="020B0502040204020203" pitchFamily="34" charset="0"/>
                <a:ea typeface="+mn-lt"/>
                <a:cs typeface="+mn-lt"/>
              </a:rPr>
              <a:t>DE </a:t>
            </a:r>
            <a:r>
              <a:rPr lang="en-GB" sz="2000" i="1" dirty="0">
                <a:latin typeface="Bahnschrift" panose="020B0502040204020203" pitchFamily="34" charset="0"/>
                <a:ea typeface="+mn-lt"/>
                <a:cs typeface="+mn-lt"/>
              </a:rPr>
              <a:t>eher</a:t>
            </a:r>
            <a:r>
              <a:rPr lang="en-GB" sz="2000" dirty="0">
                <a:latin typeface="Bahnschrift" panose="020B0502040204020203" pitchFamily="34" charset="0"/>
                <a:ea typeface="+mn-lt"/>
                <a:cs typeface="+mn-lt"/>
              </a:rPr>
              <a:t> disponible </a:t>
            </a:r>
            <a:r>
              <a:rPr lang="en-GB" sz="2000" dirty="0" err="1">
                <a:latin typeface="Bahnschrift" panose="020B0502040204020203" pitchFamily="34" charset="0"/>
                <a:ea typeface="+mn-lt"/>
                <a:cs typeface="+mn-lt"/>
              </a:rPr>
              <a:t>en</a:t>
            </a:r>
            <a:r>
              <a:rPr lang="en-GB" sz="2000" dirty="0">
                <a:latin typeface="Bahnschrift" panose="020B0502040204020203" pitchFamily="34" charset="0"/>
                <a:ea typeface="+mn-lt"/>
                <a:cs typeface="+mn-lt"/>
              </a:rPr>
              <a:t> usage temporal, </a:t>
            </a:r>
            <a:r>
              <a:rPr lang="en-GB" sz="2000" dirty="0" err="1">
                <a:latin typeface="Bahnschrift" panose="020B0502040204020203" pitchFamily="34" charset="0"/>
                <a:ea typeface="+mn-lt"/>
                <a:cs typeface="+mn-lt"/>
              </a:rPr>
              <a:t>mais</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peu</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attesté</a:t>
            </a:r>
            <a:r>
              <a:rPr lang="en-GB" sz="2000" dirty="0">
                <a:latin typeface="Bahnschrift" panose="020B0502040204020203" pitchFamily="34" charset="0"/>
                <a:ea typeface="+mn-lt"/>
                <a:cs typeface="+mn-lt"/>
              </a:rPr>
              <a:t> (Gergel 2016 : 325)</a:t>
            </a:r>
          </a:p>
          <a:p>
            <a:pPr lvl="3" indent="0" algn="just">
              <a:lnSpc>
                <a:spcPct val="150000"/>
              </a:lnSpc>
              <a:spcAft>
                <a:spcPts val="0"/>
              </a:spcAft>
              <a:buNone/>
              <a:defRPr/>
            </a:pPr>
            <a:r>
              <a:rPr lang="en-GB" dirty="0">
                <a:latin typeface="Bahnschrift" panose="020B0502040204020203" pitchFamily="34" charset="0"/>
                <a:ea typeface="+mn-lt"/>
                <a:cs typeface="+mn-lt"/>
              </a:rPr>
              <a:t>	</a:t>
            </a:r>
            <a:r>
              <a:rPr lang="en-GB" sz="2000" dirty="0">
                <a:latin typeface="Bahnschrift" panose="020B0502040204020203" pitchFamily="34" charset="0"/>
                <a:ea typeface="+mn-lt"/>
                <a:cs typeface="+mn-lt"/>
              </a:rPr>
              <a:t>&gt;&lt; </a:t>
            </a:r>
            <a:r>
              <a:rPr lang="en-GB" sz="2000" dirty="0" err="1">
                <a:latin typeface="Bahnschrift" panose="020B0502040204020203" pitchFamily="34" charset="0"/>
                <a:ea typeface="+mn-lt"/>
                <a:cs typeface="+mn-lt"/>
              </a:rPr>
              <a:t>classement</a:t>
            </a:r>
            <a:r>
              <a:rPr lang="en-GB" sz="2000" dirty="0">
                <a:latin typeface="Bahnschrift" panose="020B0502040204020203" pitchFamily="34" charset="0"/>
                <a:ea typeface="+mn-lt"/>
                <a:cs typeface="+mn-lt"/>
              </a:rPr>
              <a:t> dans les </a:t>
            </a:r>
            <a:r>
              <a:rPr lang="en-GB" sz="2000" dirty="0" err="1">
                <a:latin typeface="Bahnschrift" panose="020B0502040204020203" pitchFamily="34" charset="0"/>
                <a:ea typeface="+mn-lt"/>
                <a:cs typeface="+mn-lt"/>
              </a:rPr>
              <a:t>dictionnaires</a:t>
            </a:r>
            <a:endParaRPr lang="en-GB" sz="2000" dirty="0">
              <a:latin typeface="Bahnschrift" panose="020B0502040204020203" pitchFamily="34" charset="0"/>
              <a:ea typeface="+mn-lt"/>
              <a:cs typeface="+mn-lt"/>
            </a:endParaRPr>
          </a:p>
          <a:p>
            <a:pPr marL="638175" lvl="1" indent="-457200" algn="just">
              <a:lnSpc>
                <a:spcPct val="150000"/>
              </a:lnSpc>
              <a:spcAft>
                <a:spcPts val="0"/>
              </a:spcAft>
              <a:defRPr/>
            </a:pPr>
            <a:r>
              <a:rPr lang="en-GB" sz="2000" dirty="0" err="1">
                <a:latin typeface="Bahnschrift" panose="020B0502040204020203" pitchFamily="34" charset="0"/>
                <a:ea typeface="+mn-lt"/>
                <a:cs typeface="+mn-lt"/>
              </a:rPr>
              <a:t>Voie</a:t>
            </a:r>
            <a:r>
              <a:rPr lang="en-GB" sz="2000" dirty="0">
                <a:latin typeface="Bahnschrift" panose="020B0502040204020203" pitchFamily="34" charset="0"/>
                <a:ea typeface="+mn-lt"/>
                <a:cs typeface="+mn-lt"/>
              </a:rPr>
              <a:t> </a:t>
            </a:r>
            <a:r>
              <a:rPr lang="en-GB" sz="2000" dirty="0" err="1">
                <a:latin typeface="Bahnschrift" panose="020B0502040204020203" pitchFamily="34" charset="0"/>
                <a:ea typeface="+mn-lt"/>
                <a:cs typeface="+mn-lt"/>
              </a:rPr>
              <a:t>d’évolution</a:t>
            </a:r>
            <a:r>
              <a:rPr lang="en-GB" sz="2000" dirty="0">
                <a:latin typeface="Bahnschrift" panose="020B0502040204020203" pitchFamily="34" charset="0"/>
                <a:ea typeface="+mn-lt"/>
                <a:cs typeface="+mn-lt"/>
              </a:rPr>
              <a:t> qui </a:t>
            </a:r>
            <a:r>
              <a:rPr lang="en-GB" sz="2000" dirty="0" err="1">
                <a:latin typeface="Bahnschrift" panose="020B0502040204020203" pitchFamily="34" charset="0"/>
                <a:ea typeface="+mn-lt"/>
                <a:cs typeface="+mn-lt"/>
              </a:rPr>
              <a:t>semble</a:t>
            </a:r>
            <a:r>
              <a:rPr lang="en-GB" sz="2000" dirty="0">
                <a:latin typeface="Bahnschrift" panose="020B0502040204020203" pitchFamily="34" charset="0"/>
                <a:ea typeface="+mn-lt"/>
                <a:cs typeface="+mn-lt"/>
              </a:rPr>
              <a:t> se </a:t>
            </a:r>
            <a:r>
              <a:rPr lang="en-GB" sz="2000" dirty="0" err="1">
                <a:latin typeface="Bahnschrift" panose="020B0502040204020203" pitchFamily="34" charset="0"/>
                <a:ea typeface="+mn-lt"/>
                <a:cs typeface="+mn-lt"/>
              </a:rPr>
              <a:t>dégager</a:t>
            </a:r>
            <a:r>
              <a:rPr lang="en-GB" sz="2000" dirty="0">
                <a:latin typeface="Bahnschrift" panose="020B0502040204020203" pitchFamily="34" charset="0"/>
                <a:ea typeface="+mn-lt"/>
                <a:cs typeface="+mn-lt"/>
              </a:rPr>
              <a:t> : </a:t>
            </a:r>
          </a:p>
          <a:p>
            <a:pPr lvl="1" indent="0" algn="just">
              <a:lnSpc>
                <a:spcPct val="150000"/>
              </a:lnSpc>
              <a:spcAft>
                <a:spcPts val="0"/>
              </a:spcAft>
              <a:buNone/>
              <a:defRPr/>
            </a:pPr>
            <a:endParaRPr lang="en-GB" sz="2000" dirty="0">
              <a:latin typeface="Bahnschrift" panose="020B0502040204020203" pitchFamily="34" charset="0"/>
              <a:ea typeface="+mn-lt"/>
              <a:cs typeface="+mn-lt"/>
            </a:endParaRP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État de l’art</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8</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3" name="ZoneTexte 2">
            <a:extLst>
              <a:ext uri="{FF2B5EF4-FFF2-40B4-BE49-F238E27FC236}">
                <a16:creationId xmlns:a16="http://schemas.microsoft.com/office/drawing/2014/main" id="{F5442657-AB37-35DA-7BF6-352F3343D7AA}"/>
              </a:ext>
            </a:extLst>
          </p:cNvPr>
          <p:cNvSpPr txBox="1"/>
          <p:nvPr/>
        </p:nvSpPr>
        <p:spPr>
          <a:xfrm>
            <a:off x="1846620" y="5303521"/>
            <a:ext cx="5442027" cy="468594"/>
          </a:xfrm>
          <a:prstGeom prst="rect">
            <a:avLst/>
          </a:prstGeom>
          <a:ln w="28575"/>
        </p:spPr>
        <p:style>
          <a:lnRef idx="2">
            <a:schemeClr val="accent2"/>
          </a:lnRef>
          <a:fillRef idx="1">
            <a:schemeClr val="lt1"/>
          </a:fillRef>
          <a:effectRef idx="0">
            <a:schemeClr val="accent2"/>
          </a:effectRef>
          <a:fontRef idx="minor">
            <a:schemeClr val="dk1"/>
          </a:fontRef>
        </p:style>
        <p:txBody>
          <a:bodyPr vert="horz" wrap="none" lIns="91440" tIns="45720" rIns="91440" bIns="45720" rtlCol="0">
            <a:normAutofit/>
          </a:bodyPr>
          <a:lstStyle/>
          <a:p>
            <a:pPr marL="342900" indent="-342900" eaLnBrk="0" hangingPunct="0"/>
            <a:r>
              <a:rPr lang="en-GB" sz="2400" dirty="0" err="1">
                <a:latin typeface="Bahnschrift" panose="020B0502040204020203" pitchFamily="34" charset="0"/>
                <a:ea typeface="+mn-lt"/>
                <a:cs typeface="+mn-lt"/>
              </a:rPr>
              <a:t>Temporel</a:t>
            </a:r>
            <a:r>
              <a:rPr lang="en-GB" sz="2400" dirty="0">
                <a:latin typeface="Bahnschrift" panose="020B0502040204020203" pitchFamily="34" charset="0"/>
                <a:ea typeface="+mn-lt"/>
                <a:cs typeface="+mn-lt"/>
              </a:rPr>
              <a:t> </a:t>
            </a:r>
            <a:r>
              <a:rPr lang="en-GB" sz="2400" dirty="0">
                <a:latin typeface="Bahnschrift" panose="020B0502040204020203" pitchFamily="34" charset="0"/>
                <a:ea typeface="+mn-lt"/>
                <a:cs typeface="+mn-lt"/>
                <a:sym typeface="Wingdings" panose="05000000000000000000" pitchFamily="2" charset="2"/>
              </a:rPr>
              <a:t> </a:t>
            </a:r>
            <a:r>
              <a:rPr lang="en-GB" sz="2400" dirty="0" err="1">
                <a:latin typeface="Bahnschrift" panose="020B0502040204020203" pitchFamily="34" charset="0"/>
                <a:ea typeface="+mn-lt"/>
                <a:cs typeface="+mn-lt"/>
                <a:sym typeface="Wingdings" panose="05000000000000000000" pitchFamily="2" charset="2"/>
              </a:rPr>
              <a:t>Préférentiel</a:t>
            </a:r>
            <a:r>
              <a:rPr lang="en-GB" sz="2400" dirty="0">
                <a:latin typeface="Bahnschrift" panose="020B0502040204020203" pitchFamily="34" charset="0"/>
                <a:ea typeface="+mn-lt"/>
                <a:cs typeface="+mn-lt"/>
                <a:sym typeface="Wingdings" panose="05000000000000000000" pitchFamily="2" charset="2"/>
              </a:rPr>
              <a:t>  Opposition</a:t>
            </a:r>
            <a:endParaRPr lang="fr-BE" sz="2400" dirty="0">
              <a:solidFill>
                <a:srgbClr val="808080"/>
              </a:solidFill>
              <a:latin typeface="Calibri" pitchFamily="34" charset="0"/>
              <a:ea typeface="Calibri" pitchFamily="34" charset="0"/>
              <a:cs typeface="Times New Roman" pitchFamily="18" charset="0"/>
            </a:endParaRPr>
          </a:p>
        </p:txBody>
      </p:sp>
      <p:sp>
        <p:nvSpPr>
          <p:cNvPr id="4" name="ZoneTexte 3">
            <a:extLst>
              <a:ext uri="{FF2B5EF4-FFF2-40B4-BE49-F238E27FC236}">
                <a16:creationId xmlns:a16="http://schemas.microsoft.com/office/drawing/2014/main" id="{94CB1AFF-0526-0BA1-39F7-B6C20DF32D2D}"/>
              </a:ext>
            </a:extLst>
          </p:cNvPr>
          <p:cNvSpPr txBox="1"/>
          <p:nvPr/>
        </p:nvSpPr>
        <p:spPr>
          <a:xfrm>
            <a:off x="6285105" y="6032326"/>
            <a:ext cx="2854529" cy="923602"/>
          </a:xfrm>
          <a:prstGeom prst="rect">
            <a:avLst/>
          </a:prstGeom>
        </p:spPr>
        <p:txBody>
          <a:bodyPr vert="horz" wrap="square" lIns="91440" tIns="45720" rIns="91440" bIns="45720" rtlCol="0">
            <a:normAutofit/>
          </a:bodyPr>
          <a:lstStyle/>
          <a:p>
            <a:pPr marL="342900" indent="-342900" eaLnBrk="0" hangingPunct="0"/>
            <a:r>
              <a:rPr lang="fr-FR" sz="2000" dirty="0">
                <a:solidFill>
                  <a:srgbClr val="808080"/>
                </a:solidFill>
                <a:latin typeface="Calibri" pitchFamily="34" charset="0"/>
                <a:ea typeface="Calibri" pitchFamily="34" charset="0"/>
                <a:cs typeface="Times New Roman" pitchFamily="18" charset="0"/>
              </a:rPr>
              <a:t>Cf. </a:t>
            </a:r>
            <a:r>
              <a:rPr lang="fr-FR" sz="2000" dirty="0" err="1">
                <a:solidFill>
                  <a:srgbClr val="808080"/>
                </a:solidFill>
                <a:latin typeface="Calibri" pitchFamily="34" charset="0"/>
                <a:ea typeface="Calibri" pitchFamily="34" charset="0"/>
                <a:cs typeface="Times New Roman" pitchFamily="18" charset="0"/>
              </a:rPr>
              <a:t>Mokni</a:t>
            </a:r>
            <a:r>
              <a:rPr lang="fr-FR" sz="2000" dirty="0">
                <a:solidFill>
                  <a:srgbClr val="808080"/>
                </a:solidFill>
                <a:latin typeface="Calibri" pitchFamily="34" charset="0"/>
                <a:ea typeface="Calibri" pitchFamily="34" charset="0"/>
                <a:cs typeface="Times New Roman" pitchFamily="18" charset="0"/>
              </a:rPr>
              <a:t> (2008 : 181)</a:t>
            </a:r>
            <a:endParaRPr lang="fr-BE" sz="2000" dirty="0">
              <a:solidFill>
                <a:srgbClr val="808080"/>
              </a:solidFill>
              <a:latin typeface="Calibri" pitchFamily="34" charset="0"/>
              <a:ea typeface="Calibri" pitchFamily="34" charset="0"/>
              <a:cs typeface="Times New Roman" pitchFamily="18" charset="0"/>
            </a:endParaRPr>
          </a:p>
        </p:txBody>
      </p:sp>
      <p:sp>
        <p:nvSpPr>
          <p:cNvPr id="9" name="Espace réservé du texte 5">
            <a:extLst>
              <a:ext uri="{FF2B5EF4-FFF2-40B4-BE49-F238E27FC236}">
                <a16:creationId xmlns:a16="http://schemas.microsoft.com/office/drawing/2014/main" id="{859730C4-FF42-707C-43EE-18A1ED09BDE2}"/>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a:solidFill>
                  <a:srgbClr val="C40C42"/>
                </a:solidFill>
                <a:latin typeface="Bahnschrift" panose="020B0502040204020203" pitchFamily="34" charset="0"/>
                <a:cs typeface="Calibri"/>
              </a:rPr>
              <a:t>E</a:t>
            </a:r>
            <a:r>
              <a:rPr lang="fr-BE" b="1" dirty="0">
                <a:solidFill>
                  <a:srgbClr val="C40C42"/>
                </a:solidFill>
                <a:latin typeface="Bahnschrift" panose="020B0502040204020203" pitchFamily="34" charset="0"/>
                <a:cs typeface="Calibri"/>
              </a:rPr>
              <a:t>tat de l’art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Bibliographie</a:t>
            </a:r>
          </a:p>
        </p:txBody>
      </p:sp>
      <p:sp>
        <p:nvSpPr>
          <p:cNvPr id="5" name="Espace réservé du texte 5">
            <a:extLst>
              <a:ext uri="{FF2B5EF4-FFF2-40B4-BE49-F238E27FC236}">
                <a16:creationId xmlns:a16="http://schemas.microsoft.com/office/drawing/2014/main" id="{EFDFB0CF-2F2B-0E1C-84BE-8B7133405A6C}"/>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a:t>
            </a:r>
            <a:r>
              <a:rPr lang="fr-FR" b="1" dirty="0">
                <a:solidFill>
                  <a:srgbClr val="969696"/>
                </a:solidFill>
                <a:latin typeface="Bahnschrift" panose="020B0502040204020203" pitchFamily="34" charset="0"/>
                <a:cs typeface="Calibri"/>
              </a:rPr>
              <a:t>•                   • •                   • •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227250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38"/>
            <a:ext cx="8229600" cy="5440362"/>
          </a:xfrm>
        </p:spPr>
        <p:txBody>
          <a:bodyPr vert="horz" lIns="91440" tIns="45720" rIns="91440" bIns="45720" rtlCol="0" anchor="t">
            <a:normAutofit fontScale="92500" lnSpcReduction="10000"/>
          </a:bodyPr>
          <a:lstStyle/>
          <a:p>
            <a:pPr marL="457200" indent="-457200" algn="just">
              <a:spcAft>
                <a:spcPts val="0"/>
              </a:spcAft>
              <a:buFont typeface="Wingdings" panose="05000000000000000000" pitchFamily="2" charset="2"/>
              <a:buChar char="§"/>
              <a:defRPr/>
            </a:pPr>
            <a:r>
              <a:rPr lang="fr-FR" sz="1900" dirty="0">
                <a:solidFill>
                  <a:schemeClr val="bg1">
                    <a:lumMod val="85000"/>
                  </a:schemeClr>
                </a:solidFill>
                <a:latin typeface="Bahnschrift" panose="020B0502040204020203" pitchFamily="34" charset="0"/>
                <a:ea typeface="+mn-lt"/>
                <a:cs typeface="+mn-lt"/>
              </a:rPr>
              <a:t>Dictionnaires</a:t>
            </a:r>
          </a:p>
          <a:p>
            <a:pPr marL="457200" indent="-457200" algn="just">
              <a:spcAft>
                <a:spcPts val="0"/>
              </a:spcAft>
              <a:buFont typeface="Wingdings" panose="05000000000000000000" pitchFamily="2" charset="2"/>
              <a:buChar char="§"/>
              <a:defRPr/>
            </a:pPr>
            <a:r>
              <a:rPr lang="fr-FR" sz="1900" dirty="0">
                <a:solidFill>
                  <a:schemeClr val="bg1">
                    <a:lumMod val="85000"/>
                  </a:schemeClr>
                </a:solidFill>
                <a:latin typeface="Bahnschrift" panose="020B0502040204020203" pitchFamily="34" charset="0"/>
                <a:ea typeface="+mn-lt"/>
                <a:cs typeface="+mn-lt"/>
              </a:rPr>
              <a:t>Grammaires</a:t>
            </a:r>
          </a:p>
          <a:p>
            <a:pPr marL="457200" indent="-457200" algn="just">
              <a:spcAft>
                <a:spcPts val="0"/>
              </a:spcAft>
              <a:buFont typeface="Wingdings" panose="05000000000000000000" pitchFamily="2" charset="2"/>
              <a:buChar char="§"/>
              <a:defRPr/>
            </a:pPr>
            <a:r>
              <a:rPr lang="fr-FR" sz="2800" dirty="0">
                <a:latin typeface="Bahnschrift" panose="020B0502040204020203" pitchFamily="34" charset="0"/>
                <a:ea typeface="+mn-lt"/>
                <a:cs typeface="+mn-lt"/>
              </a:rPr>
              <a:t>Littérature scientifique</a:t>
            </a:r>
          </a:p>
          <a:p>
            <a:pPr marL="638175" lvl="1" indent="-457200" algn="just">
              <a:lnSpc>
                <a:spcPct val="150000"/>
              </a:lnSpc>
              <a:spcAft>
                <a:spcPts val="0"/>
              </a:spcAft>
              <a:defRPr/>
            </a:pPr>
            <a:r>
              <a:rPr lang="fr-FR" b="1" dirty="0">
                <a:latin typeface="Bahnschrift" panose="020B0502040204020203" pitchFamily="34" charset="0"/>
                <a:ea typeface="+mn-lt"/>
                <a:cs typeface="+mn-lt"/>
              </a:rPr>
              <a:t>Brems et al. (2020</a:t>
            </a:r>
            <a:r>
              <a:rPr lang="fr-FR" sz="1900" b="1" dirty="0">
                <a:latin typeface="Bahnschrift" panose="020B0502040204020203" pitchFamily="34" charset="0"/>
                <a:ea typeface="+mn-lt"/>
                <a:cs typeface="+mn-lt"/>
              </a:rPr>
              <a:t>) </a:t>
            </a:r>
            <a:r>
              <a:rPr lang="fr-FR" sz="1900" dirty="0">
                <a:latin typeface="Bahnschrift" panose="020B0502040204020203" pitchFamily="34" charset="0"/>
                <a:ea typeface="+mn-lt"/>
                <a:cs typeface="+mn-lt"/>
              </a:rPr>
              <a:t>(= point de départ pour notre étude)</a:t>
            </a:r>
          </a:p>
          <a:p>
            <a:pPr marL="904875" lvl="2" indent="-457200" algn="just">
              <a:lnSpc>
                <a:spcPct val="150000"/>
              </a:lnSpc>
              <a:spcAft>
                <a:spcPts val="0"/>
              </a:spcAft>
              <a:defRPr/>
            </a:pPr>
            <a:r>
              <a:rPr lang="fr-FR" sz="2100" dirty="0">
                <a:latin typeface="Bahnschrift" panose="020B0502040204020203" pitchFamily="34" charset="0"/>
                <a:ea typeface="+mn-lt"/>
                <a:cs typeface="+mn-lt"/>
              </a:rPr>
              <a:t>DU </a:t>
            </a:r>
            <a:r>
              <a:rPr lang="fr-FR" sz="2100" i="1" dirty="0">
                <a:latin typeface="Bahnschrift" panose="020B0502040204020203" pitchFamily="34" charset="0"/>
                <a:ea typeface="+mn-lt"/>
                <a:cs typeface="+mn-lt"/>
              </a:rPr>
              <a:t>eerder</a:t>
            </a:r>
            <a:r>
              <a:rPr lang="fr-FR" sz="2100" dirty="0">
                <a:latin typeface="Bahnschrift" panose="020B0502040204020203" pitchFamily="34" charset="0"/>
                <a:ea typeface="+mn-lt"/>
                <a:cs typeface="+mn-lt"/>
              </a:rPr>
              <a:t>, FR </a:t>
            </a:r>
            <a:r>
              <a:rPr lang="fr-FR" sz="2100" i="1" dirty="0">
                <a:latin typeface="Bahnschrift" panose="020B0502040204020203" pitchFamily="34" charset="0"/>
                <a:ea typeface="+mn-lt"/>
                <a:cs typeface="+mn-lt"/>
              </a:rPr>
              <a:t>plutôt</a:t>
            </a:r>
            <a:r>
              <a:rPr lang="fr-FR" sz="2100" dirty="0">
                <a:latin typeface="Bahnschrift" panose="020B0502040204020203" pitchFamily="34" charset="0"/>
                <a:ea typeface="+mn-lt"/>
                <a:cs typeface="+mn-lt"/>
              </a:rPr>
              <a:t>, et EN</a:t>
            </a:r>
            <a:r>
              <a:rPr lang="fr-FR" sz="2100" i="1" dirty="0">
                <a:latin typeface="Bahnschrift" panose="020B0502040204020203" pitchFamily="34" charset="0"/>
                <a:ea typeface="+mn-lt"/>
                <a:cs typeface="+mn-lt"/>
              </a:rPr>
              <a:t> rather</a:t>
            </a:r>
            <a:endParaRPr lang="fr-FR" sz="2100" dirty="0">
              <a:latin typeface="Bahnschrift" panose="020B0502040204020203" pitchFamily="34" charset="0"/>
              <a:ea typeface="+mn-lt"/>
              <a:cs typeface="+mn-lt"/>
            </a:endParaRPr>
          </a:p>
          <a:p>
            <a:pPr marL="904875" lvl="2" indent="-457200" algn="just">
              <a:lnSpc>
                <a:spcPct val="150000"/>
              </a:lnSpc>
              <a:spcAft>
                <a:spcPts val="0"/>
              </a:spcAft>
              <a:tabLst>
                <a:tab pos="2417763" algn="l"/>
              </a:tabLst>
              <a:defRPr/>
            </a:pPr>
            <a:r>
              <a:rPr lang="fr-FR" sz="2100" b="1" dirty="0">
                <a:latin typeface="Bahnschrift" panose="020B0502040204020203" pitchFamily="34" charset="0"/>
                <a:ea typeface="+mn-lt"/>
                <a:cs typeface="+mn-lt"/>
              </a:rPr>
              <a:t>Usage temporel</a:t>
            </a:r>
            <a:r>
              <a:rPr lang="fr-FR" sz="2100" dirty="0">
                <a:latin typeface="Bahnschrift" panose="020B0502040204020203" pitchFamily="34" charset="0"/>
                <a:ea typeface="+mn-lt"/>
                <a:cs typeface="+mn-lt"/>
              </a:rPr>
              <a:t>: 	seulement DU </a:t>
            </a:r>
            <a:r>
              <a:rPr lang="fr-FR" sz="2100" i="1" dirty="0" err="1">
                <a:latin typeface="Bahnschrift" panose="020B0502040204020203" pitchFamily="34" charset="0"/>
                <a:ea typeface="+mn-lt"/>
                <a:cs typeface="+mn-lt"/>
              </a:rPr>
              <a:t>eerder</a:t>
            </a:r>
            <a:r>
              <a:rPr lang="fr-FR" sz="2100" dirty="0">
                <a:latin typeface="Bahnschrift" panose="020B0502040204020203" pitchFamily="34" charset="0"/>
                <a:ea typeface="+mn-lt"/>
                <a:cs typeface="+mn-lt"/>
              </a:rPr>
              <a:t> </a:t>
            </a:r>
          </a:p>
          <a:p>
            <a:pPr marL="1171575" lvl="3" indent="-457200" algn="just">
              <a:lnSpc>
                <a:spcPct val="150000"/>
              </a:lnSpc>
              <a:spcAft>
                <a:spcPts val="0"/>
              </a:spcAft>
              <a:tabLst>
                <a:tab pos="2417763" algn="l"/>
              </a:tabLst>
              <a:defRPr/>
            </a:pPr>
            <a:r>
              <a:rPr lang="fr-FR" sz="2100" dirty="0">
                <a:latin typeface="Bahnschrift" panose="020B0502040204020203" pitchFamily="34" charset="0"/>
                <a:ea typeface="+mn-lt"/>
                <a:cs typeface="+mn-lt"/>
              </a:rPr>
              <a:t>typiquement traduit par EN</a:t>
            </a:r>
            <a:r>
              <a:rPr lang="fr-FR" sz="2100" i="1" dirty="0">
                <a:latin typeface="Bahnschrift" panose="020B0502040204020203" pitchFamily="34" charset="0"/>
                <a:ea typeface="+mn-lt"/>
                <a:cs typeface="+mn-lt"/>
              </a:rPr>
              <a:t> </a:t>
            </a:r>
            <a:r>
              <a:rPr lang="fr-FR" sz="2100" i="1" dirty="0" err="1">
                <a:latin typeface="Bahnschrift" panose="020B0502040204020203" pitchFamily="34" charset="0"/>
                <a:ea typeface="+mn-lt"/>
                <a:cs typeface="+mn-lt"/>
              </a:rPr>
              <a:t>sooner</a:t>
            </a:r>
            <a:r>
              <a:rPr lang="fr-FR" sz="2100" i="1" dirty="0">
                <a:latin typeface="Bahnschrift" panose="020B0502040204020203" pitchFamily="34" charset="0"/>
                <a:ea typeface="+mn-lt"/>
                <a:cs typeface="+mn-lt"/>
              </a:rPr>
              <a:t>/</a:t>
            </a:r>
            <a:r>
              <a:rPr lang="fr-FR" sz="2100" i="1" dirty="0" err="1">
                <a:latin typeface="Bahnschrift" panose="020B0502040204020203" pitchFamily="34" charset="0"/>
                <a:ea typeface="+mn-lt"/>
                <a:cs typeface="+mn-lt"/>
              </a:rPr>
              <a:t>earlier</a:t>
            </a:r>
            <a:r>
              <a:rPr lang="fr-FR" sz="2100" dirty="0">
                <a:latin typeface="Bahnschrift" panose="020B0502040204020203" pitchFamily="34" charset="0"/>
                <a:ea typeface="+mn-lt"/>
                <a:cs typeface="+mn-lt"/>
              </a:rPr>
              <a:t> et FR </a:t>
            </a:r>
            <a:r>
              <a:rPr lang="fr-FR" sz="2100" i="1" dirty="0">
                <a:latin typeface="Bahnschrift" panose="020B0502040204020203" pitchFamily="34" charset="0"/>
                <a:ea typeface="+mn-lt"/>
                <a:cs typeface="+mn-lt"/>
              </a:rPr>
              <a:t>plus tôt</a:t>
            </a:r>
          </a:p>
          <a:p>
            <a:pPr marL="1171575" lvl="3" indent="-457200" algn="just">
              <a:lnSpc>
                <a:spcPct val="150000"/>
              </a:lnSpc>
              <a:spcAft>
                <a:spcPts val="0"/>
              </a:spcAft>
              <a:tabLst>
                <a:tab pos="2417763" algn="l"/>
              </a:tabLst>
              <a:defRPr/>
            </a:pPr>
            <a:r>
              <a:rPr lang="fr-FR" sz="2100" dirty="0">
                <a:latin typeface="Bahnschrift" panose="020B0502040204020203" pitchFamily="34" charset="0"/>
                <a:ea typeface="+mn-lt"/>
                <a:cs typeface="+mn-lt"/>
              </a:rPr>
              <a:t>sous pression (20% renforcé par un autre adverbe temporel)</a:t>
            </a:r>
          </a:p>
          <a:p>
            <a:pPr marL="904875" lvl="2" indent="-457200" algn="just">
              <a:lnSpc>
                <a:spcPct val="150000"/>
              </a:lnSpc>
              <a:spcAft>
                <a:spcPts val="0"/>
              </a:spcAft>
              <a:defRPr/>
            </a:pPr>
            <a:r>
              <a:rPr lang="fr-FR" sz="2100" b="1" dirty="0">
                <a:latin typeface="Bahnschrift" panose="020B0502040204020203" pitchFamily="34" charset="0"/>
                <a:ea typeface="+mn-lt"/>
                <a:cs typeface="+mn-lt"/>
              </a:rPr>
              <a:t>Usage contrastif</a:t>
            </a:r>
            <a:r>
              <a:rPr lang="fr-FR" sz="2100" dirty="0">
                <a:latin typeface="Bahnschrift" panose="020B0502040204020203" pitchFamily="34" charset="0"/>
                <a:ea typeface="+mn-lt"/>
                <a:cs typeface="+mn-lt"/>
              </a:rPr>
              <a:t>: </a:t>
            </a:r>
          </a:p>
          <a:p>
            <a:pPr marL="1171575" lvl="3" indent="-457200" algn="just">
              <a:lnSpc>
                <a:spcPct val="150000"/>
              </a:lnSpc>
              <a:spcAft>
                <a:spcPts val="0"/>
              </a:spcAft>
              <a:defRPr/>
            </a:pPr>
            <a:r>
              <a:rPr lang="fr-FR" sz="1900" dirty="0">
                <a:latin typeface="Bahnschrift" panose="020B0502040204020203" pitchFamily="34" charset="0"/>
                <a:ea typeface="+mn-lt"/>
                <a:cs typeface="+mn-lt"/>
              </a:rPr>
              <a:t>3 adverbes relativement inter-traductibles</a:t>
            </a:r>
          </a:p>
          <a:p>
            <a:pPr marL="1171575" lvl="3" indent="-457200" algn="just">
              <a:lnSpc>
                <a:spcPct val="150000"/>
              </a:lnSpc>
              <a:spcAft>
                <a:spcPts val="0"/>
              </a:spcAft>
              <a:defRPr/>
            </a:pPr>
            <a:r>
              <a:rPr lang="fr-FR" sz="1900" dirty="0">
                <a:latin typeface="Bahnschrift" panose="020B0502040204020203" pitchFamily="34" charset="0"/>
                <a:ea typeface="+mn-lt"/>
                <a:cs typeface="+mn-lt"/>
              </a:rPr>
              <a:t>en DU: souvent des structures sémantiquement plus précises/explicites (p.ex. </a:t>
            </a:r>
            <a:r>
              <a:rPr lang="fr-FR" sz="1900" i="1" dirty="0">
                <a:latin typeface="Bahnschrift" panose="020B0502040204020203" pitchFamily="34" charset="0"/>
                <a:ea typeface="+mn-lt"/>
                <a:cs typeface="+mn-lt"/>
              </a:rPr>
              <a:t>in </a:t>
            </a:r>
            <a:r>
              <a:rPr lang="fr-FR" sz="1900" i="1" dirty="0" err="1">
                <a:latin typeface="Bahnschrift" panose="020B0502040204020203" pitchFamily="34" charset="0"/>
                <a:ea typeface="+mn-lt"/>
                <a:cs typeface="+mn-lt"/>
              </a:rPr>
              <a:t>plaats</a:t>
            </a:r>
            <a:r>
              <a:rPr lang="fr-FR" sz="1900" i="1" dirty="0">
                <a:latin typeface="Bahnschrift" panose="020B0502040204020203" pitchFamily="34" charset="0"/>
                <a:ea typeface="+mn-lt"/>
                <a:cs typeface="+mn-lt"/>
              </a:rPr>
              <a:t> van</a:t>
            </a:r>
            <a:r>
              <a:rPr lang="fr-FR" sz="1900" dirty="0">
                <a:latin typeface="Bahnschrift" panose="020B0502040204020203" pitchFamily="34" charset="0"/>
                <a:ea typeface="+mn-lt"/>
                <a:cs typeface="+mn-lt"/>
              </a:rPr>
              <a:t> ‘au lieu de’)</a:t>
            </a:r>
          </a:p>
        </p:txBody>
      </p:sp>
      <p:sp>
        <p:nvSpPr>
          <p:cNvPr id="34819" name="Titre 2"/>
          <p:cNvSpPr>
            <a:spLocks noGrp="1"/>
          </p:cNvSpPr>
          <p:nvPr>
            <p:ph type="title"/>
          </p:nvPr>
        </p:nvSpPr>
        <p:spPr/>
        <p:txBody>
          <a:bodyPr/>
          <a:lstStyle/>
          <a:p>
            <a:r>
              <a:rPr lang="fr-FR" dirty="0">
                <a:latin typeface="Bahnschrift" panose="020B0502040204020203" pitchFamily="34" charset="0"/>
                <a:cs typeface="Arial" charset="0"/>
              </a:rPr>
              <a:t>État de l’art</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9</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DE22E8F9-4115-DB9C-F339-1648DEB40CCE}"/>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a:solidFill>
                  <a:srgbClr val="C40C42"/>
                </a:solidFill>
                <a:latin typeface="Bahnschrift" panose="020B0502040204020203" pitchFamily="34" charset="0"/>
                <a:cs typeface="Calibri"/>
              </a:rPr>
              <a:t>E</a:t>
            </a:r>
            <a:r>
              <a:rPr lang="fr-BE" b="1" dirty="0">
                <a:solidFill>
                  <a:srgbClr val="C40C42"/>
                </a:solidFill>
                <a:latin typeface="Bahnschrift" panose="020B0502040204020203" pitchFamily="34" charset="0"/>
                <a:cs typeface="Calibri"/>
              </a:rPr>
              <a:t>tat de l’art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Methodologie</a:t>
            </a:r>
            <a:r>
              <a:rPr lang="fr-BE" dirty="0">
                <a:solidFill>
                  <a:schemeClr val="bg1">
                    <a:lumMod val="50000"/>
                  </a:schemeClr>
                </a:solidFill>
                <a:latin typeface="Bahnschrift" panose="020B0502040204020203" pitchFamily="34" charset="0"/>
                <a:cs typeface="Calibri"/>
              </a:rPr>
              <a:t>  |  Monolingue  |  Traduction  |  Conclusion  |  Bibliographie</a:t>
            </a:r>
          </a:p>
        </p:txBody>
      </p:sp>
      <p:sp>
        <p:nvSpPr>
          <p:cNvPr id="3" name="Espace réservé du texte 5">
            <a:extLst>
              <a:ext uri="{FF2B5EF4-FFF2-40B4-BE49-F238E27FC236}">
                <a16:creationId xmlns:a16="http://schemas.microsoft.com/office/drawing/2014/main" id="{79A9DC1F-F477-CD33-5EEB-A5EC63E80ABB}"/>
              </a:ext>
            </a:extLst>
          </p:cNvPr>
          <p:cNvSpPr txBox="1">
            <a:spLocks/>
          </p:cNvSpPr>
          <p:nvPr/>
        </p:nvSpPr>
        <p:spPr>
          <a:xfrm>
            <a:off x="1721224" y="145472"/>
            <a:ext cx="595973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a:t>
            </a:r>
            <a:r>
              <a:rPr lang="fr-FR" b="1" dirty="0">
                <a:solidFill>
                  <a:srgbClr val="969696"/>
                </a:solidFill>
                <a:latin typeface="Bahnschrift" panose="020B0502040204020203" pitchFamily="34" charset="0"/>
                <a:cs typeface="Calibri"/>
              </a:rPr>
              <a:t>• •                   • •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65717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Thème Office">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F11B283297CD4296F6DF1415D806B9" ma:contentTypeVersion="0" ma:contentTypeDescription="Crée un document." ma:contentTypeScope="" ma:versionID="c1367d83330923712a897f2881686f91">
  <xsd:schema xmlns:xsd="http://www.w3.org/2001/XMLSchema" xmlns:xs="http://www.w3.org/2001/XMLSchema" xmlns:p="http://schemas.microsoft.com/office/2006/metadata/properties" targetNamespace="http://schemas.microsoft.com/office/2006/metadata/properties" ma:root="true" ma:fieldsID="7043723848d0f805fbc3fbd7bf262d2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3C7A6F4-DD02-4C22-9383-E495BB5ECF2C}">
  <ds:schemaRefs>
    <ds:schemaRef ds:uri="http://schemas.microsoft.com/sharepoint/v3/contenttype/forms"/>
  </ds:schemaRefs>
</ds:datastoreItem>
</file>

<file path=customXml/itemProps2.xml><?xml version="1.0" encoding="utf-8"?>
<ds:datastoreItem xmlns:ds="http://schemas.openxmlformats.org/officeDocument/2006/customXml" ds:itemID="{C9A9E931-F265-4F60-BF88-B03301C85070}">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58CF43-BFFC-4B74-8E0D-3313BB336CC3}">
  <ds:schemaRefs>
    <ds:schemaRef ds:uri="f24f3339-4e27-488e-9aa1-60d2d078b6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3763</Words>
  <Application>Microsoft Office PowerPoint</Application>
  <PresentationFormat>Affichage à l'écran (4:3)</PresentationFormat>
  <Paragraphs>588</Paragraphs>
  <Slides>27</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Bahnschrift</vt:lpstr>
      <vt:lpstr>Calibri</vt:lpstr>
      <vt:lpstr>Wingdings</vt:lpstr>
      <vt:lpstr>Wingdings,Sans-Serif</vt:lpstr>
      <vt:lpstr>Thème Office</vt:lpstr>
      <vt:lpstr>Présentation PowerPoint</vt:lpstr>
      <vt:lpstr>L’inter-traductibilité des adverbes DE eher, DU eerder, EN rather et FR plutôt</vt:lpstr>
      <vt:lpstr>Plan</vt:lpstr>
      <vt:lpstr>État de l’art</vt:lpstr>
      <vt:lpstr>État de l’art</vt:lpstr>
      <vt:lpstr>État de l’art</vt:lpstr>
      <vt:lpstr>État de l’art</vt:lpstr>
      <vt:lpstr>État de l’art</vt:lpstr>
      <vt:lpstr>État de l’art</vt:lpstr>
      <vt:lpstr>Méthodologie</vt:lpstr>
      <vt:lpstr>Typologie </vt:lpstr>
      <vt:lpstr>Etude monolingue DE eher</vt:lpstr>
      <vt:lpstr>Données monolingues</vt:lpstr>
      <vt:lpstr>Données monolingues</vt:lpstr>
      <vt:lpstr>Données monolingues</vt:lpstr>
      <vt:lpstr>Comparaison des données monolingues</vt:lpstr>
      <vt:lpstr>Données traductologiques</vt:lpstr>
      <vt:lpstr>Choix préférés des traducteurs DE&gt;EN par usage</vt:lpstr>
      <vt:lpstr>Données traductologiques</vt:lpstr>
      <vt:lpstr>Choix préférés des traducteurs EN&gt;DE par usage</vt:lpstr>
      <vt:lpstr>Conclusion Données monolingues</vt:lpstr>
      <vt:lpstr>Conclusion Données traductologiques</vt:lpstr>
      <vt:lpstr>Bibliographie</vt:lpstr>
      <vt:lpstr>Bibliographie</vt:lpstr>
      <vt:lpstr>Bibliographie</vt:lpstr>
      <vt:lpstr>Bibliographie</vt:lpstr>
      <vt:lpstr>Merci de votre attention !   Des questions ?</vt:lpstr>
    </vt:vector>
  </TitlesOfParts>
  <Company>Faculte Polytechnique de 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l’exposé</dc:title>
  <dc:creator>Lobke Ghesquière</dc:creator>
  <cp:lastModifiedBy>Jesse Marion</cp:lastModifiedBy>
  <cp:revision>1688</cp:revision>
  <dcterms:created xsi:type="dcterms:W3CDTF">2009-06-17T14:08:01Z</dcterms:created>
  <dcterms:modified xsi:type="dcterms:W3CDTF">2022-09-08T12:27:40Z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age">
    <vt:lpwstr/>
  </property>
  <property fmtid="{D5CDD505-2E9C-101B-9397-08002B2CF9AE}" pid="3" name="ContentTypeId">
    <vt:lpwstr>0x01010007F11B283297CD4296F6DF1415D806B9</vt:lpwstr>
  </property>
  <property fmtid="{D5CDD505-2E9C-101B-9397-08002B2CF9AE}" pid="4" name="Order">
    <vt:r8>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