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7"/>
  </p:notesMasterIdLst>
  <p:handoutMasterIdLst>
    <p:handoutMasterId r:id="rId18"/>
  </p:handoutMasterIdLst>
  <p:sldIdLst>
    <p:sldId id="397" r:id="rId2"/>
    <p:sldId id="386" r:id="rId3"/>
    <p:sldId id="257" r:id="rId4"/>
    <p:sldId id="258" r:id="rId5"/>
    <p:sldId id="260" r:id="rId6"/>
    <p:sldId id="262" r:id="rId7"/>
    <p:sldId id="264" r:id="rId8"/>
    <p:sldId id="398" r:id="rId9"/>
    <p:sldId id="269" r:id="rId10"/>
    <p:sldId id="270" r:id="rId11"/>
    <p:sldId id="399" r:id="rId12"/>
    <p:sldId id="400" r:id="rId13"/>
    <p:sldId id="265" r:id="rId14"/>
    <p:sldId id="401" r:id="rId15"/>
    <p:sldId id="272" r:id="rId16"/>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7">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30833" initials="5"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CE638"/>
    <a:srgbClr val="BD2250"/>
    <a:srgbClr val="C40C42"/>
    <a:srgbClr val="A80039"/>
    <a:srgbClr val="C44C4C"/>
    <a:srgbClr val="969696"/>
    <a:srgbClr val="00A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16518-C033-43BE-9E34-85AF7365C3E7}" v="13" dt="2023-05-06T16:27:47.596"/>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9" autoAdjust="0"/>
    <p:restoredTop sz="94366" autoAdjust="0"/>
  </p:normalViewPr>
  <p:slideViewPr>
    <p:cSldViewPr snapToGrid="0">
      <p:cViewPr varScale="1">
        <p:scale>
          <a:sx n="70" d="100"/>
          <a:sy n="70" d="100"/>
        </p:scale>
        <p:origin x="547" y="38"/>
      </p:cViewPr>
      <p:guideLst>
        <p:guide orient="horz" pos="2137"/>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9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BERTIEAUX" userId="161830c8-f312-4332-827e-c8f8681f13da" providerId="ADAL" clId="{93916518-C033-43BE-9E34-85AF7365C3E7}"/>
    <pc:docChg chg="custSel modSld">
      <pc:chgData name="Denis BERTIEAUX" userId="161830c8-f312-4332-827e-c8f8681f13da" providerId="ADAL" clId="{93916518-C033-43BE-9E34-85AF7365C3E7}" dt="2023-05-06T16:27:47.596" v="44"/>
      <pc:docMkLst>
        <pc:docMk/>
      </pc:docMkLst>
      <pc:sldChg chg="delCm">
        <pc:chgData name="Denis BERTIEAUX" userId="161830c8-f312-4332-827e-c8f8681f13da" providerId="ADAL" clId="{93916518-C033-43BE-9E34-85AF7365C3E7}" dt="2023-05-04T09:51:56.768" v="5" actId="1592"/>
        <pc:sldMkLst>
          <pc:docMk/>
          <pc:sldMk cId="0" sldId="264"/>
        </pc:sldMkLst>
      </pc:sldChg>
      <pc:sldChg chg="modSp mod delCm">
        <pc:chgData name="Denis BERTIEAUX" userId="161830c8-f312-4332-827e-c8f8681f13da" providerId="ADAL" clId="{93916518-C033-43BE-9E34-85AF7365C3E7}" dt="2023-05-04T09:52:57.998" v="24" actId="1592"/>
        <pc:sldMkLst>
          <pc:docMk/>
          <pc:sldMk cId="0" sldId="265"/>
        </pc:sldMkLst>
        <pc:spChg chg="mod">
          <ac:chgData name="Denis BERTIEAUX" userId="161830c8-f312-4332-827e-c8f8681f13da" providerId="ADAL" clId="{93916518-C033-43BE-9E34-85AF7365C3E7}" dt="2023-05-04T09:52:36.882" v="23" actId="20577"/>
          <ac:spMkLst>
            <pc:docMk/>
            <pc:sldMk cId="0" sldId="265"/>
            <ac:spMk id="2" creationId="{00000000-0000-0000-0000-000000000000}"/>
          </ac:spMkLst>
        </pc:spChg>
      </pc:sldChg>
      <pc:sldChg chg="delCm">
        <pc:chgData name="Denis BERTIEAUX" userId="161830c8-f312-4332-827e-c8f8681f13da" providerId="ADAL" clId="{93916518-C033-43BE-9E34-85AF7365C3E7}" dt="2023-05-04T09:52:00.753" v="6" actId="1592"/>
        <pc:sldMkLst>
          <pc:docMk/>
          <pc:sldMk cId="0" sldId="269"/>
        </pc:sldMkLst>
      </pc:sldChg>
      <pc:sldChg chg="delSp modSp mod modAnim delCm">
        <pc:chgData name="Denis BERTIEAUX" userId="161830c8-f312-4332-827e-c8f8681f13da" providerId="ADAL" clId="{93916518-C033-43BE-9E34-85AF7365C3E7}" dt="2023-05-06T16:27:47.596" v="44"/>
        <pc:sldMkLst>
          <pc:docMk/>
          <pc:sldMk cId="0" sldId="270"/>
        </pc:sldMkLst>
        <pc:spChg chg="mod">
          <ac:chgData name="Denis BERTIEAUX" userId="161830c8-f312-4332-827e-c8f8681f13da" providerId="ADAL" clId="{93916518-C033-43BE-9E34-85AF7365C3E7}" dt="2023-05-04T09:52:08.737" v="7" actId="20577"/>
          <ac:spMkLst>
            <pc:docMk/>
            <pc:sldMk cId="0" sldId="270"/>
            <ac:spMk id="2" creationId="{00000000-0000-0000-0000-000000000000}"/>
          </ac:spMkLst>
        </pc:spChg>
        <pc:graphicFrameChg chg="del">
          <ac:chgData name="Denis BERTIEAUX" userId="161830c8-f312-4332-827e-c8f8681f13da" providerId="ADAL" clId="{93916518-C033-43BE-9E34-85AF7365C3E7}" dt="2023-05-06T16:26:49.140" v="42" actId="478"/>
          <ac:graphicFrameMkLst>
            <pc:docMk/>
            <pc:sldMk cId="0" sldId="270"/>
            <ac:graphicFrameMk id="7" creationId="{00000000-0000-0000-0000-000000000000}"/>
          </ac:graphicFrameMkLst>
        </pc:graphicFrameChg>
        <pc:graphicFrameChg chg="mod">
          <ac:chgData name="Denis BERTIEAUX" userId="161830c8-f312-4332-827e-c8f8681f13da" providerId="ADAL" clId="{93916518-C033-43BE-9E34-85AF7365C3E7}" dt="2023-05-06T16:26:55.936" v="43" actId="1076"/>
          <ac:graphicFrameMkLst>
            <pc:docMk/>
            <pc:sldMk cId="0" sldId="270"/>
            <ac:graphicFrameMk id="8" creationId="{00000000-0000-0000-0000-000000000000}"/>
          </ac:graphicFrameMkLst>
        </pc:graphicFrameChg>
      </pc:sldChg>
      <pc:sldChg chg="modSp">
        <pc:chgData name="Denis BERTIEAUX" userId="161830c8-f312-4332-827e-c8f8681f13da" providerId="ADAL" clId="{93916518-C033-43BE-9E34-85AF7365C3E7}" dt="2023-05-05T17:09:58.717" v="40" actId="20577"/>
        <pc:sldMkLst>
          <pc:docMk/>
          <pc:sldMk cId="0" sldId="386"/>
        </pc:sldMkLst>
        <pc:graphicFrameChg chg="mod">
          <ac:chgData name="Denis BERTIEAUX" userId="161830c8-f312-4332-827e-c8f8681f13da" providerId="ADAL" clId="{93916518-C033-43BE-9E34-85AF7365C3E7}" dt="2023-05-05T17:09:58.717" v="40" actId="20577"/>
          <ac:graphicFrameMkLst>
            <pc:docMk/>
            <pc:sldMk cId="0" sldId="386"/>
            <ac:graphicFrameMk id="8" creationId="{00000000-0000-0000-0000-000000000000}"/>
          </ac:graphicFrameMkLst>
        </pc:graphicFrameChg>
      </pc:sldChg>
      <pc:sldChg chg="addSp delSp modSp mod">
        <pc:chgData name="Denis BERTIEAUX" userId="161830c8-f312-4332-827e-c8f8681f13da" providerId="ADAL" clId="{93916518-C033-43BE-9E34-85AF7365C3E7}" dt="2023-05-05T17:09:32.125" v="33" actId="1076"/>
        <pc:sldMkLst>
          <pc:docMk/>
          <pc:sldMk cId="0" sldId="397"/>
        </pc:sldMkLst>
        <pc:picChg chg="del">
          <ac:chgData name="Denis BERTIEAUX" userId="161830c8-f312-4332-827e-c8f8681f13da" providerId="ADAL" clId="{93916518-C033-43BE-9E34-85AF7365C3E7}" dt="2023-05-04T10:38:27.575" v="25" actId="478"/>
          <ac:picMkLst>
            <pc:docMk/>
            <pc:sldMk cId="0" sldId="397"/>
            <ac:picMk id="8" creationId="{00000000-0000-0000-0000-000000000000}"/>
          </ac:picMkLst>
        </pc:picChg>
        <pc:picChg chg="add del mod">
          <ac:chgData name="Denis BERTIEAUX" userId="161830c8-f312-4332-827e-c8f8681f13da" providerId="ADAL" clId="{93916518-C033-43BE-9E34-85AF7365C3E7}" dt="2023-05-05T17:08:33.473" v="28" actId="478"/>
          <ac:picMkLst>
            <pc:docMk/>
            <pc:sldMk cId="0" sldId="397"/>
            <ac:picMk id="10" creationId="{61CFBF5F-53D8-A702-3002-8996CADA4906}"/>
          </ac:picMkLst>
        </pc:picChg>
        <pc:picChg chg="add mod">
          <ac:chgData name="Denis BERTIEAUX" userId="161830c8-f312-4332-827e-c8f8681f13da" providerId="ADAL" clId="{93916518-C033-43BE-9E34-85AF7365C3E7}" dt="2023-05-05T17:09:32.125" v="33" actId="1076"/>
          <ac:picMkLst>
            <pc:docMk/>
            <pc:sldMk cId="0" sldId="397"/>
            <ac:picMk id="11" creationId="{C1EC2BC4-4123-9B95-E6AC-044E99EF199F}"/>
          </ac:picMkLst>
        </pc:picChg>
      </pc:sldChg>
      <pc:sldChg chg="modSp mod delCm">
        <pc:chgData name="Denis BERTIEAUX" userId="161830c8-f312-4332-827e-c8f8681f13da" providerId="ADAL" clId="{93916518-C033-43BE-9E34-85AF7365C3E7}" dt="2023-05-04T09:50:56.800" v="4" actId="1592"/>
        <pc:sldMkLst>
          <pc:docMk/>
          <pc:sldMk cId="0" sldId="398"/>
        </pc:sldMkLst>
        <pc:spChg chg="mod">
          <ac:chgData name="Denis BERTIEAUX" userId="161830c8-f312-4332-827e-c8f8681f13da" providerId="ADAL" clId="{93916518-C033-43BE-9E34-85AF7365C3E7}" dt="2023-05-04T09:50:15.066" v="0" actId="20577"/>
          <ac:spMkLst>
            <pc:docMk/>
            <pc:sldMk cId="0" sldId="398"/>
            <ac:spMk id="2" creationId="{00000000-0000-0000-0000-000000000000}"/>
          </ac:spMkLst>
        </pc:spChg>
        <pc:graphicFrameChg chg="modGraphic">
          <ac:chgData name="Denis BERTIEAUX" userId="161830c8-f312-4332-827e-c8f8681f13da" providerId="ADAL" clId="{93916518-C033-43BE-9E34-85AF7365C3E7}" dt="2023-05-04T09:50:35.621" v="2" actId="207"/>
          <ac:graphicFrameMkLst>
            <pc:docMk/>
            <pc:sldMk cId="0" sldId="398"/>
            <ac:graphicFrameMk id="8" creationId="{00000000-0000-0000-0000-000000000000}"/>
          </ac:graphicFrameMkLst>
        </pc:graphicFrameChg>
      </pc:sldChg>
      <pc:sldChg chg="delCm">
        <pc:chgData name="Denis BERTIEAUX" userId="161830c8-f312-4332-827e-c8f8681f13da" providerId="ADAL" clId="{93916518-C033-43BE-9E34-85AF7365C3E7}" dt="2023-05-04T09:52:21.240" v="9" actId="1592"/>
        <pc:sldMkLst>
          <pc:docMk/>
          <pc:sldMk cId="0" sldId="3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lumniumonsac-my.sharepoint.com/personal/537086_umons_ac_be/Documents/Documents/Projets%20de%20recherche/Bien-e&#770;tre%20enseignant/Traitement%20statistique%20FWB%20QCbien-e&#770;tre/Donn&#233;es%20temps%201%20et%202/R&#233;sultats/Graphiques%20temps%201%20et%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lumniumonsac-my.sharepoint.com/personal/537086_umons_ac_be/Documents/Documents/Projets%20de%20recherche/Bien-e&#770;tre%20enseignant/Traitement%20statistique%20FWB%20QCbien-e&#770;tre/Donn&#233;es%20temps%201%20et%202/R&#233;sultats/Graphiques%20temps%201%20et%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fr-BE"/>
              <a:t>Moyennes au PsyCap</a:t>
            </a:r>
            <a:r>
              <a:rPr lang="fr-BE" baseline="0"/>
              <a:t> des enseignants de Fédération Wallonie-Bruxelles et du Québec (N=106)</a:t>
            </a:r>
            <a:endParaRPr lang="fr-BE"/>
          </a:p>
        </c:rich>
      </c:tx>
      <c:overlay val="0"/>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'Moyennes PsyCap'!$J$3</c:f>
              <c:strCache>
                <c:ptCount val="1"/>
                <c:pt idx="0">
                  <c:v>PsyCap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4.3547490595856504E-3"/>
                  <c:y val="-5.174809088624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B7-4F68-8E17-D6A5FBE76CB2}"/>
                </c:ext>
              </c:extLst>
            </c:dLbl>
            <c:dLbl>
              <c:idx val="1"/>
              <c:layout>
                <c:manualLayout>
                  <c:x val="-2.0322162278066401E-2"/>
                  <c:y val="-5.8804648734366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B7-4F68-8E17-D6A5FBE76CB2}"/>
                </c:ext>
              </c:extLst>
            </c:dLbl>
            <c:dLbl>
              <c:idx val="2"/>
              <c:layout>
                <c:manualLayout>
                  <c:x val="-2.7580077377375799E-2"/>
                  <c:y val="-5.8804648734366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B7-4F68-8E17-D6A5FBE76CB2}"/>
                </c:ext>
              </c:extLst>
            </c:dLbl>
            <c:dLbl>
              <c:idx val="3"/>
              <c:layout>
                <c:manualLayout>
                  <c:x val="-1.45158301986189E-2"/>
                  <c:y val="-4.93959049368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B7-4F68-8E17-D6A5FBE76CB2}"/>
                </c:ext>
              </c:extLst>
            </c:dLbl>
            <c:dLbl>
              <c:idx val="4"/>
              <c:layout>
                <c:manualLayout>
                  <c:x val="-1.8870579258204598E-2"/>
                  <c:y val="-4.93959049368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B7-4F68-8E17-D6A5FBE76CB2}"/>
                </c:ext>
              </c:extLst>
            </c:dLbl>
            <c:dLbl>
              <c:idx val="5"/>
              <c:layout>
                <c:manualLayout>
                  <c:x val="0"/>
                  <c:y val="-3.0578417341870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B7-4F68-8E17-D6A5FBE76CB2}"/>
                </c:ext>
              </c:extLst>
            </c:dLbl>
            <c:dLbl>
              <c:idx val="6"/>
              <c:layout>
                <c:manualLayout>
                  <c:x val="-1.0161081139033299E-2"/>
                  <c:y val="-2.8226231392495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B7-4F68-8E17-D6A5FBE76CB2}"/>
                </c:ext>
              </c:extLst>
            </c:dLbl>
            <c:dLbl>
              <c:idx val="7"/>
              <c:layout>
                <c:manualLayout>
                  <c:x val="-1.01610811390331E-2"/>
                  <c:y val="-4.93959049368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B7-4F68-8E17-D6A5FBE76CB2}"/>
                </c:ext>
              </c:extLst>
            </c:dLbl>
            <c:dLbl>
              <c:idx val="8"/>
              <c:layout>
                <c:manualLayout>
                  <c:x val="-7.2579150993094203E-3"/>
                  <c:y val="-3.0578417341870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B7-4F68-8E17-D6A5FBE76CB2}"/>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PsyCap'!$K$3:$S$3</c:f>
              <c:numCache>
                <c:formatCode>General</c:formatCode>
                <c:ptCount val="9"/>
                <c:pt idx="0">
                  <c:v>4.4199000000000002</c:v>
                </c:pt>
                <c:pt idx="1">
                  <c:v>4.3609</c:v>
                </c:pt>
                <c:pt idx="2">
                  <c:v>4.3766999999999996</c:v>
                </c:pt>
                <c:pt idx="3">
                  <c:v>4.0980999999999996</c:v>
                </c:pt>
                <c:pt idx="4">
                  <c:v>4.0738000000000003</c:v>
                </c:pt>
                <c:pt idx="5">
                  <c:v>4.0860000000000003</c:v>
                </c:pt>
                <c:pt idx="6">
                  <c:v>4.2832999999999997</c:v>
                </c:pt>
                <c:pt idx="7">
                  <c:v>4.2389999999999999</c:v>
                </c:pt>
                <c:pt idx="8">
                  <c:v>4.2489999999999997</c:v>
                </c:pt>
              </c:numCache>
            </c:numRef>
          </c:val>
          <c:extLst>
            <c:ext xmlns:c16="http://schemas.microsoft.com/office/drawing/2014/chart" uri="{C3380CC4-5D6E-409C-BE32-E72D297353CC}">
              <c16:uniqueId val="{00000009-73B7-4F68-8E17-D6A5FBE76CB2}"/>
            </c:ext>
          </c:extLst>
        </c:ser>
        <c:ser>
          <c:idx val="1"/>
          <c:order val="1"/>
          <c:tx>
            <c:strRef>
              <c:f>'Moyennes PsyCap'!$J$4</c:f>
              <c:strCache>
                <c:ptCount val="1"/>
                <c:pt idx="0">
                  <c:v>Auto-efficacité</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PsyCap'!$K$4:$S$4</c:f>
              <c:numCache>
                <c:formatCode>General</c:formatCode>
                <c:ptCount val="9"/>
                <c:pt idx="0">
                  <c:v>4.6475</c:v>
                </c:pt>
                <c:pt idx="1">
                  <c:v>4.6933999999999996</c:v>
                </c:pt>
                <c:pt idx="2">
                  <c:v>4.6707999999999998</c:v>
                </c:pt>
                <c:pt idx="3">
                  <c:v>4.3630000000000004</c:v>
                </c:pt>
                <c:pt idx="4">
                  <c:v>4.2407000000000004</c:v>
                </c:pt>
                <c:pt idx="5">
                  <c:v>4.3018999999999998</c:v>
                </c:pt>
                <c:pt idx="6">
                  <c:v>4.5266999999999999</c:v>
                </c:pt>
                <c:pt idx="7">
                  <c:v>4.5012999999999996</c:v>
                </c:pt>
                <c:pt idx="8">
                  <c:v>4.5141999999999998</c:v>
                </c:pt>
              </c:numCache>
            </c:numRef>
          </c:val>
          <c:extLst>
            <c:ext xmlns:c16="http://schemas.microsoft.com/office/drawing/2014/chart" uri="{C3380CC4-5D6E-409C-BE32-E72D297353CC}">
              <c16:uniqueId val="{0000000A-73B7-4F68-8E17-D6A5FBE76CB2}"/>
            </c:ext>
          </c:extLst>
        </c:ser>
        <c:ser>
          <c:idx val="2"/>
          <c:order val="2"/>
          <c:tx>
            <c:strRef>
              <c:f>'Moyennes PsyCap'!$J$5</c:f>
              <c:strCache>
                <c:ptCount val="1"/>
                <c:pt idx="0">
                  <c:v>Espoir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PsyCap'!$K$5:$S$5</c:f>
              <c:numCache>
                <c:formatCode>General</c:formatCode>
                <c:ptCount val="9"/>
                <c:pt idx="0">
                  <c:v>4.6136999999999997</c:v>
                </c:pt>
                <c:pt idx="1">
                  <c:v>4.5082000000000004</c:v>
                </c:pt>
                <c:pt idx="2">
                  <c:v>4.5601000000000003</c:v>
                </c:pt>
                <c:pt idx="3">
                  <c:v>4.2415000000000003</c:v>
                </c:pt>
                <c:pt idx="4">
                  <c:v>4.1666999999999996</c:v>
                </c:pt>
                <c:pt idx="5">
                  <c:v>4.2019000000000002</c:v>
                </c:pt>
                <c:pt idx="6">
                  <c:v>4.4557000000000002</c:v>
                </c:pt>
                <c:pt idx="7">
                  <c:v>4.3632</c:v>
                </c:pt>
                <c:pt idx="8">
                  <c:v>4.4080000000000004</c:v>
                </c:pt>
              </c:numCache>
            </c:numRef>
          </c:val>
          <c:extLst>
            <c:ext xmlns:c16="http://schemas.microsoft.com/office/drawing/2014/chart" uri="{C3380CC4-5D6E-409C-BE32-E72D297353CC}">
              <c16:uniqueId val="{0000000B-73B7-4F68-8E17-D6A5FBE76CB2}"/>
            </c:ext>
          </c:extLst>
        </c:ser>
        <c:ser>
          <c:idx val="3"/>
          <c:order val="3"/>
          <c:tx>
            <c:strRef>
              <c:f>'Moyennes PsyCap'!$J$6</c:f>
              <c:strCache>
                <c:ptCount val="1"/>
                <c:pt idx="0">
                  <c:v>Résilience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PsyCap'!$K$6:$S$6</c:f>
              <c:numCache>
                <c:formatCode>General</c:formatCode>
                <c:ptCount val="9"/>
                <c:pt idx="0">
                  <c:v>4.5601000000000003</c:v>
                </c:pt>
                <c:pt idx="1">
                  <c:v>4.5049000000000001</c:v>
                </c:pt>
                <c:pt idx="2">
                  <c:v>4.3470000000000004</c:v>
                </c:pt>
                <c:pt idx="3">
                  <c:v>4.2073999999999998</c:v>
                </c:pt>
                <c:pt idx="4">
                  <c:v>4.2718999999999996</c:v>
                </c:pt>
                <c:pt idx="5">
                  <c:v>4.2397</c:v>
                </c:pt>
                <c:pt idx="6">
                  <c:v>4.4104000000000001</c:v>
                </c:pt>
                <c:pt idx="7">
                  <c:v>4.4059999999999997</c:v>
                </c:pt>
                <c:pt idx="8">
                  <c:v>4.2319000000000004</c:v>
                </c:pt>
              </c:numCache>
            </c:numRef>
          </c:val>
          <c:extLst>
            <c:ext xmlns:c16="http://schemas.microsoft.com/office/drawing/2014/chart" uri="{C3380CC4-5D6E-409C-BE32-E72D297353CC}">
              <c16:uniqueId val="{0000000C-73B7-4F68-8E17-D6A5FBE76CB2}"/>
            </c:ext>
          </c:extLst>
        </c:ser>
        <c:ser>
          <c:idx val="4"/>
          <c:order val="4"/>
          <c:tx>
            <c:strRef>
              <c:f>'Moyennes PsyCap'!$J$7</c:f>
              <c:strCache>
                <c:ptCount val="1"/>
                <c:pt idx="0">
                  <c:v>Optimisme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PsyCap'!$K$7:$S$7</c:f>
              <c:numCache>
                <c:formatCode>General</c:formatCode>
                <c:ptCount val="9"/>
                <c:pt idx="0">
                  <c:v>3.847</c:v>
                </c:pt>
                <c:pt idx="1">
                  <c:v>3.7311000000000001</c:v>
                </c:pt>
                <c:pt idx="2">
                  <c:v>3.7909999999999999</c:v>
                </c:pt>
                <c:pt idx="3">
                  <c:v>3.5762999999999998</c:v>
                </c:pt>
                <c:pt idx="4">
                  <c:v>3.6185</c:v>
                </c:pt>
                <c:pt idx="5">
                  <c:v>3.5926</c:v>
                </c:pt>
                <c:pt idx="6">
                  <c:v>3.7321</c:v>
                </c:pt>
                <c:pt idx="7">
                  <c:v>3.6833</c:v>
                </c:pt>
                <c:pt idx="8">
                  <c:v>3.7067999999999999</c:v>
                </c:pt>
              </c:numCache>
            </c:numRef>
          </c:val>
          <c:extLst>
            <c:ext xmlns:c16="http://schemas.microsoft.com/office/drawing/2014/chart" uri="{C3380CC4-5D6E-409C-BE32-E72D297353CC}">
              <c16:uniqueId val="{0000000D-73B7-4F68-8E17-D6A5FBE76CB2}"/>
            </c:ext>
          </c:extLst>
        </c:ser>
        <c:dLbls>
          <c:showLegendKey val="0"/>
          <c:showVal val="0"/>
          <c:showCatName val="0"/>
          <c:showSerName val="0"/>
          <c:showPercent val="0"/>
          <c:showBubbleSize val="0"/>
        </c:dLbls>
        <c:gapWidth val="150"/>
        <c:axId val="1297386128"/>
        <c:axId val="1297379888"/>
      </c:barChart>
      <c:catAx>
        <c:axId val="1297386128"/>
        <c:scaling>
          <c:orientation val="minMax"/>
        </c:scaling>
        <c:delete val="0"/>
        <c:axPos val="b"/>
        <c:title>
          <c:tx>
            <c:rich>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fr-BE"/>
                  <a:t>Groupes</a:t>
                </a:r>
                <a:r>
                  <a:rPr lang="fr-BE" baseline="0"/>
                  <a:t> de l'échantillon</a:t>
                </a:r>
                <a:endParaRPr lang="fr-BE"/>
              </a:p>
            </c:rich>
          </c:tx>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297379888"/>
        <c:crossesAt val="0"/>
        <c:auto val="1"/>
        <c:lblAlgn val="ctr"/>
        <c:lblOffset val="100"/>
        <c:noMultiLvlLbl val="0"/>
      </c:catAx>
      <c:valAx>
        <c:axId val="1297379888"/>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fr-BE"/>
                  <a:t>Score</a:t>
                </a:r>
                <a:r>
                  <a:rPr lang="fr-BE" baseline="0"/>
                  <a:t> au PsyCap et à ses échelles</a:t>
                </a:r>
                <a:endParaRPr lang="fr-BE"/>
              </a:p>
            </c:rich>
          </c:tx>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29738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lang="en-US"/>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fr-BE"/>
              <a:t>Moyennes</a:t>
            </a:r>
            <a:r>
              <a:rPr lang="fr-BE" baseline="0"/>
              <a:t> au PERMA des enseignants de Fédération Wallonie-Bruxelles et du Québec (N=106)</a:t>
            </a:r>
            <a:endParaRPr lang="fr-BE"/>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'Perma Moyennes'!$A$3</c:f>
              <c:strCache>
                <c:ptCount val="1"/>
                <c:pt idx="0">
                  <c:v>PERMA</c:v>
                </c:pt>
              </c:strCache>
            </c:strRef>
          </c:tx>
          <c:spPr>
            <a:solidFill>
              <a:schemeClr val="accent1"/>
            </a:solidFill>
            <a:ln>
              <a:noFill/>
            </a:ln>
            <a:effectLst/>
            <a:sp3d/>
          </c:spPr>
          <c:invertIfNegative val="0"/>
          <c:dLbls>
            <c:dLbl>
              <c:idx val="0"/>
              <c:layout>
                <c:manualLayout>
                  <c:x val="0"/>
                  <c:y val="-5.13791818801931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1E-4FE8-92D1-4A64D5B9F3E1}"/>
                </c:ext>
              </c:extLst>
            </c:dLbl>
            <c:dLbl>
              <c:idx val="1"/>
              <c:layout>
                <c:manualLayout>
                  <c:x val="2.9408001870996998E-3"/>
                  <c:y val="-5.36130593532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1E-4FE8-92D1-4A64D5B9F3E1}"/>
                </c:ext>
              </c:extLst>
            </c:dLbl>
            <c:dLbl>
              <c:idx val="2"/>
              <c:layout>
                <c:manualLayout>
                  <c:x val="4.41120028064959E-3"/>
                  <c:y val="-4.6911426934089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1E-4FE8-92D1-4A64D5B9F3E1}"/>
                </c:ext>
              </c:extLst>
            </c:dLbl>
            <c:dLbl>
              <c:idx val="3"/>
              <c:layout>
                <c:manualLayout>
                  <c:x val="0"/>
                  <c:y val="-8.2653466502919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1E-4FE8-92D1-4A64D5B9F3E1}"/>
                </c:ext>
              </c:extLst>
            </c:dLbl>
            <c:dLbl>
              <c:idx val="4"/>
              <c:layout>
                <c:manualLayout>
                  <c:x val="-1.47040009354997E-3"/>
                  <c:y val="-8.26534665029193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1E-4FE8-92D1-4A64D5B9F3E1}"/>
                </c:ext>
              </c:extLst>
            </c:dLbl>
            <c:dLbl>
              <c:idx val="5"/>
              <c:layout>
                <c:manualLayout>
                  <c:x val="-1.0292800654848999E-2"/>
                  <c:y val="-6.7016324191556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1E-4FE8-92D1-4A64D5B9F3E1}"/>
                </c:ext>
              </c:extLst>
            </c:dLbl>
            <c:dLbl>
              <c:idx val="6"/>
              <c:layout>
                <c:manualLayout>
                  <c:x val="-5.8816003741994603E-3"/>
                  <c:y val="-6.7016324191556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1E-4FE8-92D1-4A64D5B9F3E1}"/>
                </c:ext>
              </c:extLst>
            </c:dLbl>
            <c:dLbl>
              <c:idx val="7"/>
              <c:layout>
                <c:manualLayout>
                  <c:x val="-1.4704000935498601E-3"/>
                  <c:y val="-6.4782446718504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1E-4FE8-92D1-4A64D5B9F3E1}"/>
                </c:ext>
              </c:extLst>
            </c:dLbl>
            <c:dLbl>
              <c:idx val="8"/>
              <c:layout>
                <c:manualLayout>
                  <c:x val="-7.3520004677493202E-3"/>
                  <c:y val="-7.148407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1E-4FE8-92D1-4A64D5B9F3E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Moyennes'!$B$3:$J$3</c:f>
              <c:numCache>
                <c:formatCode>0.00</c:formatCode>
                <c:ptCount val="9"/>
                <c:pt idx="0">
                  <c:v>7.4993999999999996</c:v>
                </c:pt>
                <c:pt idx="1">
                  <c:v>7.2965</c:v>
                </c:pt>
                <c:pt idx="2">
                  <c:v>7.3872</c:v>
                </c:pt>
                <c:pt idx="3">
                  <c:v>7.1058000000000003</c:v>
                </c:pt>
                <c:pt idx="4">
                  <c:v>7.1040000000000001</c:v>
                </c:pt>
                <c:pt idx="5">
                  <c:v>7.1044</c:v>
                </c:pt>
                <c:pt idx="6">
                  <c:v>7.3338999999999999</c:v>
                </c:pt>
                <c:pt idx="7">
                  <c:v>7.2157</c:v>
                </c:pt>
                <c:pt idx="8">
                  <c:v>7.2686000000000002</c:v>
                </c:pt>
              </c:numCache>
            </c:numRef>
          </c:val>
          <c:extLst>
            <c:ext xmlns:c16="http://schemas.microsoft.com/office/drawing/2014/chart" uri="{C3380CC4-5D6E-409C-BE32-E72D297353CC}">
              <c16:uniqueId val="{00000009-F11E-4FE8-92D1-4A64D5B9F3E1}"/>
            </c:ext>
          </c:extLst>
        </c:ser>
        <c:ser>
          <c:idx val="1"/>
          <c:order val="1"/>
          <c:tx>
            <c:strRef>
              <c:f>'Perma Moyennes'!$A$4</c:f>
              <c:strCache>
                <c:ptCount val="1"/>
                <c:pt idx="0">
                  <c:v>Emotions positives</c:v>
                </c:pt>
              </c:strCache>
            </c:strRef>
          </c:tx>
          <c:spPr>
            <a:solidFill>
              <a:schemeClr val="accent2"/>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Moyennes'!$B$4:$J$4</c:f>
              <c:numCache>
                <c:formatCode>0.00</c:formatCode>
                <c:ptCount val="9"/>
                <c:pt idx="0">
                  <c:v>7.3944000000000001</c:v>
                </c:pt>
                <c:pt idx="1">
                  <c:v>6.9667000000000003</c:v>
                </c:pt>
                <c:pt idx="2">
                  <c:v>7.1611000000000002</c:v>
                </c:pt>
                <c:pt idx="3">
                  <c:v>6.9630000000000001</c:v>
                </c:pt>
                <c:pt idx="4">
                  <c:v>6.9259000000000004</c:v>
                </c:pt>
                <c:pt idx="5">
                  <c:v>6.9370000000000003</c:v>
                </c:pt>
                <c:pt idx="6">
                  <c:v>7.2138</c:v>
                </c:pt>
                <c:pt idx="7">
                  <c:v>6.9560000000000004</c:v>
                </c:pt>
                <c:pt idx="8">
                  <c:v>7.0708000000000002</c:v>
                </c:pt>
              </c:numCache>
            </c:numRef>
          </c:val>
          <c:extLst>
            <c:ext xmlns:c16="http://schemas.microsoft.com/office/drawing/2014/chart" uri="{C3380CC4-5D6E-409C-BE32-E72D297353CC}">
              <c16:uniqueId val="{0000000A-F11E-4FE8-92D1-4A64D5B9F3E1}"/>
            </c:ext>
          </c:extLst>
        </c:ser>
        <c:ser>
          <c:idx val="2"/>
          <c:order val="2"/>
          <c:tx>
            <c:strRef>
              <c:f>'Perma Moyennes'!$A$5</c:f>
              <c:strCache>
                <c:ptCount val="1"/>
                <c:pt idx="0">
                  <c:v>Engagement</c:v>
                </c:pt>
              </c:strCache>
            </c:strRef>
          </c:tx>
          <c:spPr>
            <a:solidFill>
              <a:schemeClr val="accent3"/>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Moyennes'!$B$5:$J$5</c:f>
              <c:numCache>
                <c:formatCode>0.00</c:formatCode>
                <c:ptCount val="9"/>
                <c:pt idx="0">
                  <c:v>7.6333000000000002</c:v>
                </c:pt>
                <c:pt idx="1">
                  <c:v>7.5250000000000004</c:v>
                </c:pt>
                <c:pt idx="2">
                  <c:v>7.5667</c:v>
                </c:pt>
                <c:pt idx="3">
                  <c:v>7.3888999999999996</c:v>
                </c:pt>
                <c:pt idx="4">
                  <c:v>7.2556000000000003</c:v>
                </c:pt>
                <c:pt idx="5">
                  <c:v>7.3221999999999996</c:v>
                </c:pt>
                <c:pt idx="6">
                  <c:v>7.5377000000000001</c:v>
                </c:pt>
                <c:pt idx="7">
                  <c:v>7.4198000000000004</c:v>
                </c:pt>
                <c:pt idx="8">
                  <c:v>7.4717000000000002</c:v>
                </c:pt>
              </c:numCache>
            </c:numRef>
          </c:val>
          <c:extLst>
            <c:ext xmlns:c16="http://schemas.microsoft.com/office/drawing/2014/chart" uri="{C3380CC4-5D6E-409C-BE32-E72D297353CC}">
              <c16:uniqueId val="{0000000B-F11E-4FE8-92D1-4A64D5B9F3E1}"/>
            </c:ext>
          </c:extLst>
        </c:ser>
        <c:ser>
          <c:idx val="3"/>
          <c:order val="3"/>
          <c:tx>
            <c:strRef>
              <c:f>'Perma Moyennes'!$A$6</c:f>
              <c:strCache>
                <c:ptCount val="1"/>
                <c:pt idx="0">
                  <c:v>Relations positives</c:v>
                </c:pt>
              </c:strCache>
            </c:strRef>
          </c:tx>
          <c:spPr>
            <a:solidFill>
              <a:schemeClr val="accent4"/>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Moyennes'!$B$6:$J$6</c:f>
              <c:numCache>
                <c:formatCode>0.00</c:formatCode>
                <c:ptCount val="9"/>
                <c:pt idx="0">
                  <c:v>7.3555999999999999</c:v>
                </c:pt>
                <c:pt idx="1">
                  <c:v>7.1166999999999998</c:v>
                </c:pt>
                <c:pt idx="2">
                  <c:v>7.2249999999999996</c:v>
                </c:pt>
                <c:pt idx="3">
                  <c:v>6.8888999999999996</c:v>
                </c:pt>
                <c:pt idx="4">
                  <c:v>7.0444000000000004</c:v>
                </c:pt>
                <c:pt idx="5">
                  <c:v>6.9703999999999997</c:v>
                </c:pt>
                <c:pt idx="6">
                  <c:v>7.1478000000000002</c:v>
                </c:pt>
                <c:pt idx="7">
                  <c:v>7.0659999999999998</c:v>
                </c:pt>
                <c:pt idx="8">
                  <c:v>7.1021999999999998</c:v>
                </c:pt>
              </c:numCache>
            </c:numRef>
          </c:val>
          <c:extLst>
            <c:ext xmlns:c16="http://schemas.microsoft.com/office/drawing/2014/chart" uri="{C3380CC4-5D6E-409C-BE32-E72D297353CC}">
              <c16:uniqueId val="{0000000C-F11E-4FE8-92D1-4A64D5B9F3E1}"/>
            </c:ext>
          </c:extLst>
        </c:ser>
        <c:ser>
          <c:idx val="4"/>
          <c:order val="4"/>
          <c:tx>
            <c:strRef>
              <c:f>'Perma Moyennes'!$A$7</c:f>
              <c:strCache>
                <c:ptCount val="1"/>
                <c:pt idx="0">
                  <c:v>Sens</c:v>
                </c:pt>
              </c:strCache>
            </c:strRef>
          </c:tx>
          <c:spPr>
            <a:solidFill>
              <a:schemeClr val="accent5"/>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Moyennes'!$B$7:$J$7</c:f>
              <c:numCache>
                <c:formatCode>0.00</c:formatCode>
                <c:ptCount val="9"/>
                <c:pt idx="0">
                  <c:v>8.0556000000000001</c:v>
                </c:pt>
                <c:pt idx="1">
                  <c:v>8.0443999999999996</c:v>
                </c:pt>
                <c:pt idx="2">
                  <c:v>8.0277999999999992</c:v>
                </c:pt>
                <c:pt idx="3">
                  <c:v>7.5332999999999997</c:v>
                </c:pt>
                <c:pt idx="4">
                  <c:v>7.4</c:v>
                </c:pt>
                <c:pt idx="5">
                  <c:v>7.4667000000000003</c:v>
                </c:pt>
                <c:pt idx="6">
                  <c:v>7.8428000000000004</c:v>
                </c:pt>
                <c:pt idx="7">
                  <c:v>7.7798999999999996</c:v>
                </c:pt>
                <c:pt idx="8">
                  <c:v>7.7987000000000002</c:v>
                </c:pt>
              </c:numCache>
            </c:numRef>
          </c:val>
          <c:extLst>
            <c:ext xmlns:c16="http://schemas.microsoft.com/office/drawing/2014/chart" uri="{C3380CC4-5D6E-409C-BE32-E72D297353CC}">
              <c16:uniqueId val="{0000000D-F11E-4FE8-92D1-4A64D5B9F3E1}"/>
            </c:ext>
          </c:extLst>
        </c:ser>
        <c:ser>
          <c:idx val="5"/>
          <c:order val="5"/>
          <c:tx>
            <c:strRef>
              <c:f>'Perma Moyennes'!$A$8</c:f>
              <c:strCache>
                <c:ptCount val="1"/>
                <c:pt idx="0">
                  <c:v>Accomplissement</c:v>
                </c:pt>
              </c:strCache>
            </c:strRef>
          </c:tx>
          <c:spPr>
            <a:solidFill>
              <a:schemeClr val="accent6"/>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Moyennes'!$B$8:$J$8</c:f>
              <c:numCache>
                <c:formatCode>0.00</c:formatCode>
                <c:ptCount val="9"/>
                <c:pt idx="0">
                  <c:v>7.2222</c:v>
                </c:pt>
                <c:pt idx="1">
                  <c:v>7.0944000000000003</c:v>
                </c:pt>
                <c:pt idx="2">
                  <c:v>7.15</c:v>
                </c:pt>
                <c:pt idx="3">
                  <c:v>6.8333000000000004</c:v>
                </c:pt>
                <c:pt idx="4">
                  <c:v>6.7259000000000002</c:v>
                </c:pt>
                <c:pt idx="5">
                  <c:v>6.7851999999999997</c:v>
                </c:pt>
                <c:pt idx="6">
                  <c:v>7.0518999999999998</c:v>
                </c:pt>
                <c:pt idx="7">
                  <c:v>6.9340000000000002</c:v>
                </c:pt>
                <c:pt idx="8">
                  <c:v>6.9905999999999997</c:v>
                </c:pt>
              </c:numCache>
            </c:numRef>
          </c:val>
          <c:extLst>
            <c:ext xmlns:c16="http://schemas.microsoft.com/office/drawing/2014/chart" uri="{C3380CC4-5D6E-409C-BE32-E72D297353CC}">
              <c16:uniqueId val="{0000000E-F11E-4FE8-92D1-4A64D5B9F3E1}"/>
            </c:ext>
          </c:extLst>
        </c:ser>
        <c:dLbls>
          <c:showLegendKey val="0"/>
          <c:showVal val="0"/>
          <c:showCatName val="0"/>
          <c:showSerName val="0"/>
          <c:showPercent val="0"/>
          <c:showBubbleSize val="0"/>
        </c:dLbls>
        <c:gapWidth val="150"/>
        <c:axId val="1312177120"/>
        <c:axId val="1146922208"/>
      </c:barChart>
      <c:catAx>
        <c:axId val="1312177120"/>
        <c:scaling>
          <c:orientation val="minMax"/>
        </c:scaling>
        <c:delete val="0"/>
        <c:axPos val="b"/>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fr-BE"/>
                  <a:t>Groupes</a:t>
                </a:r>
              </a:p>
            </c:rich>
          </c:tx>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146922208"/>
        <c:crosses val="autoZero"/>
        <c:auto val="1"/>
        <c:lblAlgn val="ctr"/>
        <c:lblOffset val="100"/>
        <c:noMultiLvlLbl val="0"/>
      </c:catAx>
      <c:valAx>
        <c:axId val="1146922208"/>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fr-BE"/>
                  <a:t>Score</a:t>
                </a:r>
                <a:r>
                  <a:rPr lang="fr-BE" baseline="0"/>
                  <a:t> aux échelle du PERMA</a:t>
                </a:r>
                <a:endParaRPr lang="fr-BE"/>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31217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lang="en-US"/>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5-04T08:55:35.278" idx="8">
    <p:pos x="166" y="166"/>
    <p:text>Si je réalisai cette présentation, je discuterai aussi l'échantillon FWB et Qc</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A410109-9883-431B-A305-74259CF0BC47}" type="doc">
      <dgm:prSet loTypeId="urn:microsoft.com/office/officeart/2005/8/layout/process1" loCatId="process" qsTypeId="urn:microsoft.com/office/officeart/2005/8/quickstyle/simple1#1" qsCatId="simple" csTypeId="urn:microsoft.com/office/officeart/2005/8/colors/accent1_2#1" csCatId="accent1" phldr="1"/>
      <dgm:spPr/>
    </dgm:pt>
    <dgm:pt modelId="{675F4073-3167-40C4-9330-E83A0AD414F2}">
      <dgm:prSet phldrT="[Texte]"/>
      <dgm:spPr/>
      <dgm:t>
        <a:bodyPr/>
        <a:lstStyle/>
        <a:p>
          <a:r>
            <a:rPr lang="fr-FR" dirty="0"/>
            <a:t>Méthodologie : enquête menée </a:t>
          </a:r>
          <a:endParaRPr lang="fr-BE" dirty="0"/>
        </a:p>
      </dgm:t>
    </dgm:pt>
    <dgm:pt modelId="{B60527DF-3692-4417-BE65-EE94BB058CDE}" type="parTrans" cxnId="{518CA3CA-D968-4F92-A6AA-EB00DD2431C8}">
      <dgm:prSet/>
      <dgm:spPr/>
      <dgm:t>
        <a:bodyPr/>
        <a:lstStyle/>
        <a:p>
          <a:endParaRPr lang="fr-BE"/>
        </a:p>
      </dgm:t>
    </dgm:pt>
    <dgm:pt modelId="{E576DB29-5C80-4E57-965D-BA8395FC90B7}" type="sibTrans" cxnId="{518CA3CA-D968-4F92-A6AA-EB00DD2431C8}">
      <dgm:prSet/>
      <dgm:spPr/>
      <dgm:t>
        <a:bodyPr/>
        <a:lstStyle/>
        <a:p>
          <a:endParaRPr lang="fr-BE"/>
        </a:p>
      </dgm:t>
    </dgm:pt>
    <dgm:pt modelId="{14ED4CCA-93A0-48D4-A1D3-2E1FE38DE007}">
      <dgm:prSet phldrT="[Texte]"/>
      <dgm:spPr/>
      <dgm:t>
        <a:bodyPr/>
        <a:lstStyle/>
        <a:p>
          <a:r>
            <a:rPr lang="fr-FR"/>
            <a:t>Résultats de l’  enquête </a:t>
          </a:r>
          <a:r>
            <a:rPr lang="fr-FR" dirty="0"/>
            <a:t>et discussion</a:t>
          </a:r>
          <a:endParaRPr lang="fr-BE" dirty="0"/>
        </a:p>
      </dgm:t>
    </dgm:pt>
    <dgm:pt modelId="{B8E4A6C0-27C1-4508-93A2-2D0950757DF6}" type="parTrans" cxnId="{212E3BD1-36E5-450A-B444-44206572C8D4}">
      <dgm:prSet/>
      <dgm:spPr/>
      <dgm:t>
        <a:bodyPr/>
        <a:lstStyle/>
        <a:p>
          <a:endParaRPr lang="fr-BE"/>
        </a:p>
      </dgm:t>
    </dgm:pt>
    <dgm:pt modelId="{02AFD302-6809-4B57-9900-74DBD410FC4F}" type="sibTrans" cxnId="{212E3BD1-36E5-450A-B444-44206572C8D4}">
      <dgm:prSet/>
      <dgm:spPr/>
      <dgm:t>
        <a:bodyPr/>
        <a:lstStyle/>
        <a:p>
          <a:endParaRPr lang="fr-BE"/>
        </a:p>
      </dgm:t>
    </dgm:pt>
    <dgm:pt modelId="{85D823FC-8821-46C1-AAB7-6CC8B721098F}">
      <dgm:prSet/>
      <dgm:spPr/>
      <dgm:t>
        <a:bodyPr/>
        <a:lstStyle/>
        <a:p>
          <a:r>
            <a:rPr lang="fr-FR" dirty="0"/>
            <a:t>Notions théoriques sur le bien-être PERMA et le PsyCap</a:t>
          </a:r>
          <a:endParaRPr lang="fr-BE" dirty="0"/>
        </a:p>
      </dgm:t>
    </dgm:pt>
    <dgm:pt modelId="{B2E4E6A7-3B31-41EC-B6F6-2CBFFFF8F930}" type="parTrans" cxnId="{F1D6BADB-E54F-4247-BB62-4640C21207BC}">
      <dgm:prSet/>
      <dgm:spPr/>
      <dgm:t>
        <a:bodyPr/>
        <a:lstStyle/>
        <a:p>
          <a:endParaRPr lang="fr-BE"/>
        </a:p>
      </dgm:t>
    </dgm:pt>
    <dgm:pt modelId="{84F50FBF-283B-4F1A-BB00-CF018979AC6E}" type="sibTrans" cxnId="{F1D6BADB-E54F-4247-BB62-4640C21207BC}">
      <dgm:prSet/>
      <dgm:spPr/>
      <dgm:t>
        <a:bodyPr/>
        <a:lstStyle/>
        <a:p>
          <a:endParaRPr lang="fr-BE"/>
        </a:p>
      </dgm:t>
    </dgm:pt>
    <dgm:pt modelId="{6290B270-DF91-44C9-A80A-72F0FD48450B}" type="pres">
      <dgm:prSet presAssocID="{4A410109-9883-431B-A305-74259CF0BC47}" presName="Name0" presStyleCnt="0">
        <dgm:presLayoutVars>
          <dgm:dir/>
          <dgm:resizeHandles val="exact"/>
        </dgm:presLayoutVars>
      </dgm:prSet>
      <dgm:spPr/>
    </dgm:pt>
    <dgm:pt modelId="{7F97210B-99F8-4333-B7C4-A856FB4E35F9}" type="pres">
      <dgm:prSet presAssocID="{85D823FC-8821-46C1-AAB7-6CC8B721098F}" presName="node" presStyleLbl="node1" presStyleIdx="0" presStyleCnt="3">
        <dgm:presLayoutVars>
          <dgm:bulletEnabled val="1"/>
        </dgm:presLayoutVars>
      </dgm:prSet>
      <dgm:spPr/>
    </dgm:pt>
    <dgm:pt modelId="{4D42593E-659E-41AE-BDCF-72E62BF16D9C}" type="pres">
      <dgm:prSet presAssocID="{84F50FBF-283B-4F1A-BB00-CF018979AC6E}" presName="sibTrans" presStyleLbl="sibTrans2D1" presStyleIdx="0" presStyleCnt="2"/>
      <dgm:spPr/>
    </dgm:pt>
    <dgm:pt modelId="{27DC0C06-63B6-4F4D-9AC1-51A0EB7F50F7}" type="pres">
      <dgm:prSet presAssocID="{84F50FBF-283B-4F1A-BB00-CF018979AC6E}" presName="connectorText" presStyleLbl="sibTrans2D1" presStyleIdx="0" presStyleCnt="2"/>
      <dgm:spPr/>
    </dgm:pt>
    <dgm:pt modelId="{96F73E94-4331-4E43-A3BB-A080BC22F5F7}" type="pres">
      <dgm:prSet presAssocID="{675F4073-3167-40C4-9330-E83A0AD414F2}" presName="node" presStyleLbl="node1" presStyleIdx="1" presStyleCnt="3">
        <dgm:presLayoutVars>
          <dgm:bulletEnabled val="1"/>
        </dgm:presLayoutVars>
      </dgm:prSet>
      <dgm:spPr/>
    </dgm:pt>
    <dgm:pt modelId="{7D0ACB56-3264-417F-AE03-EED68A5A5743}" type="pres">
      <dgm:prSet presAssocID="{E576DB29-5C80-4E57-965D-BA8395FC90B7}" presName="sibTrans" presStyleLbl="sibTrans2D1" presStyleIdx="1" presStyleCnt="2"/>
      <dgm:spPr/>
    </dgm:pt>
    <dgm:pt modelId="{2E5F5F94-BAFC-46C0-9A37-579C52BF1A61}" type="pres">
      <dgm:prSet presAssocID="{E576DB29-5C80-4E57-965D-BA8395FC90B7}" presName="connectorText" presStyleLbl="sibTrans2D1" presStyleIdx="1" presStyleCnt="2"/>
      <dgm:spPr/>
    </dgm:pt>
    <dgm:pt modelId="{3139AAD4-9F2B-4CB3-89E2-A37097DDAB12}" type="pres">
      <dgm:prSet presAssocID="{14ED4CCA-93A0-48D4-A1D3-2E1FE38DE007}" presName="node" presStyleLbl="node1" presStyleIdx="2" presStyleCnt="3">
        <dgm:presLayoutVars>
          <dgm:bulletEnabled val="1"/>
        </dgm:presLayoutVars>
      </dgm:prSet>
      <dgm:spPr/>
    </dgm:pt>
  </dgm:ptLst>
  <dgm:cxnLst>
    <dgm:cxn modelId="{E0E7D715-5CF8-4337-BAA8-9BBB354FB22F}" type="presOf" srcId="{4A410109-9883-431B-A305-74259CF0BC47}" destId="{6290B270-DF91-44C9-A80A-72F0FD48450B}" srcOrd="0" destOrd="0" presId="urn:microsoft.com/office/officeart/2005/8/layout/process1"/>
    <dgm:cxn modelId="{3613EC1A-7B31-48B8-86E3-687B014193A7}" type="presOf" srcId="{84F50FBF-283B-4F1A-BB00-CF018979AC6E}" destId="{4D42593E-659E-41AE-BDCF-72E62BF16D9C}" srcOrd="0" destOrd="0" presId="urn:microsoft.com/office/officeart/2005/8/layout/process1"/>
    <dgm:cxn modelId="{9C6EA86B-9446-4A7A-8598-F5C429973A29}" type="presOf" srcId="{E576DB29-5C80-4E57-965D-BA8395FC90B7}" destId="{2E5F5F94-BAFC-46C0-9A37-579C52BF1A61}" srcOrd="1" destOrd="0" presId="urn:microsoft.com/office/officeart/2005/8/layout/process1"/>
    <dgm:cxn modelId="{777F357D-C562-4C9A-88FB-DE78A919C023}" type="presOf" srcId="{84F50FBF-283B-4F1A-BB00-CF018979AC6E}" destId="{27DC0C06-63B6-4F4D-9AC1-51A0EB7F50F7}" srcOrd="1" destOrd="0" presId="urn:microsoft.com/office/officeart/2005/8/layout/process1"/>
    <dgm:cxn modelId="{BD4F8B95-ACC2-498C-98A0-CB6BF5934FBB}" type="presOf" srcId="{675F4073-3167-40C4-9330-E83A0AD414F2}" destId="{96F73E94-4331-4E43-A3BB-A080BC22F5F7}" srcOrd="0" destOrd="0" presId="urn:microsoft.com/office/officeart/2005/8/layout/process1"/>
    <dgm:cxn modelId="{4141D19B-CC7D-474E-871A-A9ADEDC7A51E}" type="presOf" srcId="{E576DB29-5C80-4E57-965D-BA8395FC90B7}" destId="{7D0ACB56-3264-417F-AE03-EED68A5A5743}" srcOrd="0" destOrd="0" presId="urn:microsoft.com/office/officeart/2005/8/layout/process1"/>
    <dgm:cxn modelId="{A0CD19C5-D8D1-4243-9EEF-AE462B06CE02}" type="presOf" srcId="{85D823FC-8821-46C1-AAB7-6CC8B721098F}" destId="{7F97210B-99F8-4333-B7C4-A856FB4E35F9}" srcOrd="0" destOrd="0" presId="urn:microsoft.com/office/officeart/2005/8/layout/process1"/>
    <dgm:cxn modelId="{878FA4C7-4AF6-4AC2-BBD7-8137856439E4}" type="presOf" srcId="{14ED4CCA-93A0-48D4-A1D3-2E1FE38DE007}" destId="{3139AAD4-9F2B-4CB3-89E2-A37097DDAB12}" srcOrd="0" destOrd="0" presId="urn:microsoft.com/office/officeart/2005/8/layout/process1"/>
    <dgm:cxn modelId="{518CA3CA-D968-4F92-A6AA-EB00DD2431C8}" srcId="{4A410109-9883-431B-A305-74259CF0BC47}" destId="{675F4073-3167-40C4-9330-E83A0AD414F2}" srcOrd="1" destOrd="0" parTransId="{B60527DF-3692-4417-BE65-EE94BB058CDE}" sibTransId="{E576DB29-5C80-4E57-965D-BA8395FC90B7}"/>
    <dgm:cxn modelId="{212E3BD1-36E5-450A-B444-44206572C8D4}" srcId="{4A410109-9883-431B-A305-74259CF0BC47}" destId="{14ED4CCA-93A0-48D4-A1D3-2E1FE38DE007}" srcOrd="2" destOrd="0" parTransId="{B8E4A6C0-27C1-4508-93A2-2D0950757DF6}" sibTransId="{02AFD302-6809-4B57-9900-74DBD410FC4F}"/>
    <dgm:cxn modelId="{F1D6BADB-E54F-4247-BB62-4640C21207BC}" srcId="{4A410109-9883-431B-A305-74259CF0BC47}" destId="{85D823FC-8821-46C1-AAB7-6CC8B721098F}" srcOrd="0" destOrd="0" parTransId="{B2E4E6A7-3B31-41EC-B6F6-2CBFFFF8F930}" sibTransId="{84F50FBF-283B-4F1A-BB00-CF018979AC6E}"/>
    <dgm:cxn modelId="{2331794D-BB35-46DC-BBD2-C61965379419}" type="presParOf" srcId="{6290B270-DF91-44C9-A80A-72F0FD48450B}" destId="{7F97210B-99F8-4333-B7C4-A856FB4E35F9}" srcOrd="0" destOrd="0" presId="urn:microsoft.com/office/officeart/2005/8/layout/process1"/>
    <dgm:cxn modelId="{4BCF25CC-0BAB-45C2-93E0-2B85C102B445}" type="presParOf" srcId="{6290B270-DF91-44C9-A80A-72F0FD48450B}" destId="{4D42593E-659E-41AE-BDCF-72E62BF16D9C}" srcOrd="1" destOrd="0" presId="urn:microsoft.com/office/officeart/2005/8/layout/process1"/>
    <dgm:cxn modelId="{D82BB7EF-034A-4971-A930-8F472FF0585C}" type="presParOf" srcId="{4D42593E-659E-41AE-BDCF-72E62BF16D9C}" destId="{27DC0C06-63B6-4F4D-9AC1-51A0EB7F50F7}" srcOrd="0" destOrd="0" presId="urn:microsoft.com/office/officeart/2005/8/layout/process1"/>
    <dgm:cxn modelId="{1CAFE39F-B5CE-4A8B-A71C-6E9A019ACF09}" type="presParOf" srcId="{6290B270-DF91-44C9-A80A-72F0FD48450B}" destId="{96F73E94-4331-4E43-A3BB-A080BC22F5F7}" srcOrd="2" destOrd="0" presId="urn:microsoft.com/office/officeart/2005/8/layout/process1"/>
    <dgm:cxn modelId="{58468009-ED49-4957-A7BD-E5FBCF5CFF1F}" type="presParOf" srcId="{6290B270-DF91-44C9-A80A-72F0FD48450B}" destId="{7D0ACB56-3264-417F-AE03-EED68A5A5743}" srcOrd="3" destOrd="0" presId="urn:microsoft.com/office/officeart/2005/8/layout/process1"/>
    <dgm:cxn modelId="{25EA9823-54A1-4289-8240-1979106D1CE5}" type="presParOf" srcId="{7D0ACB56-3264-417F-AE03-EED68A5A5743}" destId="{2E5F5F94-BAFC-46C0-9A37-579C52BF1A61}" srcOrd="0" destOrd="0" presId="urn:microsoft.com/office/officeart/2005/8/layout/process1"/>
    <dgm:cxn modelId="{50B08441-3EEC-423E-9AD6-173459BAA217}" type="presParOf" srcId="{6290B270-DF91-44C9-A80A-72F0FD48450B}" destId="{3139AAD4-9F2B-4CB3-89E2-A37097DDAB1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88370-102A-47FD-B346-84657ECC42AA}" type="doc">
      <dgm:prSet loTypeId="urn:microsoft.com/office/officeart/2005/8/layout/hierarchy4" loCatId="hierarchy" qsTypeId="urn:microsoft.com/office/officeart/2005/8/quickstyle/simple1#2" qsCatId="simple" csTypeId="urn:microsoft.com/office/officeart/2005/8/colors/accent1_2#2" csCatId="accent1" phldr="1"/>
      <dgm:spPr/>
      <dgm:t>
        <a:bodyPr/>
        <a:lstStyle/>
        <a:p>
          <a:endParaRPr lang="fr-BE"/>
        </a:p>
      </dgm:t>
    </dgm:pt>
    <dgm:pt modelId="{AA996D0B-32A2-4FF6-85E5-605AE3852FC6}">
      <dgm:prSet phldrT="[Texte]" custT="1">
        <dgm:style>
          <a:lnRef idx="1">
            <a:schemeClr val="accent4"/>
          </a:lnRef>
          <a:fillRef idx="2">
            <a:schemeClr val="accent4"/>
          </a:fillRef>
          <a:effectRef idx="1">
            <a:schemeClr val="accent4"/>
          </a:effectRef>
          <a:fontRef idx="minor">
            <a:schemeClr val="dk1"/>
          </a:fontRef>
        </dgm:style>
      </dgm:prSet>
      <dgm:spPr/>
      <dgm:t>
        <a:bodyPr/>
        <a:lstStyle/>
        <a:p>
          <a:r>
            <a:rPr lang="fr-FR" sz="2800" dirty="0"/>
            <a:t>Champ : Psychologie positive </a:t>
          </a:r>
        </a:p>
        <a:p>
          <a:r>
            <a:rPr lang="fr-FR" sz="2800" i="1" dirty="0"/>
            <a:t>(// psychologie traditionnelle)</a:t>
          </a:r>
          <a:endParaRPr lang="fr-BE" sz="2800" i="1" dirty="0"/>
        </a:p>
      </dgm:t>
    </dgm:pt>
    <dgm:pt modelId="{AD565789-192E-4103-BE02-21CF3D0F06AD}" type="parTrans" cxnId="{ABD85872-6D53-49C2-B919-9F66792A08D9}">
      <dgm:prSet/>
      <dgm:spPr/>
      <dgm:t>
        <a:bodyPr/>
        <a:lstStyle/>
        <a:p>
          <a:endParaRPr lang="fr-BE"/>
        </a:p>
      </dgm:t>
    </dgm:pt>
    <dgm:pt modelId="{3F98286A-323D-4B1A-A088-1FE75CF0C50D}" type="sibTrans" cxnId="{ABD85872-6D53-49C2-B919-9F66792A08D9}">
      <dgm:prSet/>
      <dgm:spPr/>
      <dgm:t>
        <a:bodyPr/>
        <a:lstStyle/>
        <a:p>
          <a:endParaRPr lang="fr-BE"/>
        </a:p>
      </dgm:t>
    </dgm:pt>
    <dgm:pt modelId="{A02CB44D-96D7-4AF7-88D9-7F25ECEC6EB6}">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a:t>Concept : Bien-être psychologique</a:t>
          </a:r>
          <a:endParaRPr lang="fr-BE" dirty="0"/>
        </a:p>
      </dgm:t>
    </dgm:pt>
    <dgm:pt modelId="{DDEDAA34-823C-46F9-B991-14EBFB15FCEC}" type="parTrans" cxnId="{D2907842-D5C8-4D6A-ABBF-73BB9FE0884B}">
      <dgm:prSet/>
      <dgm:spPr/>
      <dgm:t>
        <a:bodyPr/>
        <a:lstStyle/>
        <a:p>
          <a:endParaRPr lang="fr-BE"/>
        </a:p>
      </dgm:t>
    </dgm:pt>
    <dgm:pt modelId="{158E3728-46C8-4819-B8EE-9BE2D21CEFCD}" type="sibTrans" cxnId="{D2907842-D5C8-4D6A-ABBF-73BB9FE0884B}">
      <dgm:prSet/>
      <dgm:spPr/>
      <dgm:t>
        <a:bodyPr/>
        <a:lstStyle/>
        <a:p>
          <a:endParaRPr lang="fr-BE"/>
        </a:p>
      </dgm:t>
    </dgm:pt>
    <dgm:pt modelId="{6CD3D9A3-11D6-4B08-9294-87F2762A3EB3}">
      <dgm:prSet phldrT="[Texte]" custT="1"/>
      <dgm:spPr/>
      <dgm:t>
        <a:bodyPr/>
        <a:lstStyle/>
        <a:p>
          <a:r>
            <a:rPr lang="fr-FR" sz="2000" dirty="0"/>
            <a:t>Concept / Mesure : PERMA </a:t>
          </a:r>
        </a:p>
        <a:p>
          <a:r>
            <a:rPr lang="fr-FR" sz="1800" dirty="0"/>
            <a:t>(</a:t>
          </a:r>
          <a:r>
            <a:rPr lang="en-US" sz="1800" noProof="0" dirty="0"/>
            <a:t>positive emotions, engagement, positive relationship, meaning, accomplishment</a:t>
          </a:r>
          <a:r>
            <a:rPr lang="fr-FR" sz="1800" dirty="0"/>
            <a:t>)</a:t>
          </a:r>
          <a:endParaRPr lang="fr-BE" sz="2000" dirty="0"/>
        </a:p>
      </dgm:t>
    </dgm:pt>
    <dgm:pt modelId="{63152061-322B-425C-A274-931D5E5A1E3F}" type="parTrans" cxnId="{38753353-3951-4883-8EC6-68556F036F7E}">
      <dgm:prSet/>
      <dgm:spPr/>
      <dgm:t>
        <a:bodyPr/>
        <a:lstStyle/>
        <a:p>
          <a:endParaRPr lang="fr-BE"/>
        </a:p>
      </dgm:t>
    </dgm:pt>
    <dgm:pt modelId="{3B9CB4C3-3B65-478E-860A-F6405E336287}" type="sibTrans" cxnId="{38753353-3951-4883-8EC6-68556F036F7E}">
      <dgm:prSet/>
      <dgm:spPr/>
      <dgm:t>
        <a:bodyPr/>
        <a:lstStyle/>
        <a:p>
          <a:endParaRPr lang="fr-BE"/>
        </a:p>
      </dgm:t>
    </dgm:pt>
    <dgm:pt modelId="{99A6A670-D284-43C5-8A37-47B02A029D97}">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a:t>Champ : Psychologie positive organisationnelle</a:t>
          </a:r>
          <a:endParaRPr lang="fr-BE" dirty="0"/>
        </a:p>
      </dgm:t>
    </dgm:pt>
    <dgm:pt modelId="{58EA9A7C-955E-4E1D-98E5-C2DC5218C1E3}" type="parTrans" cxnId="{C5D9EACD-EDCA-41CF-9108-F800B7B37B70}">
      <dgm:prSet/>
      <dgm:spPr/>
      <dgm:t>
        <a:bodyPr/>
        <a:lstStyle/>
        <a:p>
          <a:endParaRPr lang="fr-BE"/>
        </a:p>
      </dgm:t>
    </dgm:pt>
    <dgm:pt modelId="{EC5FEEE6-1DE2-4EFD-B158-E4FD978B356C}" type="sibTrans" cxnId="{C5D9EACD-EDCA-41CF-9108-F800B7B37B70}">
      <dgm:prSet/>
      <dgm:spPr/>
      <dgm:t>
        <a:bodyPr/>
        <a:lstStyle/>
        <a:p>
          <a:endParaRPr lang="fr-BE"/>
        </a:p>
      </dgm:t>
    </dgm:pt>
    <dgm:pt modelId="{8E74BDAB-9267-4D5D-834F-7080FF6FB022}">
      <dgm:prSet phldrT="[Texte]" custT="1"/>
      <dgm:spPr/>
      <dgm:t>
        <a:bodyPr anchor="t"/>
        <a:lstStyle/>
        <a:p>
          <a:r>
            <a:rPr lang="fr-FR" sz="2000" dirty="0"/>
            <a:t>Concept / Mesure : PSYCAP</a:t>
          </a:r>
        </a:p>
        <a:p>
          <a:r>
            <a:rPr lang="fr-FR" sz="2000" dirty="0"/>
            <a:t> Capital Psychologique </a:t>
          </a:r>
          <a:r>
            <a:rPr lang="fr-FR" sz="1800" dirty="0"/>
            <a:t>(Espoir, Auto-efficacité, Résilience, Optimisme) </a:t>
          </a:r>
          <a:endParaRPr lang="fr-BE" sz="2000" dirty="0"/>
        </a:p>
      </dgm:t>
    </dgm:pt>
    <dgm:pt modelId="{56ACB393-96FA-44C5-8D25-692AB879BF2B}" type="parTrans" cxnId="{4B822E38-9F7A-491C-B52B-FDFB531AEEA1}">
      <dgm:prSet/>
      <dgm:spPr/>
      <dgm:t>
        <a:bodyPr/>
        <a:lstStyle/>
        <a:p>
          <a:endParaRPr lang="fr-BE"/>
        </a:p>
      </dgm:t>
    </dgm:pt>
    <dgm:pt modelId="{135E2931-2C20-4741-A3D9-735864076F84}" type="sibTrans" cxnId="{4B822E38-9F7A-491C-B52B-FDFB531AEEA1}">
      <dgm:prSet/>
      <dgm:spPr/>
      <dgm:t>
        <a:bodyPr/>
        <a:lstStyle/>
        <a:p>
          <a:endParaRPr lang="fr-BE"/>
        </a:p>
      </dgm:t>
    </dgm:pt>
    <dgm:pt modelId="{36BF43E8-6DA6-4AF5-9032-20CE4B4BB6E0}" type="pres">
      <dgm:prSet presAssocID="{23288370-102A-47FD-B346-84657ECC42AA}" presName="Name0" presStyleCnt="0">
        <dgm:presLayoutVars>
          <dgm:chPref val="1"/>
          <dgm:dir/>
          <dgm:animOne val="branch"/>
          <dgm:animLvl val="lvl"/>
          <dgm:resizeHandles/>
        </dgm:presLayoutVars>
      </dgm:prSet>
      <dgm:spPr/>
    </dgm:pt>
    <dgm:pt modelId="{630299C9-3C36-424A-9B60-90033F519875}" type="pres">
      <dgm:prSet presAssocID="{AA996D0B-32A2-4FF6-85E5-605AE3852FC6}" presName="vertOne" presStyleCnt="0"/>
      <dgm:spPr/>
    </dgm:pt>
    <dgm:pt modelId="{02D6AF11-C7EF-4080-B16D-BA99E26AC9A1}" type="pres">
      <dgm:prSet presAssocID="{AA996D0B-32A2-4FF6-85E5-605AE3852FC6}" presName="txOne" presStyleLbl="node0" presStyleIdx="0" presStyleCnt="1">
        <dgm:presLayoutVars>
          <dgm:chPref val="3"/>
        </dgm:presLayoutVars>
      </dgm:prSet>
      <dgm:spPr/>
    </dgm:pt>
    <dgm:pt modelId="{A9D19003-0C9C-4F9D-A5F4-B51C80F7A077}" type="pres">
      <dgm:prSet presAssocID="{AA996D0B-32A2-4FF6-85E5-605AE3852FC6}" presName="parTransOne" presStyleCnt="0"/>
      <dgm:spPr/>
    </dgm:pt>
    <dgm:pt modelId="{E70ABFD4-171F-4471-B87C-31549E3C4A00}" type="pres">
      <dgm:prSet presAssocID="{AA996D0B-32A2-4FF6-85E5-605AE3852FC6}" presName="horzOne" presStyleCnt="0"/>
      <dgm:spPr/>
    </dgm:pt>
    <dgm:pt modelId="{446145B7-A72C-47EE-B325-E226E56352D8}" type="pres">
      <dgm:prSet presAssocID="{A02CB44D-96D7-4AF7-88D9-7F25ECEC6EB6}" presName="vertTwo" presStyleCnt="0"/>
      <dgm:spPr/>
    </dgm:pt>
    <dgm:pt modelId="{C7333C9D-39B6-4E7C-81A7-4462E2F09ACC}" type="pres">
      <dgm:prSet presAssocID="{A02CB44D-96D7-4AF7-88D9-7F25ECEC6EB6}" presName="txTwo" presStyleLbl="node2" presStyleIdx="0" presStyleCnt="2">
        <dgm:presLayoutVars>
          <dgm:chPref val="3"/>
        </dgm:presLayoutVars>
      </dgm:prSet>
      <dgm:spPr/>
    </dgm:pt>
    <dgm:pt modelId="{2E5BA3B0-7749-4691-9ACA-0FE55A089DD0}" type="pres">
      <dgm:prSet presAssocID="{A02CB44D-96D7-4AF7-88D9-7F25ECEC6EB6}" presName="parTransTwo" presStyleCnt="0"/>
      <dgm:spPr/>
    </dgm:pt>
    <dgm:pt modelId="{72AD9DF4-0617-42A4-99B4-636E6F3C0942}" type="pres">
      <dgm:prSet presAssocID="{A02CB44D-96D7-4AF7-88D9-7F25ECEC6EB6}" presName="horzTwo" presStyleCnt="0"/>
      <dgm:spPr/>
    </dgm:pt>
    <dgm:pt modelId="{34CA20A8-9F88-4A53-8F65-87ABBC5A6053}" type="pres">
      <dgm:prSet presAssocID="{6CD3D9A3-11D6-4B08-9294-87F2762A3EB3}" presName="vertThree" presStyleCnt="0"/>
      <dgm:spPr/>
    </dgm:pt>
    <dgm:pt modelId="{27A27DC3-9517-404A-8A23-73B1DFD16830}" type="pres">
      <dgm:prSet presAssocID="{6CD3D9A3-11D6-4B08-9294-87F2762A3EB3}" presName="txThree" presStyleLbl="node3" presStyleIdx="0" presStyleCnt="2">
        <dgm:presLayoutVars>
          <dgm:chPref val="3"/>
        </dgm:presLayoutVars>
      </dgm:prSet>
      <dgm:spPr/>
    </dgm:pt>
    <dgm:pt modelId="{524D0D48-D9D6-4EFB-BC34-73EE9FCFEC0E}" type="pres">
      <dgm:prSet presAssocID="{6CD3D9A3-11D6-4B08-9294-87F2762A3EB3}" presName="horzThree" presStyleCnt="0"/>
      <dgm:spPr/>
    </dgm:pt>
    <dgm:pt modelId="{6FA0CAD3-A0ED-410F-BF5E-E3A5D03D23A4}" type="pres">
      <dgm:prSet presAssocID="{158E3728-46C8-4819-B8EE-9BE2D21CEFCD}" presName="sibSpaceTwo" presStyleCnt="0"/>
      <dgm:spPr/>
    </dgm:pt>
    <dgm:pt modelId="{7CB5FFCF-7D51-4A00-BD24-836F3A078606}" type="pres">
      <dgm:prSet presAssocID="{99A6A670-D284-43C5-8A37-47B02A029D97}" presName="vertTwo" presStyleCnt="0"/>
      <dgm:spPr/>
    </dgm:pt>
    <dgm:pt modelId="{04C0F71A-4F09-4B38-9126-EC2FDCF0BA18}" type="pres">
      <dgm:prSet presAssocID="{99A6A670-D284-43C5-8A37-47B02A029D97}" presName="txTwo" presStyleLbl="node2" presStyleIdx="1" presStyleCnt="2">
        <dgm:presLayoutVars>
          <dgm:chPref val="3"/>
        </dgm:presLayoutVars>
      </dgm:prSet>
      <dgm:spPr/>
    </dgm:pt>
    <dgm:pt modelId="{010DC2FE-7059-4021-9606-7841581867B6}" type="pres">
      <dgm:prSet presAssocID="{99A6A670-D284-43C5-8A37-47B02A029D97}" presName="parTransTwo" presStyleCnt="0"/>
      <dgm:spPr/>
    </dgm:pt>
    <dgm:pt modelId="{0FED4BC8-2836-481F-ACF2-3A2D0462537B}" type="pres">
      <dgm:prSet presAssocID="{99A6A670-D284-43C5-8A37-47B02A029D97}" presName="horzTwo" presStyleCnt="0"/>
      <dgm:spPr/>
    </dgm:pt>
    <dgm:pt modelId="{1C1184CD-DA8D-4D88-BFBE-6A7C2A4D4ABF}" type="pres">
      <dgm:prSet presAssocID="{8E74BDAB-9267-4D5D-834F-7080FF6FB022}" presName="vertThree" presStyleCnt="0"/>
      <dgm:spPr/>
    </dgm:pt>
    <dgm:pt modelId="{20405C60-4EAF-4E3D-BD3E-9E52620A2118}" type="pres">
      <dgm:prSet presAssocID="{8E74BDAB-9267-4D5D-834F-7080FF6FB022}" presName="txThree" presStyleLbl="node3" presStyleIdx="1" presStyleCnt="2">
        <dgm:presLayoutVars>
          <dgm:chPref val="3"/>
        </dgm:presLayoutVars>
      </dgm:prSet>
      <dgm:spPr/>
    </dgm:pt>
    <dgm:pt modelId="{85033530-FDB6-4A37-B391-1D87183B38B8}" type="pres">
      <dgm:prSet presAssocID="{8E74BDAB-9267-4D5D-834F-7080FF6FB022}" presName="horzThree" presStyleCnt="0"/>
      <dgm:spPr/>
    </dgm:pt>
  </dgm:ptLst>
  <dgm:cxnLst>
    <dgm:cxn modelId="{6E8E4609-F7CF-479F-98A0-141F010B2B1E}" type="presOf" srcId="{AA996D0B-32A2-4FF6-85E5-605AE3852FC6}" destId="{02D6AF11-C7EF-4080-B16D-BA99E26AC9A1}" srcOrd="0" destOrd="0" presId="urn:microsoft.com/office/officeart/2005/8/layout/hierarchy4"/>
    <dgm:cxn modelId="{4B822E38-9F7A-491C-B52B-FDFB531AEEA1}" srcId="{99A6A670-D284-43C5-8A37-47B02A029D97}" destId="{8E74BDAB-9267-4D5D-834F-7080FF6FB022}" srcOrd="0" destOrd="0" parTransId="{56ACB393-96FA-44C5-8D25-692AB879BF2B}" sibTransId="{135E2931-2C20-4741-A3D9-735864076F84}"/>
    <dgm:cxn modelId="{DEDC433D-18FF-4067-9BE7-CB7F3982AFD0}" type="presOf" srcId="{23288370-102A-47FD-B346-84657ECC42AA}" destId="{36BF43E8-6DA6-4AF5-9032-20CE4B4BB6E0}" srcOrd="0" destOrd="0" presId="urn:microsoft.com/office/officeart/2005/8/layout/hierarchy4"/>
    <dgm:cxn modelId="{9EF6BD60-5B97-47A9-AAEE-607A6EA84738}" type="presOf" srcId="{8E74BDAB-9267-4D5D-834F-7080FF6FB022}" destId="{20405C60-4EAF-4E3D-BD3E-9E52620A2118}" srcOrd="0" destOrd="0" presId="urn:microsoft.com/office/officeart/2005/8/layout/hierarchy4"/>
    <dgm:cxn modelId="{D2907842-D5C8-4D6A-ABBF-73BB9FE0884B}" srcId="{AA996D0B-32A2-4FF6-85E5-605AE3852FC6}" destId="{A02CB44D-96D7-4AF7-88D9-7F25ECEC6EB6}" srcOrd="0" destOrd="0" parTransId="{DDEDAA34-823C-46F9-B991-14EBFB15FCEC}" sibTransId="{158E3728-46C8-4819-B8EE-9BE2D21CEFCD}"/>
    <dgm:cxn modelId="{ABD85872-6D53-49C2-B919-9F66792A08D9}" srcId="{23288370-102A-47FD-B346-84657ECC42AA}" destId="{AA996D0B-32A2-4FF6-85E5-605AE3852FC6}" srcOrd="0" destOrd="0" parTransId="{AD565789-192E-4103-BE02-21CF3D0F06AD}" sibTransId="{3F98286A-323D-4B1A-A088-1FE75CF0C50D}"/>
    <dgm:cxn modelId="{38753353-3951-4883-8EC6-68556F036F7E}" srcId="{A02CB44D-96D7-4AF7-88D9-7F25ECEC6EB6}" destId="{6CD3D9A3-11D6-4B08-9294-87F2762A3EB3}" srcOrd="0" destOrd="0" parTransId="{63152061-322B-425C-A274-931D5E5A1E3F}" sibTransId="{3B9CB4C3-3B65-478E-860A-F6405E336287}"/>
    <dgm:cxn modelId="{F8C67954-399E-40C2-8E49-E558B544998B}" type="presOf" srcId="{6CD3D9A3-11D6-4B08-9294-87F2762A3EB3}" destId="{27A27DC3-9517-404A-8A23-73B1DFD16830}" srcOrd="0" destOrd="0" presId="urn:microsoft.com/office/officeart/2005/8/layout/hierarchy4"/>
    <dgm:cxn modelId="{520B3796-5145-4A53-A037-055759AAB693}" type="presOf" srcId="{A02CB44D-96D7-4AF7-88D9-7F25ECEC6EB6}" destId="{C7333C9D-39B6-4E7C-81A7-4462E2F09ACC}" srcOrd="0" destOrd="0" presId="urn:microsoft.com/office/officeart/2005/8/layout/hierarchy4"/>
    <dgm:cxn modelId="{56A056AA-4E6F-4997-AE36-040E852143D3}" type="presOf" srcId="{99A6A670-D284-43C5-8A37-47B02A029D97}" destId="{04C0F71A-4F09-4B38-9126-EC2FDCF0BA18}" srcOrd="0" destOrd="0" presId="urn:microsoft.com/office/officeart/2005/8/layout/hierarchy4"/>
    <dgm:cxn modelId="{C5D9EACD-EDCA-41CF-9108-F800B7B37B70}" srcId="{AA996D0B-32A2-4FF6-85E5-605AE3852FC6}" destId="{99A6A670-D284-43C5-8A37-47B02A029D97}" srcOrd="1" destOrd="0" parTransId="{58EA9A7C-955E-4E1D-98E5-C2DC5218C1E3}" sibTransId="{EC5FEEE6-1DE2-4EFD-B158-E4FD978B356C}"/>
    <dgm:cxn modelId="{EC05F6BA-98C7-4C3B-AED7-8E60B346C5EF}" type="presParOf" srcId="{36BF43E8-6DA6-4AF5-9032-20CE4B4BB6E0}" destId="{630299C9-3C36-424A-9B60-90033F519875}" srcOrd="0" destOrd="0" presId="urn:microsoft.com/office/officeart/2005/8/layout/hierarchy4"/>
    <dgm:cxn modelId="{6570101C-066B-43B2-99BA-37E122DC0DAA}" type="presParOf" srcId="{630299C9-3C36-424A-9B60-90033F519875}" destId="{02D6AF11-C7EF-4080-B16D-BA99E26AC9A1}" srcOrd="0" destOrd="0" presId="urn:microsoft.com/office/officeart/2005/8/layout/hierarchy4"/>
    <dgm:cxn modelId="{4DF6520D-2B5E-4494-99D9-2909F57CA0EC}" type="presParOf" srcId="{630299C9-3C36-424A-9B60-90033F519875}" destId="{A9D19003-0C9C-4F9D-A5F4-B51C80F7A077}" srcOrd="1" destOrd="0" presId="urn:microsoft.com/office/officeart/2005/8/layout/hierarchy4"/>
    <dgm:cxn modelId="{04DE8F60-72DC-481F-BBF0-0F101321FFEC}" type="presParOf" srcId="{630299C9-3C36-424A-9B60-90033F519875}" destId="{E70ABFD4-171F-4471-B87C-31549E3C4A00}" srcOrd="2" destOrd="0" presId="urn:microsoft.com/office/officeart/2005/8/layout/hierarchy4"/>
    <dgm:cxn modelId="{14A7CE0F-F085-4E5D-BC82-903F1B555200}" type="presParOf" srcId="{E70ABFD4-171F-4471-B87C-31549E3C4A00}" destId="{446145B7-A72C-47EE-B325-E226E56352D8}" srcOrd="0" destOrd="0" presId="urn:microsoft.com/office/officeart/2005/8/layout/hierarchy4"/>
    <dgm:cxn modelId="{7A2AFECD-AEA4-435A-BB39-CDD4B63CC0CD}" type="presParOf" srcId="{446145B7-A72C-47EE-B325-E226E56352D8}" destId="{C7333C9D-39B6-4E7C-81A7-4462E2F09ACC}" srcOrd="0" destOrd="0" presId="urn:microsoft.com/office/officeart/2005/8/layout/hierarchy4"/>
    <dgm:cxn modelId="{FCA5A727-DDA5-4B46-91C5-326C0ACB3A1E}" type="presParOf" srcId="{446145B7-A72C-47EE-B325-E226E56352D8}" destId="{2E5BA3B0-7749-4691-9ACA-0FE55A089DD0}" srcOrd="1" destOrd="0" presId="urn:microsoft.com/office/officeart/2005/8/layout/hierarchy4"/>
    <dgm:cxn modelId="{EE7EC345-43AA-46E2-8AF1-3409A8B1297E}" type="presParOf" srcId="{446145B7-A72C-47EE-B325-E226E56352D8}" destId="{72AD9DF4-0617-42A4-99B4-636E6F3C0942}" srcOrd="2" destOrd="0" presId="urn:microsoft.com/office/officeart/2005/8/layout/hierarchy4"/>
    <dgm:cxn modelId="{79232812-557A-4211-AC74-0899F9CCADBC}" type="presParOf" srcId="{72AD9DF4-0617-42A4-99B4-636E6F3C0942}" destId="{34CA20A8-9F88-4A53-8F65-87ABBC5A6053}" srcOrd="0" destOrd="0" presId="urn:microsoft.com/office/officeart/2005/8/layout/hierarchy4"/>
    <dgm:cxn modelId="{12AAFB32-2F94-40AF-A6CA-46067E7965A4}" type="presParOf" srcId="{34CA20A8-9F88-4A53-8F65-87ABBC5A6053}" destId="{27A27DC3-9517-404A-8A23-73B1DFD16830}" srcOrd="0" destOrd="0" presId="urn:microsoft.com/office/officeart/2005/8/layout/hierarchy4"/>
    <dgm:cxn modelId="{5B9B5B3C-4DA8-47B5-9588-DEB81158FD83}" type="presParOf" srcId="{34CA20A8-9F88-4A53-8F65-87ABBC5A6053}" destId="{524D0D48-D9D6-4EFB-BC34-73EE9FCFEC0E}" srcOrd="1" destOrd="0" presId="urn:microsoft.com/office/officeart/2005/8/layout/hierarchy4"/>
    <dgm:cxn modelId="{A08719DA-869E-4435-ACF5-9DEE232B663A}" type="presParOf" srcId="{E70ABFD4-171F-4471-B87C-31549E3C4A00}" destId="{6FA0CAD3-A0ED-410F-BF5E-E3A5D03D23A4}" srcOrd="1" destOrd="0" presId="urn:microsoft.com/office/officeart/2005/8/layout/hierarchy4"/>
    <dgm:cxn modelId="{4A0C8DB2-8899-4B39-949E-5783EA6E1AB2}" type="presParOf" srcId="{E70ABFD4-171F-4471-B87C-31549E3C4A00}" destId="{7CB5FFCF-7D51-4A00-BD24-836F3A078606}" srcOrd="2" destOrd="0" presId="urn:microsoft.com/office/officeart/2005/8/layout/hierarchy4"/>
    <dgm:cxn modelId="{F8294CA5-1FCE-4D06-BDF3-0B8C33011C8D}" type="presParOf" srcId="{7CB5FFCF-7D51-4A00-BD24-836F3A078606}" destId="{04C0F71A-4F09-4B38-9126-EC2FDCF0BA18}" srcOrd="0" destOrd="0" presId="urn:microsoft.com/office/officeart/2005/8/layout/hierarchy4"/>
    <dgm:cxn modelId="{038A5074-0F4E-46C2-B571-D2CC09995F08}" type="presParOf" srcId="{7CB5FFCF-7D51-4A00-BD24-836F3A078606}" destId="{010DC2FE-7059-4021-9606-7841581867B6}" srcOrd="1" destOrd="0" presId="urn:microsoft.com/office/officeart/2005/8/layout/hierarchy4"/>
    <dgm:cxn modelId="{E78CEF15-7147-4C3D-BDA2-03245074911B}" type="presParOf" srcId="{7CB5FFCF-7D51-4A00-BD24-836F3A078606}" destId="{0FED4BC8-2836-481F-ACF2-3A2D0462537B}" srcOrd="2" destOrd="0" presId="urn:microsoft.com/office/officeart/2005/8/layout/hierarchy4"/>
    <dgm:cxn modelId="{1DF4777D-65D3-4E4E-B3FF-81C7F13E8649}" type="presParOf" srcId="{0FED4BC8-2836-481F-ACF2-3A2D0462537B}" destId="{1C1184CD-DA8D-4D88-BFBE-6A7C2A4D4ABF}" srcOrd="0" destOrd="0" presId="urn:microsoft.com/office/officeart/2005/8/layout/hierarchy4"/>
    <dgm:cxn modelId="{CC90AA12-10E6-451A-8C00-9A2E6C2520B8}" type="presParOf" srcId="{1C1184CD-DA8D-4D88-BFBE-6A7C2A4D4ABF}" destId="{20405C60-4EAF-4E3D-BD3E-9E52620A2118}" srcOrd="0" destOrd="0" presId="urn:microsoft.com/office/officeart/2005/8/layout/hierarchy4"/>
    <dgm:cxn modelId="{21BC31B0-C4C5-48AF-8164-FA3868707D49}" type="presParOf" srcId="{1C1184CD-DA8D-4D88-BFBE-6A7C2A4D4ABF}" destId="{85033530-FDB6-4A37-B391-1D87183B38B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7210B-99F8-4333-B7C4-A856FB4E35F9}">
      <dsp:nvSpPr>
        <dsp:cNvPr id="0" name=""/>
        <dsp:cNvSpPr/>
      </dsp:nvSpPr>
      <dsp:spPr bwMode="white">
        <a:xfrm>
          <a:off x="7721" y="540151"/>
          <a:ext cx="2307772" cy="1384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Notions théoriques sur le bien-être PERMA et le PsyCap</a:t>
          </a:r>
          <a:endParaRPr lang="fr-BE" sz="2000" kern="1200" dirty="0"/>
        </a:p>
      </dsp:txBody>
      <dsp:txXfrm>
        <a:off x="48276" y="580706"/>
        <a:ext cx="2226662" cy="1303553"/>
      </dsp:txXfrm>
    </dsp:sp>
    <dsp:sp modelId="{4D42593E-659E-41AE-BDCF-72E62BF16D9C}">
      <dsp:nvSpPr>
        <dsp:cNvPr id="0" name=""/>
        <dsp:cNvSpPr/>
      </dsp:nvSpPr>
      <dsp:spPr bwMode="white">
        <a:xfrm>
          <a:off x="2546270" y="946319"/>
          <a:ext cx="489247" cy="57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kern="1200"/>
        </a:p>
      </dsp:txBody>
      <dsp:txXfrm>
        <a:off x="2546270" y="1060784"/>
        <a:ext cx="342473" cy="343397"/>
      </dsp:txXfrm>
    </dsp:sp>
    <dsp:sp modelId="{96F73E94-4331-4E43-A3BB-A080BC22F5F7}">
      <dsp:nvSpPr>
        <dsp:cNvPr id="0" name=""/>
        <dsp:cNvSpPr/>
      </dsp:nvSpPr>
      <dsp:spPr bwMode="white">
        <a:xfrm>
          <a:off x="3238601" y="540151"/>
          <a:ext cx="2307772" cy="1384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 : enquête menée </a:t>
          </a:r>
          <a:endParaRPr lang="fr-BE" sz="2000" kern="1200" dirty="0"/>
        </a:p>
      </dsp:txBody>
      <dsp:txXfrm>
        <a:off x="3279156" y="580706"/>
        <a:ext cx="2226662" cy="1303553"/>
      </dsp:txXfrm>
    </dsp:sp>
    <dsp:sp modelId="{7D0ACB56-3264-417F-AE03-EED68A5A5743}">
      <dsp:nvSpPr>
        <dsp:cNvPr id="0" name=""/>
        <dsp:cNvSpPr/>
      </dsp:nvSpPr>
      <dsp:spPr bwMode="white">
        <a:xfrm>
          <a:off x="5777151" y="946319"/>
          <a:ext cx="489247" cy="57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kern="1200"/>
        </a:p>
      </dsp:txBody>
      <dsp:txXfrm>
        <a:off x="5777151" y="1060784"/>
        <a:ext cx="342473" cy="343397"/>
      </dsp:txXfrm>
    </dsp:sp>
    <dsp:sp modelId="{3139AAD4-9F2B-4CB3-89E2-A37097DDAB12}">
      <dsp:nvSpPr>
        <dsp:cNvPr id="0" name=""/>
        <dsp:cNvSpPr/>
      </dsp:nvSpPr>
      <dsp:spPr bwMode="white">
        <a:xfrm>
          <a:off x="6469482" y="540151"/>
          <a:ext cx="2307772" cy="1384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Résultats de l’  enquête </a:t>
          </a:r>
          <a:r>
            <a:rPr lang="fr-FR" sz="2000" kern="1200" dirty="0"/>
            <a:t>et discussion</a:t>
          </a:r>
          <a:endParaRPr lang="fr-BE" sz="2000" kern="1200" dirty="0"/>
        </a:p>
      </dsp:txBody>
      <dsp:txXfrm>
        <a:off x="6510037" y="580706"/>
        <a:ext cx="2226662" cy="130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6AF11-C7EF-4080-B16D-BA99E26AC9A1}">
      <dsp:nvSpPr>
        <dsp:cNvPr id="0" name=""/>
        <dsp:cNvSpPr/>
      </dsp:nvSpPr>
      <dsp:spPr bwMode="white">
        <a:xfrm>
          <a:off x="3037" y="958"/>
          <a:ext cx="8223524" cy="1412153"/>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Champ : Psychologie positive </a:t>
          </a:r>
        </a:p>
        <a:p>
          <a:pPr marL="0" lvl="0" indent="0" algn="ctr" defTabSz="1244600">
            <a:lnSpc>
              <a:spcPct val="90000"/>
            </a:lnSpc>
            <a:spcBef>
              <a:spcPct val="0"/>
            </a:spcBef>
            <a:spcAft>
              <a:spcPct val="35000"/>
            </a:spcAft>
            <a:buNone/>
          </a:pPr>
          <a:r>
            <a:rPr lang="fr-FR" sz="2800" i="1" kern="1200" dirty="0"/>
            <a:t>(// psychologie traditionnelle)</a:t>
          </a:r>
          <a:endParaRPr lang="fr-BE" sz="2800" i="1" kern="1200" dirty="0"/>
        </a:p>
      </dsp:txBody>
      <dsp:txXfrm>
        <a:off x="44398" y="42319"/>
        <a:ext cx="8140802" cy="1329431"/>
      </dsp:txXfrm>
    </dsp:sp>
    <dsp:sp modelId="{C7333C9D-39B6-4E7C-81A7-4462E2F09ACC}">
      <dsp:nvSpPr>
        <dsp:cNvPr id="0" name=""/>
        <dsp:cNvSpPr/>
      </dsp:nvSpPr>
      <dsp:spPr bwMode="white">
        <a:xfrm>
          <a:off x="3037" y="1556904"/>
          <a:ext cx="3946028" cy="141215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t>Concept : Bien-être psychologique</a:t>
          </a:r>
          <a:endParaRPr lang="fr-BE" sz="2700" kern="1200" dirty="0"/>
        </a:p>
      </dsp:txBody>
      <dsp:txXfrm>
        <a:off x="44398" y="1598265"/>
        <a:ext cx="3863306" cy="1329431"/>
      </dsp:txXfrm>
    </dsp:sp>
    <dsp:sp modelId="{27A27DC3-9517-404A-8A23-73B1DFD16830}">
      <dsp:nvSpPr>
        <dsp:cNvPr id="0" name=""/>
        <dsp:cNvSpPr/>
      </dsp:nvSpPr>
      <dsp:spPr bwMode="white">
        <a:xfrm>
          <a:off x="3037" y="3112851"/>
          <a:ext cx="3946028"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Concept / Mesure : PERMA </a:t>
          </a:r>
        </a:p>
        <a:p>
          <a:pPr marL="0" lvl="0" indent="0" algn="ctr" defTabSz="889000">
            <a:lnSpc>
              <a:spcPct val="90000"/>
            </a:lnSpc>
            <a:spcBef>
              <a:spcPct val="0"/>
            </a:spcBef>
            <a:spcAft>
              <a:spcPct val="35000"/>
            </a:spcAft>
            <a:buNone/>
          </a:pPr>
          <a:r>
            <a:rPr lang="fr-FR" sz="1800" kern="1200" dirty="0"/>
            <a:t>(</a:t>
          </a:r>
          <a:r>
            <a:rPr lang="en-US" sz="1800" kern="1200" noProof="0" dirty="0"/>
            <a:t>positive emotions, engagement, positive relationship, meaning, accomplishment</a:t>
          </a:r>
          <a:r>
            <a:rPr lang="fr-FR" sz="1800" kern="1200" dirty="0"/>
            <a:t>)</a:t>
          </a:r>
          <a:endParaRPr lang="fr-BE" sz="2000" kern="1200" dirty="0"/>
        </a:p>
      </dsp:txBody>
      <dsp:txXfrm>
        <a:off x="44398" y="3154212"/>
        <a:ext cx="3863306" cy="1329431"/>
      </dsp:txXfrm>
    </dsp:sp>
    <dsp:sp modelId="{04C0F71A-4F09-4B38-9126-EC2FDCF0BA18}">
      <dsp:nvSpPr>
        <dsp:cNvPr id="0" name=""/>
        <dsp:cNvSpPr/>
      </dsp:nvSpPr>
      <dsp:spPr bwMode="white">
        <a:xfrm>
          <a:off x="4280533" y="1556904"/>
          <a:ext cx="3946028" cy="1412153"/>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t>Champ : Psychologie positive organisationnelle</a:t>
          </a:r>
          <a:endParaRPr lang="fr-BE" sz="2700" kern="1200" dirty="0"/>
        </a:p>
      </dsp:txBody>
      <dsp:txXfrm>
        <a:off x="4321894" y="1598265"/>
        <a:ext cx="3863306" cy="1329431"/>
      </dsp:txXfrm>
    </dsp:sp>
    <dsp:sp modelId="{20405C60-4EAF-4E3D-BD3E-9E52620A2118}">
      <dsp:nvSpPr>
        <dsp:cNvPr id="0" name=""/>
        <dsp:cNvSpPr/>
      </dsp:nvSpPr>
      <dsp:spPr bwMode="white">
        <a:xfrm>
          <a:off x="4280533" y="3112851"/>
          <a:ext cx="3946028"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kern="1200" dirty="0"/>
            <a:t>Concept / Mesure : PSYCAP</a:t>
          </a:r>
        </a:p>
        <a:p>
          <a:pPr marL="0" lvl="0" indent="0" algn="ctr" defTabSz="889000">
            <a:lnSpc>
              <a:spcPct val="90000"/>
            </a:lnSpc>
            <a:spcBef>
              <a:spcPct val="0"/>
            </a:spcBef>
            <a:spcAft>
              <a:spcPct val="35000"/>
            </a:spcAft>
            <a:buNone/>
          </a:pPr>
          <a:r>
            <a:rPr lang="fr-FR" sz="2000" kern="1200" dirty="0"/>
            <a:t> Capital Psychologique </a:t>
          </a:r>
          <a:r>
            <a:rPr lang="fr-FR" sz="1800" kern="1200" dirty="0"/>
            <a:t>(Espoir, Auto-efficacité, Résilience, Optimisme) </a:t>
          </a:r>
          <a:endParaRPr lang="fr-BE" sz="2000" kern="1200" dirty="0"/>
        </a:p>
      </dsp:txBody>
      <dsp:txXfrm>
        <a:off x="4321894" y="3154212"/>
        <a:ext cx="3863306" cy="1329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t>06/05/2023</a:t>
            </a:fld>
            <a:endParaRPr lang="fr-BE" dirty="0"/>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t>‹N°›</a:t>
            </a:fld>
            <a:endParaRPr lang="fr-B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t>06/05/2023</a:t>
            </a:fld>
            <a:endParaRPr lang="fr-BE"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t>‹N°›</a:t>
            </a:fld>
            <a:endParaRPr lang="fr-B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1</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d’enjeux</a:t>
            </a:r>
          </a:p>
          <a:p>
            <a:r>
              <a:rPr lang="fr-FR" dirty="0"/>
              <a:t>Dire que le déficit de bien-être se manifeste par un état de stress, l’apparition de maladies professionnelles (burnout)… </a:t>
            </a:r>
          </a:p>
          <a:p>
            <a:r>
              <a:rPr lang="fr-FR" dirty="0"/>
              <a:t>Dire que c’est l’UNE des causes recensées (pas la seule).</a:t>
            </a:r>
          </a:p>
          <a:p>
            <a:endParaRPr lang="fr-FR" dirty="0"/>
          </a:p>
          <a:p>
            <a:r>
              <a:rPr lang="fr-FR" dirty="0"/>
              <a:t>Au lieu de constater le choc de la réalité en début de profession, pourquoi ne pas préparer les futurs enseignants au fait que leur profession, comme bien d’autres, est génératrice de stress, et que l’apprentissage de stratégies propres à conserver un état de bien-être positif est un acte de prévention en matière de santé, qui répond à ces enjeux.</a:t>
            </a:r>
          </a:p>
          <a:p>
            <a:endParaRPr lang="fr-FR" dirty="0"/>
          </a:p>
          <a:p>
            <a:r>
              <a:rPr lang="fr-FR" dirty="0"/>
              <a:t>Place de la RFIE dans mon discours : opportunité de pousser la réflexion vers les contenus des curricula des futurs enseignants</a:t>
            </a:r>
          </a:p>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3</a:t>
            </a:fld>
            <a:endParaRPr lang="fr-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avoir rapidement défini, dire que concrètement on pourrait voir la place d’un tel champ d’apprentissages dans la nouvelle formation des enseignants</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4</a:t>
            </a:fld>
            <a:endParaRPr lang="fr-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phrase de transition : dire que le bien-être est un concept large, qu’il y a plusieurs façons de le définir, et que les études présentées tournent autour de cette conception là. Ca aurait pu être une autre (puisqu’on parle de paradigme), mais c’est celle-là.</a:t>
            </a:r>
          </a:p>
          <a:p>
            <a:endParaRPr lang="fr-FR" dirty="0"/>
          </a:p>
          <a:p>
            <a:r>
              <a:rPr lang="fr-FR" dirty="0"/>
              <a:t>Psychologie positive : quitter l’étude des maladies et des déficits pour s’intéresser au développement des forces de caractère et au fonctionnement optimal</a:t>
            </a:r>
          </a:p>
          <a:p>
            <a:r>
              <a:rPr lang="fr-FR" dirty="0"/>
              <a:t>Bien-être psychologique : se base sur l’engagement et l’auto-détermination (pas indispensable)</a:t>
            </a:r>
          </a:p>
          <a:p>
            <a:r>
              <a:rPr lang="fr-FR" dirty="0"/>
              <a:t>POB : a la base dans une recherche de performances accrues (pas indispensable)</a:t>
            </a:r>
          </a:p>
          <a:p>
            <a:endParaRPr lang="fr-BE" dirty="0"/>
          </a:p>
          <a:p>
            <a:r>
              <a:rPr lang="fr-BE" dirty="0"/>
              <a:t>Préciser qu’avec la mesure PERMA, on vise bien à mesurer un état de bien-être, tandis qu’avec le PsyCap, on mesure un niveau de ressources personnelles, qui favorisent le bien-être</a:t>
            </a:r>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5</a:t>
            </a:fld>
            <a:endParaRPr lang="fr-B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Commentaire des résultats</a:t>
            </a:r>
          </a:p>
          <a:p>
            <a:r>
              <a:rPr lang="fr-FR" dirty="0"/>
              <a:t>PsyCap globalement positif, </a:t>
            </a:r>
          </a:p>
          <a:p>
            <a:r>
              <a:rPr lang="fr-FR" dirty="0"/>
              <a:t>différences entre les deux même si l’objet n’est pas ici de comparer (pas indispensable)</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7</a:t>
            </a:fld>
            <a:endParaRPr lang="fr-B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Deuxième puce : citer deux exemples : faire prendre conscience de la force qu’est l’auto-efficacité (en lien avec une formation de qualité) / développer l’optimisme qui reste toujours faible.</a:t>
            </a:r>
          </a:p>
          <a:p>
            <a:endParaRPr lang="fr-FR" dirty="0"/>
          </a:p>
          <a:p>
            <a:r>
              <a:rPr lang="fr-FR" dirty="0"/>
              <a:t>Sur le fait que les enseignants novices ne démarquent pas : dire que les perspectives montrent que le développement de dispositifs de formation seraient donc profitables pour tous.</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13</a:t>
            </a:fld>
            <a:endParaRPr lang="fr-B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medecine &amp; pharmaci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3619" y="511175"/>
            <a:ext cx="6718300" cy="1679575"/>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Picture 2"/>
          <p:cNvPicPr>
            <a:picLocks noChangeAspect="1" noChangeArrowheads="1"/>
          </p:cNvPicPr>
          <p:nvPr userDrawn="1"/>
        </p:nvPicPr>
        <p:blipFill>
          <a:blip r:embed="rId4" cstate="print"/>
          <a:srcRect/>
          <a:stretch>
            <a:fillRect/>
          </a:stretch>
        </p:blipFill>
        <p:spPr bwMode="auto">
          <a:xfrm>
            <a:off x="203391" y="5809522"/>
            <a:ext cx="1806384" cy="80558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rchitectur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1" y="515938"/>
            <a:ext cx="6699248" cy="1674812"/>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1921" name="Picture 1"/>
          <p:cNvPicPr>
            <a:picLocks noChangeAspect="1" noChangeArrowheads="1"/>
          </p:cNvPicPr>
          <p:nvPr userDrawn="1"/>
        </p:nvPicPr>
        <p:blipFill>
          <a:blip r:embed="rId4" cstate="print"/>
          <a:srcRect/>
          <a:stretch>
            <a:fillRect/>
          </a:stretch>
        </p:blipFill>
        <p:spPr bwMode="auto">
          <a:xfrm>
            <a:off x="219074" y="5802990"/>
            <a:ext cx="1724025" cy="85022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rvices Généraux">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8" name="ZoneTexte 7"/>
          <p:cNvSpPr txBox="1"/>
          <p:nvPr userDrawn="1"/>
        </p:nvSpPr>
        <p:spPr>
          <a:xfrm>
            <a:off x="2257423" y="447674"/>
            <a:ext cx="6743701" cy="1343026"/>
          </a:xfrm>
          <a:prstGeom prst="rect">
            <a:avLst/>
          </a:prstGeom>
          <a:effectLst>
            <a:outerShdw blurRad="127000" dir="2700000" algn="tl" rotWithShape="0">
              <a:prstClr val="black"/>
            </a:outerShdw>
          </a:effectLst>
        </p:spPr>
        <p:txBody>
          <a:bodyPr wrap="none">
            <a:normAutofit/>
          </a:bodyPr>
          <a:lstStyle/>
          <a:p>
            <a:pPr marL="342900" indent="-342900" eaLnBrk="0" hangingPunct="0">
              <a:buFont typeface="Arial" panose="020B0604020202020204" pitchFamily="34" charset="0"/>
              <a:buNone/>
              <a:defRPr/>
            </a:pPr>
            <a:endParaRPr lang="fr-BE"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942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285999" y="517525"/>
            <a:ext cx="6734175" cy="168354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hasCustomPrompt="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defRPr>
            </a:lvl1pPr>
            <a:lvl2pPr marL="180975" indent="-180975">
              <a:buClr>
                <a:srgbClr val="00ABCC"/>
              </a:buClr>
              <a:buFont typeface="Wingdings" panose="05000000000000000000" pitchFamily="2" charset="2"/>
              <a:buChar cha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marL="447675" indent="-180975">
              <a:buClr>
                <a:srgbClr val="C44C4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marL="714375" indent="-180975">
              <a:buClr>
                <a:schemeClr val="bg1">
                  <a:lumMod val="65000"/>
                </a:schemeClr>
              </a:buClr>
              <a:buFont typeface="Wingdings" panose="05000000000000000000" pitchFamily="2" charset="2"/>
              <a:buChar char="§"/>
              <a:defRPr sz="1800"/>
            </a:lvl4pPr>
            <a:lvl5pPr marL="990600" indent="-171450">
              <a:buFont typeface="Wingdings" panose="05000000000000000000"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hasCustomPrompt="1"/>
          </p:nvPr>
        </p:nvSpPr>
        <p:spPr/>
        <p:txBody>
          <a:bodyPr/>
          <a:lstStyle>
            <a:lvl1pPr>
              <a:defRPr>
                <a:solidFill>
                  <a:schemeClr val="accent2"/>
                </a:solidFill>
              </a:defRPr>
            </a:lvl1pPr>
          </a:lstStyle>
          <a:p>
            <a:r>
              <a:rPr lang="fr-FR" dirty="0"/>
              <a:t>Cliquez pour modifier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t>‹N°›</a:t>
            </a:fld>
            <a:endParaRPr lang="fr-BE" dirty="0"/>
          </a:p>
        </p:txBody>
      </p:sp>
      <p:sp>
        <p:nvSpPr>
          <p:cNvPr id="7" name="Espace réservé du pied de page 13"/>
          <p:cNvSpPr>
            <a:spLocks noGrp="1"/>
          </p:cNvSpPr>
          <p:nvPr>
            <p:ph type="ftr" sz="quarter" idx="11"/>
          </p:nvPr>
        </p:nvSpPr>
        <p:spPr/>
        <p:txBody>
          <a:bodyPr/>
          <a:lstStyle>
            <a:lvl1pPr>
              <a:defRPr/>
            </a:lvl1pPr>
          </a:lstStyle>
          <a:p>
            <a:pPr>
              <a:defRPr/>
            </a:pPr>
            <a:r>
              <a:rPr lang="fr-BE" dirty="0"/>
              <a:t>Service de Psychologie Clinique de l'Enfant et de l'Adolescent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anose="020F0502020204030204" pitchFamily="34" charset="0"/>
                <a:ea typeface="Times New Roman" panose="02020603050405020304" pitchFamily="18" charset="0"/>
                <a:cs typeface="Arial" panose="020B0604020202020204"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hasCustomPrompt="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defRPr>
            </a:lvl1pPr>
            <a:lvl2pPr marL="180975" indent="-180975">
              <a:buClr>
                <a:srgbClr val="00ABCC"/>
              </a:buClr>
              <a:buFont typeface="Wingdings" panose="05000000000000000000" pitchFamily="2" charset="2"/>
              <a:buChar cha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marL="447675" indent="-180975">
              <a:buClr>
                <a:srgbClr val="C44C4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marL="714375" indent="-180975">
              <a:buClr>
                <a:schemeClr val="bg1">
                  <a:lumMod val="65000"/>
                </a:schemeClr>
              </a:buClr>
              <a:buFont typeface="Wingdings" panose="05000000000000000000" pitchFamily="2" charset="2"/>
              <a:buChar char="§"/>
              <a:defRPr sz="1800"/>
            </a:lvl4pPr>
            <a:lvl5pPr marL="990600" indent="-171450">
              <a:buFont typeface="Wingdings" panose="05000000000000000000"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hasCustomPrompt="1"/>
          </p:nvPr>
        </p:nvSpPr>
        <p:spPr>
          <a:xfrm>
            <a:off x="114300"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anose="05000000000000000000"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anose="05000000000000000000" pitchFamily="2" charset="2"/>
              <a:buChar char="§"/>
              <a:defRPr sz="1300" cap="small" baseline="0">
                <a:solidFill>
                  <a:srgbClr val="969696"/>
                </a:solidFill>
                <a:latin typeface="+mn-lt"/>
              </a:defRPr>
            </a:lvl5pPr>
            <a:lvl6pPr marL="447675" indent="-228600">
              <a:buFont typeface="Wingdings" panose="05000000000000000000" pitchFamily="2" charset="2"/>
              <a:buChar char="§"/>
              <a:defRPr sz="1300" b="1" cap="small">
                <a:solidFill>
                  <a:srgbClr val="C44C4C"/>
                </a:solidFill>
              </a:defRPr>
            </a:lvl6pPr>
            <a:lvl7pPr marL="447675" indent="-228600">
              <a:buFont typeface="Wingdings" panose="05000000000000000000"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u numéro de diapositive 11"/>
          <p:cNvSpPr>
            <a:spLocks noGrp="1"/>
          </p:cNvSpPr>
          <p:nvPr>
            <p:ph type="sldNum" sz="quarter" idx="13"/>
          </p:nvPr>
        </p:nvSpPr>
        <p:spPr/>
        <p:txBody>
          <a:bodyPr/>
          <a:lstStyle>
            <a:lvl1pPr>
              <a:defRPr/>
            </a:lvl1pPr>
          </a:lstStyle>
          <a:p>
            <a:pPr>
              <a:defRPr/>
            </a:pPr>
            <a:fld id="{8367BD0E-2A43-401C-A51A-07B7D43C3F74}" type="slidenum">
              <a:rPr lang="fr-BE"/>
              <a:t>‹N°›</a:t>
            </a:fld>
            <a:endParaRPr lang="fr-BE" dirty="0"/>
          </a:p>
        </p:txBody>
      </p:sp>
      <p:sp>
        <p:nvSpPr>
          <p:cNvPr id="8" name="Espace réservé du pied de page 12"/>
          <p:cNvSpPr>
            <a:spLocks noGrp="1"/>
          </p:cNvSpPr>
          <p:nvPr>
            <p:ph type="ftr" sz="quarter" idx="14"/>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hasCustomPrompt="1"/>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defRPr>
            </a:lvl1pPr>
            <a:lvl2pPr marL="180975" indent="-180975">
              <a:buClr>
                <a:srgbClr val="00ABCC"/>
              </a:buClr>
              <a:buFont typeface="Wingdings" panose="05000000000000000000" pitchFamily="2" charset="2"/>
              <a:buChar cha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marL="447675" indent="-180975">
              <a:buClr>
                <a:srgbClr val="C44C4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marL="714375" indent="-180975">
              <a:buClr>
                <a:schemeClr val="bg1">
                  <a:lumMod val="65000"/>
                </a:schemeClr>
              </a:buClr>
              <a:buFont typeface="Wingdings" panose="05000000000000000000" pitchFamily="2" charset="2"/>
              <a:buChar char="§"/>
              <a:defRPr sz="1800"/>
            </a:lvl4pPr>
            <a:lvl5pPr marL="990600" indent="-171450">
              <a:buFont typeface="Wingdings" panose="05000000000000000000"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hasCustomPrompt="1"/>
          </p:nvPr>
        </p:nvSpPr>
        <p:spPr>
          <a:xfrm>
            <a:off x="457200" y="274638"/>
            <a:ext cx="8229600" cy="1143000"/>
          </a:xfrm>
        </p:spPr>
        <p:txBody>
          <a:bodyPr/>
          <a:lstStyle>
            <a:lvl1pPr>
              <a:defRPr>
                <a:solidFill>
                  <a:schemeClr val="accent2"/>
                </a:solidFill>
              </a:defRPr>
            </a:lvl1pPr>
          </a:lstStyle>
          <a:p>
            <a:r>
              <a:rPr lang="fr-FR" dirty="0"/>
              <a:t>Cliquez pour modifier le style du titre</a:t>
            </a:r>
            <a:endParaRPr lang="fr-BE" dirty="0"/>
          </a:p>
        </p:txBody>
      </p:sp>
      <p:sp>
        <p:nvSpPr>
          <p:cNvPr id="17" name="Espace réservé du texte 22"/>
          <p:cNvSpPr>
            <a:spLocks noGrp="1"/>
          </p:cNvSpPr>
          <p:nvPr>
            <p:ph type="body" sz="quarter" idx="15" hasCustomPrompt="1"/>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t>‹N°›</a:t>
            </a:fld>
            <a:endParaRPr lang="fr-BE" dirty="0"/>
          </a:p>
        </p:txBody>
      </p:sp>
      <p:sp>
        <p:nvSpPr>
          <p:cNvPr id="8" name="Espace réservé du pied de page 14"/>
          <p:cNvSpPr>
            <a:spLocks noGrp="1"/>
          </p:cNvSpPr>
          <p:nvPr>
            <p:ph type="ftr" sz="quarter" idx="17"/>
          </p:nvPr>
        </p:nvSpPr>
        <p:spPr/>
        <p:txBody>
          <a:bodyPr/>
          <a:lstStyle>
            <a:lvl1pPr>
              <a:defRPr/>
            </a:lvl1pPr>
          </a:lstStyle>
          <a:p>
            <a:pPr>
              <a:defRPr/>
            </a:pPr>
            <a:r>
              <a:rPr lang="fr-BE" dirty="0"/>
              <a:t>Service de Psychologie Clinique de l'Enfant et de l'Adolescent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anose="020F0502020204030204" pitchFamily="34" charset="0"/>
                <a:ea typeface="Times New Roman" panose="02020603050405020304" pitchFamily="18" charset="0"/>
                <a:cs typeface="Arial" panose="020B0604020202020204"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hasCustomPrompt="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defRPr>
            </a:lvl1pPr>
            <a:lvl2pPr marL="180975" indent="-180975">
              <a:buClr>
                <a:srgbClr val="00ABCC"/>
              </a:buClr>
              <a:buFont typeface="Wingdings" panose="05000000000000000000" pitchFamily="2" charset="2"/>
              <a:buChar cha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marL="447675" indent="-180975">
              <a:buClr>
                <a:srgbClr val="C44C4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marL="714375" indent="-180975">
              <a:buClr>
                <a:schemeClr val="bg1">
                  <a:lumMod val="65000"/>
                </a:schemeClr>
              </a:buClr>
              <a:buFont typeface="Wingdings" panose="05000000000000000000" pitchFamily="2" charset="2"/>
              <a:buChar char="§"/>
              <a:defRPr sz="1800"/>
            </a:lvl4pPr>
            <a:lvl5pPr marL="990600" indent="-171450">
              <a:buFont typeface="Wingdings" panose="05000000000000000000" pitchFamily="2" charset="2"/>
              <a:buChar cha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endParaRPr lang="fr-BE" noProof="0" dirty="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t>‹N°›</a:t>
            </a:fld>
            <a:endParaRPr lang="fr-BE" dirty="0"/>
          </a:p>
        </p:txBody>
      </p:sp>
      <p:sp>
        <p:nvSpPr>
          <p:cNvPr id="8" name="Espace réservé du pied de page 13"/>
          <p:cNvSpPr>
            <a:spLocks noGrp="1"/>
          </p:cNvSpPr>
          <p:nvPr>
            <p:ph type="ftr" sz="quarter" idx="14"/>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10" name="Titre 9"/>
          <p:cNvSpPr>
            <a:spLocks noGrp="1"/>
          </p:cNvSpPr>
          <p:nvPr>
            <p:ph type="title" hasCustomPrompt="1"/>
          </p:nvPr>
        </p:nvSpPr>
        <p:spPr/>
        <p:txBody>
          <a:bodyPr/>
          <a:lstStyle>
            <a:lvl1pPr>
              <a:defRPr>
                <a:solidFill>
                  <a:schemeClr val="accent2"/>
                </a:solidFill>
              </a:defRPr>
            </a:lvl1pPr>
          </a:lstStyle>
          <a:p>
            <a:r>
              <a:rPr lang="fr-FR" dirty="0"/>
              <a:t>Cliquez pour modifier le style du titre</a:t>
            </a:r>
            <a:endParaRPr lang="fr-BE" dirty="0"/>
          </a:p>
        </p:txBody>
      </p:sp>
      <p:sp>
        <p:nvSpPr>
          <p:cNvPr id="16" name="Espace réservé du contenu 15"/>
          <p:cNvSpPr>
            <a:spLocks noGrp="1"/>
          </p:cNvSpPr>
          <p:nvPr>
            <p:ph sz="quarter" idx="12" hasCustomPrompt="1"/>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hasCustomPrompt="1"/>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t>‹N°›</a:t>
            </a:fld>
            <a:endParaRPr lang="fr-BE" dirty="0"/>
          </a:p>
        </p:txBody>
      </p:sp>
      <p:sp>
        <p:nvSpPr>
          <p:cNvPr id="8" name="Espace réservé du pied de page 12"/>
          <p:cNvSpPr>
            <a:spLocks noGrp="1"/>
          </p:cNvSpPr>
          <p:nvPr>
            <p:ph type="ftr" sz="quarter" idx="15"/>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8" name="ZoneTexte 7"/>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p:txBody>
          <a:bodyPr/>
          <a:lstStyle>
            <a:lvl1pPr>
              <a:defRPr>
                <a:solidFill>
                  <a:schemeClr val="accent2"/>
                </a:solidFill>
              </a:defRPr>
            </a:lvl1pPr>
          </a:lstStyle>
          <a:p>
            <a:r>
              <a:rPr lang="fr-FR" dirty="0"/>
              <a:t>Cliquez pour modifier le style du titre</a:t>
            </a:r>
            <a:endParaRPr lang="fr-BE" dirty="0"/>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a:defRPr kumimoji="0" lang="fr-FR" sz="18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a:defRPr kumimoji="0" lang="fr-FR" sz="18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Espace réservé du numéro de diapositive 12"/>
          <p:cNvSpPr>
            <a:spLocks noGrp="1"/>
          </p:cNvSpPr>
          <p:nvPr>
            <p:ph type="sldNum" sz="quarter" idx="10"/>
          </p:nvPr>
        </p:nvSpPr>
        <p:spPr/>
        <p:txBody>
          <a:bodyPr/>
          <a:lstStyle>
            <a:lvl1pPr>
              <a:defRPr/>
            </a:lvl1pPr>
          </a:lstStyle>
          <a:p>
            <a:pPr>
              <a:defRPr/>
            </a:pPr>
            <a:fld id="{B399A4E3-6D52-4424-9E3B-4890C72A3643}" type="slidenum">
              <a:rPr lang="fr-BE"/>
              <a:t>‹N°›</a:t>
            </a:fld>
            <a:endParaRPr lang="fr-BE" dirty="0"/>
          </a:p>
        </p:txBody>
      </p:sp>
      <p:sp>
        <p:nvSpPr>
          <p:cNvPr id="10" name="Espace réservé du pied de page 13"/>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4" name="ZoneTexte 3"/>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p:txBody>
          <a:bodyPr/>
          <a:lstStyle>
            <a:lvl1pPr>
              <a:defRPr>
                <a:solidFill>
                  <a:schemeClr val="accent2"/>
                </a:solidFill>
              </a:defRPr>
            </a:lvl1pPr>
          </a:lstStyle>
          <a:p>
            <a:r>
              <a:rPr lang="fr-FR" dirty="0"/>
              <a:t>Cliquez pour modifier le style du titre</a:t>
            </a:r>
            <a:endParaRPr lang="fr-BE" dirty="0"/>
          </a:p>
        </p:txBody>
      </p:sp>
      <p:sp>
        <p:nvSpPr>
          <p:cNvPr id="5" name="Espace réservé du numéro de diapositive 11"/>
          <p:cNvSpPr>
            <a:spLocks noGrp="1"/>
          </p:cNvSpPr>
          <p:nvPr>
            <p:ph type="sldNum" sz="quarter" idx="10"/>
          </p:nvPr>
        </p:nvSpPr>
        <p:spPr/>
        <p:txBody>
          <a:bodyPr/>
          <a:lstStyle>
            <a:lvl1pPr>
              <a:defRPr/>
            </a:lvl1pPr>
          </a:lstStyle>
          <a:p>
            <a:pPr>
              <a:defRPr/>
            </a:pPr>
            <a:fld id="{409E434B-834A-4B3C-A6CC-D634FFB8216D}" type="slidenum">
              <a:rPr lang="fr-BE"/>
              <a:t>‹N°›</a:t>
            </a:fld>
            <a:endParaRPr lang="fr-BE" dirty="0"/>
          </a:p>
        </p:txBody>
      </p:sp>
      <p:sp>
        <p:nvSpPr>
          <p:cNvPr id="6" name="Espace réservé du pied de page 12"/>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3" name="ZoneTexte 2"/>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08BFE5C0-0B6B-48DC-B68C-BA922E7A4541}" type="slidenum">
              <a:rPr lang="fr-BE"/>
              <a:t>‹N°›</a:t>
            </a:fld>
            <a:endParaRPr lang="fr-BE" dirty="0"/>
          </a:p>
        </p:txBody>
      </p:sp>
      <p:sp>
        <p:nvSpPr>
          <p:cNvPr id="5" name="Espace réservé du pied de page 6"/>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87325" y="5907088"/>
            <a:ext cx="1778000"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2670" y="519113"/>
            <a:ext cx="6686548" cy="1671637"/>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hasCustomPrompt="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2pPr>
            <a:lvl3pPr>
              <a:defRPr kumimoji="0" lang="fr-FR" sz="2000" b="0" i="0" u="none" strike="noStrike" kern="1200"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AC0B8AA1-91CF-48D5-ACEB-1FB0E427801C}" type="slidenum">
              <a:rPr lang="fr-BE"/>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anose="020B0604020202020204" pitchFamily="34" charset="0"/>
                <a:cs typeface="Arial" panose="020B0604020202020204" pitchFamily="34" charset="0"/>
              </a:rPr>
              <a:t>Université de Mons</a:t>
            </a:r>
            <a:endParaRPr lang="fr-BE" sz="1600" b="1" dirty="0">
              <a:solidFill>
                <a:schemeClr val="bg1">
                  <a:lumMod val="65000"/>
                </a:schemeClr>
              </a:solidFill>
              <a:latin typeface="Arial" panose="020B0604020202020204" pitchFamily="34" charset="0"/>
              <a:cs typeface="Arial" panose="020B0604020202020204" pitchFamily="34" charset="0"/>
            </a:endParaRPr>
          </a:p>
        </p:txBody>
      </p:sp>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5269FFC6-F3D3-44CE-8875-302054ACEC4E}" type="slidenum">
              <a:rPr lang="fr-BE"/>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3080" name="Picture 2"/>
          <p:cNvPicPr>
            <a:picLocks noChangeAspect="1" noChangeArrowheads="1"/>
          </p:cNvPicPr>
          <p:nvPr/>
        </p:nvPicPr>
        <p:blipFill>
          <a:blip r:embed="rId2"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3081" name="Image 9" descr="passage_long.jpg"/>
          <p:cNvPicPr>
            <a:picLocks noChangeAspect="1"/>
          </p:cNvPicPr>
          <p:nvPr/>
        </p:nvPicPr>
        <p:blipFill>
          <a:blip r:embed="rId3" cstate="print">
            <a:lum bright="6000"/>
          </a:blip>
          <a:srcRect r="22034"/>
          <a:stretch>
            <a:fillRect/>
          </a:stretch>
        </p:blipFill>
        <p:spPr bwMode="auto">
          <a:xfrm>
            <a:off x="2270125" y="523875"/>
            <a:ext cx="6740525" cy="1666875"/>
          </a:xfrm>
          <a:prstGeom prst="rect">
            <a:avLst/>
          </a:prstGeom>
          <a:noFill/>
          <a:ln w="9525">
            <a:noFill/>
            <a:miter lim="800000"/>
            <a:headEnd/>
            <a:tailEnd/>
          </a:ln>
        </p:spPr>
      </p:pic>
      <p:pic>
        <p:nvPicPr>
          <p:cNvPr id="3085" name="Image 9" descr="UMONS_Fac psy et siences educ_small.png"/>
          <p:cNvPicPr>
            <a:picLocks noChangeAspect="1"/>
          </p:cNvPicPr>
          <p:nvPr/>
        </p:nvPicPr>
        <p:blipFill>
          <a:blip r:embed="rId4" cstate="print"/>
          <a:srcRect/>
          <a:stretch>
            <a:fillRect/>
          </a:stretch>
        </p:blipFill>
        <p:spPr bwMode="auto">
          <a:xfrm>
            <a:off x="107950" y="5767388"/>
            <a:ext cx="1670050" cy="757237"/>
          </a:xfrm>
          <a:prstGeom prst="rect">
            <a:avLst/>
          </a:prstGeom>
          <a:noFill/>
          <a:ln w="9525">
            <a:noFill/>
            <a:miter lim="800000"/>
            <a:headEnd/>
            <a:tailEnd/>
          </a:ln>
        </p:spPr>
      </p:pic>
      <p:sp>
        <p:nvSpPr>
          <p:cNvPr id="10" name="ZoneTexte 8"/>
          <p:cNvSpPr txBox="1"/>
          <p:nvPr userDrawn="1"/>
        </p:nvSpPr>
        <p:spPr>
          <a:xfrm>
            <a:off x="2247900" y="447675"/>
            <a:ext cx="5105400" cy="1371600"/>
          </a:xfrm>
          <a:prstGeom prst="rect">
            <a:avLst/>
          </a:prstGeom>
          <a:effectLst>
            <a:outerShdw blurRad="50800" dist="38100" dir="2700000" algn="tl" rotWithShape="0">
              <a:prstClr val="black"/>
            </a:outerShdw>
          </a:effectLst>
        </p:spPr>
        <p:txBody>
          <a:bodyPr wrap="none">
            <a:normAutofit/>
          </a:bodyPr>
          <a:lstStyle/>
          <a:p>
            <a:pPr marL="342900" indent="-342900" eaLnBrk="0" hangingPunct="0">
              <a:buFont typeface="Arial" panose="020B0604020202020204" pitchFamily="34" charset="0"/>
              <a:buNone/>
              <a:defRPr/>
            </a:pPr>
            <a:r>
              <a:rPr lang="fr-FR" sz="3600">
                <a:solidFill>
                  <a:schemeClr val="bg1"/>
                </a:solidFill>
                <a:latin typeface="Calibri" panose="020F0502020204030204" pitchFamily="34" charset="0"/>
                <a:ea typeface="Calibri" panose="020F0502020204030204" pitchFamily="34" charset="0"/>
                <a:cs typeface="Times New Roman" panose="02020603050405020304" pitchFamily="18" charset="0"/>
              </a:rPr>
              <a:t>Faculté de Psychologie </a:t>
            </a:r>
            <a:br>
              <a:rPr lang="fr-FR" sz="36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fr-FR" sz="3600">
                <a:solidFill>
                  <a:schemeClr val="bg1"/>
                </a:solidFill>
                <a:latin typeface="Calibri" panose="020F0502020204030204" pitchFamily="34" charset="0"/>
                <a:ea typeface="Calibri" panose="020F0502020204030204" pitchFamily="34" charset="0"/>
                <a:cs typeface="Times New Roman" panose="02020603050405020304" pitchFamily="18" charset="0"/>
              </a:rPr>
              <a:t>et des Sciences de l’Education</a:t>
            </a:r>
            <a:endParaRPr lang="fr-BE" sz="3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87" name="Picture 3"/>
          <p:cNvPicPr>
            <a:picLocks noChangeAspect="1" noChangeArrowheads="1"/>
          </p:cNvPicPr>
          <p:nvPr userDrawn="1"/>
        </p:nvPicPr>
        <p:blipFill>
          <a:blip r:embed="rId5" cstate="print"/>
          <a:srcRect/>
          <a:stretch>
            <a:fillRect/>
          </a:stretch>
        </p:blipFill>
        <p:spPr bwMode="auto">
          <a:xfrm>
            <a:off x="285750" y="185738"/>
            <a:ext cx="1704975" cy="584200"/>
          </a:xfrm>
          <a:prstGeom prst="rect">
            <a:avLst/>
          </a:prstGeom>
          <a:noFill/>
          <a:ln w="9525">
            <a:noFill/>
            <a:miter lim="800000"/>
            <a:headEnd/>
            <a:tailEnd/>
          </a:ln>
        </p:spPr>
      </p:pic>
      <p:pic>
        <p:nvPicPr>
          <p:cNvPr id="3088" name="Picture 2"/>
          <p:cNvPicPr>
            <a:picLocks noChangeAspect="1" noChangeArrowheads="1"/>
          </p:cNvPicPr>
          <p:nvPr userDrawn="1"/>
        </p:nvPicPr>
        <p:blipFill>
          <a:blip r:embed="rId2" cstate="print"/>
          <a:srcRect l="269" t="20290" r="13968" b="25948"/>
          <a:stretch>
            <a:fillRect/>
          </a:stretch>
        </p:blipFill>
        <p:spPr bwMode="auto">
          <a:xfrm>
            <a:off x="0" y="6777831"/>
            <a:ext cx="9144000" cy="77787"/>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ycho &amp; sciences éducation">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6637" y="523875"/>
            <a:ext cx="6667500" cy="1666875"/>
          </a:xfrm>
          <a:prstGeom prst="rect">
            <a:avLst/>
          </a:prstGeom>
          <a:noFill/>
          <a:ln w="9525">
            <a:noFill/>
            <a:miter lim="800000"/>
            <a:headEnd/>
            <a:tailEnd/>
          </a:ln>
        </p:spPr>
      </p:pic>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2"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3"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4"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descr="UMONS_Fac psy et siences educ_small.png"/>
          <p:cNvPicPr>
            <a:picLocks noChangeAspect="1"/>
          </p:cNvPicPr>
          <p:nvPr userDrawn="1"/>
        </p:nvPicPr>
        <p:blipFill>
          <a:blip r:embed="rId4" cstate="print"/>
          <a:stretch>
            <a:fillRect/>
          </a:stretch>
        </p:blipFill>
        <p:spPr>
          <a:xfrm>
            <a:off x="246490" y="5840963"/>
            <a:ext cx="1669774" cy="756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re Science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514350"/>
            <a:ext cx="6724650" cy="1681162"/>
          </a:xfrm>
          <a:prstGeom prst="rect">
            <a:avLst/>
          </a:prstGeom>
        </p:spPr>
      </p:pic>
      <p:pic>
        <p:nvPicPr>
          <p:cNvPr id="7"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8065" name="Picture 1"/>
          <p:cNvPicPr>
            <a:picLocks noChangeAspect="1" noChangeArrowheads="1"/>
          </p:cNvPicPr>
          <p:nvPr userDrawn="1"/>
        </p:nvPicPr>
        <p:blipFill>
          <a:blip r:embed="rId4" cstate="print"/>
          <a:srcRect/>
          <a:stretch>
            <a:fillRect/>
          </a:stretch>
        </p:blipFill>
        <p:spPr bwMode="auto">
          <a:xfrm>
            <a:off x="328397" y="5814015"/>
            <a:ext cx="1612323" cy="82491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025" y="512417"/>
            <a:ext cx="6732394" cy="1683098"/>
          </a:xfrm>
          <a:prstGeom prst="rect">
            <a:avLst/>
          </a:prstGeom>
        </p:spPr>
      </p:pic>
      <p:pic>
        <p:nvPicPr>
          <p:cNvPr id="87041" name="Picture 1"/>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63574" y="5818716"/>
            <a:ext cx="863599" cy="82973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tre Warocqué">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warocque.PNG"/>
          <p:cNvPicPr>
            <a:picLocks noChangeAspect="1"/>
          </p:cNvPicPr>
          <p:nvPr userDrawn="1"/>
        </p:nvPicPr>
        <p:blipFill>
          <a:blip r:embed="rId3" cstate="print"/>
          <a:srcRect/>
          <a:stretch>
            <a:fillRect/>
          </a:stretch>
        </p:blipFill>
        <p:spPr bwMode="auto">
          <a:xfrm>
            <a:off x="561975" y="5534025"/>
            <a:ext cx="1193800" cy="111442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98701" y="506413"/>
            <a:ext cx="6699248" cy="1674812"/>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IS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sciences du langage.PNG"/>
          <p:cNvPicPr>
            <a:picLocks noChangeAspect="1"/>
          </p:cNvPicPr>
          <p:nvPr userDrawn="1"/>
        </p:nvPicPr>
        <p:blipFill>
          <a:blip r:embed="rId3" cstate="print"/>
          <a:srcRect/>
          <a:stretch>
            <a:fillRect/>
          </a:stretch>
        </p:blipFill>
        <p:spPr bwMode="auto">
          <a:xfrm>
            <a:off x="303213" y="5457825"/>
            <a:ext cx="1589087" cy="1200150"/>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1875" y="515938"/>
            <a:ext cx="6692900" cy="1673225"/>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roi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8175" y="5749281"/>
            <a:ext cx="962025" cy="663276"/>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84412" y="519113"/>
            <a:ext cx="6718300" cy="1679575"/>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H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98" y="508240"/>
            <a:ext cx="6731452" cy="1682863"/>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hasCustomPrompt="1"/>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2947" name="Picture 3"/>
          <p:cNvPicPr>
            <a:picLocks noChangeAspect="1" noChangeArrowheads="1"/>
          </p:cNvPicPr>
          <p:nvPr userDrawn="1"/>
        </p:nvPicPr>
        <p:blipFill>
          <a:blip r:embed="rId4" cstate="print"/>
          <a:srcRect/>
          <a:stretch>
            <a:fillRect/>
          </a:stretch>
        </p:blipFill>
        <p:spPr bwMode="auto">
          <a:xfrm>
            <a:off x="371474" y="5858676"/>
            <a:ext cx="1507635" cy="71357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fr-FR" dirty="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28" name="Picture 2"/>
          <p:cNvPicPr>
            <a:picLocks noChangeAspect="1" noChangeArrowheads="1"/>
          </p:cNvPicPr>
          <p:nvPr userDrawn="1"/>
        </p:nvPicPr>
        <p:blipFill>
          <a:blip r:embed="rId25"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1029" name="Picture 2"/>
          <p:cNvPicPr>
            <a:picLocks noChangeAspect="1" noChangeArrowheads="1"/>
          </p:cNvPicPr>
          <p:nvPr userDrawn="1"/>
        </p:nvPicPr>
        <p:blipFill>
          <a:blip r:embed="rId25" cstate="print"/>
          <a:srcRect l="269" t="20290" r="13968" b="25948"/>
          <a:stretch>
            <a:fillRect/>
          </a:stretch>
        </p:blipFill>
        <p:spPr bwMode="auto">
          <a:xfrm>
            <a:off x="0" y="6780213"/>
            <a:ext cx="9144000" cy="77787"/>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fr-BE"/>
              <a:t>Service de Psychologie Clinique de l'Enfant et de l'Adolescent</a:t>
            </a:r>
            <a:endParaRPr lang="fr-BE"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fld id="{B2788E00-F875-4D77-9ED4-63F826220AA2}" type="slidenum">
              <a:rPr lang="fr-BE"/>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lvl1pPr algn="ctr" rtl="0" fontAlgn="base">
        <a:spcBef>
          <a:spcPct val="0"/>
        </a:spcBef>
        <a:spcAft>
          <a:spcPct val="0"/>
        </a:spcAft>
        <a:defRPr lang="fr-BE" sz="4400" b="1" kern="1200" dirty="0">
          <a:solidFill>
            <a:schemeClr val="accent2"/>
          </a:solidFill>
          <a:latin typeface="Calibri" panose="020F0502020204030204" pitchFamily="34" charset="0"/>
          <a:ea typeface="+mj-ea"/>
          <a:cs typeface="Arial" panose="020B0604020202020204" pitchFamily="34" charset="0"/>
        </a:defRPr>
      </a:lvl1pPr>
      <a:lvl2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2pPr>
      <a:lvl3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3pPr>
      <a:lvl4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4pPr>
      <a:lvl5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9pPr>
    </p:titleStyle>
    <p:bodyStyle>
      <a:lvl1pPr marL="0" indent="0" algn="l" rtl="0" fontAlgn="base">
        <a:spcBef>
          <a:spcPct val="20000"/>
        </a:spcBef>
        <a:spcAft>
          <a:spcPct val="0"/>
        </a:spcAft>
        <a:buFont typeface="Arial" panose="020B0604020202020204" pitchFamily="34" charset="0"/>
        <a:buNone/>
        <a:defRPr lang="fr-FR" sz="3200" kern="1200" dirty="0">
          <a:solidFill>
            <a:srgbClr val="808080"/>
          </a:solidFill>
          <a:latin typeface="Calibri" panose="020F0502020204030204" pitchFamily="34" charset="0"/>
          <a:ea typeface="+mn-ea"/>
          <a:cs typeface="Times New Roman" panose="02020603050405020304" pitchFamily="18" charset="0"/>
        </a:defRPr>
      </a:lvl1pPr>
      <a:lvl2pPr marL="742950" indent="-285750" algn="l" rtl="0" fontAlgn="base">
        <a:spcBef>
          <a:spcPct val="20000"/>
        </a:spcBef>
        <a:spcAft>
          <a:spcPct val="0"/>
        </a:spcAft>
        <a:buFont typeface="Arial" panose="020B0604020202020204" pitchFamily="34" charset="0"/>
        <a:buChar char="–"/>
        <a:defRPr lang="fr-FR" sz="2400" kern="1200" dirty="0">
          <a:solidFill>
            <a:schemeClr val="tx1"/>
          </a:solidFill>
          <a:latin typeface="Calibri" panose="020F0502020204030204" pitchFamily="34" charset="0"/>
          <a:ea typeface="+mn-ea"/>
          <a:cs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lang="fr-FR" sz="2000" kern="1200" dirty="0">
          <a:solidFill>
            <a:schemeClr val="tx1"/>
          </a:solidFill>
          <a:latin typeface="Calibri" panose="020F0502020204030204" pitchFamily="34" charset="0"/>
          <a:ea typeface="+mn-ea"/>
          <a:cs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lang="fr-BE" sz="2000" kern="1200" dirty="0">
          <a:solidFill>
            <a:schemeClr val="tx1"/>
          </a:solidFill>
          <a:latin typeface="+mn-lt"/>
          <a:ea typeface="+mn-ea"/>
          <a:cs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lang="fr-BE" kern="1200" dirty="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bit.ly/3rfhiKn"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9420" y="2625598"/>
            <a:ext cx="4588114" cy="1508105"/>
          </a:xfrm>
          <a:prstGeom prst="rect">
            <a:avLst/>
          </a:prstGeom>
        </p:spPr>
        <p:txBody>
          <a:bodyPr wrap="none">
            <a:spAutoFit/>
          </a:bodyPr>
          <a:lstStyle/>
          <a:p>
            <a:pPr algn="ctr"/>
            <a:r>
              <a:rPr lang="fr-BE" sz="2000" b="1" dirty="0">
                <a:solidFill>
                  <a:srgbClr val="C40C42"/>
                </a:solidFill>
              </a:rPr>
              <a:t>Denis Bertieaux </a:t>
            </a:r>
            <a:r>
              <a:rPr lang="fr-BE" sz="1600" b="1" dirty="0">
                <a:solidFill>
                  <a:srgbClr val="C40C42"/>
                </a:solidFill>
              </a:rPr>
              <a:t>(Assistant de recherche)</a:t>
            </a:r>
          </a:p>
          <a:p>
            <a:pPr algn="ctr"/>
            <a:r>
              <a:rPr lang="fr-BE" sz="2000" b="1" dirty="0">
                <a:solidFill>
                  <a:srgbClr val="C40C42"/>
                </a:solidFill>
              </a:rPr>
              <a:t>Natacha </a:t>
            </a:r>
            <a:r>
              <a:rPr lang="fr-BE" sz="2000" b="1" dirty="0" err="1">
                <a:solidFill>
                  <a:srgbClr val="C40C42"/>
                </a:solidFill>
              </a:rPr>
              <a:t>Duroisin</a:t>
            </a:r>
            <a:r>
              <a:rPr lang="fr-BE" sz="2000" b="1" dirty="0">
                <a:solidFill>
                  <a:srgbClr val="C40C42"/>
                </a:solidFill>
              </a:rPr>
              <a:t> </a:t>
            </a:r>
            <a:r>
              <a:rPr lang="fr-BE" sz="1600" b="1" dirty="0">
                <a:solidFill>
                  <a:srgbClr val="C40C42"/>
                </a:solidFill>
              </a:rPr>
              <a:t>(Professeur)</a:t>
            </a:r>
          </a:p>
          <a:p>
            <a:pPr algn="ctr"/>
            <a:r>
              <a:rPr lang="fr-BE" sz="2000" b="1" dirty="0">
                <a:solidFill>
                  <a:srgbClr val="C40C42"/>
                </a:solidFill>
              </a:rPr>
              <a:t>Nancy Goyette</a:t>
            </a:r>
            <a:r>
              <a:rPr lang="fr-BE" sz="1600" b="1" dirty="0">
                <a:solidFill>
                  <a:srgbClr val="C40C42"/>
                </a:solidFill>
              </a:rPr>
              <a:t> (Professeur) </a:t>
            </a:r>
          </a:p>
          <a:p>
            <a:pPr algn="ctr"/>
            <a:endParaRPr lang="fr-BE" sz="1600" b="1" dirty="0">
              <a:solidFill>
                <a:srgbClr val="C40C42"/>
              </a:solidFill>
            </a:endParaRPr>
          </a:p>
          <a:p>
            <a:pPr algn="ctr"/>
            <a:endParaRPr lang="fr-BE" sz="1600" b="1" dirty="0">
              <a:solidFill>
                <a:srgbClr val="C40C42"/>
              </a:solidFill>
            </a:endParaRPr>
          </a:p>
        </p:txBody>
      </p:sp>
      <p:sp>
        <p:nvSpPr>
          <p:cNvPr id="5" name="Rectangle 4"/>
          <p:cNvSpPr/>
          <p:nvPr/>
        </p:nvSpPr>
        <p:spPr>
          <a:xfrm>
            <a:off x="2195736" y="404664"/>
            <a:ext cx="6849229" cy="1830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5" name="Rectangle 14"/>
          <p:cNvSpPr/>
          <p:nvPr/>
        </p:nvSpPr>
        <p:spPr>
          <a:xfrm>
            <a:off x="76603" y="4899116"/>
            <a:ext cx="2191141" cy="1830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21" name="ZoneTexte 20"/>
          <p:cNvSpPr txBox="1"/>
          <p:nvPr/>
        </p:nvSpPr>
        <p:spPr>
          <a:xfrm>
            <a:off x="539553" y="1481490"/>
            <a:ext cx="8264729" cy="993926"/>
          </a:xfrm>
          <a:prstGeom prst="rect">
            <a:avLst/>
          </a:prstGeom>
          <a:noFill/>
        </p:spPr>
        <p:txBody>
          <a:bodyPr wrap="square">
            <a:spAutoFit/>
          </a:bodyPr>
          <a:lstStyle/>
          <a:p>
            <a:pPr algn="ctr">
              <a:lnSpc>
                <a:spcPct val="107000"/>
              </a:lnSpc>
              <a:spcAft>
                <a:spcPts val="800"/>
              </a:spcAft>
            </a:pPr>
            <a:r>
              <a:rPr lang="fr-FR" sz="2800" dirty="0">
                <a:latin typeface="Calibri" panose="020F0502020204030204" pitchFamily="34" charset="0"/>
                <a:ea typeface="Calibri" panose="020F0502020204030204" pitchFamily="34" charset="0"/>
                <a:cs typeface="Times New Roman" panose="02020603050405020304" pitchFamily="18" charset="0"/>
              </a:rPr>
              <a:t>Le bien-être et le capital psychologique des enseignants novices en Belgique francophone et au Québec</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texte 4"/>
          <p:cNvSpPr/>
          <p:nvPr/>
        </p:nvSpPr>
        <p:spPr bwMode="auto">
          <a:xfrm>
            <a:off x="6060391" y="7033341"/>
            <a:ext cx="6791325" cy="339584"/>
          </a:xfrm>
          <a:prstGeom prst="rect">
            <a:avLst/>
          </a:prstGeom>
          <a:noFill/>
          <a:ln w="9525">
            <a:noFill/>
            <a:miter lim="800000"/>
          </a:ln>
        </p:spPr>
        <p:txBody>
          <a:bodyPr/>
          <a:lstStyle/>
          <a:p>
            <a:pPr algn="r" eaLnBrk="1" hangingPunct="1">
              <a:lnSpc>
                <a:spcPct val="80000"/>
              </a:lnSpc>
            </a:pPr>
            <a:endParaRPr lang="fr-BE" altLang="fr-FR" sz="1600" b="1">
              <a:solidFill>
                <a:srgbClr val="717171"/>
              </a:solidFill>
              <a:latin typeface="Arial Unicode MS" pitchFamily="125" charset="0"/>
            </a:endParaRPr>
          </a:p>
          <a:p>
            <a:pPr algn="r" eaLnBrk="1" hangingPunct="1">
              <a:lnSpc>
                <a:spcPct val="80000"/>
              </a:lnSpc>
            </a:pPr>
            <a:endParaRPr lang="fr-BE" altLang="fr-FR" sz="1600" b="1">
              <a:solidFill>
                <a:srgbClr val="717171"/>
              </a:solidFill>
              <a:latin typeface="Arial Unicode MS" pitchFamily="125" charset="0"/>
            </a:endParaRPr>
          </a:p>
          <a:p>
            <a:pPr algn="r" eaLnBrk="1" hangingPunct="1">
              <a:lnSpc>
                <a:spcPct val="80000"/>
              </a:lnSpc>
            </a:pPr>
            <a:endParaRPr lang="fr-BE" altLang="fr-FR" sz="1600" b="1">
              <a:solidFill>
                <a:srgbClr val="717171"/>
              </a:solidFill>
              <a:latin typeface="Arial Unicode MS" pitchFamily="125" charset="0"/>
            </a:endParaRPr>
          </a:p>
        </p:txBody>
      </p:sp>
      <p:sp>
        <p:nvSpPr>
          <p:cNvPr id="4" name="Rectangle 3"/>
          <p:cNvSpPr/>
          <p:nvPr/>
        </p:nvSpPr>
        <p:spPr>
          <a:xfrm>
            <a:off x="34027" y="4517713"/>
            <a:ext cx="2191141" cy="15179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6" name="Rectangle 5"/>
          <p:cNvSpPr/>
          <p:nvPr/>
        </p:nvSpPr>
        <p:spPr>
          <a:xfrm>
            <a:off x="1516233" y="6141117"/>
            <a:ext cx="6311367" cy="369332"/>
          </a:xfrm>
          <a:prstGeom prst="rect">
            <a:avLst/>
          </a:prstGeom>
        </p:spPr>
        <p:txBody>
          <a:bodyPr wrap="square">
            <a:spAutoFit/>
          </a:bodyPr>
          <a:lstStyle/>
          <a:p>
            <a:pPr algn="ctr"/>
            <a:r>
              <a:rPr lang="fr-BE" dirty="0">
                <a:solidFill>
                  <a:srgbClr val="000000"/>
                </a:solidFill>
                <a:latin typeface="Calibri" panose="020F0502020204030204" pitchFamily="34" charset="0"/>
              </a:rPr>
              <a:t>Colloque international en éducation (CRIFPE) –   MAI 2023 </a:t>
            </a:r>
          </a:p>
        </p:txBody>
      </p:sp>
      <p:sp>
        <p:nvSpPr>
          <p:cNvPr id="7" name="Rectangle 6"/>
          <p:cNvSpPr/>
          <p:nvPr/>
        </p:nvSpPr>
        <p:spPr>
          <a:xfrm>
            <a:off x="119181" y="4013253"/>
            <a:ext cx="8905637" cy="369332"/>
          </a:xfrm>
          <a:prstGeom prst="rect">
            <a:avLst/>
          </a:prstGeom>
        </p:spPr>
        <p:txBody>
          <a:bodyPr wrap="square">
            <a:spAutoFit/>
          </a:bodyPr>
          <a:lstStyle/>
          <a:p>
            <a:pPr algn="ctr"/>
            <a:r>
              <a:rPr lang="fr-BE" dirty="0"/>
              <a:t>Service d’Education et des Sciences de l’Apprentissage (EDUSA)</a:t>
            </a:r>
          </a:p>
        </p:txBody>
      </p:sp>
      <p:pic>
        <p:nvPicPr>
          <p:cNvPr id="9" name="Image 8" descr="Une image contenant texte, signe&#10;&#10;Description générée automatiqu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420" y="4459724"/>
            <a:ext cx="1451274" cy="1628651"/>
          </a:xfrm>
          <a:prstGeom prst="rect">
            <a:avLst/>
          </a:prstGeom>
        </p:spPr>
      </p:pic>
      <p:pic>
        <p:nvPicPr>
          <p:cNvPr id="11" name="Image 10">
            <a:extLst>
              <a:ext uri="{FF2B5EF4-FFF2-40B4-BE49-F238E27FC236}">
                <a16:creationId xmlns:a16="http://schemas.microsoft.com/office/drawing/2014/main" id="{C1EC2BC4-4123-9B95-E6AC-044E99EF1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778" y="4902601"/>
            <a:ext cx="2816773" cy="1063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800" dirty="0"/>
              <a:t>Pas de différence entre les enseignants novices (0 à 5 ans d’expérience) et leurs ainés. </a:t>
            </a:r>
          </a:p>
          <a:p>
            <a:endParaRPr lang="fr-BE" dirty="0"/>
          </a:p>
        </p:txBody>
      </p:sp>
      <p:sp>
        <p:nvSpPr>
          <p:cNvPr id="3" name="Titre 2"/>
          <p:cNvSpPr>
            <a:spLocks noGrp="1"/>
          </p:cNvSpPr>
          <p:nvPr>
            <p:ph type="title"/>
          </p:nvPr>
        </p:nvSpPr>
        <p:spPr/>
        <p:txBody>
          <a:bodyPr/>
          <a:lstStyle/>
          <a:p>
            <a:r>
              <a:rPr lang="fr-FR" sz="3200" dirty="0"/>
              <a:t>Résultats</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10</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graphicFrame>
        <p:nvGraphicFramePr>
          <p:cNvPr id="8" name="Tableau 7"/>
          <p:cNvGraphicFramePr>
            <a:graphicFrameLocks noGrp="1"/>
          </p:cNvGraphicFramePr>
          <p:nvPr>
            <p:extLst>
              <p:ext uri="{D42A27DB-BD31-4B8C-83A1-F6EECF244321}">
                <p14:modId xmlns:p14="http://schemas.microsoft.com/office/powerpoint/2010/main" val="3482803102"/>
              </p:ext>
            </p:extLst>
          </p:nvPr>
        </p:nvGraphicFramePr>
        <p:xfrm>
          <a:off x="1524000" y="3099664"/>
          <a:ext cx="6096000" cy="2865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fr-BE" dirty="0"/>
                    </a:p>
                  </a:txBody>
                  <a:tcPr/>
                </a:tc>
                <a:tc>
                  <a:txBody>
                    <a:bodyPr/>
                    <a:lstStyle/>
                    <a:p>
                      <a:pPr algn="ctr"/>
                      <a:r>
                        <a:rPr lang="fr-FR" dirty="0"/>
                        <a:t>Test U de Mann-Whitney</a:t>
                      </a:r>
                      <a:endParaRPr lang="fr-BE" dirty="0"/>
                    </a:p>
                  </a:txBody>
                  <a:tcPr/>
                </a:tc>
                <a:tc>
                  <a:txBody>
                    <a:bodyPr/>
                    <a:lstStyle/>
                    <a:p>
                      <a:pPr algn="ctr"/>
                      <a:r>
                        <a:rPr lang="fr-FR" dirty="0"/>
                        <a:t>p=</a:t>
                      </a:r>
                      <a:endParaRPr lang="fr-BE" dirty="0"/>
                    </a:p>
                  </a:txBody>
                  <a:tcPr/>
                </a:tc>
                <a:extLst>
                  <a:ext uri="{0D108BD9-81ED-4DB2-BD59-A6C34878D82A}">
                    <a16:rowId xmlns:a16="http://schemas.microsoft.com/office/drawing/2014/main" val="10000"/>
                  </a:ext>
                </a:extLst>
              </a:tr>
              <a:tr h="370840">
                <a:tc>
                  <a:txBody>
                    <a:bodyPr/>
                    <a:lstStyle/>
                    <a:p>
                      <a:r>
                        <a:rPr lang="fr-FR" dirty="0"/>
                        <a:t>PERMA</a:t>
                      </a:r>
                      <a:endParaRPr lang="fr-BE" dirty="0"/>
                    </a:p>
                  </a:txBody>
                  <a:tcPr/>
                </a:tc>
                <a:tc>
                  <a:txBody>
                    <a:bodyPr/>
                    <a:lstStyle/>
                    <a:p>
                      <a:r>
                        <a:rPr lang="fr-FR" dirty="0"/>
                        <a:t>854</a:t>
                      </a:r>
                      <a:endParaRPr lang="fr-BE" dirty="0"/>
                    </a:p>
                  </a:txBody>
                  <a:tcPr/>
                </a:tc>
                <a:tc>
                  <a:txBody>
                    <a:bodyPr/>
                    <a:lstStyle/>
                    <a:p>
                      <a:r>
                        <a:rPr lang="fr-FR" dirty="0"/>
                        <a:t>.40</a:t>
                      </a:r>
                      <a:endParaRPr lang="fr-BE" dirty="0"/>
                    </a:p>
                  </a:txBody>
                  <a:tcPr/>
                </a:tc>
                <a:extLst>
                  <a:ext uri="{0D108BD9-81ED-4DB2-BD59-A6C34878D82A}">
                    <a16:rowId xmlns:a16="http://schemas.microsoft.com/office/drawing/2014/main" val="10001"/>
                  </a:ext>
                </a:extLst>
              </a:tr>
              <a:tr h="370840">
                <a:tc>
                  <a:txBody>
                    <a:bodyPr/>
                    <a:lstStyle/>
                    <a:p>
                      <a:r>
                        <a:rPr lang="fr-FR" dirty="0"/>
                        <a:t>Emotions positives</a:t>
                      </a:r>
                      <a:endParaRPr lang="fr-BE" dirty="0"/>
                    </a:p>
                  </a:txBody>
                  <a:tcPr/>
                </a:tc>
                <a:tc>
                  <a:txBody>
                    <a:bodyPr/>
                    <a:lstStyle/>
                    <a:p>
                      <a:r>
                        <a:rPr lang="fr-FR" dirty="0"/>
                        <a:t>742.5</a:t>
                      </a:r>
                      <a:endParaRPr lang="fr-BE" dirty="0"/>
                    </a:p>
                  </a:txBody>
                  <a:tcPr/>
                </a:tc>
                <a:tc>
                  <a:txBody>
                    <a:bodyPr/>
                    <a:lstStyle/>
                    <a:p>
                      <a:r>
                        <a:rPr lang="fr-FR" dirty="0"/>
                        <a:t>.90</a:t>
                      </a:r>
                      <a:endParaRPr lang="fr-BE" dirty="0"/>
                    </a:p>
                  </a:txBody>
                  <a:tcPr/>
                </a:tc>
                <a:extLst>
                  <a:ext uri="{0D108BD9-81ED-4DB2-BD59-A6C34878D82A}">
                    <a16:rowId xmlns:a16="http://schemas.microsoft.com/office/drawing/2014/main" val="10002"/>
                  </a:ext>
                </a:extLst>
              </a:tr>
              <a:tr h="370840">
                <a:tc>
                  <a:txBody>
                    <a:bodyPr/>
                    <a:lstStyle/>
                    <a:p>
                      <a:r>
                        <a:rPr lang="fr-FR" dirty="0"/>
                        <a:t>Engagement</a:t>
                      </a:r>
                      <a:endParaRPr lang="fr-BE" dirty="0"/>
                    </a:p>
                  </a:txBody>
                  <a:tcPr/>
                </a:tc>
                <a:tc>
                  <a:txBody>
                    <a:bodyPr/>
                    <a:lstStyle/>
                    <a:p>
                      <a:r>
                        <a:rPr lang="fr-FR" dirty="0"/>
                        <a:t>829.5</a:t>
                      </a:r>
                      <a:endParaRPr lang="fr-BE" dirty="0"/>
                    </a:p>
                  </a:txBody>
                  <a:tcPr/>
                </a:tc>
                <a:tc>
                  <a:txBody>
                    <a:bodyPr/>
                    <a:lstStyle/>
                    <a:p>
                      <a:r>
                        <a:rPr lang="fr-FR" dirty="0"/>
                        <a:t>.52</a:t>
                      </a:r>
                      <a:endParaRPr lang="fr-BE" dirty="0"/>
                    </a:p>
                  </a:txBody>
                  <a:tcPr/>
                </a:tc>
                <a:extLst>
                  <a:ext uri="{0D108BD9-81ED-4DB2-BD59-A6C34878D82A}">
                    <a16:rowId xmlns:a16="http://schemas.microsoft.com/office/drawing/2014/main" val="10003"/>
                  </a:ext>
                </a:extLst>
              </a:tr>
              <a:tr h="370840">
                <a:tc>
                  <a:txBody>
                    <a:bodyPr/>
                    <a:lstStyle/>
                    <a:p>
                      <a:r>
                        <a:rPr lang="fr-FR" dirty="0"/>
                        <a:t>Relations positives</a:t>
                      </a:r>
                      <a:endParaRPr lang="fr-BE" dirty="0"/>
                    </a:p>
                  </a:txBody>
                  <a:tcPr/>
                </a:tc>
                <a:tc>
                  <a:txBody>
                    <a:bodyPr/>
                    <a:lstStyle/>
                    <a:p>
                      <a:r>
                        <a:rPr lang="fr-FR" dirty="0"/>
                        <a:t>763.5</a:t>
                      </a:r>
                      <a:endParaRPr lang="fr-BE" dirty="0"/>
                    </a:p>
                  </a:txBody>
                  <a:tcPr/>
                </a:tc>
                <a:tc>
                  <a:txBody>
                    <a:bodyPr/>
                    <a:lstStyle/>
                    <a:p>
                      <a:r>
                        <a:rPr lang="fr-FR" dirty="0"/>
                        <a:t>.92</a:t>
                      </a:r>
                      <a:endParaRPr lang="fr-BE" dirty="0"/>
                    </a:p>
                  </a:txBody>
                  <a:tcPr/>
                </a:tc>
                <a:extLst>
                  <a:ext uri="{0D108BD9-81ED-4DB2-BD59-A6C34878D82A}">
                    <a16:rowId xmlns:a16="http://schemas.microsoft.com/office/drawing/2014/main" val="10004"/>
                  </a:ext>
                </a:extLst>
              </a:tr>
              <a:tr h="370840">
                <a:tc>
                  <a:txBody>
                    <a:bodyPr/>
                    <a:lstStyle/>
                    <a:p>
                      <a:r>
                        <a:rPr lang="fr-FR" dirty="0"/>
                        <a:t>Sens</a:t>
                      </a:r>
                      <a:endParaRPr lang="fr-BE" dirty="0"/>
                    </a:p>
                  </a:txBody>
                  <a:tcPr/>
                </a:tc>
                <a:tc>
                  <a:txBody>
                    <a:bodyPr/>
                    <a:lstStyle/>
                    <a:p>
                      <a:r>
                        <a:rPr lang="fr-FR" dirty="0"/>
                        <a:t>898</a:t>
                      </a:r>
                      <a:endParaRPr lang="fr-BE" dirty="0"/>
                    </a:p>
                  </a:txBody>
                  <a:tcPr/>
                </a:tc>
                <a:tc>
                  <a:txBody>
                    <a:bodyPr/>
                    <a:lstStyle/>
                    <a:p>
                      <a:r>
                        <a:rPr lang="fr-FR" dirty="0"/>
                        <a:t>.22</a:t>
                      </a:r>
                      <a:endParaRPr lang="fr-BE" dirty="0"/>
                    </a:p>
                  </a:txBody>
                  <a:tcPr/>
                </a:tc>
                <a:extLst>
                  <a:ext uri="{0D108BD9-81ED-4DB2-BD59-A6C34878D82A}">
                    <a16:rowId xmlns:a16="http://schemas.microsoft.com/office/drawing/2014/main" val="10005"/>
                  </a:ext>
                </a:extLst>
              </a:tr>
              <a:tr h="370840">
                <a:tc>
                  <a:txBody>
                    <a:bodyPr/>
                    <a:lstStyle/>
                    <a:p>
                      <a:r>
                        <a:rPr lang="fr-FR" dirty="0"/>
                        <a:t>Accomplissement</a:t>
                      </a:r>
                      <a:endParaRPr lang="fr-BE" dirty="0"/>
                    </a:p>
                  </a:txBody>
                  <a:tcPr/>
                </a:tc>
                <a:tc>
                  <a:txBody>
                    <a:bodyPr/>
                    <a:lstStyle/>
                    <a:p>
                      <a:r>
                        <a:rPr lang="fr-FR" dirty="0"/>
                        <a:t>846</a:t>
                      </a:r>
                      <a:endParaRPr lang="fr-BE" dirty="0"/>
                    </a:p>
                  </a:txBody>
                  <a:tcPr/>
                </a:tc>
                <a:tc>
                  <a:txBody>
                    <a:bodyPr/>
                    <a:lstStyle/>
                    <a:p>
                      <a:r>
                        <a:rPr lang="fr-FR" dirty="0"/>
                        <a:t>.44</a:t>
                      </a:r>
                      <a:endParaRPr lang="fr-BE"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Liens entre bien-être PERMA et PsyCap</a:t>
            </a:r>
          </a:p>
          <a:p>
            <a:endParaRPr lang="fr-BE" dirty="0"/>
          </a:p>
        </p:txBody>
      </p:sp>
      <p:sp>
        <p:nvSpPr>
          <p:cNvPr id="3" name="Titre 2"/>
          <p:cNvSpPr>
            <a:spLocks noGrp="1"/>
          </p:cNvSpPr>
          <p:nvPr>
            <p:ph type="title"/>
          </p:nvPr>
        </p:nvSpPr>
        <p:spPr/>
        <p:txBody>
          <a:bodyPr/>
          <a:lstStyle/>
          <a:p>
            <a:r>
              <a:rPr lang="fr-FR" dirty="0"/>
              <a:t>Résultats</a:t>
            </a:r>
            <a:endParaRPr lang="fr-BE" dirty="0"/>
          </a:p>
        </p:txBody>
      </p:sp>
      <p:pic>
        <p:nvPicPr>
          <p:cNvPr id="4" name="Image 3" descr="Une image contenant graphique&#10;&#10;Description générée automatiquement"/>
          <p:cNvPicPr>
            <a:picLocks noChangeAspect="1"/>
          </p:cNvPicPr>
          <p:nvPr/>
        </p:nvPicPr>
        <p:blipFill>
          <a:blip r:embed="rId2"/>
          <a:stretch>
            <a:fillRect/>
          </a:stretch>
        </p:blipFill>
        <p:spPr>
          <a:xfrm>
            <a:off x="614736" y="2338065"/>
            <a:ext cx="5617100" cy="3970660"/>
          </a:xfrm>
          <a:prstGeom prst="rect">
            <a:avLst/>
          </a:prstGeom>
          <a:ln>
            <a:solidFill>
              <a:schemeClr val="tx1"/>
            </a:solidFill>
          </a:ln>
        </p:spPr>
      </p:pic>
      <p:sp>
        <p:nvSpPr>
          <p:cNvPr id="6" name="ZoneTexte 5"/>
          <p:cNvSpPr txBox="1"/>
          <p:nvPr/>
        </p:nvSpPr>
        <p:spPr>
          <a:xfrm>
            <a:off x="6398316" y="2474051"/>
            <a:ext cx="2446020" cy="646331"/>
          </a:xfrm>
          <a:prstGeom prst="rect">
            <a:avLst/>
          </a:prstGeom>
          <a:noFill/>
        </p:spPr>
        <p:txBody>
          <a:bodyPr wrap="square">
            <a:spAutoFit/>
          </a:bodyPr>
          <a:lstStyle/>
          <a:p>
            <a:r>
              <a:rPr lang="fr-BE" sz="1800" dirty="0">
                <a:effectLst/>
                <a:latin typeface="+mj-lt"/>
                <a:ea typeface="Calibri" panose="020F0502020204030204" pitchFamily="34" charset="0"/>
              </a:rPr>
              <a:t>R² = .824 </a:t>
            </a:r>
          </a:p>
          <a:p>
            <a:r>
              <a:rPr lang="fr-BE" sz="1800" dirty="0">
                <a:effectLst/>
                <a:latin typeface="+mj-lt"/>
                <a:ea typeface="Calibri" panose="020F0502020204030204" pitchFamily="34" charset="0"/>
              </a:rPr>
              <a:t>y = -2.152 + 6.583</a:t>
            </a:r>
            <a:endParaRPr lang="fr-BE"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a:t>Liens entre bien-être PERMA et PsyCap</a:t>
            </a:r>
          </a:p>
          <a:p>
            <a:endParaRPr lang="fr-FR" dirty="0"/>
          </a:p>
          <a:p>
            <a:r>
              <a:rPr lang="fr-FR" dirty="0"/>
              <a:t>Modèle de prédiction du PsyCap </a:t>
            </a:r>
            <a:r>
              <a:rPr lang="fr-FR" dirty="0">
                <a:sym typeface="Wingdings" panose="05000000000000000000" pitchFamily="2" charset="2"/>
              </a:rPr>
              <a:t> PERMA</a:t>
            </a:r>
          </a:p>
          <a:p>
            <a:r>
              <a:rPr lang="fr-FR" dirty="0">
                <a:sym typeface="Wingdings" panose="05000000000000000000" pitchFamily="2" charset="2"/>
              </a:rPr>
              <a:t>R²=.819</a:t>
            </a:r>
          </a:p>
          <a:p>
            <a:r>
              <a:rPr lang="fr-FR" dirty="0">
                <a:sym typeface="Wingdings" panose="05000000000000000000" pitchFamily="2" charset="2"/>
              </a:rPr>
              <a:t>Prédicteurs : composantes d’une analyse factorielle des variables du PsyCap (pour éviter les risques de colinéarité), dont l’effet est significatif à p&lt;.001</a:t>
            </a:r>
          </a:p>
          <a:p>
            <a:pPr marL="714375"/>
            <a:r>
              <a:rPr lang="fr-BE" dirty="0">
                <a:sym typeface="Wingdings" panose="05000000000000000000" pitchFamily="2" charset="2"/>
              </a:rPr>
              <a:t>- La première composante (b=.563) est corrélée à .909 à 	</a:t>
            </a:r>
            <a:r>
              <a:rPr lang="fr-BE" b="1" dirty="0">
                <a:sym typeface="Wingdings" panose="05000000000000000000" pitchFamily="2" charset="2"/>
              </a:rPr>
              <a:t>l’optimisme</a:t>
            </a:r>
          </a:p>
          <a:p>
            <a:pPr marL="714375"/>
            <a:r>
              <a:rPr lang="fr-BE" dirty="0">
                <a:sym typeface="Wingdings" panose="05000000000000000000" pitchFamily="2" charset="2"/>
              </a:rPr>
              <a:t>- La deuxième composante (b=.531) est corrélée à .907 à</a:t>
            </a:r>
            <a:r>
              <a:rPr lang="fr-BE" b="1" dirty="0">
                <a:sym typeface="Wingdings" panose="05000000000000000000" pitchFamily="2" charset="2"/>
              </a:rPr>
              <a:t> l’auto-	efficacité</a:t>
            </a:r>
          </a:p>
          <a:p>
            <a:pPr marL="714375"/>
            <a:r>
              <a:rPr lang="fr-BE" dirty="0">
                <a:sym typeface="Wingdings" panose="05000000000000000000" pitchFamily="2" charset="2"/>
              </a:rPr>
              <a:t>- La troisième composante (b=.463) est corrélée à .708 à </a:t>
            </a:r>
            <a:r>
              <a:rPr lang="fr-BE" b="1" dirty="0">
                <a:sym typeface="Wingdings" panose="05000000000000000000" pitchFamily="2" charset="2"/>
              </a:rPr>
              <a:t>l’espoir</a:t>
            </a:r>
          </a:p>
          <a:p>
            <a:endParaRPr lang="fr-FR" dirty="0">
              <a:sym typeface="Wingdings" panose="05000000000000000000" pitchFamily="2" charset="2"/>
            </a:endParaRPr>
          </a:p>
          <a:p>
            <a:r>
              <a:rPr lang="fr-FR" dirty="0">
                <a:sym typeface="Wingdings" panose="05000000000000000000" pitchFamily="2" charset="2"/>
              </a:rPr>
              <a:t>	</a:t>
            </a:r>
            <a:endParaRPr lang="fr-BE" dirty="0"/>
          </a:p>
        </p:txBody>
      </p:sp>
      <p:sp>
        <p:nvSpPr>
          <p:cNvPr id="3" name="Titre 2"/>
          <p:cNvSpPr>
            <a:spLocks noGrp="1"/>
          </p:cNvSpPr>
          <p:nvPr>
            <p:ph type="title"/>
          </p:nvPr>
        </p:nvSpPr>
        <p:spPr/>
        <p:txBody>
          <a:bodyPr/>
          <a:lstStyle/>
          <a:p>
            <a:r>
              <a:rPr lang="fr-FR" dirty="0"/>
              <a:t>Résultats</a:t>
            </a:r>
            <a:endParaRPr lang="fr-B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38"/>
            <a:ext cx="8229600" cy="5068222"/>
          </a:xfrm>
        </p:spPr>
        <p:txBody>
          <a:bodyPr>
            <a:normAutofit fontScale="92500" lnSpcReduction="20000"/>
          </a:bodyPr>
          <a:lstStyle/>
          <a:p>
            <a:endParaRPr lang="fr-FR" dirty="0"/>
          </a:p>
          <a:p>
            <a:pPr marL="457200" indent="-457200">
              <a:buFont typeface="Arial" panose="020B0604020202020204" pitchFamily="34" charset="0"/>
              <a:buChar char="•"/>
            </a:pPr>
            <a:r>
              <a:rPr lang="fr-FR" dirty="0"/>
              <a:t>Résultats en cohérence avec la littérature scientifique (Kurt &amp; </a:t>
            </a:r>
            <a:r>
              <a:rPr lang="fr-FR" dirty="0" err="1"/>
              <a:t>Demirbolat</a:t>
            </a:r>
            <a:r>
              <a:rPr lang="fr-FR" dirty="0"/>
              <a:t>, 2018; Kun &amp; </a:t>
            </a:r>
            <a:r>
              <a:rPr lang="fr-FR" dirty="0" err="1"/>
              <a:t>Gadanecz</a:t>
            </a:r>
            <a:r>
              <a:rPr lang="fr-FR" dirty="0"/>
              <a:t>, 2022; </a:t>
            </a:r>
            <a:r>
              <a:rPr lang="fr-FR" dirty="0" err="1"/>
              <a:t>Soykan</a:t>
            </a:r>
            <a:r>
              <a:rPr lang="fr-FR" dirty="0"/>
              <a:t> et al. 2019).</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Le PsyCap et le bien-être PERMA aident à dessiner un « profil de l’enseignant »… qui reste à confirmer auprès d’échantillons plus larges.</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Ce profil peut favoriser et personnaliser la conception des dispositifs d’accompagnement en développement professionnel.</a:t>
            </a:r>
          </a:p>
          <a:p>
            <a:pPr marL="457200" indent="-457200">
              <a:buFont typeface="Arial" panose="020B0604020202020204" pitchFamily="34" charset="0"/>
              <a:buChar char="•"/>
            </a:pPr>
            <a:endParaRPr lang="fr-FR" dirty="0"/>
          </a:p>
        </p:txBody>
      </p:sp>
      <p:sp>
        <p:nvSpPr>
          <p:cNvPr id="3" name="Titre 2"/>
          <p:cNvSpPr>
            <a:spLocks noGrp="1"/>
          </p:cNvSpPr>
          <p:nvPr>
            <p:ph type="title"/>
          </p:nvPr>
        </p:nvSpPr>
        <p:spPr/>
        <p:txBody>
          <a:bodyPr/>
          <a:lstStyle/>
          <a:p>
            <a:r>
              <a:rPr lang="fr-FR" sz="3200" dirty="0"/>
              <a:t>Discussion</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13</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fr-BE" dirty="0"/>
              <a:t>L’optimisme est la variable du PsyCap qui influence le plus le bien-être PERMA… alors qu’elle est la ressource la moins présente. </a:t>
            </a:r>
          </a:p>
          <a:p>
            <a:pPr marL="457200" indent="-457200">
              <a:buFont typeface="Arial" panose="020B0604020202020204" pitchFamily="34" charset="0"/>
              <a:buChar char="•"/>
            </a:pPr>
            <a:endParaRPr lang="fr-BE" dirty="0"/>
          </a:p>
          <a:p>
            <a:pPr marL="457200" indent="-457200">
              <a:buFont typeface="Arial" panose="020B0604020202020204" pitchFamily="34" charset="0"/>
              <a:buChar char="•"/>
            </a:pPr>
            <a:r>
              <a:rPr lang="fr-BE" dirty="0"/>
              <a:t>Nécessité de développer cette ressource et d’étudier plus précisément son lien avec le bien-être.</a:t>
            </a:r>
          </a:p>
          <a:p>
            <a:pPr marL="457200" indent="-457200">
              <a:buFont typeface="Arial" panose="020B0604020202020204" pitchFamily="34" charset="0"/>
              <a:buChar char="•"/>
            </a:pPr>
            <a:endParaRPr lang="fr-BE" dirty="0"/>
          </a:p>
          <a:p>
            <a:pPr marL="457200" indent="-457200">
              <a:buFont typeface="Arial" panose="020B0604020202020204" pitchFamily="34" charset="0"/>
              <a:buChar char="•"/>
            </a:pPr>
            <a:r>
              <a:rPr lang="fr-BE" dirty="0"/>
              <a:t>Les enseignants novices ne se démarquent pas statistiquement de leurs ainés.</a:t>
            </a:r>
          </a:p>
          <a:p>
            <a:pPr marL="457200" indent="-457200">
              <a:buFont typeface="Arial" panose="020B0604020202020204" pitchFamily="34" charset="0"/>
              <a:buChar char="•"/>
            </a:pPr>
            <a:endParaRPr lang="fr-BE" dirty="0"/>
          </a:p>
          <a:p>
            <a:pPr marL="457200" indent="-457200">
              <a:buFont typeface="Arial" panose="020B0604020202020204" pitchFamily="34" charset="0"/>
              <a:buChar char="•"/>
            </a:pPr>
            <a:r>
              <a:rPr lang="fr-BE" dirty="0"/>
              <a:t>Limites de l’étude : échantillon non représentatif : quid des enseignants en souffrance ? </a:t>
            </a:r>
          </a:p>
          <a:p>
            <a:endParaRPr lang="fr-BE" dirty="0"/>
          </a:p>
        </p:txBody>
      </p:sp>
      <p:sp>
        <p:nvSpPr>
          <p:cNvPr id="3" name="Titre 2"/>
          <p:cNvSpPr>
            <a:spLocks noGrp="1"/>
          </p:cNvSpPr>
          <p:nvPr>
            <p:ph type="title"/>
          </p:nvPr>
        </p:nvSpPr>
        <p:spPr/>
        <p:txBody>
          <a:bodyPr/>
          <a:lstStyle/>
          <a:p>
            <a:r>
              <a:rPr lang="fr-FR" dirty="0"/>
              <a:t>Discussion </a:t>
            </a:r>
            <a:endParaRPr lang="fr-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400" dirty="0"/>
              <a:t>N’hésitez pas à prendre connaissance des recherches du service </a:t>
            </a:r>
            <a:r>
              <a:rPr lang="fr-FR" sz="2400" dirty="0" err="1"/>
              <a:t>d’</a:t>
            </a:r>
            <a:r>
              <a:rPr lang="fr-FR" sz="2400" dirty="0" err="1">
                <a:solidFill>
                  <a:srgbClr val="145EA8"/>
                </a:solidFill>
              </a:rPr>
              <a:t>EDUcation</a:t>
            </a:r>
            <a:r>
              <a:rPr lang="fr-FR" sz="2400" dirty="0">
                <a:solidFill>
                  <a:srgbClr val="145EA8"/>
                </a:solidFill>
              </a:rPr>
              <a:t> et des Sciences de l’Apprentissage</a:t>
            </a:r>
            <a:r>
              <a:rPr lang="fr-FR" sz="2400" dirty="0"/>
              <a:t>, ainsi que nos communications lors du congrès !</a:t>
            </a:r>
          </a:p>
          <a:p>
            <a:endParaRPr lang="fr-FR" sz="2400" dirty="0"/>
          </a:p>
          <a:p>
            <a:r>
              <a:rPr lang="fr-FR" sz="2400" dirty="0">
                <a:sym typeface="Wingdings" panose="05000000000000000000" pitchFamily="2" charset="2"/>
              </a:rPr>
              <a:t> edusa.be</a:t>
            </a:r>
            <a:endParaRPr lang="fr-BE" sz="2400" dirty="0"/>
          </a:p>
        </p:txBody>
      </p:sp>
      <p:sp>
        <p:nvSpPr>
          <p:cNvPr id="3" name="Titre 2"/>
          <p:cNvSpPr>
            <a:spLocks noGrp="1"/>
          </p:cNvSpPr>
          <p:nvPr>
            <p:ph type="title"/>
          </p:nvPr>
        </p:nvSpPr>
        <p:spPr/>
        <p:txBody>
          <a:bodyPr/>
          <a:lstStyle/>
          <a:p>
            <a:r>
              <a:rPr lang="fr-FR" dirty="0"/>
              <a:t>Merci de votre attention !</a:t>
            </a:r>
            <a:endParaRPr lang="fr-BE"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15</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pic>
        <p:nvPicPr>
          <p:cNvPr id="7" name="Image 6" descr="Handy avec pouce lev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825" y="253235"/>
            <a:ext cx="1143000" cy="1143000"/>
          </a:xfrm>
          <a:prstGeom prst="rect">
            <a:avLst/>
          </a:prstGeom>
        </p:spPr>
      </p:pic>
      <p:pic>
        <p:nvPicPr>
          <p:cNvPr id="8" name="Image 7" descr="Une image contenant logo&#10;&#10;Description générée automatiqu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89227"/>
            <a:ext cx="1634672" cy="1984617"/>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554" y="2900614"/>
            <a:ext cx="5418771" cy="3225549"/>
          </a:xfrm>
          <a:prstGeom prst="rect">
            <a:avLst/>
          </a:prstGeom>
        </p:spPr>
      </p:pic>
      <p:sp>
        <p:nvSpPr>
          <p:cNvPr id="13" name="ZoneTexte 12"/>
          <p:cNvSpPr txBox="1"/>
          <p:nvPr/>
        </p:nvSpPr>
        <p:spPr>
          <a:xfrm>
            <a:off x="5429250" y="6248086"/>
            <a:ext cx="3714161" cy="353505"/>
          </a:xfrm>
          <a:prstGeom prst="rect">
            <a:avLst/>
          </a:prstGeom>
        </p:spPr>
        <p:txBody>
          <a:bodyPr vert="horz" wrap="square" lIns="91440" tIns="45720" rIns="91440" bIns="45720" rtlCol="0">
            <a:normAutofit fontScale="70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fr-FR" sz="2800" b="0" i="0" u="sng"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rPr>
              <a:t>Denis.BERTIEAUX@umons.ac.be</a:t>
            </a:r>
            <a:endParaRPr kumimoji="0" lang="fr-BE" sz="2800" b="0" i="0" u="sng"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25"/>
          <p:cNvSpPr txBox="1"/>
          <p:nvPr/>
        </p:nvSpPr>
        <p:spPr>
          <a:xfrm>
            <a:off x="8071739" y="13377812"/>
            <a:ext cx="3522663" cy="471487"/>
          </a:xfrm>
          <a:prstGeom prst="rect">
            <a:avLst/>
          </a:prstGeom>
          <a:noFill/>
        </p:spPr>
        <p:txBody>
          <a:bodyPr wrap="square">
            <a:spAutoFit/>
          </a:bodyPr>
          <a:lstStyle/>
          <a:p>
            <a:pPr fontAlgn="base">
              <a:lnSpc>
                <a:spcPct val="107000"/>
              </a:lnSpc>
              <a:spcAft>
                <a:spcPts val="800"/>
              </a:spcAft>
            </a:pPr>
            <a:r>
              <a:rPr lang="fr-BE"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http://bit.ly/3rfhiKn</a:t>
            </a:r>
            <a:r>
              <a:rPr lang="fr-BE" sz="16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p:cNvSpPr txBox="1"/>
          <p:nvPr/>
        </p:nvSpPr>
        <p:spPr>
          <a:xfrm>
            <a:off x="320184" y="1082673"/>
            <a:ext cx="8352928" cy="2461508"/>
          </a:xfrm>
          <a:prstGeom prst="rect">
            <a:avLst/>
          </a:prstGeom>
          <a:noFill/>
        </p:spPr>
        <p:txBody>
          <a:bodyPr wrap="square">
            <a:spAutoFit/>
          </a:bodyPr>
          <a:lstStyle/>
          <a:p>
            <a:pPr algn="just">
              <a:lnSpc>
                <a:spcPct val="107000"/>
              </a:lnSpc>
              <a:spcAft>
                <a:spcPts val="800"/>
              </a:spcAft>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Dresser un profil des caractéristiques du bien-être (PERMA) et des ressources psychologiques personnelles (PsyCap) des enseignants de Fédération Wallonie-Bruxelles et du Québec.</a:t>
            </a:r>
          </a:p>
          <a:p>
            <a:pPr algn="just">
              <a:lnSpc>
                <a:spcPct val="107000"/>
              </a:lnSpc>
              <a:spcAft>
                <a:spcPts val="800"/>
              </a:spcAft>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Caractériser les liens qui unissent le bien-être des enseignants et leur PsyCap.</a:t>
            </a:r>
          </a:p>
          <a:p>
            <a:pPr marL="285750" indent="-285750" algn="just">
              <a:lnSpc>
                <a:spcPct val="107000"/>
              </a:lnSpc>
              <a:spcAft>
                <a:spcPts val="800"/>
              </a:spcAft>
              <a:buFont typeface="Arial" panose="020B0604020202020204" pitchFamily="34" charset="0"/>
              <a:buChar char="•"/>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enseignants novices se démarquent-ils de leurs ainés quant à leur bien-être PERMA et leur PsyCap ? </a:t>
            </a:r>
          </a:p>
          <a:p>
            <a:pPr algn="just">
              <a:lnSpc>
                <a:spcPct val="107000"/>
              </a:lnSpc>
              <a:spcAft>
                <a:spcPts val="800"/>
              </a:spcAft>
            </a:pPr>
            <a:endPar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graphicFrame>
        <p:nvGraphicFramePr>
          <p:cNvPr id="8" name="Diagramme 7"/>
          <p:cNvGraphicFramePr/>
          <p:nvPr>
            <p:extLst>
              <p:ext uri="{D42A27DB-BD31-4B8C-83A1-F6EECF244321}">
                <p14:modId xmlns:p14="http://schemas.microsoft.com/office/powerpoint/2010/main" val="4017573531"/>
              </p:ext>
            </p:extLst>
          </p:nvPr>
        </p:nvGraphicFramePr>
        <p:xfrm>
          <a:off x="179512" y="4393033"/>
          <a:ext cx="8784976" cy="2464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320184" y="4077072"/>
            <a:ext cx="9073008" cy="470000"/>
          </a:xfrm>
          <a:prstGeom prst="rect">
            <a:avLst/>
          </a:prstGeom>
          <a:noFill/>
        </p:spPr>
        <p:txBody>
          <a:bodyPr wrap="square">
            <a:spAutoFit/>
          </a:bodyPr>
          <a:lstStyle/>
          <a:p>
            <a:pPr algn="just">
              <a:lnSpc>
                <a:spcPct val="107000"/>
              </a:lnSpc>
              <a:spcAft>
                <a:spcPts val="800"/>
              </a:spcAft>
            </a:pPr>
            <a:r>
              <a:rPr lang="fr-FR" sz="2400" u="sng" dirty="0">
                <a:latin typeface="Calibri" panose="020F0502020204030204" pitchFamily="34" charset="0"/>
                <a:ea typeface="Calibri" panose="020F0502020204030204" pitchFamily="34" charset="0"/>
                <a:cs typeface="Times New Roman" panose="02020603050405020304" pitchFamily="18" charset="0"/>
              </a:rPr>
              <a:t>P</a:t>
            </a:r>
            <a:r>
              <a:rPr lang="fr-BE" sz="2400" u="sng" dirty="0" err="1">
                <a:latin typeface="Calibri" panose="020F0502020204030204" pitchFamily="34" charset="0"/>
                <a:ea typeface="Calibri" panose="020F0502020204030204" pitchFamily="34" charset="0"/>
                <a:cs typeface="Times New Roman" panose="02020603050405020304" pitchFamily="18" charset="0"/>
              </a:rPr>
              <a:t>lan</a:t>
            </a:r>
            <a:r>
              <a:rPr lang="fr-BE" sz="2400" u="sng" dirty="0">
                <a:latin typeface="Calibri" panose="020F0502020204030204" pitchFamily="34" charset="0"/>
                <a:ea typeface="Calibri" panose="020F0502020204030204" pitchFamily="34" charset="0"/>
                <a:cs typeface="Times New Roman" panose="02020603050405020304" pitchFamily="18" charset="0"/>
              </a:rPr>
              <a:t> de la communication : </a:t>
            </a:r>
          </a:p>
        </p:txBody>
      </p:sp>
      <p:sp>
        <p:nvSpPr>
          <p:cNvPr id="2" name="Titre 2"/>
          <p:cNvSpPr txBox="1"/>
          <p:nvPr/>
        </p:nvSpPr>
        <p:spPr>
          <a:xfrm>
            <a:off x="457200" y="274638"/>
            <a:ext cx="8229600" cy="1143000"/>
          </a:xfrm>
          <a:prstGeom prst="rect">
            <a:avLst/>
          </a:prstGeom>
        </p:spPr>
        <p:txBody>
          <a:bodyPr/>
          <a:lstStyle>
            <a:lvl1pPr algn="ctr" rtl="0" fontAlgn="base">
              <a:spcBef>
                <a:spcPct val="0"/>
              </a:spcBef>
              <a:spcAft>
                <a:spcPct val="0"/>
              </a:spcAft>
              <a:defRPr lang="fr-BE" sz="4400" b="1" kern="1200" dirty="0">
                <a:solidFill>
                  <a:schemeClr val="accent2"/>
                </a:solidFill>
                <a:latin typeface="Calibri" panose="020F0502020204030204" pitchFamily="34" charset="0"/>
                <a:ea typeface="+mj-ea"/>
                <a:cs typeface="Arial" panose="020B0604020202020204" pitchFamily="34" charset="0"/>
              </a:defRPr>
            </a:lvl1pPr>
            <a:lvl2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2pPr>
            <a:lvl3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3pPr>
            <a:lvl4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4pPr>
            <a:lvl5pPr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b="1">
                <a:solidFill>
                  <a:srgbClr val="C44C4C"/>
                </a:solidFill>
                <a:latin typeface="Calibri" panose="020F0502020204030204" pitchFamily="34" charset="0"/>
                <a:cs typeface="Arial" panose="020B0604020202020204" pitchFamily="34" charset="0"/>
              </a:defRPr>
            </a:lvl9pPr>
          </a:lstStyle>
          <a:p>
            <a:r>
              <a:rPr lang="fr-FR" sz="2800" dirty="0"/>
              <a:t>Objectif et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Pénurie d’enseignants</a:t>
            </a:r>
          </a:p>
          <a:p>
            <a:pPr marL="638175" lvl="1" indent="-457200">
              <a:buFont typeface="Arial" panose="020B0604020202020204" pitchFamily="34" charset="0"/>
              <a:buChar char="•"/>
            </a:pPr>
            <a:r>
              <a:rPr lang="fr-FR" dirty="0"/>
              <a:t>Abandon (particulièrement lors de </a:t>
            </a:r>
          </a:p>
          <a:p>
            <a:pPr lvl="1" indent="0">
              <a:buNone/>
            </a:pPr>
            <a:r>
              <a:rPr lang="fr-FR" dirty="0"/>
              <a:t>        la phase d’insertion professionnelle)</a:t>
            </a:r>
          </a:p>
          <a:p>
            <a:pPr marL="638175" lvl="1" indent="-457200">
              <a:buFont typeface="Arial" panose="020B0604020202020204" pitchFamily="34" charset="0"/>
              <a:buChar char="•"/>
            </a:pPr>
            <a:r>
              <a:rPr lang="fr-FR" dirty="0"/>
              <a:t>Absences médicales </a:t>
            </a:r>
          </a:p>
          <a:p>
            <a:pPr marL="638175" lvl="1" indent="-457200">
              <a:buFont typeface="Arial" panose="020B0604020202020204" pitchFamily="34" charset="0"/>
              <a:buChar char="•"/>
            </a:pPr>
            <a:r>
              <a:rPr lang="fr-FR" dirty="0"/>
              <a:t>Remplacement par du personnel moins formé</a:t>
            </a:r>
          </a:p>
          <a:p>
            <a:pPr marL="638175" lvl="1" indent="-457200">
              <a:buFont typeface="Arial" panose="020B0604020202020204" pitchFamily="34" charset="0"/>
              <a:buChar char="•"/>
            </a:pPr>
            <a:r>
              <a:rPr lang="fr-FR" dirty="0"/>
              <a:t>Répercussions sur la qualité des systèmes éducatifs</a:t>
            </a:r>
          </a:p>
          <a:p>
            <a:pPr marL="638175" lvl="1"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Déficit de bien-être face à la charge de travail</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Bien-être professionnel comme objet d’apprentissage et d’évaluation, dans le contexte de la RFIE ?</a:t>
            </a:r>
          </a:p>
        </p:txBody>
      </p:sp>
      <p:sp>
        <p:nvSpPr>
          <p:cNvPr id="3" name="Titre 2"/>
          <p:cNvSpPr>
            <a:spLocks noGrp="1"/>
          </p:cNvSpPr>
          <p:nvPr>
            <p:ph type="title"/>
          </p:nvPr>
        </p:nvSpPr>
        <p:spPr/>
        <p:txBody>
          <a:bodyPr/>
          <a:lstStyle/>
          <a:p>
            <a:pPr algn="l"/>
            <a:r>
              <a:rPr lang="fr-FR" sz="2400" dirty="0"/>
              <a:t>Pourquoi évaluer le bien-être des enseignants novices ? </a:t>
            </a:r>
            <a:endParaRPr lang="fr-BE" sz="24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3</a:t>
            </a:fld>
            <a:endParaRPr lang="fr-BE" dirty="0"/>
          </a:p>
        </p:txBody>
      </p:sp>
      <p:sp>
        <p:nvSpPr>
          <p:cNvPr id="5" name="Espace réservé du pied de page 4"/>
          <p:cNvSpPr>
            <a:spLocks noGrp="1"/>
          </p:cNvSpPr>
          <p:nvPr>
            <p:ph type="ftr" sz="quarter" idx="11"/>
          </p:nvPr>
        </p:nvSpPr>
        <p:spPr/>
        <p:txBody>
          <a:bodyPr/>
          <a:lstStyle/>
          <a:p>
            <a:pPr>
              <a:defRPr/>
            </a:pPr>
            <a:r>
              <a:rPr lang="fr-BE" dirty="0"/>
              <a:t>Bertieaux, D., </a:t>
            </a:r>
            <a:r>
              <a:rPr lang="fr-BE" dirty="0" err="1"/>
              <a:t>Duroisin</a:t>
            </a:r>
            <a:r>
              <a:rPr lang="fr-BE" dirty="0"/>
              <a:t>, N., Goyette, N., (2023)</a:t>
            </a:r>
          </a:p>
        </p:txBody>
      </p:sp>
      <p:sp>
        <p:nvSpPr>
          <p:cNvPr id="7" name="ZoneTexte 6"/>
          <p:cNvSpPr txBox="1"/>
          <p:nvPr/>
        </p:nvSpPr>
        <p:spPr>
          <a:xfrm>
            <a:off x="4651745" y="5974651"/>
            <a:ext cx="4407195" cy="461665"/>
          </a:xfrm>
          <a:prstGeom prst="rect">
            <a:avLst/>
          </a:prstGeom>
          <a:noFill/>
        </p:spPr>
        <p:txBody>
          <a:bodyPr wrap="square">
            <a:spAutoFit/>
          </a:bodyPr>
          <a:lstStyle/>
          <a:p>
            <a:r>
              <a:rPr lang="fr-BE" sz="1200" dirty="0">
                <a:effectLst/>
                <a:latin typeface="+mn-lt"/>
                <a:ea typeface="Calibri" panose="020F0502020204030204" pitchFamily="34" charset="0"/>
              </a:rPr>
              <a:t>(Lothaire, 2012; OCDE, 2005; </a:t>
            </a:r>
            <a:r>
              <a:rPr lang="fr-BE" sz="1200" dirty="0" err="1">
                <a:effectLst/>
                <a:latin typeface="+mn-lt"/>
                <a:ea typeface="Calibri" panose="020F0502020204030204" pitchFamily="34" charset="0"/>
              </a:rPr>
              <a:t>Mukamurera</a:t>
            </a:r>
            <a:r>
              <a:rPr lang="fr-BE" sz="1200" dirty="0">
                <a:effectLst/>
                <a:latin typeface="+mn-lt"/>
                <a:ea typeface="Calibri" panose="020F0502020204030204" pitchFamily="34" charset="0"/>
              </a:rPr>
              <a:t>, 2014; </a:t>
            </a:r>
            <a:r>
              <a:rPr lang="fr-BE" sz="1200" dirty="0" err="1">
                <a:effectLst/>
                <a:latin typeface="+mn-lt"/>
                <a:ea typeface="Calibri" panose="020F0502020204030204" pitchFamily="34" charset="0"/>
              </a:rPr>
              <a:t>Dobrica</a:t>
            </a:r>
            <a:r>
              <a:rPr lang="fr-BE" sz="1200" dirty="0">
                <a:effectLst/>
                <a:latin typeface="+mn-lt"/>
                <a:ea typeface="Calibri" panose="020F0502020204030204" pitchFamily="34" charset="0"/>
              </a:rPr>
              <a:t>-Tudor, 2021; Goyette &amp; Martineau, 2018; Helms-Lorenz et Maulana, 2016</a:t>
            </a:r>
            <a:r>
              <a:rPr lang="fr-BE" sz="1200" dirty="0">
                <a:latin typeface="+mn-lt"/>
                <a:ea typeface="Calibri" panose="020F0502020204030204" pitchFamily="34" charset="0"/>
              </a:rPr>
              <a:t>)</a:t>
            </a:r>
            <a:endParaRPr lang="fr-BE" sz="1200" dirty="0">
              <a:latin typeface="+mn-lt"/>
            </a:endParaRPr>
          </a:p>
        </p:txBody>
      </p:sp>
      <p:pic>
        <p:nvPicPr>
          <p:cNvPr id="9" name="Image 8" descr="Une image contenant personne, femme, s’asseoir, s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270" y="1348526"/>
            <a:ext cx="2884530" cy="19230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&gt; Psychopédagogie, &gt; Psychologie positive</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Objet : développement du bien-être, épanouissement, fonctionnement optimal</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Moyen : interventions pédagogiques bienveillantes, appropriation de stratégies pour atteindre un équilibre émotif, cognitif, psychosocial et physique</a:t>
            </a:r>
          </a:p>
          <a:p>
            <a:pPr marL="457200" indent="-457200">
              <a:buFont typeface="Arial" panose="020B0604020202020204" pitchFamily="34" charset="0"/>
              <a:buChar char="•"/>
            </a:pPr>
            <a:endParaRPr lang="fr-FR" dirty="0"/>
          </a:p>
        </p:txBody>
      </p:sp>
      <p:sp>
        <p:nvSpPr>
          <p:cNvPr id="3" name="Titre 2"/>
          <p:cNvSpPr>
            <a:spLocks noGrp="1"/>
          </p:cNvSpPr>
          <p:nvPr>
            <p:ph type="title"/>
          </p:nvPr>
        </p:nvSpPr>
        <p:spPr/>
        <p:txBody>
          <a:bodyPr/>
          <a:lstStyle/>
          <a:p>
            <a:r>
              <a:rPr lang="fr-FR" sz="2800" dirty="0"/>
              <a:t>Psychopédagogie</a:t>
            </a:r>
            <a:r>
              <a:rPr lang="fr-FR" sz="2400" dirty="0"/>
              <a:t> du bien-être</a:t>
            </a:r>
            <a:endParaRPr lang="fr-BE" sz="24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4</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sp>
        <p:nvSpPr>
          <p:cNvPr id="7" name="ZoneTexte 6"/>
          <p:cNvSpPr txBox="1"/>
          <p:nvPr/>
        </p:nvSpPr>
        <p:spPr>
          <a:xfrm>
            <a:off x="7521206" y="6126163"/>
            <a:ext cx="2216888" cy="276999"/>
          </a:xfrm>
          <a:prstGeom prst="rect">
            <a:avLst/>
          </a:prstGeom>
          <a:noFill/>
        </p:spPr>
        <p:txBody>
          <a:bodyPr wrap="square">
            <a:spAutoFit/>
          </a:bodyPr>
          <a:lstStyle/>
          <a:p>
            <a:r>
              <a:rPr lang="fr-BE" sz="1200" dirty="0">
                <a:effectLst/>
                <a:latin typeface="+mn-lt"/>
                <a:ea typeface="Calibri" panose="020F0502020204030204" pitchFamily="34" charset="0"/>
              </a:rPr>
              <a:t>(Goyette et al., 2020)</a:t>
            </a:r>
            <a:endParaRPr lang="fr-BE" sz="1200" dirty="0">
              <a:latin typeface="+mn-lt"/>
            </a:endParaRPr>
          </a:p>
        </p:txBody>
      </p:sp>
      <p:pic>
        <p:nvPicPr>
          <p:cNvPr id="9" name="Image 8" descr="Une image contenant texte, intérieur, personne"/>
          <p:cNvPicPr>
            <a:picLocks noChangeAspect="1"/>
          </p:cNvPicPr>
          <p:nvPr/>
        </p:nvPicPr>
        <p:blipFill rotWithShape="1">
          <a:blip r:embed="rId3">
            <a:extLst>
              <a:ext uri="{28A0092B-C50C-407E-A947-70E740481C1C}">
                <a14:useLocalDpi xmlns:a14="http://schemas.microsoft.com/office/drawing/2010/main" val="0"/>
              </a:ext>
            </a:extLst>
          </a:blip>
          <a:srcRect t="19150" b="24375"/>
          <a:stretch>
            <a:fillRect/>
          </a:stretch>
        </p:blipFill>
        <p:spPr>
          <a:xfrm>
            <a:off x="2115072" y="1331634"/>
            <a:ext cx="4913855" cy="1850065"/>
          </a:xfrm>
          <a:prstGeom prst="roundRect">
            <a:avLst>
              <a:gd name="adj" fmla="val 8594"/>
            </a:avLst>
          </a:prstGeom>
          <a:solidFill>
            <a:srgbClr val="FFFFFF">
              <a:shade val="85000"/>
            </a:srgbClr>
          </a:solidFill>
          <a:ln>
            <a:noFill/>
          </a:ln>
          <a:effectLst>
            <a:reflection blurRad="12700" stA="38000" endPos="12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sz="3200" dirty="0"/>
              <a:t>Paradigme théorique</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5</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sp>
        <p:nvSpPr>
          <p:cNvPr id="8" name="ZoneTexte 7"/>
          <p:cNvSpPr txBox="1"/>
          <p:nvPr/>
        </p:nvSpPr>
        <p:spPr>
          <a:xfrm>
            <a:off x="7424183" y="2723339"/>
            <a:ext cx="4577316" cy="276999"/>
          </a:xfrm>
          <a:prstGeom prst="rect">
            <a:avLst/>
          </a:prstGeom>
          <a:noFill/>
        </p:spPr>
        <p:txBody>
          <a:bodyPr wrap="square">
            <a:spAutoFit/>
          </a:bodyPr>
          <a:lstStyle/>
          <a:p>
            <a:r>
              <a:rPr lang="fr-BE" sz="1200" dirty="0">
                <a:solidFill>
                  <a:schemeClr val="bg1"/>
                </a:solidFill>
                <a:effectLst/>
                <a:latin typeface="+mn-lt"/>
                <a:ea typeface="Calibri" panose="020F0502020204030204" pitchFamily="34" charset="0"/>
              </a:rPr>
              <a:t>(Seligman, 2002) </a:t>
            </a:r>
            <a:endParaRPr lang="fr-BE" sz="1200" dirty="0">
              <a:solidFill>
                <a:schemeClr val="bg1"/>
              </a:solidFill>
              <a:latin typeface="+mn-lt"/>
            </a:endParaRPr>
          </a:p>
        </p:txBody>
      </p:sp>
      <p:sp>
        <p:nvSpPr>
          <p:cNvPr id="10" name="ZoneTexte 9"/>
          <p:cNvSpPr txBox="1"/>
          <p:nvPr/>
        </p:nvSpPr>
        <p:spPr>
          <a:xfrm>
            <a:off x="1568303" y="4306039"/>
            <a:ext cx="6007394" cy="276999"/>
          </a:xfrm>
          <a:prstGeom prst="rect">
            <a:avLst/>
          </a:prstGeom>
          <a:noFill/>
        </p:spPr>
        <p:txBody>
          <a:bodyPr wrap="square">
            <a:spAutoFit/>
          </a:bodyPr>
          <a:lstStyle/>
          <a:p>
            <a:r>
              <a:rPr lang="fr-BE" sz="1200" dirty="0">
                <a:solidFill>
                  <a:schemeClr val="bg1"/>
                </a:solidFill>
                <a:effectLst/>
                <a:latin typeface="+mn-lt"/>
                <a:ea typeface="Calibri" panose="020F0502020204030204" pitchFamily="34" charset="0"/>
              </a:rPr>
              <a:t>(Li, 2018; Luthans &amp; Youssef-Morgan, 2017)</a:t>
            </a:r>
            <a:endParaRPr lang="fr-BE" sz="1200" dirty="0">
              <a:solidFill>
                <a:schemeClr val="bg1"/>
              </a:solidFill>
              <a:latin typeface="+mn-lt"/>
            </a:endParaRPr>
          </a:p>
        </p:txBody>
      </p:sp>
      <p:sp>
        <p:nvSpPr>
          <p:cNvPr id="12" name="ZoneTexte 11"/>
          <p:cNvSpPr txBox="1"/>
          <p:nvPr/>
        </p:nvSpPr>
        <p:spPr>
          <a:xfrm>
            <a:off x="3226981" y="5849164"/>
            <a:ext cx="6007394" cy="276999"/>
          </a:xfrm>
          <a:prstGeom prst="rect">
            <a:avLst/>
          </a:prstGeom>
          <a:noFill/>
        </p:spPr>
        <p:txBody>
          <a:bodyPr wrap="square">
            <a:spAutoFit/>
          </a:bodyPr>
          <a:lstStyle/>
          <a:p>
            <a:r>
              <a:rPr lang="fr-BE" sz="1200" dirty="0">
                <a:solidFill>
                  <a:schemeClr val="bg1"/>
                </a:solidFill>
                <a:effectLst/>
                <a:latin typeface="+mn-lt"/>
                <a:ea typeface="Calibri" panose="020F0502020204030204" pitchFamily="34" charset="0"/>
              </a:rPr>
              <a:t>(Seligman, 2012)</a:t>
            </a:r>
            <a:endParaRPr lang="fr-BE" sz="1200" dirty="0">
              <a:solidFill>
                <a:schemeClr val="bg1"/>
              </a:solidFill>
              <a:latin typeface="+mn-lt"/>
            </a:endParaRPr>
          </a:p>
        </p:txBody>
      </p:sp>
      <p:sp>
        <p:nvSpPr>
          <p:cNvPr id="14" name="ZoneTexte 13"/>
          <p:cNvSpPr txBox="1"/>
          <p:nvPr/>
        </p:nvSpPr>
        <p:spPr>
          <a:xfrm>
            <a:off x="4821865" y="5888739"/>
            <a:ext cx="6007394" cy="276999"/>
          </a:xfrm>
          <a:prstGeom prst="rect">
            <a:avLst/>
          </a:prstGeom>
          <a:noFill/>
        </p:spPr>
        <p:txBody>
          <a:bodyPr wrap="square">
            <a:spAutoFit/>
          </a:bodyPr>
          <a:lstStyle/>
          <a:p>
            <a:r>
              <a:rPr lang="en-US" sz="1200" dirty="0">
                <a:solidFill>
                  <a:schemeClr val="bg1"/>
                </a:solidFill>
                <a:effectLst/>
                <a:latin typeface="+mn-lt"/>
                <a:ea typeface="Calibri" panose="020F0502020204030204" pitchFamily="34" charset="0"/>
              </a:rPr>
              <a:t>(Luthans, F., Avolio, B. J., </a:t>
            </a:r>
            <a:r>
              <a:rPr lang="en-US" sz="1200" dirty="0" err="1">
                <a:solidFill>
                  <a:schemeClr val="bg1"/>
                </a:solidFill>
                <a:effectLst/>
                <a:latin typeface="+mn-lt"/>
                <a:ea typeface="Calibri" panose="020F0502020204030204" pitchFamily="34" charset="0"/>
              </a:rPr>
              <a:t>Avey</a:t>
            </a:r>
            <a:r>
              <a:rPr lang="en-US" sz="1200" dirty="0">
                <a:solidFill>
                  <a:schemeClr val="bg1"/>
                </a:solidFill>
                <a:effectLst/>
                <a:latin typeface="+mn-lt"/>
                <a:ea typeface="Calibri" panose="020F0502020204030204" pitchFamily="34" charset="0"/>
              </a:rPr>
              <a:t>, J. B., &amp; Norman, S. M., 2007)</a:t>
            </a:r>
            <a:endParaRPr lang="fr-BE" sz="1200" dirty="0">
              <a:solidFill>
                <a:schemeClr val="bg1"/>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u="sng" dirty="0"/>
              <a:t>Enquête</a:t>
            </a:r>
            <a:r>
              <a:rPr lang="fr-FR" dirty="0"/>
              <a:t> sur les liens entre capital psychologique et bien-être (PERMA)</a:t>
            </a:r>
          </a:p>
          <a:p>
            <a:pPr marL="457200" indent="-457200">
              <a:buFont typeface="Arial" panose="020B0604020202020204" pitchFamily="34" charset="0"/>
              <a:buChar char="•"/>
            </a:pPr>
            <a:r>
              <a:rPr lang="fr-FR" dirty="0"/>
              <a:t>Temps 1 : novembre 2021 (N</a:t>
            </a:r>
            <a:r>
              <a:rPr lang="fr-FR" sz="1600" dirty="0"/>
              <a:t>1</a:t>
            </a:r>
            <a:r>
              <a:rPr lang="fr-FR" dirty="0"/>
              <a:t>=293) / Temps 2 : mai 2022 (N</a:t>
            </a:r>
            <a:r>
              <a:rPr lang="fr-FR" sz="1600" dirty="0"/>
              <a:t>2</a:t>
            </a:r>
            <a:r>
              <a:rPr lang="fr-FR" dirty="0"/>
              <a:t>=106)</a:t>
            </a:r>
          </a:p>
          <a:p>
            <a:pPr marL="457200" indent="-457200">
              <a:buFont typeface="Arial" panose="020B0604020202020204" pitchFamily="34" charset="0"/>
              <a:buChar char="•"/>
            </a:pPr>
            <a:r>
              <a:rPr lang="fr-FR" dirty="0"/>
              <a:t>Enseignants volontaires de la FWB (45) et du Québec (61)</a:t>
            </a:r>
          </a:p>
          <a:p>
            <a:pPr marL="457200" indent="-457200">
              <a:buFont typeface="Arial" panose="020B0604020202020204" pitchFamily="34" charset="0"/>
              <a:buChar char="•"/>
            </a:pPr>
            <a:r>
              <a:rPr lang="fr-FR" dirty="0"/>
              <a:t>Questionnaire en ligne</a:t>
            </a:r>
          </a:p>
          <a:p>
            <a:pPr marL="457200" indent="-457200">
              <a:buFont typeface="Arial" panose="020B0604020202020204" pitchFamily="34" charset="0"/>
              <a:buChar char="•"/>
            </a:pPr>
            <a:r>
              <a:rPr lang="fr-FR" dirty="0"/>
              <a:t>Instruments de mesure : </a:t>
            </a:r>
          </a:p>
          <a:p>
            <a:pPr marL="638175" lvl="1" indent="-457200">
              <a:buFont typeface="Arial" panose="020B0604020202020204" pitchFamily="34" charset="0"/>
              <a:buChar char="•"/>
            </a:pPr>
            <a:r>
              <a:rPr lang="fr-FR" dirty="0"/>
              <a:t>F-PCQ24 (</a:t>
            </a:r>
            <a:r>
              <a:rPr lang="fr-FR" dirty="0" err="1"/>
              <a:t>Choisay</a:t>
            </a:r>
            <a:r>
              <a:rPr lang="fr-FR" dirty="0"/>
              <a:t> et al., 2021)</a:t>
            </a:r>
          </a:p>
          <a:p>
            <a:pPr marL="638175" lvl="1" indent="-457200">
              <a:buFont typeface="Arial" panose="020B0604020202020204" pitchFamily="34" charset="0"/>
              <a:buChar char="•"/>
            </a:pPr>
            <a:r>
              <a:rPr lang="fr-FR" dirty="0"/>
              <a:t>PERMA-Profiler (Butler &amp; Kern, 2016) </a:t>
            </a:r>
            <a:endParaRPr lang="fr-BE" dirty="0"/>
          </a:p>
        </p:txBody>
      </p:sp>
      <p:sp>
        <p:nvSpPr>
          <p:cNvPr id="3" name="Titre 2"/>
          <p:cNvSpPr>
            <a:spLocks noGrp="1"/>
          </p:cNvSpPr>
          <p:nvPr>
            <p:ph type="title"/>
          </p:nvPr>
        </p:nvSpPr>
        <p:spPr/>
        <p:txBody>
          <a:bodyPr/>
          <a:lstStyle/>
          <a:p>
            <a:r>
              <a:rPr lang="fr-FR" sz="3200" dirty="0"/>
              <a:t>Méthodologie</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6</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p:nvPr/>
        </p:nvGraphicFramePr>
        <p:xfrm>
          <a:off x="140930" y="1042207"/>
          <a:ext cx="8749069" cy="539923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2"/>
          <p:cNvSpPr>
            <a:spLocks noGrp="1"/>
          </p:cNvSpPr>
          <p:nvPr>
            <p:ph type="title"/>
          </p:nvPr>
        </p:nvSpPr>
        <p:spPr/>
        <p:txBody>
          <a:bodyPr/>
          <a:lstStyle/>
          <a:p>
            <a:r>
              <a:rPr lang="fr-FR" sz="3200" dirty="0"/>
              <a:t>Résultats</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7</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sp>
        <p:nvSpPr>
          <p:cNvPr id="9" name="ZoneTexte 8"/>
          <p:cNvSpPr txBox="1"/>
          <p:nvPr/>
        </p:nvSpPr>
        <p:spPr>
          <a:xfrm>
            <a:off x="2418907" y="4142064"/>
            <a:ext cx="4306186" cy="88781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rmAutofit fontScale="70000" lnSpcReduction="20000"/>
          </a:bodyPr>
          <a:lstStyle/>
          <a:p>
            <a:pPr marL="342900" indent="-342900" eaLnBrk="0" hangingPunct="0"/>
            <a:endParaRPr kumimoji="0" lang="fr-FR"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eaLnBrk="0" hangingPunct="0"/>
            <a:r>
              <a:rPr kumimoji="0" lang="fr-FR"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rPr>
              <a:t>Structure récurrente : </a:t>
            </a:r>
            <a:r>
              <a:rPr lang="fr-FR" sz="2800" dirty="0">
                <a:solidFill>
                  <a:schemeClr val="bg1">
                    <a:lumMod val="50000"/>
                  </a:schemeClr>
                </a:solidFill>
              </a:rPr>
              <a:t>Auto-efficacité &gt; Espoir ≥ Résilience &gt; Optimisme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fr-BE"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800" dirty="0"/>
              <a:t>Pas de différence entre les enseignants novices (0 à 5 ans d’expérience) et leurs ainés. </a:t>
            </a:r>
          </a:p>
          <a:p>
            <a:endParaRPr lang="fr-BE" dirty="0"/>
          </a:p>
        </p:txBody>
      </p:sp>
      <p:sp>
        <p:nvSpPr>
          <p:cNvPr id="3" name="Titre 2"/>
          <p:cNvSpPr>
            <a:spLocks noGrp="1"/>
          </p:cNvSpPr>
          <p:nvPr>
            <p:ph type="title"/>
          </p:nvPr>
        </p:nvSpPr>
        <p:spPr/>
        <p:txBody>
          <a:bodyPr/>
          <a:lstStyle/>
          <a:p>
            <a:r>
              <a:rPr lang="fr-FR" sz="3200" dirty="0"/>
              <a:t>Résultats</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8</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graphicFrame>
        <p:nvGraphicFramePr>
          <p:cNvPr id="7" name="Tableau 7"/>
          <p:cNvGraphicFramePr>
            <a:graphicFrameLocks noGrp="1"/>
          </p:cNvGraphicFramePr>
          <p:nvPr/>
        </p:nvGraphicFramePr>
        <p:xfrm>
          <a:off x="1524000" y="3145384"/>
          <a:ext cx="6096000" cy="2494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fr-BE" dirty="0"/>
                    </a:p>
                  </a:txBody>
                  <a:tcPr/>
                </a:tc>
                <a:tc>
                  <a:txBody>
                    <a:bodyPr/>
                    <a:lstStyle/>
                    <a:p>
                      <a:pPr algn="ctr"/>
                      <a:r>
                        <a:rPr lang="fr-FR" dirty="0"/>
                        <a:t>Test U de Mann-Whitney</a:t>
                      </a:r>
                      <a:endParaRPr lang="fr-BE" dirty="0"/>
                    </a:p>
                  </a:txBody>
                  <a:tcPr/>
                </a:tc>
                <a:tc>
                  <a:txBody>
                    <a:bodyPr/>
                    <a:lstStyle/>
                    <a:p>
                      <a:pPr algn="ctr"/>
                      <a:r>
                        <a:rPr lang="fr-FR" dirty="0"/>
                        <a:t>p=</a:t>
                      </a:r>
                      <a:endParaRPr lang="fr-BE" dirty="0"/>
                    </a:p>
                  </a:txBody>
                  <a:tcPr/>
                </a:tc>
                <a:extLst>
                  <a:ext uri="{0D108BD9-81ED-4DB2-BD59-A6C34878D82A}">
                    <a16:rowId xmlns:a16="http://schemas.microsoft.com/office/drawing/2014/main" val="10000"/>
                  </a:ext>
                </a:extLst>
              </a:tr>
              <a:tr h="370840">
                <a:tc>
                  <a:txBody>
                    <a:bodyPr/>
                    <a:lstStyle/>
                    <a:p>
                      <a:r>
                        <a:rPr lang="fr-FR" dirty="0"/>
                        <a:t>PsyCap</a:t>
                      </a:r>
                      <a:endParaRPr lang="fr-BE" dirty="0"/>
                    </a:p>
                  </a:txBody>
                  <a:tcPr/>
                </a:tc>
                <a:tc>
                  <a:txBody>
                    <a:bodyPr/>
                    <a:lstStyle/>
                    <a:p>
                      <a:r>
                        <a:rPr lang="fr-FR" dirty="0"/>
                        <a:t>822.5</a:t>
                      </a:r>
                      <a:endParaRPr lang="fr-BE" dirty="0"/>
                    </a:p>
                  </a:txBody>
                  <a:tcPr/>
                </a:tc>
                <a:tc>
                  <a:txBody>
                    <a:bodyPr/>
                    <a:lstStyle/>
                    <a:p>
                      <a:r>
                        <a:rPr lang="fr-FR" dirty="0"/>
                        <a:t>.57</a:t>
                      </a:r>
                      <a:endParaRPr lang="fr-BE" dirty="0"/>
                    </a:p>
                  </a:txBody>
                  <a:tcPr/>
                </a:tc>
                <a:extLst>
                  <a:ext uri="{0D108BD9-81ED-4DB2-BD59-A6C34878D82A}">
                    <a16:rowId xmlns:a16="http://schemas.microsoft.com/office/drawing/2014/main" val="10001"/>
                  </a:ext>
                </a:extLst>
              </a:tr>
              <a:tr h="370840">
                <a:tc>
                  <a:txBody>
                    <a:bodyPr/>
                    <a:lstStyle/>
                    <a:p>
                      <a:r>
                        <a:rPr lang="fr-FR" dirty="0"/>
                        <a:t>Espoir</a:t>
                      </a:r>
                      <a:endParaRPr lang="fr-BE" dirty="0"/>
                    </a:p>
                  </a:txBody>
                  <a:tcPr/>
                </a:tc>
                <a:tc>
                  <a:txBody>
                    <a:bodyPr/>
                    <a:lstStyle/>
                    <a:p>
                      <a:r>
                        <a:rPr lang="fr-FR" dirty="0"/>
                        <a:t>733.5</a:t>
                      </a:r>
                      <a:endParaRPr lang="fr-BE" dirty="0"/>
                    </a:p>
                  </a:txBody>
                  <a:tcPr/>
                </a:tc>
                <a:tc>
                  <a:txBody>
                    <a:bodyPr/>
                    <a:lstStyle/>
                    <a:p>
                      <a:r>
                        <a:rPr lang="fr-FR" dirty="0"/>
                        <a:t>.84</a:t>
                      </a:r>
                      <a:endParaRPr lang="fr-BE" dirty="0"/>
                    </a:p>
                  </a:txBody>
                  <a:tcPr/>
                </a:tc>
                <a:extLst>
                  <a:ext uri="{0D108BD9-81ED-4DB2-BD59-A6C34878D82A}">
                    <a16:rowId xmlns:a16="http://schemas.microsoft.com/office/drawing/2014/main" val="10002"/>
                  </a:ext>
                </a:extLst>
              </a:tr>
              <a:tr h="370840">
                <a:tc>
                  <a:txBody>
                    <a:bodyPr/>
                    <a:lstStyle/>
                    <a:p>
                      <a:r>
                        <a:rPr lang="fr-FR" dirty="0"/>
                        <a:t>Auto-efficacité</a:t>
                      </a:r>
                      <a:endParaRPr lang="fr-BE" dirty="0"/>
                    </a:p>
                  </a:txBody>
                  <a:tcPr/>
                </a:tc>
                <a:tc>
                  <a:txBody>
                    <a:bodyPr/>
                    <a:lstStyle/>
                    <a:p>
                      <a:r>
                        <a:rPr lang="fr-FR" dirty="0"/>
                        <a:t>950</a:t>
                      </a:r>
                      <a:endParaRPr lang="fr-BE" dirty="0"/>
                    </a:p>
                  </a:txBody>
                  <a:tcPr/>
                </a:tc>
                <a:tc>
                  <a:txBody>
                    <a:bodyPr/>
                    <a:lstStyle/>
                    <a:p>
                      <a:r>
                        <a:rPr lang="fr-FR" dirty="0"/>
                        <a:t>.09</a:t>
                      </a:r>
                      <a:endParaRPr lang="fr-BE" dirty="0"/>
                    </a:p>
                  </a:txBody>
                  <a:tcPr/>
                </a:tc>
                <a:extLst>
                  <a:ext uri="{0D108BD9-81ED-4DB2-BD59-A6C34878D82A}">
                    <a16:rowId xmlns:a16="http://schemas.microsoft.com/office/drawing/2014/main" val="10003"/>
                  </a:ext>
                </a:extLst>
              </a:tr>
              <a:tr h="370840">
                <a:tc>
                  <a:txBody>
                    <a:bodyPr/>
                    <a:lstStyle/>
                    <a:p>
                      <a:r>
                        <a:rPr lang="fr-FR" dirty="0"/>
                        <a:t>Résilience</a:t>
                      </a:r>
                      <a:endParaRPr lang="fr-BE" dirty="0"/>
                    </a:p>
                  </a:txBody>
                  <a:tcPr/>
                </a:tc>
                <a:tc>
                  <a:txBody>
                    <a:bodyPr/>
                    <a:lstStyle/>
                    <a:p>
                      <a:r>
                        <a:rPr lang="fr-FR" dirty="0"/>
                        <a:t>763.5</a:t>
                      </a:r>
                      <a:endParaRPr lang="fr-BE" dirty="0"/>
                    </a:p>
                  </a:txBody>
                  <a:tcPr/>
                </a:tc>
                <a:tc>
                  <a:txBody>
                    <a:bodyPr/>
                    <a:lstStyle/>
                    <a:p>
                      <a:r>
                        <a:rPr lang="fr-FR" dirty="0"/>
                        <a:t>.95</a:t>
                      </a:r>
                      <a:endParaRPr lang="fr-BE" dirty="0"/>
                    </a:p>
                  </a:txBody>
                  <a:tcPr/>
                </a:tc>
                <a:extLst>
                  <a:ext uri="{0D108BD9-81ED-4DB2-BD59-A6C34878D82A}">
                    <a16:rowId xmlns:a16="http://schemas.microsoft.com/office/drawing/2014/main" val="10004"/>
                  </a:ext>
                </a:extLst>
              </a:tr>
              <a:tr h="370840">
                <a:tc>
                  <a:txBody>
                    <a:bodyPr/>
                    <a:lstStyle/>
                    <a:p>
                      <a:r>
                        <a:rPr lang="fr-FR" dirty="0"/>
                        <a:t>Optimisme</a:t>
                      </a:r>
                      <a:endParaRPr lang="fr-BE" dirty="0"/>
                    </a:p>
                  </a:txBody>
                  <a:tcPr/>
                </a:tc>
                <a:tc>
                  <a:txBody>
                    <a:bodyPr/>
                    <a:lstStyle/>
                    <a:p>
                      <a:r>
                        <a:rPr lang="fr-FR" dirty="0"/>
                        <a:t>788</a:t>
                      </a:r>
                      <a:endParaRPr lang="fr-BE" dirty="0"/>
                    </a:p>
                  </a:txBody>
                  <a:tcPr/>
                </a:tc>
                <a:tc>
                  <a:txBody>
                    <a:bodyPr/>
                    <a:lstStyle/>
                    <a:p>
                      <a:r>
                        <a:rPr lang="fr-FR" dirty="0"/>
                        <a:t>.78</a:t>
                      </a:r>
                      <a:endParaRPr lang="fr-BE" dirty="0"/>
                    </a:p>
                  </a:txBody>
                  <a:tcPr/>
                </a:tc>
                <a:extLst>
                  <a:ext uri="{0D108BD9-81ED-4DB2-BD59-A6C34878D82A}">
                    <a16:rowId xmlns:a16="http://schemas.microsoft.com/office/drawing/2014/main" val="10005"/>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174149734"/>
              </p:ext>
            </p:extLst>
          </p:nvPr>
        </p:nvGraphicFramePr>
        <p:xfrm>
          <a:off x="1524000" y="3145384"/>
          <a:ext cx="6096000" cy="2494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fr-BE" dirty="0"/>
                    </a:p>
                  </a:txBody>
                  <a:tcPr/>
                </a:tc>
                <a:tc>
                  <a:txBody>
                    <a:bodyPr/>
                    <a:lstStyle/>
                    <a:p>
                      <a:pPr algn="ctr"/>
                      <a:r>
                        <a:rPr lang="fr-FR" dirty="0"/>
                        <a:t>Test U de Mann-Whitney</a:t>
                      </a:r>
                      <a:endParaRPr lang="fr-BE" dirty="0"/>
                    </a:p>
                  </a:txBody>
                  <a:tcPr/>
                </a:tc>
                <a:tc>
                  <a:txBody>
                    <a:bodyPr/>
                    <a:lstStyle/>
                    <a:p>
                      <a:pPr algn="ctr"/>
                      <a:r>
                        <a:rPr lang="fr-FR" dirty="0"/>
                        <a:t>p=</a:t>
                      </a:r>
                      <a:endParaRPr lang="fr-BE" dirty="0"/>
                    </a:p>
                  </a:txBody>
                  <a:tcPr/>
                </a:tc>
                <a:extLst>
                  <a:ext uri="{0D108BD9-81ED-4DB2-BD59-A6C34878D82A}">
                    <a16:rowId xmlns:a16="http://schemas.microsoft.com/office/drawing/2014/main" val="10000"/>
                  </a:ext>
                </a:extLst>
              </a:tr>
              <a:tr h="370840">
                <a:tc>
                  <a:txBody>
                    <a:bodyPr/>
                    <a:lstStyle/>
                    <a:p>
                      <a:r>
                        <a:rPr lang="fr-FR" dirty="0"/>
                        <a:t>PsyCap</a:t>
                      </a:r>
                      <a:endParaRPr lang="fr-BE" dirty="0"/>
                    </a:p>
                  </a:txBody>
                  <a:tcPr/>
                </a:tc>
                <a:tc>
                  <a:txBody>
                    <a:bodyPr/>
                    <a:lstStyle/>
                    <a:p>
                      <a:r>
                        <a:rPr lang="fr-FR" dirty="0"/>
                        <a:t>812</a:t>
                      </a:r>
                      <a:endParaRPr lang="fr-BE" dirty="0"/>
                    </a:p>
                  </a:txBody>
                  <a:tcPr/>
                </a:tc>
                <a:tc>
                  <a:txBody>
                    <a:bodyPr/>
                    <a:lstStyle/>
                    <a:p>
                      <a:r>
                        <a:rPr lang="fr-FR" dirty="0"/>
                        <a:t>.63</a:t>
                      </a:r>
                      <a:endParaRPr lang="fr-BE" dirty="0"/>
                    </a:p>
                  </a:txBody>
                  <a:tcPr/>
                </a:tc>
                <a:extLst>
                  <a:ext uri="{0D108BD9-81ED-4DB2-BD59-A6C34878D82A}">
                    <a16:rowId xmlns:a16="http://schemas.microsoft.com/office/drawing/2014/main" val="10001"/>
                  </a:ext>
                </a:extLst>
              </a:tr>
              <a:tr h="370840">
                <a:tc>
                  <a:txBody>
                    <a:bodyPr/>
                    <a:lstStyle/>
                    <a:p>
                      <a:r>
                        <a:rPr lang="fr-FR" dirty="0"/>
                        <a:t>Espoir</a:t>
                      </a:r>
                      <a:endParaRPr lang="fr-BE" dirty="0"/>
                    </a:p>
                  </a:txBody>
                  <a:tcPr/>
                </a:tc>
                <a:tc>
                  <a:txBody>
                    <a:bodyPr/>
                    <a:lstStyle/>
                    <a:p>
                      <a:r>
                        <a:rPr lang="fr-FR" dirty="0"/>
                        <a:t>733.5</a:t>
                      </a:r>
                      <a:endParaRPr lang="fr-BE" dirty="0"/>
                    </a:p>
                  </a:txBody>
                  <a:tcPr/>
                </a:tc>
                <a:tc>
                  <a:txBody>
                    <a:bodyPr/>
                    <a:lstStyle/>
                    <a:p>
                      <a:r>
                        <a:rPr lang="fr-FR" dirty="0"/>
                        <a:t>.84</a:t>
                      </a:r>
                      <a:endParaRPr lang="fr-BE" dirty="0"/>
                    </a:p>
                  </a:txBody>
                  <a:tcPr/>
                </a:tc>
                <a:extLst>
                  <a:ext uri="{0D108BD9-81ED-4DB2-BD59-A6C34878D82A}">
                    <a16:rowId xmlns:a16="http://schemas.microsoft.com/office/drawing/2014/main" val="10002"/>
                  </a:ext>
                </a:extLst>
              </a:tr>
              <a:tr h="370840">
                <a:tc>
                  <a:txBody>
                    <a:bodyPr/>
                    <a:lstStyle/>
                    <a:p>
                      <a:r>
                        <a:rPr lang="fr-FR" dirty="0"/>
                        <a:t>Auto-efficacité</a:t>
                      </a:r>
                      <a:endParaRPr lang="fr-BE" dirty="0"/>
                    </a:p>
                  </a:txBody>
                  <a:tcPr/>
                </a:tc>
                <a:tc>
                  <a:txBody>
                    <a:bodyPr/>
                    <a:lstStyle/>
                    <a:p>
                      <a:r>
                        <a:rPr lang="fr-FR" dirty="0"/>
                        <a:t>950</a:t>
                      </a:r>
                      <a:endParaRPr lang="fr-BE" dirty="0"/>
                    </a:p>
                  </a:txBody>
                  <a:tcPr/>
                </a:tc>
                <a:tc>
                  <a:txBody>
                    <a:bodyPr/>
                    <a:lstStyle/>
                    <a:p>
                      <a:r>
                        <a:rPr lang="fr-FR" dirty="0">
                          <a:solidFill>
                            <a:schemeClr val="accent1">
                              <a:lumMod val="75000"/>
                            </a:schemeClr>
                          </a:solidFill>
                        </a:rPr>
                        <a:t>.09</a:t>
                      </a:r>
                      <a:endParaRPr lang="fr-BE" dirty="0">
                        <a:solidFill>
                          <a:schemeClr val="accent1">
                            <a:lumMod val="75000"/>
                          </a:schemeClr>
                        </a:solidFill>
                      </a:endParaRPr>
                    </a:p>
                  </a:txBody>
                  <a:tcPr/>
                </a:tc>
                <a:extLst>
                  <a:ext uri="{0D108BD9-81ED-4DB2-BD59-A6C34878D82A}">
                    <a16:rowId xmlns:a16="http://schemas.microsoft.com/office/drawing/2014/main" val="10003"/>
                  </a:ext>
                </a:extLst>
              </a:tr>
              <a:tr h="370840">
                <a:tc>
                  <a:txBody>
                    <a:bodyPr/>
                    <a:lstStyle/>
                    <a:p>
                      <a:r>
                        <a:rPr lang="fr-FR" dirty="0"/>
                        <a:t>Résilience</a:t>
                      </a:r>
                      <a:endParaRPr lang="fr-BE" dirty="0"/>
                    </a:p>
                  </a:txBody>
                  <a:tcPr/>
                </a:tc>
                <a:tc>
                  <a:txBody>
                    <a:bodyPr/>
                    <a:lstStyle/>
                    <a:p>
                      <a:r>
                        <a:rPr lang="fr-FR" dirty="0"/>
                        <a:t>731</a:t>
                      </a:r>
                      <a:endParaRPr lang="fr-BE" dirty="0"/>
                    </a:p>
                  </a:txBody>
                  <a:tcPr/>
                </a:tc>
                <a:tc>
                  <a:txBody>
                    <a:bodyPr/>
                    <a:lstStyle/>
                    <a:p>
                      <a:r>
                        <a:rPr lang="fr-FR" dirty="0"/>
                        <a:t>.82</a:t>
                      </a:r>
                      <a:endParaRPr lang="fr-BE" dirty="0"/>
                    </a:p>
                  </a:txBody>
                  <a:tcPr/>
                </a:tc>
                <a:extLst>
                  <a:ext uri="{0D108BD9-81ED-4DB2-BD59-A6C34878D82A}">
                    <a16:rowId xmlns:a16="http://schemas.microsoft.com/office/drawing/2014/main" val="10004"/>
                  </a:ext>
                </a:extLst>
              </a:tr>
              <a:tr h="370840">
                <a:tc>
                  <a:txBody>
                    <a:bodyPr/>
                    <a:lstStyle/>
                    <a:p>
                      <a:r>
                        <a:rPr lang="fr-FR" dirty="0"/>
                        <a:t>Optimisme</a:t>
                      </a:r>
                      <a:endParaRPr lang="fr-BE" dirty="0"/>
                    </a:p>
                  </a:txBody>
                  <a:tcPr/>
                </a:tc>
                <a:tc>
                  <a:txBody>
                    <a:bodyPr/>
                    <a:lstStyle/>
                    <a:p>
                      <a:r>
                        <a:rPr lang="fr-FR" dirty="0"/>
                        <a:t>771.5</a:t>
                      </a:r>
                      <a:endParaRPr lang="fr-BE" dirty="0"/>
                    </a:p>
                  </a:txBody>
                  <a:tcPr/>
                </a:tc>
                <a:tc>
                  <a:txBody>
                    <a:bodyPr/>
                    <a:lstStyle/>
                    <a:p>
                      <a:r>
                        <a:rPr lang="fr-FR" dirty="0"/>
                        <a:t>.89</a:t>
                      </a:r>
                      <a:endParaRPr lang="fr-BE" dirty="0"/>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268356" y="795131"/>
          <a:ext cx="8637105" cy="568518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re 2"/>
          <p:cNvSpPr>
            <a:spLocks noGrp="1"/>
          </p:cNvSpPr>
          <p:nvPr>
            <p:ph type="title"/>
          </p:nvPr>
        </p:nvSpPr>
        <p:spPr>
          <a:xfrm>
            <a:off x="457200" y="274638"/>
            <a:ext cx="8229600" cy="520492"/>
          </a:xfrm>
        </p:spPr>
        <p:txBody>
          <a:bodyPr/>
          <a:lstStyle/>
          <a:p>
            <a:r>
              <a:rPr lang="fr-FR" sz="3200" dirty="0"/>
              <a:t>Résultats</a:t>
            </a:r>
            <a:endParaRPr lang="fr-BE" sz="32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9</a:t>
            </a:fld>
            <a:endParaRPr lang="fr-BE" dirty="0"/>
          </a:p>
        </p:txBody>
      </p:sp>
      <p:sp>
        <p:nvSpPr>
          <p:cNvPr id="5" name="Espace réservé du pied de page 4"/>
          <p:cNvSpPr>
            <a:spLocks noGrp="1"/>
          </p:cNvSpPr>
          <p:nvPr>
            <p:ph type="ftr" sz="quarter" idx="11"/>
          </p:nvPr>
        </p:nvSpPr>
        <p:spPr/>
        <p:txBody>
          <a:bodyPr/>
          <a:lstStyle/>
          <a:p>
            <a:pPr>
              <a:defRPr/>
            </a:pPr>
            <a:r>
              <a:rPr lang="fr-BE"/>
              <a:t>Bertieaux, D., Duroisin, N., Goyette, N., (2023)</a:t>
            </a:r>
            <a:endParaRPr lang="fr-BE" dirty="0"/>
          </a:p>
        </p:txBody>
      </p:sp>
      <p:sp>
        <p:nvSpPr>
          <p:cNvPr id="7" name="ZoneTexte 6"/>
          <p:cNvSpPr txBox="1"/>
          <p:nvPr/>
        </p:nvSpPr>
        <p:spPr>
          <a:xfrm>
            <a:off x="2228850" y="3637722"/>
            <a:ext cx="4970722" cy="130848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r>
              <a:rPr kumimoji="0" lang="fr-FR"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rPr>
              <a:t>Structure récurrente : </a:t>
            </a:r>
            <a:r>
              <a:rPr lang="fr-FR" sz="2800" dirty="0">
                <a:solidFill>
                  <a:schemeClr val="bg1">
                    <a:lumMod val="50000"/>
                  </a:schemeClr>
                </a:solidFill>
              </a:rPr>
              <a:t>Sens &gt; Engagement &gt; Relations &gt; Emotions &gt; Accomplissement</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fr-BE"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fr-BE" sz="2800" dirty="0">
                <a:solidFill>
                  <a:srgbClr val="808080"/>
                </a:solidFill>
                <a:latin typeface="Calibri" panose="020F0502020204030204" pitchFamily="34" charset="0"/>
                <a:ea typeface="Calibri" panose="020F0502020204030204" pitchFamily="34" charset="0"/>
                <a:cs typeface="Times New Roman" panose="02020603050405020304" pitchFamily="18" charset="0"/>
              </a:rPr>
              <a:t>Corrélation PsyCap et PERMA = .875 (</a:t>
            </a:r>
            <a:r>
              <a:rPr lang="el-GR" sz="2800" dirty="0">
                <a:solidFill>
                  <a:srgbClr val="808080"/>
                </a:solidFill>
                <a:latin typeface="Calibri" panose="020F0502020204030204" pitchFamily="34" charset="0"/>
                <a:ea typeface="Calibri" panose="020F0502020204030204" pitchFamily="34" charset="0"/>
                <a:cs typeface="Times New Roman" panose="02020603050405020304" pitchFamily="18" charset="0"/>
              </a:rPr>
              <a:t>α</a:t>
            </a:r>
            <a:r>
              <a:rPr lang="fr-FR" sz="2800" dirty="0">
                <a:solidFill>
                  <a:srgbClr val="808080"/>
                </a:solidFill>
                <a:latin typeface="Calibri" panose="020F0502020204030204" pitchFamily="34" charset="0"/>
                <a:ea typeface="Calibri" panose="020F0502020204030204" pitchFamily="34" charset="0"/>
                <a:cs typeface="Times New Roman" panose="02020603050405020304" pitchFamily="18" charset="0"/>
              </a:rPr>
              <a:t>&lt;.001)</a:t>
            </a:r>
            <a:endParaRPr kumimoji="0" lang="fr-BE"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sz="2800" b="0" i="0" u="none" strike="noStrike" kern="1200" cap="none" spc="0" normalizeH="0" baseline="0" noProof="0" dirty="0" smtClean="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1468</Words>
  <Application>Microsoft Office PowerPoint</Application>
  <PresentationFormat>Affichage à l'écran (4:3)</PresentationFormat>
  <Paragraphs>216</Paragraphs>
  <Slides>15</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Arial Unicode MS</vt:lpstr>
      <vt:lpstr>Calibri</vt:lpstr>
      <vt:lpstr>Wingdings</vt:lpstr>
      <vt:lpstr>Thème Office</vt:lpstr>
      <vt:lpstr>Présentation PowerPoint</vt:lpstr>
      <vt:lpstr>Présentation PowerPoint</vt:lpstr>
      <vt:lpstr>Pourquoi évaluer le bien-être des enseignants novices ? </vt:lpstr>
      <vt:lpstr>Psychopédagogie du bien-être</vt:lpstr>
      <vt:lpstr>Paradigme théorique</vt:lpstr>
      <vt:lpstr>Méthodologie</vt:lpstr>
      <vt:lpstr>Résultats</vt:lpstr>
      <vt:lpstr>Résultats</vt:lpstr>
      <vt:lpstr>Résultats</vt:lpstr>
      <vt:lpstr>Résultats</vt:lpstr>
      <vt:lpstr>Résultats</vt:lpstr>
      <vt:lpstr>Résultats</vt:lpstr>
      <vt:lpstr>Discussion</vt:lpstr>
      <vt:lpstr>Discussion </vt:lpstr>
      <vt:lpstr>Merci de votre attention !</vt:lpstr>
    </vt:vector>
  </TitlesOfParts>
  <Company>Faculte Polytechnique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l’exposé</dc:title>
  <dc:creator>Stéphanie CULOT</dc:creator>
  <cp:lastModifiedBy>Denis BERTIEAUX</cp:lastModifiedBy>
  <cp:revision>111</cp:revision>
  <cp:lastPrinted>2017-04-24T07:28:00Z</cp:lastPrinted>
  <dcterms:created xsi:type="dcterms:W3CDTF">2009-06-17T14:08:00Z</dcterms:created>
  <dcterms:modified xsi:type="dcterms:W3CDTF">2023-05-06T16:27:58Z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ge">
    <vt:lpwstr/>
  </property>
  <property fmtid="{D5CDD505-2E9C-101B-9397-08002B2CF9AE}" pid="3" name="ICV">
    <vt:lpwstr>0F6A5C4044364B32ADBF36CB814B48A4</vt:lpwstr>
  </property>
  <property fmtid="{D5CDD505-2E9C-101B-9397-08002B2CF9AE}" pid="4" name="KSOProductBuildVer">
    <vt:lpwstr>1033-11.2.0.11516</vt:lpwstr>
  </property>
</Properties>
</file>