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30275213" cy="4280376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E8E"/>
    <a:srgbClr val="D4173C"/>
    <a:srgbClr val="008400"/>
    <a:srgbClr val="7EA5D6"/>
    <a:srgbClr val="7F7F7F"/>
    <a:srgbClr val="FFFFFF"/>
    <a:srgbClr val="FF3300"/>
    <a:srgbClr val="7155C6"/>
    <a:srgbClr val="00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0" d="100"/>
          <a:sy n="30" d="100"/>
        </p:scale>
        <p:origin x="994" y="-441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5568" tIns="47784" rIns="95568" bIns="47784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5568" tIns="47784" rIns="95568" bIns="47784" rtlCol="0"/>
          <a:lstStyle>
            <a:lvl1pPr algn="r">
              <a:defRPr sz="1300"/>
            </a:lvl1pPr>
          </a:lstStyle>
          <a:p>
            <a:fld id="{67E29536-490A-4D99-8F1B-65C9F25DE43E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1241425"/>
            <a:ext cx="236855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8" tIns="47784" rIns="95568" bIns="47784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5568" tIns="47784" rIns="95568" bIns="4778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59" cy="498134"/>
          </a:xfrm>
          <a:prstGeom prst="rect">
            <a:avLst/>
          </a:prstGeom>
        </p:spPr>
        <p:txBody>
          <a:bodyPr vert="horz" lIns="95568" tIns="47784" rIns="95568" bIns="47784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5568" tIns="47784" rIns="95568" bIns="47784" rtlCol="0" anchor="b"/>
          <a:lstStyle>
            <a:lvl1pPr algn="r">
              <a:defRPr sz="1300"/>
            </a:lvl1pPr>
          </a:lstStyle>
          <a:p>
            <a:fld id="{CFE1ECCC-DCEB-4EAE-B841-A2A836BF06E4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77667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971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48224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8936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797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6357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4797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5435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74771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4173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68469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7702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B1875-A72B-45FE-8C60-C68D4F15C4D1}" type="datetimeFigureOut">
              <a:rPr lang="fr-BE" smtClean="0"/>
              <a:t>25-05-23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E2CB3E-498E-4F7E-86EB-B2A2AEEB54F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3234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12" Type="http://schemas.openxmlformats.org/officeDocument/2006/relationships/image" Target="../media/image11.ti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emf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Image 135">
            <a:extLst>
              <a:ext uri="{FF2B5EF4-FFF2-40B4-BE49-F238E27FC236}">
                <a16:creationId xmlns:a16="http://schemas.microsoft.com/office/drawing/2014/main" id="{227E5057-650F-DF5C-304C-C51D5C76F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276" y="27412687"/>
            <a:ext cx="12636724" cy="10422503"/>
          </a:xfrm>
          <a:prstGeom prst="rect">
            <a:avLst/>
          </a:prstGeom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63267D6-3C9E-676B-3B36-50C498897D81}"/>
              </a:ext>
            </a:extLst>
          </p:cNvPr>
          <p:cNvCxnSpPr>
            <a:cxnSpLocks/>
          </p:cNvCxnSpPr>
          <p:nvPr/>
        </p:nvCxnSpPr>
        <p:spPr>
          <a:xfrm>
            <a:off x="1493276" y="17430664"/>
            <a:ext cx="27288660" cy="0"/>
          </a:xfrm>
          <a:prstGeom prst="line">
            <a:avLst/>
          </a:pr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200616DE-FE9B-3984-D970-E13C45639A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3958" y="2195908"/>
            <a:ext cx="3602546" cy="2893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73B37B7-EDC6-40FB-24EC-23DCBC01C3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2469" y="307741"/>
            <a:ext cx="5531607" cy="1888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2" descr="Consortium des Équipements de Calcul Intensif">
            <a:extLst>
              <a:ext uri="{FF2B5EF4-FFF2-40B4-BE49-F238E27FC236}">
                <a16:creationId xmlns:a16="http://schemas.microsoft.com/office/drawing/2014/main" id="{F08B8944-F8DE-0E2C-D79D-716548250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444" y="88581"/>
            <a:ext cx="5897747" cy="1577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Logos">
            <a:extLst>
              <a:ext uri="{FF2B5EF4-FFF2-40B4-BE49-F238E27FC236}">
                <a16:creationId xmlns:a16="http://schemas.microsoft.com/office/drawing/2014/main" id="{EA803701-08E0-A3B0-A35A-65509F4E1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4127" y="2314384"/>
            <a:ext cx="3869594" cy="2453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BBB0586-041F-A479-3BF1-5245A25C374A}"/>
              </a:ext>
            </a:extLst>
          </p:cNvPr>
          <p:cNvSpPr txBox="1"/>
          <p:nvPr/>
        </p:nvSpPr>
        <p:spPr>
          <a:xfrm>
            <a:off x="7545958" y="8255"/>
            <a:ext cx="15183297" cy="24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Self-</a:t>
            </a:r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Catalytic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Oligomers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5125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fr-BE" sz="5125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Dynamics Simulations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CE756C4-47A5-BE4B-6527-915F984FFB6B}"/>
              </a:ext>
            </a:extLst>
          </p:cNvPr>
          <p:cNvSpPr txBox="1"/>
          <p:nvPr/>
        </p:nvSpPr>
        <p:spPr>
          <a:xfrm>
            <a:off x="5115959" y="2603692"/>
            <a:ext cx="19562673" cy="618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417" u="sng" dirty="0">
                <a:latin typeface="Arial" panose="020B0604020202020204" pitchFamily="34" charset="0"/>
                <a:cs typeface="Arial" panose="020B0604020202020204" pitchFamily="34" charset="0"/>
              </a:rPr>
              <a:t>David </a:t>
            </a:r>
            <a:r>
              <a:rPr lang="fr-BE" sz="3417" u="sng" dirty="0" err="1">
                <a:latin typeface="Arial" panose="020B0604020202020204" pitchFamily="34" charset="0"/>
                <a:cs typeface="Arial" panose="020B0604020202020204" pitchFamily="34" charset="0"/>
              </a:rPr>
              <a:t>Dellemme</a:t>
            </a:r>
            <a:r>
              <a:rPr lang="fr-BE" sz="3417" dirty="0" err="1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BE" sz="3417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BE" sz="3417" dirty="0">
                <a:latin typeface="Arial" panose="020B0604020202020204" pitchFamily="34" charset="0"/>
                <a:cs typeface="Arial" panose="020B0604020202020204" pitchFamily="34" charset="0"/>
              </a:rPr>
              <a:t> Qian </a:t>
            </a:r>
            <a:r>
              <a:rPr lang="fr-BE" sz="3417" dirty="0" err="1">
                <a:latin typeface="Arial" panose="020B0604020202020204" pitchFamily="34" charset="0"/>
                <a:cs typeface="Arial" panose="020B0604020202020204" pitchFamily="34" charset="0"/>
              </a:rPr>
              <a:t>Qin,</a:t>
            </a:r>
            <a:r>
              <a:rPr lang="fr-BE" sz="3417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BE" sz="3417" dirty="0">
                <a:latin typeface="Arial" panose="020B0604020202020204" pitchFamily="34" charset="0"/>
                <a:cs typeface="Arial" panose="020B0604020202020204" pitchFamily="34" charset="0"/>
              </a:rPr>
              <a:t> Mathieu </a:t>
            </a:r>
            <a:r>
              <a:rPr lang="fr-BE" sz="3417" dirty="0" err="1">
                <a:latin typeface="Arial" panose="020B0604020202020204" pitchFamily="34" charset="0"/>
                <a:cs typeface="Arial" panose="020B0604020202020204" pitchFamily="34" charset="0"/>
              </a:rPr>
              <a:t>Fossépré,</a:t>
            </a:r>
            <a:r>
              <a:rPr lang="fr-BE" sz="3417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BE" sz="3417" dirty="0">
                <a:latin typeface="Arial" panose="020B0604020202020204" pitchFamily="34" charset="0"/>
                <a:cs typeface="Arial" panose="020B0604020202020204" pitchFamily="34" charset="0"/>
              </a:rPr>
              <a:t> Karine </a:t>
            </a:r>
            <a:r>
              <a:rPr lang="fr-BE" sz="3417" dirty="0" err="1">
                <a:latin typeface="Arial" panose="020B0604020202020204" pitchFamily="34" charset="0"/>
                <a:cs typeface="Arial" panose="020B0604020202020204" pitchFamily="34" charset="0"/>
              </a:rPr>
              <a:t>Glinel,</a:t>
            </a:r>
            <a:r>
              <a:rPr lang="fr-BE" sz="3417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BE" sz="3417" dirty="0">
                <a:latin typeface="Arial" panose="020B0604020202020204" pitchFamily="34" charset="0"/>
                <a:cs typeface="Arial" panose="020B0604020202020204" pitchFamily="34" charset="0"/>
              </a:rPr>
              <a:t> Alain M. </a:t>
            </a:r>
            <a:r>
              <a:rPr lang="fr-BE" sz="3417" dirty="0" err="1">
                <a:latin typeface="Arial" panose="020B0604020202020204" pitchFamily="34" charset="0"/>
                <a:cs typeface="Arial" panose="020B0604020202020204" pitchFamily="34" charset="0"/>
              </a:rPr>
              <a:t>Jonas</a:t>
            </a:r>
            <a:r>
              <a:rPr lang="fr-BE" sz="3417" baseline="30000" dirty="0" err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fr-BE" sz="3417" dirty="0">
                <a:latin typeface="Arial" panose="020B0604020202020204" pitchFamily="34" charset="0"/>
                <a:cs typeface="Arial" panose="020B0604020202020204" pitchFamily="34" charset="0"/>
              </a:rPr>
              <a:t> and Mathieu Surin</a:t>
            </a:r>
            <a:r>
              <a:rPr lang="fr-BE" sz="3417" baseline="30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BE" sz="341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A610FF2-70AD-DE71-6D1D-B78EE92FD195}"/>
              </a:ext>
            </a:extLst>
          </p:cNvPr>
          <p:cNvSpPr txBox="1"/>
          <p:nvPr/>
        </p:nvSpPr>
        <p:spPr>
          <a:xfrm>
            <a:off x="4761401" y="3261165"/>
            <a:ext cx="20127723" cy="1669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417" i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fr-BE" sz="3417" i="1" dirty="0" err="1">
                <a:latin typeface="Arial" panose="020B0604020202020204" pitchFamily="34" charset="0"/>
                <a:cs typeface="Arial" panose="020B0604020202020204" pitchFamily="34" charset="0"/>
              </a:rPr>
              <a:t>Laboratory</a:t>
            </a:r>
            <a:r>
              <a:rPr lang="fr-BE" sz="3417" i="1" dirty="0">
                <a:latin typeface="Arial" panose="020B0604020202020204" pitchFamily="34" charset="0"/>
                <a:cs typeface="Arial" panose="020B0604020202020204" pitchFamily="34" charset="0"/>
              </a:rPr>
              <a:t> for Chemistry of Novel Materials, CIRMAP, </a:t>
            </a:r>
            <a:r>
              <a:rPr lang="fr-BE" sz="3417" i="1" dirty="0" err="1"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lang="fr-BE" sz="3417" i="1" dirty="0">
                <a:latin typeface="Arial" panose="020B0604020202020204" pitchFamily="34" charset="0"/>
                <a:cs typeface="Arial" panose="020B0604020202020204" pitchFamily="34" charset="0"/>
              </a:rPr>
              <a:t> of Mons, 20 Place du Parc, </a:t>
            </a:r>
            <a:r>
              <a:rPr lang="fr-BE" sz="3417" i="1" dirty="0" err="1"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  <a:endParaRPr lang="fr-BE" sz="3417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BE" sz="3417" i="1" dirty="0">
                <a:latin typeface="Arial" panose="020B0604020202020204" pitchFamily="34" charset="0"/>
                <a:cs typeface="Arial" panose="020B0604020202020204" pitchFamily="34" charset="0"/>
              </a:rPr>
              <a:t>b) Institute of Condensed </a:t>
            </a:r>
            <a:r>
              <a:rPr lang="fr-BE" sz="3417" i="1" dirty="0" err="1"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r>
              <a:rPr lang="fr-BE" sz="3417" i="1" dirty="0">
                <a:latin typeface="Arial" panose="020B0604020202020204" pitchFamily="34" charset="0"/>
                <a:cs typeface="Arial" panose="020B0604020202020204" pitchFamily="34" charset="0"/>
              </a:rPr>
              <a:t> and Nanosciences, Bio- and Soft </a:t>
            </a:r>
            <a:r>
              <a:rPr lang="fr-BE" sz="3417" i="1" dirty="0" err="1">
                <a:latin typeface="Arial" panose="020B0604020202020204" pitchFamily="34" charset="0"/>
                <a:cs typeface="Arial" panose="020B0604020202020204" pitchFamily="34" charset="0"/>
              </a:rPr>
              <a:t>Matter</a:t>
            </a:r>
            <a:r>
              <a:rPr lang="fr-BE" sz="3417" i="1" dirty="0">
                <a:latin typeface="Arial" panose="020B0604020202020204" pitchFamily="34" charset="0"/>
                <a:cs typeface="Arial" panose="020B0604020202020204" pitchFamily="34" charset="0"/>
              </a:rPr>
              <a:t>, Université catholique de Louvain, 1 Croix du Sud, </a:t>
            </a:r>
            <a:r>
              <a:rPr lang="fr-BE" sz="3417" i="1" dirty="0" err="1"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  <a:endParaRPr lang="fr-BE" sz="3417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FFFCF7FA-D178-6CCF-983A-3D7025F5FD16}"/>
              </a:ext>
            </a:extLst>
          </p:cNvPr>
          <p:cNvSpPr txBox="1"/>
          <p:nvPr/>
        </p:nvSpPr>
        <p:spPr>
          <a:xfrm>
            <a:off x="24251291" y="5456940"/>
            <a:ext cx="5688370" cy="1495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Simulation </a:t>
            </a:r>
            <a:r>
              <a:rPr lang="fr-BE" sz="4400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endParaRPr lang="fr-BE" sz="4400" b="1" dirty="0">
              <a:solidFill>
                <a:srgbClr val="D417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50BB222F-B2BE-694A-5992-2C5E5614419F}"/>
              </a:ext>
            </a:extLst>
          </p:cNvPr>
          <p:cNvCxnSpPr>
            <a:cxnSpLocks/>
          </p:cNvCxnSpPr>
          <p:nvPr/>
        </p:nvCxnSpPr>
        <p:spPr>
          <a:xfrm flipV="1">
            <a:off x="19674758" y="38176021"/>
            <a:ext cx="0" cy="3734316"/>
          </a:xfrm>
          <a:prstGeom prst="line">
            <a:avLst/>
          </a:prstGeom>
          <a:ln w="762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B0EAFF4D-183D-389A-81EA-58B9AAC2AE04}"/>
              </a:ext>
            </a:extLst>
          </p:cNvPr>
          <p:cNvCxnSpPr>
            <a:cxnSpLocks/>
          </p:cNvCxnSpPr>
          <p:nvPr/>
        </p:nvCxnSpPr>
        <p:spPr>
          <a:xfrm>
            <a:off x="1493276" y="5165146"/>
            <a:ext cx="27288660" cy="0"/>
          </a:xfrm>
          <a:prstGeom prst="line">
            <a:avLst/>
          </a:pr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ZoneTexte 91">
            <a:extLst>
              <a:ext uri="{FF2B5EF4-FFF2-40B4-BE49-F238E27FC236}">
                <a16:creationId xmlns:a16="http://schemas.microsoft.com/office/drawing/2014/main" id="{E35A91CF-B575-21A6-382C-0FAE1E2F9834}"/>
              </a:ext>
            </a:extLst>
          </p:cNvPr>
          <p:cNvSpPr txBox="1"/>
          <p:nvPr/>
        </p:nvSpPr>
        <p:spPr>
          <a:xfrm>
            <a:off x="24597856" y="7332152"/>
            <a:ext cx="4982701" cy="93666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277" indent="-271277" algn="ctr">
              <a:lnSpc>
                <a:spcPts val="5220"/>
              </a:lnSpc>
              <a:buFont typeface="Arial" panose="020B0604020202020204" pitchFamily="34" charset="0"/>
              <a:buChar char="•"/>
            </a:pP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AMBER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suite of programs</a:t>
            </a:r>
            <a:r>
              <a:rPr lang="fr-BE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endParaRPr lang="fr-BE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277" indent="-271277" algn="ctr">
              <a:lnSpc>
                <a:spcPts val="5220"/>
              </a:lnSpc>
              <a:buFont typeface="Arial" panose="020B0604020202020204" pitchFamily="34" charset="0"/>
              <a:buChar char="•"/>
            </a:pP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GAFF 2.11 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force-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field</a:t>
            </a:r>
            <a:r>
              <a:rPr lang="fr-BE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endParaRPr lang="fr-BE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277" indent="-271277" algn="ctr">
              <a:lnSpc>
                <a:spcPts val="5220"/>
              </a:lnSpc>
              <a:buFont typeface="Arial" panose="020B0604020202020204" pitchFamily="34" charset="0"/>
              <a:buChar char="•"/>
            </a:pP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Implicit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solvation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acetonitrile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71277" indent="-271277" algn="ctr">
              <a:lnSpc>
                <a:spcPts val="5220"/>
              </a:lnSpc>
              <a:buFont typeface="Arial" panose="020B0604020202020204" pitchFamily="34" charset="0"/>
              <a:buChar char="•"/>
            </a:pP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Simulation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length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10 µs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timestep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fs</a:t>
            </a:r>
            <a:endParaRPr lang="fr-B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1277" indent="-271277" algn="ctr">
              <a:lnSpc>
                <a:spcPts val="5220"/>
              </a:lnSpc>
              <a:buFont typeface="Arial" panose="020B0604020202020204" pitchFamily="34" charset="0"/>
              <a:buChar char="•"/>
            </a:pP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Snapshot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saved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each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ns </a:t>
            </a:r>
          </a:p>
          <a:p>
            <a:pPr marL="571500" indent="-571500" algn="ctr">
              <a:lnSpc>
                <a:spcPts val="5220"/>
              </a:lnSpc>
              <a:buFont typeface="Wingdings" panose="05000000000000000000" pitchFamily="2" charset="2"/>
              <a:buChar char="è"/>
            </a:pP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10,000 conformations X 2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independant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replicas</a:t>
            </a:r>
            <a:endParaRPr lang="fr-BE" sz="3600" b="1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100" name="ZoneTexte 99">
            <a:extLst>
              <a:ext uri="{FF2B5EF4-FFF2-40B4-BE49-F238E27FC236}">
                <a16:creationId xmlns:a16="http://schemas.microsoft.com/office/drawing/2014/main" id="{CE2DF65D-64F8-F8AE-7198-AA18B6020494}"/>
              </a:ext>
            </a:extLst>
          </p:cNvPr>
          <p:cNvSpPr txBox="1"/>
          <p:nvPr/>
        </p:nvSpPr>
        <p:spPr>
          <a:xfrm>
            <a:off x="1319199" y="37896620"/>
            <a:ext cx="3522819" cy="793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</a:t>
            </a:r>
          </a:p>
        </p:txBody>
      </p:sp>
      <p:sp>
        <p:nvSpPr>
          <p:cNvPr id="101" name="ZoneTexte 100">
            <a:extLst>
              <a:ext uri="{FF2B5EF4-FFF2-40B4-BE49-F238E27FC236}">
                <a16:creationId xmlns:a16="http://schemas.microsoft.com/office/drawing/2014/main" id="{FE4D0746-3584-AA2B-0DC0-B42A53010103}"/>
              </a:ext>
            </a:extLst>
          </p:cNvPr>
          <p:cNvSpPr txBox="1"/>
          <p:nvPr/>
        </p:nvSpPr>
        <p:spPr>
          <a:xfrm>
            <a:off x="6730637" y="42245933"/>
            <a:ext cx="16813938" cy="501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657" i="1" dirty="0">
                <a:latin typeface="Arial" panose="020B0604020202020204" pitchFamily="34" charset="0"/>
                <a:cs typeface="Arial" panose="020B0604020202020204" pitchFamily="34" charset="0"/>
              </a:rPr>
              <a:t>This communication </a:t>
            </a:r>
            <a:r>
              <a:rPr lang="fr-FR" sz="2657" i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fr-FR" sz="2657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657" i="1" dirty="0" err="1">
                <a:latin typeface="Arial" panose="020B0604020202020204" pitchFamily="34" charset="0"/>
                <a:cs typeface="Arial" panose="020B0604020202020204" pitchFamily="34" charset="0"/>
              </a:rPr>
              <a:t>supported</a:t>
            </a:r>
            <a:r>
              <a:rPr lang="fr-FR" sz="2657" i="1" dirty="0">
                <a:latin typeface="Arial" panose="020B0604020202020204" pitchFamily="34" charset="0"/>
                <a:cs typeface="Arial" panose="020B0604020202020204" pitchFamily="34" charset="0"/>
              </a:rPr>
              <a:t> by the French Community of </a:t>
            </a:r>
            <a:r>
              <a:rPr lang="fr-FR" sz="2657" i="1" dirty="0" err="1">
                <a:latin typeface="Arial" panose="020B0604020202020204" pitchFamily="34" charset="0"/>
                <a:cs typeface="Arial" panose="020B0604020202020204" pitchFamily="34" charset="0"/>
              </a:rPr>
              <a:t>Belgium</a:t>
            </a:r>
            <a:r>
              <a:rPr lang="fr-FR" sz="2657" i="1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FR" sz="2657" i="1" dirty="0" err="1">
                <a:latin typeface="Arial" panose="020B0604020202020204" pitchFamily="34" charset="0"/>
                <a:cs typeface="Arial" panose="020B0604020202020204" pitchFamily="34" charset="0"/>
              </a:rPr>
              <a:t>framework</a:t>
            </a:r>
            <a:r>
              <a:rPr lang="fr-FR" sz="2657" i="1" dirty="0">
                <a:latin typeface="Arial" panose="020B0604020202020204" pitchFamily="34" charset="0"/>
                <a:cs typeface="Arial" panose="020B0604020202020204" pitchFamily="34" charset="0"/>
              </a:rPr>
              <a:t> of a FRIA </a:t>
            </a:r>
            <a:r>
              <a:rPr lang="fr-FR" sz="2657" i="1" dirty="0" err="1"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  <a:endParaRPr lang="fr-BE" sz="2657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2" name="Connecteur droit 101">
            <a:extLst>
              <a:ext uri="{FF2B5EF4-FFF2-40B4-BE49-F238E27FC236}">
                <a16:creationId xmlns:a16="http://schemas.microsoft.com/office/drawing/2014/main" id="{07E8D4C3-C77C-84EC-400F-C86DD8C46D8B}"/>
              </a:ext>
            </a:extLst>
          </p:cNvPr>
          <p:cNvCxnSpPr>
            <a:cxnSpLocks/>
          </p:cNvCxnSpPr>
          <p:nvPr/>
        </p:nvCxnSpPr>
        <p:spPr>
          <a:xfrm>
            <a:off x="1493276" y="37743841"/>
            <a:ext cx="27288660" cy="0"/>
          </a:xfrm>
          <a:prstGeom prst="line">
            <a:avLst/>
          </a:prstGeom>
          <a:ln w="889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ZoneTexte 105">
            <a:extLst>
              <a:ext uri="{FF2B5EF4-FFF2-40B4-BE49-F238E27FC236}">
                <a16:creationId xmlns:a16="http://schemas.microsoft.com/office/drawing/2014/main" id="{77ABFDFC-AA87-2637-4CA3-7CC7E1AE44A8}"/>
              </a:ext>
            </a:extLst>
          </p:cNvPr>
          <p:cNvSpPr txBox="1"/>
          <p:nvPr/>
        </p:nvSpPr>
        <p:spPr>
          <a:xfrm>
            <a:off x="22880701" y="37896620"/>
            <a:ext cx="3522819" cy="793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BE" sz="4400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endParaRPr lang="fr-BE" sz="4400" b="1" dirty="0">
              <a:solidFill>
                <a:srgbClr val="D417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ZoneTexte 123">
            <a:extLst>
              <a:ext uri="{FF2B5EF4-FFF2-40B4-BE49-F238E27FC236}">
                <a16:creationId xmlns:a16="http://schemas.microsoft.com/office/drawing/2014/main" id="{1554B4FC-9063-E892-BAB6-4EAEAEC9E8C1}"/>
              </a:ext>
            </a:extLst>
          </p:cNvPr>
          <p:cNvSpPr txBox="1"/>
          <p:nvPr/>
        </p:nvSpPr>
        <p:spPr>
          <a:xfrm>
            <a:off x="19907154" y="38774235"/>
            <a:ext cx="103728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[1] R. Salomon-Ferrer, D. A. Case, R. C. Walker, </a:t>
            </a:r>
            <a:r>
              <a:rPr lang="fr-BE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Wiley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Interdiscip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BE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Rev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. Comput. Mol. </a:t>
            </a:r>
            <a:r>
              <a:rPr lang="fr-BE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Sci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198.</a:t>
            </a:r>
          </a:p>
          <a:p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[2] J. Wang, R. M. Wolf, J. W. Caldwell, P. A. </a:t>
            </a:r>
            <a:r>
              <a:rPr lang="fr-BE" sz="3200" dirty="0" err="1">
                <a:latin typeface="Arial" panose="020B0604020202020204" pitchFamily="34" charset="0"/>
                <a:cs typeface="Arial" panose="020B0604020202020204" pitchFamily="34" charset="0"/>
              </a:rPr>
              <a:t>Kollman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D. A. Case, 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J. Comput. </a:t>
            </a:r>
            <a:r>
              <a:rPr lang="fr-BE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Chem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2004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1157.</a:t>
            </a:r>
          </a:p>
          <a:p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[3] S. </a:t>
            </a:r>
            <a:r>
              <a:rPr lang="fr-BE" sz="3200" dirty="0" err="1">
                <a:latin typeface="Arial" panose="020B0604020202020204" pitchFamily="34" charset="0"/>
                <a:cs typeface="Arial" panose="020B0604020202020204" pitchFamily="34" charset="0"/>
              </a:rPr>
              <a:t>Kardas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M. </a:t>
            </a:r>
            <a:r>
              <a:rPr lang="fr-BE" sz="3200" dirty="0" err="1">
                <a:latin typeface="Arial" panose="020B0604020202020204" pitchFamily="34" charset="0"/>
                <a:cs typeface="Arial" panose="020B0604020202020204" pitchFamily="34" charset="0"/>
              </a:rPr>
              <a:t>Fossépré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V. </a:t>
            </a:r>
            <a:r>
              <a:rPr lang="fr-BE" sz="3200" dirty="0" err="1">
                <a:latin typeface="Arial" panose="020B0604020202020204" pitchFamily="34" charset="0"/>
                <a:cs typeface="Arial" panose="020B0604020202020204" pitchFamily="34" charset="0"/>
              </a:rPr>
              <a:t>Lemaur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A. E. Fernandes, K. </a:t>
            </a:r>
            <a:r>
              <a:rPr lang="fr-BE" sz="3200" dirty="0" err="1">
                <a:latin typeface="Arial" panose="020B0604020202020204" pitchFamily="34" charset="0"/>
                <a:cs typeface="Arial" panose="020B0604020202020204" pitchFamily="34" charset="0"/>
              </a:rPr>
              <a:t>Glinel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A. M. Jonas, M. Surin, 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J. </a:t>
            </a:r>
            <a:r>
              <a:rPr lang="fr-BE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Chem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. Inf. Model. </a:t>
            </a:r>
            <a:r>
              <a:rPr lang="fr-BE" sz="3200" b="1" dirty="0">
                <a:latin typeface="Arial" panose="020B0604020202020204" pitchFamily="34" charset="0"/>
                <a:cs typeface="Arial" panose="020B0604020202020204" pitchFamily="34" charset="0"/>
              </a:rPr>
              <a:t>2022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200" i="1" dirty="0">
                <a:latin typeface="Arial" panose="020B0604020202020204" pitchFamily="34" charset="0"/>
                <a:cs typeface="Arial" panose="020B0604020202020204" pitchFamily="34" charset="0"/>
              </a:rPr>
              <a:t>62</a:t>
            </a:r>
            <a:r>
              <a:rPr lang="fr-BE" sz="3200" dirty="0">
                <a:latin typeface="Arial" panose="020B0604020202020204" pitchFamily="34" charset="0"/>
                <a:cs typeface="Arial" panose="020B0604020202020204" pitchFamily="34" charset="0"/>
              </a:rPr>
              <a:t>, 11.</a:t>
            </a:r>
          </a:p>
        </p:txBody>
      </p:sp>
      <p:pic>
        <p:nvPicPr>
          <p:cNvPr id="87" name="Image 86">
            <a:extLst>
              <a:ext uri="{FF2B5EF4-FFF2-40B4-BE49-F238E27FC236}">
                <a16:creationId xmlns:a16="http://schemas.microsoft.com/office/drawing/2014/main" id="{26857A9B-E35F-7171-C65A-37FA00790F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381241"/>
            <a:ext cx="23967042" cy="8148921"/>
          </a:xfrm>
          <a:prstGeom prst="rect">
            <a:avLst/>
          </a:prstGeom>
        </p:spPr>
      </p:pic>
      <p:pic>
        <p:nvPicPr>
          <p:cNvPr id="121" name="Image 120">
            <a:extLst>
              <a:ext uri="{FF2B5EF4-FFF2-40B4-BE49-F238E27FC236}">
                <a16:creationId xmlns:a16="http://schemas.microsoft.com/office/drawing/2014/main" id="{B7B8017F-2840-6F46-3D48-66EF432734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1443" y="19710553"/>
            <a:ext cx="9772617" cy="7482111"/>
          </a:xfrm>
          <a:prstGeom prst="rect">
            <a:avLst/>
          </a:prstGeom>
        </p:spPr>
      </p:pic>
      <p:cxnSp>
        <p:nvCxnSpPr>
          <p:cNvPr id="139" name="Connecteur droit avec flèche 138">
            <a:extLst>
              <a:ext uri="{FF2B5EF4-FFF2-40B4-BE49-F238E27FC236}">
                <a16:creationId xmlns:a16="http://schemas.microsoft.com/office/drawing/2014/main" id="{9E99A16F-B8C5-537E-7085-D278500010C4}"/>
              </a:ext>
            </a:extLst>
          </p:cNvPr>
          <p:cNvCxnSpPr>
            <a:cxnSpLocks/>
          </p:cNvCxnSpPr>
          <p:nvPr/>
        </p:nvCxnSpPr>
        <p:spPr>
          <a:xfrm>
            <a:off x="18796000" y="33299400"/>
            <a:ext cx="1274954" cy="0"/>
          </a:xfrm>
          <a:prstGeom prst="straightConnector1">
            <a:avLst/>
          </a:prstGeom>
          <a:ln w="1397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>
            <a:extLst>
              <a:ext uri="{FF2B5EF4-FFF2-40B4-BE49-F238E27FC236}">
                <a16:creationId xmlns:a16="http://schemas.microsoft.com/office/drawing/2014/main" id="{CB666ACB-EFF3-F6DD-DF95-0FE15BBD83E0}"/>
              </a:ext>
            </a:extLst>
          </p:cNvPr>
          <p:cNvSpPr txBox="1"/>
          <p:nvPr/>
        </p:nvSpPr>
        <p:spPr>
          <a:xfrm>
            <a:off x="584797" y="5370900"/>
            <a:ext cx="23144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cap="small" dirty="0" err="1">
                <a:latin typeface="Arial" panose="020B0604020202020204" pitchFamily="34" charset="0"/>
                <a:cs typeface="Arial" panose="020B0604020202020204" pitchFamily="34" charset="0"/>
              </a:rPr>
              <a:t>Sequence-defined</a:t>
            </a:r>
            <a:r>
              <a:rPr lang="fr-FR" sz="4800" b="1" cap="smal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800" b="1" cap="small" dirty="0" err="1">
                <a:latin typeface="Arial" panose="020B0604020202020204" pitchFamily="34" charset="0"/>
                <a:cs typeface="Arial" panose="020B0604020202020204" pitchFamily="34" charset="0"/>
              </a:rPr>
              <a:t>oligomers</a:t>
            </a:r>
            <a:r>
              <a:rPr lang="fr-FR" sz="4800" b="1" cap="small" dirty="0">
                <a:latin typeface="Arial" panose="020B0604020202020204" pitchFamily="34" charset="0"/>
                <a:cs typeface="Arial" panose="020B0604020202020204" pitchFamily="34" charset="0"/>
              </a:rPr>
              <a:t>	 </a:t>
            </a:r>
            <a:r>
              <a:rPr lang="fr-FR" sz="4800" b="1" cap="smal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					 </a:t>
            </a:r>
            <a:r>
              <a:rPr lang="fr-FR" sz="4800" b="1" cap="smal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Preorganized</a:t>
            </a:r>
            <a:r>
              <a:rPr lang="fr-FR" sz="4800" b="1" cap="smal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4800" b="1" cap="smal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functional</a:t>
            </a:r>
            <a:r>
              <a:rPr lang="fr-FR" sz="4800" b="1" cap="small" dirty="0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fr-FR" sz="4800" b="1" cap="small" dirty="0" err="1"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units</a:t>
            </a:r>
            <a:endParaRPr lang="fr-BE" sz="4800" b="1" cap="smal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5836AF46-CA11-7351-A194-36AF1B4E0CD0}"/>
              </a:ext>
            </a:extLst>
          </p:cNvPr>
          <p:cNvCxnSpPr>
            <a:cxnSpLocks/>
          </p:cNvCxnSpPr>
          <p:nvPr/>
        </p:nvCxnSpPr>
        <p:spPr>
          <a:xfrm>
            <a:off x="10681289" y="5781020"/>
            <a:ext cx="2297555" cy="0"/>
          </a:xfrm>
          <a:prstGeom prst="straightConnector1">
            <a:avLst/>
          </a:prstGeom>
          <a:ln w="1143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Image 57">
            <a:extLst>
              <a:ext uri="{FF2B5EF4-FFF2-40B4-BE49-F238E27FC236}">
                <a16:creationId xmlns:a16="http://schemas.microsoft.com/office/drawing/2014/main" id="{96020EAF-222A-DC4A-E2D9-25433CC94F6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3791" y="28537308"/>
            <a:ext cx="9667522" cy="9041568"/>
          </a:xfrm>
          <a:prstGeom prst="rect">
            <a:avLst/>
          </a:prstGeom>
        </p:spPr>
      </p:pic>
      <p:pic>
        <p:nvPicPr>
          <p:cNvPr id="63" name="Image 62">
            <a:extLst>
              <a:ext uri="{FF2B5EF4-FFF2-40B4-BE49-F238E27FC236}">
                <a16:creationId xmlns:a16="http://schemas.microsoft.com/office/drawing/2014/main" id="{617625BC-1640-03FD-DC20-F4B31C39E46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991" y="19717863"/>
            <a:ext cx="9772615" cy="748211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4D783A-126B-A567-17C2-06F1E0C63824}"/>
              </a:ext>
            </a:extLst>
          </p:cNvPr>
          <p:cNvSpPr txBox="1"/>
          <p:nvPr/>
        </p:nvSpPr>
        <p:spPr>
          <a:xfrm>
            <a:off x="11156633" y="17604630"/>
            <a:ext cx="176458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Per-</a:t>
            </a:r>
            <a:r>
              <a:rPr lang="fr-BE" sz="4400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residue</a:t>
            </a:r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4400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decomposition</a:t>
            </a:r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interactions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E752E89-0BC2-E6E8-77E5-91118F52496E}"/>
              </a:ext>
            </a:extLst>
          </p:cNvPr>
          <p:cNvSpPr txBox="1"/>
          <p:nvPr/>
        </p:nvSpPr>
        <p:spPr>
          <a:xfrm>
            <a:off x="10712055" y="19028981"/>
            <a:ext cx="9195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Hydrogen</a:t>
            </a:r>
            <a:r>
              <a:rPr lang="fr-BE" sz="4000" b="1" dirty="0">
                <a:latin typeface="Arial" panose="020B0604020202020204" pitchFamily="34" charset="0"/>
                <a:cs typeface="Arial" panose="020B0604020202020204" pitchFamily="34" charset="0"/>
              </a:rPr>
              <a:t>-bonds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93C268C-ABB3-6EE0-5553-1FB7604C57EB}"/>
              </a:ext>
            </a:extLst>
          </p:cNvPr>
          <p:cNvSpPr txBox="1"/>
          <p:nvPr/>
        </p:nvSpPr>
        <p:spPr>
          <a:xfrm>
            <a:off x="20236179" y="19062953"/>
            <a:ext cx="91950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latin typeface="Arial" panose="020B0604020202020204" pitchFamily="34" charset="0"/>
                <a:cs typeface="Arial" panose="020B0604020202020204" pitchFamily="34" charset="0"/>
              </a:rPr>
              <a:t>Binding </a:t>
            </a:r>
            <a:r>
              <a:rPr lang="fr-BE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enthalpy</a:t>
            </a:r>
            <a:endParaRPr lang="fr-BE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581EF5B6-24A5-D28F-73A8-85EF283ADF2B}"/>
              </a:ext>
            </a:extLst>
          </p:cNvPr>
          <p:cNvSpPr/>
          <p:nvPr/>
        </p:nvSpPr>
        <p:spPr>
          <a:xfrm>
            <a:off x="17849849" y="18438461"/>
            <a:ext cx="1126404" cy="940931"/>
          </a:xfrm>
          <a:custGeom>
            <a:avLst/>
            <a:gdLst>
              <a:gd name="connsiteX0" fmla="*/ 979714 w 1126404"/>
              <a:gd name="connsiteY0" fmla="*/ 0 h 1045028"/>
              <a:gd name="connsiteX1" fmla="*/ 1045029 w 1126404"/>
              <a:gd name="connsiteY1" fmla="*/ 849085 h 1045028"/>
              <a:gd name="connsiteX2" fmla="*/ 0 w 1126404"/>
              <a:gd name="connsiteY2" fmla="*/ 1045028 h 104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6404" h="1045028">
                <a:moveTo>
                  <a:pt x="979714" y="0"/>
                </a:moveTo>
                <a:cubicBezTo>
                  <a:pt x="1094014" y="337457"/>
                  <a:pt x="1208315" y="674914"/>
                  <a:pt x="1045029" y="849085"/>
                </a:cubicBezTo>
                <a:cubicBezTo>
                  <a:pt x="881743" y="1023256"/>
                  <a:pt x="440871" y="1034142"/>
                  <a:pt x="0" y="1045028"/>
                </a:cubicBezTo>
              </a:path>
            </a:pathLst>
          </a:custGeom>
          <a:noFill/>
          <a:ln w="1143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F814A953-B124-B681-6348-FD126A13B166}"/>
              </a:ext>
            </a:extLst>
          </p:cNvPr>
          <p:cNvSpPr/>
          <p:nvPr/>
        </p:nvSpPr>
        <p:spPr>
          <a:xfrm flipH="1">
            <a:off x="21255108" y="18439404"/>
            <a:ext cx="1126403" cy="939988"/>
          </a:xfrm>
          <a:custGeom>
            <a:avLst/>
            <a:gdLst>
              <a:gd name="connsiteX0" fmla="*/ 979714 w 1126404"/>
              <a:gd name="connsiteY0" fmla="*/ 0 h 1045028"/>
              <a:gd name="connsiteX1" fmla="*/ 1045029 w 1126404"/>
              <a:gd name="connsiteY1" fmla="*/ 849085 h 1045028"/>
              <a:gd name="connsiteX2" fmla="*/ 0 w 1126404"/>
              <a:gd name="connsiteY2" fmla="*/ 1045028 h 1045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6404" h="1045028">
                <a:moveTo>
                  <a:pt x="979714" y="0"/>
                </a:moveTo>
                <a:cubicBezTo>
                  <a:pt x="1094014" y="337457"/>
                  <a:pt x="1208315" y="674914"/>
                  <a:pt x="1045029" y="849085"/>
                </a:cubicBezTo>
                <a:cubicBezTo>
                  <a:pt x="881743" y="1023256"/>
                  <a:pt x="440871" y="1034142"/>
                  <a:pt x="0" y="1045028"/>
                </a:cubicBezTo>
              </a:path>
            </a:pathLst>
          </a:custGeom>
          <a:noFill/>
          <a:ln w="11430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9" name="Image 18" descr="Une image contenant carte, Graphique, art&#10;&#10;Description générée automatiquement">
            <a:extLst>
              <a:ext uri="{FF2B5EF4-FFF2-40B4-BE49-F238E27FC236}">
                <a16:creationId xmlns:a16="http://schemas.microsoft.com/office/drawing/2014/main" id="{DCC05621-667E-E68A-CE4C-3BFDFE98CBC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62" r="26681"/>
          <a:stretch/>
        </p:blipFill>
        <p:spPr>
          <a:xfrm>
            <a:off x="1176802" y="18289840"/>
            <a:ext cx="9367833" cy="895851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BD110E64-18D7-A959-430E-400276A1DC02}"/>
              </a:ext>
            </a:extLst>
          </p:cNvPr>
          <p:cNvSpPr txBox="1"/>
          <p:nvPr/>
        </p:nvSpPr>
        <p:spPr>
          <a:xfrm>
            <a:off x="655153" y="16533501"/>
            <a:ext cx="2347960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Supramolecular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chains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Encounter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catalytic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moieties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Catalytic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activity</a:t>
            </a:r>
            <a:endParaRPr lang="fr-BE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7DFBFA0A-915F-6228-ED96-7ED9847421C1}"/>
              </a:ext>
            </a:extLst>
          </p:cNvPr>
          <p:cNvCxnSpPr>
            <a:cxnSpLocks/>
          </p:cNvCxnSpPr>
          <p:nvPr/>
        </p:nvCxnSpPr>
        <p:spPr>
          <a:xfrm flipV="1">
            <a:off x="10386188" y="16461343"/>
            <a:ext cx="511745" cy="732876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C3DE83-298F-387A-1B90-4998072F40E2}"/>
              </a:ext>
            </a:extLst>
          </p:cNvPr>
          <p:cNvCxnSpPr>
            <a:cxnSpLocks/>
          </p:cNvCxnSpPr>
          <p:nvPr/>
        </p:nvCxnSpPr>
        <p:spPr>
          <a:xfrm flipV="1">
            <a:off x="19559209" y="16474078"/>
            <a:ext cx="511745" cy="732876"/>
          </a:xfrm>
          <a:prstGeom prst="straightConnector1">
            <a:avLst/>
          </a:prstGeom>
          <a:ln w="1016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80EC779-1802-FF4A-4984-1B2ECB03DCC5}"/>
              </a:ext>
            </a:extLst>
          </p:cNvPr>
          <p:cNvCxnSpPr>
            <a:cxnSpLocks/>
          </p:cNvCxnSpPr>
          <p:nvPr/>
        </p:nvCxnSpPr>
        <p:spPr>
          <a:xfrm flipV="1">
            <a:off x="24314186" y="5407025"/>
            <a:ext cx="49571" cy="11747517"/>
          </a:xfrm>
          <a:prstGeom prst="line">
            <a:avLst/>
          </a:prstGeom>
          <a:ln w="889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llipse 37">
            <a:extLst>
              <a:ext uri="{FF2B5EF4-FFF2-40B4-BE49-F238E27FC236}">
                <a16:creationId xmlns:a16="http://schemas.microsoft.com/office/drawing/2014/main" id="{4CFCB766-1C24-CAD4-6F11-1BF00A173781}"/>
              </a:ext>
            </a:extLst>
          </p:cNvPr>
          <p:cNvSpPr/>
          <p:nvPr/>
        </p:nvSpPr>
        <p:spPr>
          <a:xfrm>
            <a:off x="7495158" y="8485305"/>
            <a:ext cx="8310741" cy="5992552"/>
          </a:xfrm>
          <a:prstGeom prst="ellipse">
            <a:avLst/>
          </a:prstGeom>
          <a:noFill/>
          <a:ln w="76200">
            <a:solidFill>
              <a:srgbClr val="FF0000">
                <a:alpha val="35000"/>
              </a:srgb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EBA8B9E4-D091-EF4F-88C1-DE68E3DA380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91" r="60532"/>
          <a:stretch/>
        </p:blipFill>
        <p:spPr>
          <a:xfrm>
            <a:off x="2736324" y="7464683"/>
            <a:ext cx="2159062" cy="830997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B41C805D-4C60-A68F-9D7E-A7D74490259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50"/>
          <a:stretch/>
        </p:blipFill>
        <p:spPr>
          <a:xfrm>
            <a:off x="18399822" y="6664429"/>
            <a:ext cx="1766442" cy="1577195"/>
          </a:xfrm>
          <a:prstGeom prst="rect">
            <a:avLst/>
          </a:prstGeom>
        </p:spPr>
      </p:pic>
      <p:sp>
        <p:nvSpPr>
          <p:cNvPr id="41" name="Flèche : courbe vers le haut 40">
            <a:extLst>
              <a:ext uri="{FF2B5EF4-FFF2-40B4-BE49-F238E27FC236}">
                <a16:creationId xmlns:a16="http://schemas.microsoft.com/office/drawing/2014/main" id="{17204933-7528-E93A-BA25-5436AD4600B7}"/>
              </a:ext>
            </a:extLst>
          </p:cNvPr>
          <p:cNvSpPr/>
          <p:nvPr/>
        </p:nvSpPr>
        <p:spPr>
          <a:xfrm>
            <a:off x="3241039" y="8105574"/>
            <a:ext cx="16783737" cy="3108065"/>
          </a:xfrm>
          <a:prstGeom prst="curvedUpArrow">
            <a:avLst/>
          </a:prstGeom>
          <a:solidFill>
            <a:srgbClr val="FF0000">
              <a:alpha val="35000"/>
            </a:srgbClr>
          </a:solidFill>
          <a:ln w="50800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F4A979F-3D4B-A105-5492-A55417FB12CF}"/>
              </a:ext>
            </a:extLst>
          </p:cNvPr>
          <p:cNvSpPr txBox="1"/>
          <p:nvPr/>
        </p:nvSpPr>
        <p:spPr>
          <a:xfrm>
            <a:off x="1362241" y="15533283"/>
            <a:ext cx="2054691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3800" dirty="0" err="1">
                <a:latin typeface="Arial" panose="020B0604020202020204" pitchFamily="34" charset="0"/>
                <a:cs typeface="Arial" panose="020B0604020202020204" pitchFamily="34" charset="0"/>
              </a:rPr>
              <a:t>Multifunctional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dirty="0" err="1">
                <a:latin typeface="Arial" panose="020B0604020202020204" pitchFamily="34" charset="0"/>
                <a:cs typeface="Arial" panose="020B0604020202020204" pitchFamily="34" charset="0"/>
              </a:rPr>
              <a:t>catalytic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system: </a:t>
            </a:r>
            <a:r>
              <a:rPr lang="fr-BE" sz="3800" b="1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TEMPO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800" b="1" dirty="0" err="1">
                <a:solidFill>
                  <a:srgbClr val="7EA5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Pyridyltriazole</a:t>
            </a:r>
            <a:r>
              <a:rPr lang="fr-BE" sz="3800" b="1" dirty="0">
                <a:solidFill>
                  <a:srgbClr val="7EA5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solidFill>
                  <a:srgbClr val="7EA5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copper</a:t>
            </a:r>
            <a:r>
              <a:rPr lang="fr-BE" sz="3800" b="1" dirty="0">
                <a:solidFill>
                  <a:srgbClr val="7EA5D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ligand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800" b="1" dirty="0">
                <a:solidFill>
                  <a:srgbClr val="0084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Imidazole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558BC0EE-912D-9D61-ADD2-3157416470D2}"/>
              </a:ext>
            </a:extLst>
          </p:cNvPr>
          <p:cNvSpPr txBox="1"/>
          <p:nvPr/>
        </p:nvSpPr>
        <p:spPr>
          <a:xfrm>
            <a:off x="1993265" y="17617244"/>
            <a:ext cx="668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3D snapshot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6F60F053-9902-3892-439D-CC2C8B6B9562}"/>
              </a:ext>
            </a:extLst>
          </p:cNvPr>
          <p:cNvSpPr txBox="1"/>
          <p:nvPr/>
        </p:nvSpPr>
        <p:spPr>
          <a:xfrm>
            <a:off x="9432179" y="27509776"/>
            <a:ext cx="668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Network</a:t>
            </a:r>
            <a:r>
              <a:rPr lang="fr-BE" sz="4400" b="1" baseline="30000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[3]</a:t>
            </a:r>
            <a:endParaRPr lang="fr-BE" sz="4400" b="1" dirty="0">
              <a:solidFill>
                <a:srgbClr val="D4173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787A64D2-B3F8-616D-A65F-2441848D2860}"/>
              </a:ext>
            </a:extLst>
          </p:cNvPr>
          <p:cNvSpPr txBox="1"/>
          <p:nvPr/>
        </p:nvSpPr>
        <p:spPr>
          <a:xfrm>
            <a:off x="21977881" y="27509777"/>
            <a:ext cx="668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 err="1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Modular</a:t>
            </a:r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network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37C7A22D-B995-B01D-BFDA-4BDBDC259092}"/>
              </a:ext>
            </a:extLst>
          </p:cNvPr>
          <p:cNvSpPr txBox="1"/>
          <p:nvPr/>
        </p:nvSpPr>
        <p:spPr>
          <a:xfrm>
            <a:off x="8334492" y="6384781"/>
            <a:ext cx="668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400" b="1" dirty="0">
                <a:solidFill>
                  <a:srgbClr val="D417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2D structure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CF711D20-4083-BE98-22E4-CA49D92891E5}"/>
              </a:ext>
            </a:extLst>
          </p:cNvPr>
          <p:cNvSpPr txBox="1"/>
          <p:nvPr/>
        </p:nvSpPr>
        <p:spPr>
          <a:xfrm>
            <a:off x="208637" y="30078071"/>
            <a:ext cx="671574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Compact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globular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disordered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duplex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fr-B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Nucleobase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derivatives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are </a:t>
            </a:r>
            <a:r>
              <a:rPr lang="fr-BE" sz="3800" dirty="0" err="1"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persistent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stabilizing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interactions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endParaRPr lang="fr-BE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Networks =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average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views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of the system (</a:t>
            </a:r>
            <a:r>
              <a:rPr lang="fr-BE" sz="3800" dirty="0" err="1">
                <a:latin typeface="Arial" panose="020B0604020202020204" pitchFamily="34" charset="0"/>
                <a:cs typeface="Arial" panose="020B0604020202020204" pitchFamily="34" charset="0"/>
              </a:rPr>
              <a:t>only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contacts </a:t>
            </a:r>
            <a:r>
              <a:rPr lang="fr-BE" sz="3800" b="1" dirty="0" err="1">
                <a:latin typeface="Arial" panose="020B0604020202020204" pitchFamily="34" charset="0"/>
                <a:cs typeface="Arial" panose="020B0604020202020204" pitchFamily="34" charset="0"/>
              </a:rPr>
              <a:t>maintained</a:t>
            </a:r>
            <a:r>
              <a:rPr lang="fr-BE" sz="3800" b="1" dirty="0">
                <a:latin typeface="Arial" panose="020B0604020202020204" pitchFamily="34" charset="0"/>
                <a:cs typeface="Arial" panose="020B0604020202020204" pitchFamily="34" charset="0"/>
              </a:rPr>
              <a:t> ≥ 10 % of the time 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are </a:t>
            </a:r>
            <a:r>
              <a:rPr lang="fr-BE" sz="3800" dirty="0" err="1">
                <a:latin typeface="Arial" panose="020B0604020202020204" pitchFamily="34" charset="0"/>
                <a:cs typeface="Arial" panose="020B0604020202020204" pitchFamily="34" charset="0"/>
              </a:rPr>
              <a:t>kept</a:t>
            </a:r>
            <a:r>
              <a:rPr lang="fr-BE" sz="3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64" name="Forme libre : forme 63">
            <a:extLst>
              <a:ext uri="{FF2B5EF4-FFF2-40B4-BE49-F238E27FC236}">
                <a16:creationId xmlns:a16="http://schemas.microsoft.com/office/drawing/2014/main" id="{916D0A7C-223D-F2EF-993F-425E3F34A580}"/>
              </a:ext>
            </a:extLst>
          </p:cNvPr>
          <p:cNvSpPr/>
          <p:nvPr/>
        </p:nvSpPr>
        <p:spPr>
          <a:xfrm>
            <a:off x="4380629" y="26402993"/>
            <a:ext cx="2467557" cy="3175000"/>
          </a:xfrm>
          <a:custGeom>
            <a:avLst/>
            <a:gdLst>
              <a:gd name="connsiteX0" fmla="*/ 181557 w 2467557"/>
              <a:gd name="connsiteY0" fmla="*/ 0 h 3175000"/>
              <a:gd name="connsiteX1" fmla="*/ 232357 w 2467557"/>
              <a:gd name="connsiteY1" fmla="*/ 1803400 h 3175000"/>
              <a:gd name="connsiteX2" fmla="*/ 2467557 w 2467557"/>
              <a:gd name="connsiteY2" fmla="*/ 3175000 h 317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67557" h="3175000">
                <a:moveTo>
                  <a:pt x="181557" y="0"/>
                </a:moveTo>
                <a:cubicBezTo>
                  <a:pt x="16457" y="637116"/>
                  <a:pt x="-148643" y="1274233"/>
                  <a:pt x="232357" y="1803400"/>
                </a:cubicBezTo>
                <a:cubicBezTo>
                  <a:pt x="613357" y="2332567"/>
                  <a:pt x="1540457" y="2753783"/>
                  <a:pt x="2467557" y="3175000"/>
                </a:cubicBezTo>
              </a:path>
            </a:pathLst>
          </a:custGeom>
          <a:noFill/>
          <a:ln w="139700">
            <a:solidFill>
              <a:schemeClr val="accent2"/>
            </a:solidFill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66" name="Forme libre : forme 65">
            <a:extLst>
              <a:ext uri="{FF2B5EF4-FFF2-40B4-BE49-F238E27FC236}">
                <a16:creationId xmlns:a16="http://schemas.microsoft.com/office/drawing/2014/main" id="{2EE7232F-B0EB-522B-8CF7-2479F45BFA06}"/>
              </a:ext>
            </a:extLst>
          </p:cNvPr>
          <p:cNvSpPr/>
          <p:nvPr/>
        </p:nvSpPr>
        <p:spPr>
          <a:xfrm>
            <a:off x="480638" y="14657404"/>
            <a:ext cx="688362" cy="4978400"/>
          </a:xfrm>
          <a:custGeom>
            <a:avLst/>
            <a:gdLst>
              <a:gd name="connsiteX0" fmla="*/ 78762 w 688362"/>
              <a:gd name="connsiteY0" fmla="*/ 0 h 4978400"/>
              <a:gd name="connsiteX1" fmla="*/ 53362 w 688362"/>
              <a:gd name="connsiteY1" fmla="*/ 3657600 h 4978400"/>
              <a:gd name="connsiteX2" fmla="*/ 688362 w 688362"/>
              <a:gd name="connsiteY2" fmla="*/ 4978400 h 497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8362" h="4978400">
                <a:moveTo>
                  <a:pt x="78762" y="0"/>
                </a:moveTo>
                <a:cubicBezTo>
                  <a:pt x="15262" y="1413933"/>
                  <a:pt x="-48238" y="2827867"/>
                  <a:pt x="53362" y="3657600"/>
                </a:cubicBezTo>
                <a:cubicBezTo>
                  <a:pt x="154962" y="4487333"/>
                  <a:pt x="421662" y="4732866"/>
                  <a:pt x="688362" y="4978400"/>
                </a:cubicBezTo>
              </a:path>
            </a:pathLst>
          </a:custGeom>
          <a:noFill/>
          <a:ln w="139700">
            <a:solidFill>
              <a:schemeClr val="accent2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0" name="ZoneTexte 69">
            <a:extLst>
              <a:ext uri="{FF2B5EF4-FFF2-40B4-BE49-F238E27FC236}">
                <a16:creationId xmlns:a16="http://schemas.microsoft.com/office/drawing/2014/main" id="{29B4F75B-C656-4119-DBB5-15D4386AC56F}"/>
              </a:ext>
            </a:extLst>
          </p:cNvPr>
          <p:cNvSpPr txBox="1"/>
          <p:nvPr/>
        </p:nvSpPr>
        <p:spPr>
          <a:xfrm>
            <a:off x="11678413" y="38751442"/>
            <a:ext cx="76255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dynamics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simulations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allow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us to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investigate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interactions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of a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supramolecular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at the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atomic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scale</a:t>
            </a:r>
            <a:endParaRPr lang="fr-B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ZoneTexte 70">
            <a:extLst>
              <a:ext uri="{FF2B5EF4-FFF2-40B4-BE49-F238E27FC236}">
                <a16:creationId xmlns:a16="http://schemas.microsoft.com/office/drawing/2014/main" id="{6566BD20-11B2-BE7B-F9EB-F66FE7C22784}"/>
              </a:ext>
            </a:extLst>
          </p:cNvPr>
          <p:cNvSpPr txBox="1"/>
          <p:nvPr/>
        </p:nvSpPr>
        <p:spPr>
          <a:xfrm>
            <a:off x="430649" y="38738660"/>
            <a:ext cx="1082598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catalytically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active system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was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designed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the use of 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self-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assembled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precision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macromolecules</a:t>
            </a:r>
            <a:endParaRPr lang="fr-B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fr-B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Assembly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occurs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various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interactions but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mostly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dirty="0" err="1"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fr-BE" sz="3600" dirty="0"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nucleobase</a:t>
            </a:r>
            <a:r>
              <a:rPr lang="fr-BE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B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derivatives</a:t>
            </a:r>
            <a:endParaRPr lang="fr-B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Accolade ouvrante 23">
            <a:extLst>
              <a:ext uri="{FF2B5EF4-FFF2-40B4-BE49-F238E27FC236}">
                <a16:creationId xmlns:a16="http://schemas.microsoft.com/office/drawing/2014/main" id="{A1E22A25-3174-4D16-B0D5-7F0EAEFAA4C3}"/>
              </a:ext>
            </a:extLst>
          </p:cNvPr>
          <p:cNvSpPr/>
          <p:nvPr/>
        </p:nvSpPr>
        <p:spPr>
          <a:xfrm>
            <a:off x="11556392" y="23507376"/>
            <a:ext cx="273674" cy="2251212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4B7E84A-37EB-DE43-220D-C09DE5983F88}"/>
              </a:ext>
            </a:extLst>
          </p:cNvPr>
          <p:cNvSpPr txBox="1"/>
          <p:nvPr/>
        </p:nvSpPr>
        <p:spPr>
          <a:xfrm>
            <a:off x="11007338" y="24402149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BE" sz="28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ccolade ouvrante 27">
            <a:extLst>
              <a:ext uri="{FF2B5EF4-FFF2-40B4-BE49-F238E27FC236}">
                <a16:creationId xmlns:a16="http://schemas.microsoft.com/office/drawing/2014/main" id="{DD36A2F1-304B-26F3-389D-928C786B0CB1}"/>
              </a:ext>
            </a:extLst>
          </p:cNvPr>
          <p:cNvSpPr/>
          <p:nvPr/>
        </p:nvSpPr>
        <p:spPr>
          <a:xfrm>
            <a:off x="21112790" y="23510871"/>
            <a:ext cx="273674" cy="2251212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B4A9C5F-3FF5-7FE7-F80B-F1B0D7CC0455}"/>
              </a:ext>
            </a:extLst>
          </p:cNvPr>
          <p:cNvSpPr txBox="1"/>
          <p:nvPr/>
        </p:nvSpPr>
        <p:spPr>
          <a:xfrm>
            <a:off x="20563736" y="24405644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BE" sz="28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Accolade ouvrante 29">
            <a:extLst>
              <a:ext uri="{FF2B5EF4-FFF2-40B4-BE49-F238E27FC236}">
                <a16:creationId xmlns:a16="http://schemas.microsoft.com/office/drawing/2014/main" id="{85287C6F-2BC5-4836-BCC0-05529A5E9096}"/>
              </a:ext>
            </a:extLst>
          </p:cNvPr>
          <p:cNvSpPr/>
          <p:nvPr/>
        </p:nvSpPr>
        <p:spPr>
          <a:xfrm>
            <a:off x="11556392" y="20653119"/>
            <a:ext cx="273674" cy="2600471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70C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C9BB6B46-BEFB-1BBB-52AC-2B7A088D75C4}"/>
              </a:ext>
            </a:extLst>
          </p:cNvPr>
          <p:cNvSpPr txBox="1"/>
          <p:nvPr/>
        </p:nvSpPr>
        <p:spPr>
          <a:xfrm>
            <a:off x="11007338" y="21722521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Accolade ouvrante 32">
            <a:extLst>
              <a:ext uri="{FF2B5EF4-FFF2-40B4-BE49-F238E27FC236}">
                <a16:creationId xmlns:a16="http://schemas.microsoft.com/office/drawing/2014/main" id="{8B70D6B1-4D45-8052-6837-4C81FF6A51AB}"/>
              </a:ext>
            </a:extLst>
          </p:cNvPr>
          <p:cNvSpPr/>
          <p:nvPr/>
        </p:nvSpPr>
        <p:spPr>
          <a:xfrm>
            <a:off x="21109813" y="20650136"/>
            <a:ext cx="273674" cy="2600471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70C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9C8BD7A-A991-9BAF-1211-64A1738E5EC1}"/>
              </a:ext>
            </a:extLst>
          </p:cNvPr>
          <p:cNvSpPr txBox="1"/>
          <p:nvPr/>
        </p:nvSpPr>
        <p:spPr>
          <a:xfrm>
            <a:off x="20560759" y="21719538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5" name="Accolade ouvrante 34">
            <a:extLst>
              <a:ext uri="{FF2B5EF4-FFF2-40B4-BE49-F238E27FC236}">
                <a16:creationId xmlns:a16="http://schemas.microsoft.com/office/drawing/2014/main" id="{F926251B-D9A0-BD5A-A37E-8C63C6F039CC}"/>
              </a:ext>
            </a:extLst>
          </p:cNvPr>
          <p:cNvSpPr/>
          <p:nvPr/>
        </p:nvSpPr>
        <p:spPr>
          <a:xfrm rot="16200000">
            <a:off x="13479981" y="25319718"/>
            <a:ext cx="273674" cy="244372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B3D64BD5-6C3C-453B-7528-043C2353769A}"/>
              </a:ext>
            </a:extLst>
          </p:cNvPr>
          <p:cNvSpPr txBox="1"/>
          <p:nvPr/>
        </p:nvSpPr>
        <p:spPr>
          <a:xfrm>
            <a:off x="13354240" y="26620176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BE" sz="28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Accolade ouvrante 36">
            <a:extLst>
              <a:ext uri="{FF2B5EF4-FFF2-40B4-BE49-F238E27FC236}">
                <a16:creationId xmlns:a16="http://schemas.microsoft.com/office/drawing/2014/main" id="{A9A37796-8A76-66A4-F82C-D3C58FE48A0F}"/>
              </a:ext>
            </a:extLst>
          </p:cNvPr>
          <p:cNvSpPr/>
          <p:nvPr/>
        </p:nvSpPr>
        <p:spPr>
          <a:xfrm rot="16200000">
            <a:off x="23057963" y="25320440"/>
            <a:ext cx="273674" cy="2443724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2B0479AD-8C9B-59A5-42F8-2857BE590E6C}"/>
              </a:ext>
            </a:extLst>
          </p:cNvPr>
          <p:cNvSpPr txBox="1"/>
          <p:nvPr/>
        </p:nvSpPr>
        <p:spPr>
          <a:xfrm>
            <a:off x="22932222" y="26620898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fr-BE" sz="2800" b="1" baseline="-25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Accolade ouvrante 43">
            <a:extLst>
              <a:ext uri="{FF2B5EF4-FFF2-40B4-BE49-F238E27FC236}">
                <a16:creationId xmlns:a16="http://schemas.microsoft.com/office/drawing/2014/main" id="{D066BE48-E467-8633-1210-2334BC3A4EDE}"/>
              </a:ext>
            </a:extLst>
          </p:cNvPr>
          <p:cNvSpPr/>
          <p:nvPr/>
        </p:nvSpPr>
        <p:spPr>
          <a:xfrm rot="16200000">
            <a:off x="16305145" y="25135553"/>
            <a:ext cx="273674" cy="2815738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70C0"/>
              </a:solidFill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4E34FDF6-0A01-FC55-709A-875C4450DEB9}"/>
              </a:ext>
            </a:extLst>
          </p:cNvPr>
          <p:cNvSpPr txBox="1"/>
          <p:nvPr/>
        </p:nvSpPr>
        <p:spPr>
          <a:xfrm>
            <a:off x="16183988" y="26618345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0" name="Accolade ouvrante 49">
            <a:extLst>
              <a:ext uri="{FF2B5EF4-FFF2-40B4-BE49-F238E27FC236}">
                <a16:creationId xmlns:a16="http://schemas.microsoft.com/office/drawing/2014/main" id="{7D987C58-6D69-2DDB-97D6-27996424DEAD}"/>
              </a:ext>
            </a:extLst>
          </p:cNvPr>
          <p:cNvSpPr/>
          <p:nvPr/>
        </p:nvSpPr>
        <p:spPr>
          <a:xfrm rot="16200000">
            <a:off x="25865076" y="25137456"/>
            <a:ext cx="273674" cy="2815738"/>
          </a:xfrm>
          <a:prstGeom prst="leftBrac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BE">
              <a:solidFill>
                <a:srgbClr val="0070C0"/>
              </a:solidFill>
            </a:endParaRPr>
          </a:p>
        </p:txBody>
      </p:sp>
      <p:sp>
        <p:nvSpPr>
          <p:cNvPr id="51" name="ZoneTexte 50">
            <a:extLst>
              <a:ext uri="{FF2B5EF4-FFF2-40B4-BE49-F238E27FC236}">
                <a16:creationId xmlns:a16="http://schemas.microsoft.com/office/drawing/2014/main" id="{19CAA152-83D2-D16B-E01D-73E720055023}"/>
              </a:ext>
            </a:extLst>
          </p:cNvPr>
          <p:cNvSpPr txBox="1"/>
          <p:nvPr/>
        </p:nvSpPr>
        <p:spPr>
          <a:xfrm>
            <a:off x="25743919" y="26620248"/>
            <a:ext cx="6757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fr-BE" sz="2800" b="1" baseline="-25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02904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417</Words>
  <Application>Microsoft Office PowerPoint</Application>
  <PresentationFormat>Personnalisé</PresentationFormat>
  <Paragraphs>44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David DELLEMME</dc:creator>
  <cp:lastModifiedBy>David DELLEMME</cp:lastModifiedBy>
  <cp:revision>125</cp:revision>
  <cp:lastPrinted>2023-05-09T16:04:05Z</cp:lastPrinted>
  <dcterms:created xsi:type="dcterms:W3CDTF">2022-09-07T13:34:19Z</dcterms:created>
  <dcterms:modified xsi:type="dcterms:W3CDTF">2023-05-25T08:45:06Z</dcterms:modified>
</cp:coreProperties>
</file>