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28_86D846C3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30275213" cy="42803763"/>
  <p:notesSz cx="6735763" cy="98694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1613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3226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483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6452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806606" algn="l" defTabSz="232264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967927" algn="l" defTabSz="232264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8129250" algn="l" defTabSz="232264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9290570" algn="l" defTabSz="232264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815C80-F806-1FA6-8FC4-2783C7D081A7}" name="Anne-Lise HANTSON" initials="AH" userId="S::530222@umons.ac.be::a4e25080-2903-4a07-9fed-6fa3eace20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42"/>
    <a:srgbClr val="00ABCC"/>
    <a:srgbClr val="717171"/>
    <a:srgbClr val="454545"/>
    <a:srgbClr val="5A5A5A"/>
    <a:srgbClr val="969696"/>
    <a:srgbClr val="A80039"/>
    <a:srgbClr val="C4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7" autoAdjust="0"/>
    <p:restoredTop sz="94353" autoAdjust="0"/>
  </p:normalViewPr>
  <p:slideViewPr>
    <p:cSldViewPr snapToGrid="0">
      <p:cViewPr>
        <p:scale>
          <a:sx n="30" d="100"/>
          <a:sy n="30" d="100"/>
        </p:scale>
        <p:origin x="1012" y="16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160" y="84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lle LEWILLION" userId="52b6bc27-2da4-4499-afab-455dadb1fe42" providerId="ADAL" clId="{0A45FE42-FE48-48C3-9E20-9396FF48F3FB}"/>
    <pc:docChg chg="modSld">
      <pc:chgData name="Estelle LEWILLION" userId="52b6bc27-2da4-4499-afab-455dadb1fe42" providerId="ADAL" clId="{0A45FE42-FE48-48C3-9E20-9396FF48F3FB}" dt="2024-05-28T14:56:53.096" v="0" actId="1076"/>
      <pc:docMkLst>
        <pc:docMk/>
      </pc:docMkLst>
      <pc:sldChg chg="modSp mod">
        <pc:chgData name="Estelle LEWILLION" userId="52b6bc27-2da4-4499-afab-455dadb1fe42" providerId="ADAL" clId="{0A45FE42-FE48-48C3-9E20-9396FF48F3FB}" dt="2024-05-28T14:56:53.096" v="0" actId="1076"/>
        <pc:sldMkLst>
          <pc:docMk/>
          <pc:sldMk cId="2262320835" sldId="296"/>
        </pc:sldMkLst>
        <pc:grpChg chg="mod">
          <ac:chgData name="Estelle LEWILLION" userId="52b6bc27-2da4-4499-afab-455dadb1fe42" providerId="ADAL" clId="{0A45FE42-FE48-48C3-9E20-9396FF48F3FB}" dt="2024-05-28T14:56:53.096" v="0" actId="1076"/>
          <ac:grpSpMkLst>
            <pc:docMk/>
            <pc:sldMk cId="2262320835" sldId="296"/>
            <ac:grpSpMk id="11" creationId="{00000000-0000-0000-0000-000000000000}"/>
          </ac:grpSpMkLst>
        </pc:grpChg>
      </pc:sldChg>
    </pc:docChg>
  </pc:docChgLst>
  <pc:docChgLst>
    <pc:chgData name="Estelle LEWILLION" userId="52b6bc27-2da4-4499-afab-455dadb1fe42" providerId="ADAL" clId="{83BF03FE-AA9C-4389-96CA-2962A7D654A9}"/>
    <pc:docChg chg="modSld">
      <pc:chgData name="Estelle LEWILLION" userId="52b6bc27-2da4-4499-afab-455dadb1fe42" providerId="ADAL" clId="{83BF03FE-AA9C-4389-96CA-2962A7D654A9}" dt="2024-03-13T10:45:20.536" v="1" actId="1076"/>
      <pc:docMkLst>
        <pc:docMk/>
      </pc:docMkLst>
      <pc:sldChg chg="modSp mod">
        <pc:chgData name="Estelle LEWILLION" userId="52b6bc27-2da4-4499-afab-455dadb1fe42" providerId="ADAL" clId="{83BF03FE-AA9C-4389-96CA-2962A7D654A9}" dt="2024-03-13T10:45:20.536" v="1" actId="1076"/>
        <pc:sldMkLst>
          <pc:docMk/>
          <pc:sldMk cId="2262320835" sldId="296"/>
        </pc:sldMkLst>
        <pc:spChg chg="mod">
          <ac:chgData name="Estelle LEWILLION" userId="52b6bc27-2da4-4499-afab-455dadb1fe42" providerId="ADAL" clId="{83BF03FE-AA9C-4389-96CA-2962A7D654A9}" dt="2024-03-13T10:45:20.536" v="1" actId="1076"/>
          <ac:spMkLst>
            <pc:docMk/>
            <pc:sldMk cId="2262320835" sldId="296"/>
            <ac:spMk id="51" creationId="{4442B819-5B19-502D-378A-FD75CDE42584}"/>
          </ac:spMkLst>
        </pc:spChg>
      </pc:sldChg>
    </pc:docChg>
  </pc:docChgLst>
</pc:chgInfo>
</file>

<file path=ppt/comments/modernComment_128_86D846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1AE827-691C-439E-BF87-05298CB69824}" authorId="{18815C80-F806-1FA6-8FC4-2783C7D081A7}" status="resolved" created="2024-03-13T09:32:38.80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62320835" sldId="296"/>
      <ac:spMk id="29" creationId="{EA6F5181-8B68-1FF7-3A38-72F8E3B0FB56}"/>
      <ac:txMk cp="522" len="13">
        <ac:context len="641" hash="1856244246"/>
      </ac:txMk>
    </ac:txMkLst>
    <p188:pos x="11158390" y="5226143"/>
    <p188:txBody>
      <a:bodyPr/>
      <a:lstStyle/>
      <a:p>
        <a:r>
          <a:rPr lang="fr-BE"/>
          <a:t>Je préciserai dans l'introduction qu'il s'agit d'untiés ilotes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AE6744-50FF-4EAC-B8F6-50FAD023CFA1}" type="datetimeFigureOut">
              <a:rPr lang="fr-FR"/>
              <a:pPr>
                <a:defRPr/>
              </a:pPr>
              <a:t>28/05/2024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B4D2A2-2AC2-47F8-A6A5-A7DD71C98464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0632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E4DB1C-F76D-47A0-9DEA-1E750A360BE4}" type="datetimeFigureOut">
              <a:rPr lang="fr-FR"/>
              <a:pPr>
                <a:defRPr/>
              </a:pPr>
              <a:t>28/05/2024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58988" y="739775"/>
            <a:ext cx="26177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BE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7F7ECF-42F4-4999-8AB5-B9CFFB894227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43370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3153" kern="1200">
        <a:solidFill>
          <a:schemeClr val="tx1"/>
        </a:solidFill>
        <a:latin typeface="+mn-lt"/>
        <a:ea typeface="+mn-ea"/>
        <a:cs typeface="+mn-cs"/>
      </a:defRPr>
    </a:lvl1pPr>
    <a:lvl2pPr marL="1161320" algn="l" rtl="0" fontAlgn="base">
      <a:spcBef>
        <a:spcPct val="30000"/>
      </a:spcBef>
      <a:spcAft>
        <a:spcPct val="0"/>
      </a:spcAft>
      <a:defRPr sz="3153" kern="1200">
        <a:solidFill>
          <a:schemeClr val="tx1"/>
        </a:solidFill>
        <a:latin typeface="+mn-lt"/>
        <a:ea typeface="+mn-ea"/>
        <a:cs typeface="+mn-cs"/>
      </a:defRPr>
    </a:lvl2pPr>
    <a:lvl3pPr marL="2322643" algn="l" rtl="0" fontAlgn="base">
      <a:spcBef>
        <a:spcPct val="30000"/>
      </a:spcBef>
      <a:spcAft>
        <a:spcPct val="0"/>
      </a:spcAft>
      <a:defRPr sz="3153" kern="1200">
        <a:solidFill>
          <a:schemeClr val="tx1"/>
        </a:solidFill>
        <a:latin typeface="+mn-lt"/>
        <a:ea typeface="+mn-ea"/>
        <a:cs typeface="+mn-cs"/>
      </a:defRPr>
    </a:lvl3pPr>
    <a:lvl4pPr marL="3483963" algn="l" rtl="0" fontAlgn="base">
      <a:spcBef>
        <a:spcPct val="30000"/>
      </a:spcBef>
      <a:spcAft>
        <a:spcPct val="0"/>
      </a:spcAft>
      <a:defRPr sz="3153" kern="1200">
        <a:solidFill>
          <a:schemeClr val="tx1"/>
        </a:solidFill>
        <a:latin typeface="+mn-lt"/>
        <a:ea typeface="+mn-ea"/>
        <a:cs typeface="+mn-cs"/>
      </a:defRPr>
    </a:lvl4pPr>
    <a:lvl5pPr marL="4645286" algn="l" rtl="0" fontAlgn="base">
      <a:spcBef>
        <a:spcPct val="30000"/>
      </a:spcBef>
      <a:spcAft>
        <a:spcPct val="0"/>
      </a:spcAft>
      <a:defRPr sz="3153" kern="1200">
        <a:solidFill>
          <a:schemeClr val="tx1"/>
        </a:solidFill>
        <a:latin typeface="+mn-lt"/>
        <a:ea typeface="+mn-ea"/>
        <a:cs typeface="+mn-cs"/>
      </a:defRPr>
    </a:lvl5pPr>
    <a:lvl6pPr marL="5806606" algn="l" defTabSz="2322643" rtl="0" eaLnBrk="1" latinLnBrk="0" hangingPunct="1">
      <a:defRPr sz="3153" kern="1200">
        <a:solidFill>
          <a:schemeClr val="tx1"/>
        </a:solidFill>
        <a:latin typeface="+mn-lt"/>
        <a:ea typeface="+mn-ea"/>
        <a:cs typeface="+mn-cs"/>
      </a:defRPr>
    </a:lvl6pPr>
    <a:lvl7pPr marL="6967927" algn="l" defTabSz="2322643" rtl="0" eaLnBrk="1" latinLnBrk="0" hangingPunct="1">
      <a:defRPr sz="3153" kern="1200">
        <a:solidFill>
          <a:schemeClr val="tx1"/>
        </a:solidFill>
        <a:latin typeface="+mn-lt"/>
        <a:ea typeface="+mn-ea"/>
        <a:cs typeface="+mn-cs"/>
      </a:defRPr>
    </a:lvl7pPr>
    <a:lvl8pPr marL="8129250" algn="l" defTabSz="2322643" rtl="0" eaLnBrk="1" latinLnBrk="0" hangingPunct="1">
      <a:defRPr sz="3153" kern="1200">
        <a:solidFill>
          <a:schemeClr val="tx1"/>
        </a:solidFill>
        <a:latin typeface="+mn-lt"/>
        <a:ea typeface="+mn-ea"/>
        <a:cs typeface="+mn-cs"/>
      </a:defRPr>
    </a:lvl8pPr>
    <a:lvl9pPr marL="9290570" algn="l" defTabSz="2322643" rtl="0" eaLnBrk="1" latinLnBrk="0" hangingPunct="1">
      <a:defRPr sz="31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0429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edecine &amp; pharm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 descr="sciences_microscope_large.jpg"/>
          <p:cNvPicPr>
            <a:picLocks noChangeAspect="1"/>
          </p:cNvPicPr>
          <p:nvPr userDrawn="1"/>
        </p:nvPicPr>
        <p:blipFill>
          <a:blip r:embed="rId2" cstate="print">
            <a:lum bright="14000"/>
          </a:blip>
          <a:stretch>
            <a:fillRect/>
          </a:stretch>
        </p:blipFill>
        <p:spPr bwMode="auto">
          <a:xfrm>
            <a:off x="7532014" y="2379765"/>
            <a:ext cx="22070176" cy="550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 userDrawn="1"/>
        </p:nvSpPr>
        <p:spPr>
          <a:xfrm>
            <a:off x="7442660" y="1983431"/>
            <a:ext cx="22129737" cy="5799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3793" tIns="206896" rIns="413793" bIns="206896">
            <a:normAutofit/>
          </a:bodyPr>
          <a:lstStyle/>
          <a:p>
            <a:pPr marL="1551716" indent="-1551716" eaLnBrk="0" hangingPunct="0">
              <a:buFont typeface="Arial" pitchFamily="34" charset="0"/>
              <a:buNone/>
              <a:defRPr/>
            </a:pPr>
            <a:r>
              <a:rPr lang="fr-FR" sz="1166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Médecine et Pharmacie</a:t>
            </a:r>
            <a:endParaRPr lang="fr-BE" sz="1166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1901" y="11224773"/>
            <a:ext cx="22517192" cy="1908661"/>
          </a:xfrm>
        </p:spPr>
        <p:txBody>
          <a:bodyPr>
            <a:noAutofit/>
          </a:bodyPr>
          <a:lstStyle>
            <a:lvl1pPr marL="1551716" indent="-1551716" algn="l">
              <a:buNone/>
              <a:defRPr kumimoji="0" lang="fr-BE" sz="1037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6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7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4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8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5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7221904" y="9388358"/>
            <a:ext cx="22611801" cy="2285805"/>
          </a:xfrm>
        </p:spPr>
        <p:txBody>
          <a:bodyPr>
            <a:noAutofit/>
          </a:bodyPr>
          <a:lstStyle>
            <a:lvl1pPr algn="l">
              <a:defRPr kumimoji="0" lang="fr-BE" sz="1426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2"/>
          </p:nvPr>
        </p:nvSpPr>
        <p:spPr>
          <a:xfrm>
            <a:off x="7152871" y="14592710"/>
            <a:ext cx="22581715" cy="25510209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345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18963" indent="-818963">
              <a:buClr>
                <a:srgbClr val="00ABCC"/>
              </a:buClr>
              <a:buFont typeface="Wingdings" pitchFamily="2" charset="2"/>
              <a:buChar char="§"/>
              <a:defRPr kumimoji="0" lang="fr-FR" sz="6912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25853" indent="-818963">
              <a:buClr>
                <a:srgbClr val="C44C4C"/>
              </a:buClr>
              <a:buFont typeface="Wingdings" pitchFamily="2" charset="2"/>
              <a:buChar char="§"/>
              <a:defRPr kumimoji="0" lang="fr-FR" sz="605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32748" indent="-818963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185">
                <a:solidFill>
                  <a:srgbClr val="454545"/>
                </a:solidFill>
              </a:defRPr>
            </a:lvl4pPr>
            <a:lvl5pPr marL="4482741" indent="-775860">
              <a:buFont typeface="Wingdings" pitchFamily="2" charset="2"/>
              <a:buChar char="§"/>
              <a:defRPr sz="4319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79583" y="41079726"/>
            <a:ext cx="22895632" cy="17240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page, menu Powerpoint)</a:t>
            </a:r>
          </a:p>
        </p:txBody>
      </p:sp>
      <p:pic>
        <p:nvPicPr>
          <p:cNvPr id="91137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61" y="1065525"/>
            <a:ext cx="5609024" cy="20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766" y="37800639"/>
            <a:ext cx="6292997" cy="27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rchit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archi_large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545424" y="2378805"/>
            <a:ext cx="22016022" cy="54974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7442660" y="1983431"/>
            <a:ext cx="22129737" cy="5799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3793" tIns="206896" rIns="413793" bIns="206896">
            <a:normAutofit/>
          </a:bodyPr>
          <a:lstStyle/>
          <a:p>
            <a:pPr marL="1551716" indent="-1551716" eaLnBrk="0" hangingPunct="0">
              <a:buFont typeface="Arial" pitchFamily="34" charset="0"/>
              <a:buNone/>
              <a:defRPr/>
            </a:pPr>
            <a:r>
              <a:rPr lang="fr-FR" sz="11668" dirty="0"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>
                      <a:alpha val="84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d’Architecture</a:t>
            </a:r>
          </a:p>
          <a:p>
            <a:pPr marL="1551716" indent="-1551716" eaLnBrk="0" hangingPunct="0">
              <a:buFont typeface="Arial" pitchFamily="34" charset="0"/>
              <a:buNone/>
              <a:defRPr/>
            </a:pPr>
            <a:r>
              <a:rPr lang="fr-FR" sz="11668" dirty="0"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>
                      <a:alpha val="84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et d’Urbanisme</a:t>
            </a:r>
            <a:endParaRPr lang="fr-BE" sz="11668" dirty="0">
              <a:solidFill>
                <a:schemeClr val="bg1"/>
              </a:solidFill>
              <a:effectLst>
                <a:outerShdw blurRad="139700" dist="38100" dir="2700000" algn="tl" rotWithShape="0">
                  <a:prstClr val="black">
                    <a:alpha val="84000"/>
                  </a:prst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551716" indent="-1551716" eaLnBrk="0" hangingPunct="0">
              <a:buFont typeface="Arial" pitchFamily="34" charset="0"/>
              <a:buNone/>
              <a:defRPr/>
            </a:pPr>
            <a:endParaRPr lang="fr-BE" sz="11668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1901" y="11224773"/>
            <a:ext cx="22517192" cy="1908661"/>
          </a:xfrm>
        </p:spPr>
        <p:txBody>
          <a:bodyPr>
            <a:noAutofit/>
          </a:bodyPr>
          <a:lstStyle>
            <a:lvl1pPr marL="1551716" indent="-1551716" algn="l">
              <a:buNone/>
              <a:defRPr kumimoji="0" lang="fr-BE" sz="1037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6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7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4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8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5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  <a:endParaRPr lang="fr-BE" dirty="0"/>
          </a:p>
        </p:txBody>
      </p:sp>
      <p:sp>
        <p:nvSpPr>
          <p:cNvPr id="17" name="Titre 14"/>
          <p:cNvSpPr>
            <a:spLocks noGrp="1"/>
          </p:cNvSpPr>
          <p:nvPr>
            <p:ph type="title"/>
          </p:nvPr>
        </p:nvSpPr>
        <p:spPr>
          <a:xfrm>
            <a:off x="7221904" y="9388358"/>
            <a:ext cx="22611801" cy="2285805"/>
          </a:xfrm>
        </p:spPr>
        <p:txBody>
          <a:bodyPr>
            <a:noAutofit/>
          </a:bodyPr>
          <a:lstStyle>
            <a:lvl1pPr algn="l">
              <a:defRPr kumimoji="0" lang="fr-BE" sz="1426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7152871" y="14592710"/>
            <a:ext cx="22581715" cy="25510209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345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18963" indent="-818963">
              <a:buClr>
                <a:srgbClr val="00ABCC"/>
              </a:buClr>
              <a:buFont typeface="Wingdings" pitchFamily="2" charset="2"/>
              <a:buChar char="§"/>
              <a:defRPr kumimoji="0" lang="fr-FR" sz="6912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25853" indent="-818963">
              <a:buClr>
                <a:srgbClr val="C44C4C"/>
              </a:buClr>
              <a:buFont typeface="Wingdings" pitchFamily="2" charset="2"/>
              <a:buChar char="§"/>
              <a:defRPr kumimoji="0" lang="fr-FR" sz="605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32748" indent="-818963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185">
                <a:solidFill>
                  <a:srgbClr val="454545"/>
                </a:solidFill>
              </a:defRPr>
            </a:lvl4pPr>
            <a:lvl5pPr marL="4482741" indent="-775860">
              <a:buFont typeface="Wingdings" pitchFamily="2" charset="2"/>
              <a:buChar char="§"/>
              <a:defRPr sz="4319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20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79583" y="41079726"/>
            <a:ext cx="22895632" cy="17240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page, menu Powerpoint)</a:t>
            </a:r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61" y="1065525"/>
            <a:ext cx="5609024" cy="20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310" y="37733649"/>
            <a:ext cx="6072873" cy="293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rvices génér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archi_large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545424" y="2378805"/>
            <a:ext cx="22016022" cy="54974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1901" y="11224773"/>
            <a:ext cx="22517192" cy="1908661"/>
          </a:xfrm>
        </p:spPr>
        <p:txBody>
          <a:bodyPr>
            <a:noAutofit/>
          </a:bodyPr>
          <a:lstStyle>
            <a:lvl1pPr marL="1551716" indent="-1551716" algn="l">
              <a:buNone/>
              <a:defRPr kumimoji="0" lang="fr-BE" sz="1037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6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7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4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8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5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  <a:endParaRPr lang="fr-BE" dirty="0"/>
          </a:p>
        </p:txBody>
      </p:sp>
      <p:sp>
        <p:nvSpPr>
          <p:cNvPr id="17" name="Titre 14"/>
          <p:cNvSpPr>
            <a:spLocks noGrp="1"/>
          </p:cNvSpPr>
          <p:nvPr>
            <p:ph type="title"/>
          </p:nvPr>
        </p:nvSpPr>
        <p:spPr>
          <a:xfrm>
            <a:off x="7221904" y="9388358"/>
            <a:ext cx="22611801" cy="2285805"/>
          </a:xfrm>
        </p:spPr>
        <p:txBody>
          <a:bodyPr>
            <a:noAutofit/>
          </a:bodyPr>
          <a:lstStyle>
            <a:lvl1pPr algn="l">
              <a:defRPr kumimoji="0" lang="fr-BE" sz="1426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7152871" y="14592710"/>
            <a:ext cx="22581715" cy="25510209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345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18963" indent="-818963">
              <a:buClr>
                <a:srgbClr val="00ABCC"/>
              </a:buClr>
              <a:buFont typeface="Wingdings" pitchFamily="2" charset="2"/>
              <a:buChar char="§"/>
              <a:defRPr kumimoji="0" lang="fr-FR" sz="6912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25853" indent="-818963">
              <a:buClr>
                <a:srgbClr val="C44C4C"/>
              </a:buClr>
              <a:buFont typeface="Wingdings" pitchFamily="2" charset="2"/>
              <a:buChar char="§"/>
              <a:defRPr kumimoji="0" lang="fr-FR" sz="605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32748" indent="-818963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185">
                <a:solidFill>
                  <a:srgbClr val="454545"/>
                </a:solidFill>
              </a:defRPr>
            </a:lvl4pPr>
            <a:lvl5pPr marL="4482741" indent="-775860">
              <a:buFont typeface="Wingdings" pitchFamily="2" charset="2"/>
              <a:buChar char="§"/>
              <a:defRPr sz="4319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20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79583" y="41079726"/>
            <a:ext cx="22895632" cy="17240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page, menu Powerpoint)</a:t>
            </a:r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61" y="1065525"/>
            <a:ext cx="5609024" cy="20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Bannièr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836" y="2362661"/>
            <a:ext cx="21975774" cy="550796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-31538" y="41336066"/>
            <a:ext cx="7379585" cy="1215744"/>
          </a:xfrm>
          <a:prstGeom prst="rect">
            <a:avLst/>
          </a:prstGeom>
          <a:noFill/>
        </p:spPr>
        <p:txBody>
          <a:bodyPr lIns="413793" tIns="206896" rIns="413793" bIns="20689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185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5185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3761" y="4179640"/>
            <a:ext cx="27247692" cy="4668457"/>
          </a:xfrm>
        </p:spPr>
        <p:txBody>
          <a:bodyPr/>
          <a:lstStyle>
            <a:lvl1pPr>
              <a:defRPr sz="11668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79583" y="41079726"/>
            <a:ext cx="22895632" cy="17240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page, menu Powerpoint)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61" y="1065525"/>
            <a:ext cx="5609024" cy="20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2"/>
          <p:cNvSpPr>
            <a:spLocks noGrp="1"/>
          </p:cNvSpPr>
          <p:nvPr>
            <p:ph idx="12"/>
          </p:nvPr>
        </p:nvSpPr>
        <p:spPr>
          <a:xfrm>
            <a:off x="1513764" y="9584347"/>
            <a:ext cx="27319777" cy="30518568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345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18963" indent="-818963">
              <a:buClr>
                <a:srgbClr val="00ABCC"/>
              </a:buClr>
              <a:buFont typeface="Wingdings" pitchFamily="2" charset="2"/>
              <a:buChar char="§"/>
              <a:defRPr kumimoji="0" lang="fr-FR" sz="6912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25853" indent="-818963">
              <a:buClr>
                <a:srgbClr val="C44C4C"/>
              </a:buClr>
              <a:buFont typeface="Wingdings" pitchFamily="2" charset="2"/>
              <a:buChar char="§"/>
              <a:defRPr kumimoji="0" lang="fr-FR" sz="605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32748" indent="-818963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185">
                <a:solidFill>
                  <a:srgbClr val="454545"/>
                </a:solidFill>
              </a:defRPr>
            </a:lvl4pPr>
            <a:lvl5pPr marL="4482741" indent="-775860">
              <a:buFont typeface="Wingdings" pitchFamily="2" charset="2"/>
              <a:buChar char="§"/>
              <a:defRPr sz="4319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1" y="41069820"/>
            <a:ext cx="30275213" cy="173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10314" y="1714133"/>
            <a:ext cx="20751138" cy="7133960"/>
          </a:xfrm>
        </p:spPr>
        <p:txBody>
          <a:bodyPr>
            <a:noAutofit/>
          </a:bodyPr>
          <a:lstStyle>
            <a:lvl1pPr>
              <a:defRPr kumimoji="0" lang="fr-BE" sz="13828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4" y="475599"/>
            <a:ext cx="7375100" cy="40663576"/>
          </a:xfrm>
        </p:spPr>
        <p:txBody>
          <a:bodyPr/>
          <a:lstStyle/>
          <a:p>
            <a:pPr lvl="0"/>
            <a:endParaRPr lang="fr-BE" noProof="0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-31538" y="41336066"/>
            <a:ext cx="7379585" cy="1215744"/>
          </a:xfrm>
          <a:prstGeom prst="rect">
            <a:avLst/>
          </a:prstGeom>
          <a:noFill/>
        </p:spPr>
        <p:txBody>
          <a:bodyPr lIns="413793" tIns="206896" rIns="413793" bIns="20689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185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5185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79583" y="41079726"/>
            <a:ext cx="22895632" cy="17240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Service Untel     (voir pied de page, menu Powerpoint)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2934" y="1017901"/>
            <a:ext cx="5609024" cy="20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contenu 2"/>
          <p:cNvSpPr>
            <a:spLocks noGrp="1"/>
          </p:cNvSpPr>
          <p:nvPr>
            <p:ph idx="13"/>
          </p:nvPr>
        </p:nvSpPr>
        <p:spPr>
          <a:xfrm>
            <a:off x="8073394" y="9079908"/>
            <a:ext cx="21120563" cy="31023005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345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18963" indent="-818963">
              <a:buClr>
                <a:srgbClr val="00ABCC"/>
              </a:buClr>
              <a:buFont typeface="Wingdings" pitchFamily="2" charset="2"/>
              <a:buChar char="§"/>
              <a:defRPr kumimoji="0" lang="fr-FR" sz="6912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25853" indent="-818963">
              <a:buClr>
                <a:srgbClr val="C44C4C"/>
              </a:buClr>
              <a:buFont typeface="Wingdings" pitchFamily="2" charset="2"/>
              <a:buChar char="§"/>
              <a:defRPr kumimoji="0" lang="fr-FR" sz="605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32748" indent="-818963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185">
                <a:solidFill>
                  <a:srgbClr val="454545"/>
                </a:solidFill>
              </a:defRPr>
            </a:lvl4pPr>
            <a:lvl5pPr marL="4482741" indent="-775860">
              <a:buFont typeface="Wingdings" pitchFamily="2" charset="2"/>
              <a:buChar char="§"/>
              <a:defRPr sz="4319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23895" y="38309964"/>
            <a:ext cx="5116869" cy="175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9" descr="étudiante_large.jpg"/>
          <p:cNvPicPr>
            <a:picLocks noChangeAspect="1"/>
          </p:cNvPicPr>
          <p:nvPr userDrawn="1"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7523542" y="2356116"/>
            <a:ext cx="22087829" cy="55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1901" y="11224773"/>
            <a:ext cx="22517192" cy="1908661"/>
          </a:xfrm>
        </p:spPr>
        <p:txBody>
          <a:bodyPr>
            <a:noAutofit/>
          </a:bodyPr>
          <a:lstStyle>
            <a:lvl1pPr marL="1551716" indent="-1551716" algn="l">
              <a:buNone/>
              <a:defRPr kumimoji="0" lang="fr-BE" sz="1037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6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7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4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8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5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  <a:endParaRPr lang="fr-BE" dirty="0"/>
          </a:p>
        </p:txBody>
      </p:sp>
      <p:sp>
        <p:nvSpPr>
          <p:cNvPr id="13" name="Titre 14"/>
          <p:cNvSpPr>
            <a:spLocks noGrp="1"/>
          </p:cNvSpPr>
          <p:nvPr>
            <p:ph type="title"/>
          </p:nvPr>
        </p:nvSpPr>
        <p:spPr>
          <a:xfrm>
            <a:off x="7221904" y="9388358"/>
            <a:ext cx="22611801" cy="2285805"/>
          </a:xfrm>
        </p:spPr>
        <p:txBody>
          <a:bodyPr>
            <a:noAutofit/>
          </a:bodyPr>
          <a:lstStyle>
            <a:lvl1pPr algn="l">
              <a:defRPr kumimoji="0" lang="fr-BE" sz="1426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2"/>
          </p:nvPr>
        </p:nvSpPr>
        <p:spPr>
          <a:xfrm>
            <a:off x="7152871" y="14592710"/>
            <a:ext cx="22581715" cy="25510209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345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18963" indent="-818963">
              <a:buClr>
                <a:srgbClr val="00ABCC"/>
              </a:buClr>
              <a:buFont typeface="Wingdings" pitchFamily="2" charset="2"/>
              <a:buChar char="§"/>
              <a:defRPr kumimoji="0" lang="fr-FR" sz="6912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25853" indent="-818963">
              <a:buClr>
                <a:srgbClr val="C44C4C"/>
              </a:buClr>
              <a:buFont typeface="Wingdings" pitchFamily="2" charset="2"/>
              <a:buChar char="§"/>
              <a:defRPr kumimoji="0" lang="fr-FR" sz="605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32748" indent="-818963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185">
                <a:solidFill>
                  <a:srgbClr val="454545"/>
                </a:solidFill>
              </a:defRPr>
            </a:lvl4pPr>
            <a:lvl5pPr marL="4482741" indent="-775860">
              <a:buFont typeface="Wingdings" pitchFamily="2" charset="2"/>
              <a:buChar char="§"/>
              <a:defRPr sz="4319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7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79583" y="41079726"/>
            <a:ext cx="22895632" cy="17240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page, menu Powerpoint)</a:t>
            </a: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7442660" y="1983431"/>
            <a:ext cx="22129737" cy="5799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3793" tIns="206896" rIns="413793" bIns="206896">
            <a:normAutofit/>
          </a:bodyPr>
          <a:lstStyle/>
          <a:p>
            <a:pPr marL="1551716" indent="-1551716" eaLnBrk="0" hangingPunct="0">
              <a:buFont typeface="Arial" pitchFamily="34" charset="0"/>
              <a:buNone/>
              <a:defRPr/>
            </a:pPr>
            <a:r>
              <a:rPr lang="fr-FR" sz="1166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Polytechnique</a:t>
            </a:r>
            <a:endParaRPr lang="fr-BE" sz="1166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61" y="1065525"/>
            <a:ext cx="5609024" cy="20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sycho &amp; sciences é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1901" y="11224773"/>
            <a:ext cx="22517192" cy="1908661"/>
          </a:xfrm>
        </p:spPr>
        <p:txBody>
          <a:bodyPr>
            <a:noAutofit/>
          </a:bodyPr>
          <a:lstStyle>
            <a:lvl1pPr marL="1551716" indent="-1551716" algn="l">
              <a:buNone/>
              <a:defRPr kumimoji="0" lang="fr-BE" sz="1037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6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7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4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8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5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  <a:endParaRPr lang="fr-BE" dirty="0"/>
          </a:p>
        </p:txBody>
      </p:sp>
      <p:sp>
        <p:nvSpPr>
          <p:cNvPr id="19" name="Titre 14"/>
          <p:cNvSpPr>
            <a:spLocks noGrp="1"/>
          </p:cNvSpPr>
          <p:nvPr>
            <p:ph type="title"/>
          </p:nvPr>
        </p:nvSpPr>
        <p:spPr>
          <a:xfrm>
            <a:off x="7221904" y="9388358"/>
            <a:ext cx="22611801" cy="2285805"/>
          </a:xfrm>
        </p:spPr>
        <p:txBody>
          <a:bodyPr>
            <a:noAutofit/>
          </a:bodyPr>
          <a:lstStyle>
            <a:lvl1pPr algn="l">
              <a:defRPr kumimoji="0" lang="fr-BE" sz="1426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2"/>
          </p:nvPr>
        </p:nvSpPr>
        <p:spPr>
          <a:xfrm>
            <a:off x="7152871" y="14592710"/>
            <a:ext cx="22581715" cy="25510209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345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18963" indent="-818963">
              <a:buClr>
                <a:srgbClr val="00ABCC"/>
              </a:buClr>
              <a:buFont typeface="Wingdings" pitchFamily="2" charset="2"/>
              <a:buChar char="§"/>
              <a:defRPr kumimoji="0" lang="fr-FR" sz="6912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25853" indent="-818963">
              <a:buClr>
                <a:srgbClr val="C44C4C"/>
              </a:buClr>
              <a:buFont typeface="Wingdings" pitchFamily="2" charset="2"/>
              <a:buChar char="§"/>
              <a:defRPr kumimoji="0" lang="fr-FR" sz="605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32748" indent="-818963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185">
                <a:solidFill>
                  <a:srgbClr val="454545"/>
                </a:solidFill>
              </a:defRPr>
            </a:lvl4pPr>
            <a:lvl5pPr marL="4482741" indent="-775860">
              <a:buFont typeface="Wingdings" pitchFamily="2" charset="2"/>
              <a:buChar char="§"/>
              <a:defRPr sz="4319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21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79583" y="41079726"/>
            <a:ext cx="22895632" cy="17240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page, menu Powerpoint)</a:t>
            </a:r>
          </a:p>
        </p:txBody>
      </p:sp>
      <p:pic>
        <p:nvPicPr>
          <p:cNvPr id="22" name="Image 9" descr="passage_long.jpg"/>
          <p:cNvPicPr>
            <a:picLocks noChangeAspect="1"/>
          </p:cNvPicPr>
          <p:nvPr userDrawn="1"/>
        </p:nvPicPr>
        <p:blipFill>
          <a:blip r:embed="rId2" cstate="print">
            <a:lum bright="6000"/>
          </a:blip>
          <a:srcRect r="22485"/>
          <a:stretch>
            <a:fillRect/>
          </a:stretch>
        </p:blipFill>
        <p:spPr bwMode="auto">
          <a:xfrm>
            <a:off x="7516250" y="2373537"/>
            <a:ext cx="22066962" cy="548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 userDrawn="1"/>
        </p:nvSpPr>
        <p:spPr>
          <a:xfrm>
            <a:off x="7442660" y="1961262"/>
            <a:ext cx="22129737" cy="5799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3793" tIns="206896" rIns="413793" bIns="206896">
            <a:normAutofit/>
          </a:bodyPr>
          <a:lstStyle/>
          <a:p>
            <a:pPr marL="1551716" indent="-1551716" eaLnBrk="0" hangingPunct="0">
              <a:buFont typeface="Arial" pitchFamily="34" charset="0"/>
              <a:buNone/>
              <a:defRPr/>
            </a:pPr>
            <a:r>
              <a:rPr lang="fr-FR" sz="1166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Psychologie </a:t>
            </a:r>
            <a:br>
              <a:rPr lang="fr-FR" sz="1166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FR" sz="1166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et des Sciences de l’Education</a:t>
            </a:r>
            <a:endParaRPr lang="fr-BE" sz="1166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61" y="1065525"/>
            <a:ext cx="5609024" cy="20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UMONS_Fac psy et siences educ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69004" y="37789846"/>
            <a:ext cx="6148058" cy="2725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scienc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31884" y="2362725"/>
            <a:ext cx="22068202" cy="5515438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7442660" y="1983431"/>
            <a:ext cx="22129737" cy="5799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3793" tIns="206896" rIns="413793" bIns="206896">
            <a:normAutofit/>
          </a:bodyPr>
          <a:lstStyle/>
          <a:p>
            <a:pPr marL="1551716" indent="-1551716" eaLnBrk="0" hangingPunct="0">
              <a:buFont typeface="Arial" pitchFamily="34" charset="0"/>
              <a:buNone/>
              <a:defRPr/>
            </a:pPr>
            <a:r>
              <a:rPr lang="fr-FR" sz="1166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des Sciences</a:t>
            </a:r>
            <a:endParaRPr lang="fr-BE" sz="1166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1901" y="11224773"/>
            <a:ext cx="22517192" cy="1908661"/>
          </a:xfrm>
        </p:spPr>
        <p:txBody>
          <a:bodyPr>
            <a:noAutofit/>
          </a:bodyPr>
          <a:lstStyle>
            <a:lvl1pPr marL="1551716" indent="-1551716" algn="l">
              <a:buNone/>
              <a:defRPr kumimoji="0" lang="fr-BE" sz="1037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6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7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4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8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5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  <a:endParaRPr lang="fr-BE" dirty="0"/>
          </a:p>
        </p:txBody>
      </p:sp>
      <p:sp>
        <p:nvSpPr>
          <p:cNvPr id="19" name="Titre 14"/>
          <p:cNvSpPr>
            <a:spLocks noGrp="1"/>
          </p:cNvSpPr>
          <p:nvPr>
            <p:ph type="title"/>
          </p:nvPr>
        </p:nvSpPr>
        <p:spPr>
          <a:xfrm>
            <a:off x="7221904" y="9388358"/>
            <a:ext cx="22611801" cy="2285805"/>
          </a:xfrm>
        </p:spPr>
        <p:txBody>
          <a:bodyPr>
            <a:noAutofit/>
          </a:bodyPr>
          <a:lstStyle>
            <a:lvl1pPr algn="l">
              <a:defRPr kumimoji="0" lang="fr-BE" sz="1426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2"/>
          </p:nvPr>
        </p:nvSpPr>
        <p:spPr>
          <a:xfrm>
            <a:off x="7152871" y="14592710"/>
            <a:ext cx="22581715" cy="25510209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345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18963" indent="-818963">
              <a:buClr>
                <a:srgbClr val="00ABCC"/>
              </a:buClr>
              <a:buFont typeface="Wingdings" pitchFamily="2" charset="2"/>
              <a:buChar char="§"/>
              <a:defRPr kumimoji="0" lang="fr-FR" sz="6912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25853" indent="-818963">
              <a:buClr>
                <a:srgbClr val="C44C4C"/>
              </a:buClr>
              <a:buFont typeface="Wingdings" pitchFamily="2" charset="2"/>
              <a:buChar char="§"/>
              <a:defRPr kumimoji="0" lang="fr-FR" sz="605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32748" indent="-818963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185">
                <a:solidFill>
                  <a:srgbClr val="454545"/>
                </a:solidFill>
              </a:defRPr>
            </a:lvl4pPr>
            <a:lvl5pPr marL="4482741" indent="-775860">
              <a:buFont typeface="Wingdings" pitchFamily="2" charset="2"/>
              <a:buChar char="§"/>
              <a:defRPr sz="4319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21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79583" y="41079726"/>
            <a:ext cx="22895632" cy="17240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page, menu Powerpoint)</a:t>
            </a:r>
          </a:p>
        </p:txBody>
      </p:sp>
      <p:pic>
        <p:nvPicPr>
          <p:cNvPr id="22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61" y="1065525"/>
            <a:ext cx="5609024" cy="20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867" y="37765902"/>
            <a:ext cx="5784018" cy="289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fti_ei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6627" y="2377809"/>
            <a:ext cx="22090924" cy="55211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/>
          <p:cNvSpPr txBox="1"/>
          <p:nvPr userDrawn="1"/>
        </p:nvSpPr>
        <p:spPr>
          <a:xfrm>
            <a:off x="7442660" y="1983431"/>
            <a:ext cx="22129737" cy="579934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lIns="413793" tIns="206896" rIns="413793" bIns="206896">
            <a:normAutofit/>
          </a:bodyPr>
          <a:lstStyle/>
          <a:p>
            <a:pPr marL="1551716" indent="-1551716" eaLnBrk="0" hangingPunct="0">
              <a:buFont typeface="Arial" pitchFamily="34" charset="0"/>
              <a:buNone/>
              <a:defRPr/>
            </a:pPr>
            <a:r>
              <a:rPr lang="fr-FR" sz="11235" baseline="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Traduction </a:t>
            </a:r>
            <a:br>
              <a:rPr lang="fr-FR" sz="11235" baseline="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FR" sz="11235" baseline="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et d’Interprétation</a:t>
            </a:r>
            <a:endParaRPr lang="fr-BE" sz="11235" baseline="0" dirty="0">
              <a:solidFill>
                <a:schemeClr val="bg1"/>
              </a:solidFill>
              <a:effectLst>
                <a:outerShdw blurRad="127000" dist="38100" dir="2700000" algn="tl" rotWithShape="0">
                  <a:prstClr val="black">
                    <a:alpha val="65000"/>
                  </a:prst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1901" y="11224773"/>
            <a:ext cx="22517192" cy="1908661"/>
          </a:xfrm>
        </p:spPr>
        <p:txBody>
          <a:bodyPr>
            <a:noAutofit/>
          </a:bodyPr>
          <a:lstStyle>
            <a:lvl1pPr marL="1551716" indent="-1551716" algn="l">
              <a:buNone/>
              <a:defRPr kumimoji="0" lang="fr-BE" sz="1037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6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7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4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8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5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  <a:endParaRPr lang="fr-BE" dirty="0"/>
          </a:p>
        </p:txBody>
      </p:sp>
      <p:sp>
        <p:nvSpPr>
          <p:cNvPr id="20" name="Titre 14"/>
          <p:cNvSpPr>
            <a:spLocks noGrp="1"/>
          </p:cNvSpPr>
          <p:nvPr>
            <p:ph type="title"/>
          </p:nvPr>
        </p:nvSpPr>
        <p:spPr>
          <a:xfrm>
            <a:off x="7221904" y="9388358"/>
            <a:ext cx="22611801" cy="2285805"/>
          </a:xfrm>
        </p:spPr>
        <p:txBody>
          <a:bodyPr>
            <a:noAutofit/>
          </a:bodyPr>
          <a:lstStyle>
            <a:lvl1pPr algn="l">
              <a:defRPr kumimoji="0" lang="fr-BE" sz="1426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2"/>
          </p:nvPr>
        </p:nvSpPr>
        <p:spPr>
          <a:xfrm>
            <a:off x="7152871" y="14592710"/>
            <a:ext cx="22581715" cy="25510209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345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18963" indent="-818963">
              <a:buClr>
                <a:srgbClr val="00ABCC"/>
              </a:buClr>
              <a:buFont typeface="Wingdings" pitchFamily="2" charset="2"/>
              <a:buChar char="§"/>
              <a:defRPr kumimoji="0" lang="fr-FR" sz="6912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25853" indent="-818963">
              <a:buClr>
                <a:srgbClr val="C44C4C"/>
              </a:buClr>
              <a:buFont typeface="Wingdings" pitchFamily="2" charset="2"/>
              <a:buChar char="§"/>
              <a:defRPr kumimoji="0" lang="fr-FR" sz="605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32748" indent="-818963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185">
                <a:solidFill>
                  <a:srgbClr val="454545"/>
                </a:solidFill>
              </a:defRPr>
            </a:lvl4pPr>
            <a:lvl5pPr marL="4482741" indent="-775860">
              <a:buFont typeface="Wingdings" pitchFamily="2" charset="2"/>
              <a:buChar char="§"/>
              <a:defRPr sz="4319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22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79583" y="41079726"/>
            <a:ext cx="22895632" cy="17240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page, menu Powerpoint)</a:t>
            </a:r>
          </a:p>
        </p:txBody>
      </p:sp>
      <p:pic>
        <p:nvPicPr>
          <p:cNvPr id="24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61" y="1065525"/>
            <a:ext cx="5609024" cy="20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864" y="37849433"/>
            <a:ext cx="7007030" cy="284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Warocqu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warocq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276338" y="37152105"/>
            <a:ext cx="3408566" cy="318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9" descr="warocque_etudiants_large.jpg"/>
          <p:cNvPicPr>
            <a:picLocks noChangeAspect="1"/>
          </p:cNvPicPr>
          <p:nvPr userDrawn="1"/>
        </p:nvPicPr>
        <p:blipFill>
          <a:blip r:embed="rId3" cstate="print">
            <a:lum bright="8000"/>
          </a:blip>
          <a:stretch>
            <a:fillRect/>
          </a:stretch>
        </p:blipFill>
        <p:spPr bwMode="auto">
          <a:xfrm>
            <a:off x="7535537" y="2362939"/>
            <a:ext cx="22057656" cy="550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7442660" y="1983431"/>
            <a:ext cx="22129737" cy="5799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3793" tIns="206896" rIns="413793" bIns="206896">
            <a:normAutofit/>
          </a:bodyPr>
          <a:lstStyle/>
          <a:p>
            <a:pPr marL="1551716" indent="-1551716" eaLnBrk="0" hangingPunct="0">
              <a:buFont typeface="Arial" pitchFamily="34" charset="0"/>
              <a:buNone/>
              <a:defRPr/>
            </a:pPr>
            <a:r>
              <a:rPr lang="fr-FR" sz="11668" dirty="0">
                <a:solidFill>
                  <a:schemeClr val="bg1"/>
                </a:solidFill>
                <a:effectLst>
                  <a:outerShdw blurRad="228600" dist="38100" dir="2700000" algn="tl" rotWithShape="0">
                    <a:prstClr val="black">
                      <a:alpha val="69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Warocqué</a:t>
            </a:r>
          </a:p>
          <a:p>
            <a:pPr marL="1551716" indent="-1551716" eaLnBrk="0" hangingPunct="0">
              <a:buFont typeface="Arial" pitchFamily="34" charset="0"/>
              <a:buNone/>
              <a:defRPr/>
            </a:pPr>
            <a:r>
              <a:rPr lang="fr-FR" sz="11668" dirty="0">
                <a:solidFill>
                  <a:schemeClr val="bg1"/>
                </a:solidFill>
                <a:effectLst>
                  <a:outerShdw blurRad="228600" dist="38100" dir="2700000" algn="tl" rotWithShape="0">
                    <a:prstClr val="black">
                      <a:alpha val="69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d’Economie et de Gestion</a:t>
            </a:r>
            <a:endParaRPr lang="fr-BE" sz="11668" dirty="0">
              <a:solidFill>
                <a:schemeClr val="bg1"/>
              </a:solidFill>
              <a:effectLst>
                <a:outerShdw blurRad="228600" dist="38100" dir="2700000" algn="tl" rotWithShape="0">
                  <a:prstClr val="black">
                    <a:alpha val="69000"/>
                  </a:prst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1901" y="11224773"/>
            <a:ext cx="22517192" cy="1908661"/>
          </a:xfrm>
        </p:spPr>
        <p:txBody>
          <a:bodyPr>
            <a:noAutofit/>
          </a:bodyPr>
          <a:lstStyle>
            <a:lvl1pPr marL="1551716" indent="-1551716" algn="l">
              <a:buNone/>
              <a:defRPr kumimoji="0" lang="fr-BE" sz="1037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6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7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4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8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5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  <a:endParaRPr lang="fr-BE" dirty="0"/>
          </a:p>
        </p:txBody>
      </p:sp>
      <p:sp>
        <p:nvSpPr>
          <p:cNvPr id="17" name="Titre 14"/>
          <p:cNvSpPr>
            <a:spLocks noGrp="1"/>
          </p:cNvSpPr>
          <p:nvPr>
            <p:ph type="title"/>
          </p:nvPr>
        </p:nvSpPr>
        <p:spPr>
          <a:xfrm>
            <a:off x="7221904" y="9388358"/>
            <a:ext cx="22611801" cy="2285805"/>
          </a:xfrm>
        </p:spPr>
        <p:txBody>
          <a:bodyPr>
            <a:noAutofit/>
          </a:bodyPr>
          <a:lstStyle>
            <a:lvl1pPr algn="l">
              <a:defRPr kumimoji="0" lang="fr-BE" sz="1426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7152871" y="14592710"/>
            <a:ext cx="22581715" cy="25510209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345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18963" indent="-818963">
              <a:buClr>
                <a:srgbClr val="00ABCC"/>
              </a:buClr>
              <a:buFont typeface="Wingdings" pitchFamily="2" charset="2"/>
              <a:buChar char="§"/>
              <a:defRPr kumimoji="0" lang="fr-FR" sz="6912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25853" indent="-818963">
              <a:buClr>
                <a:srgbClr val="C44C4C"/>
              </a:buClr>
              <a:buFont typeface="Wingdings" pitchFamily="2" charset="2"/>
              <a:buChar char="§"/>
              <a:defRPr kumimoji="0" lang="fr-FR" sz="605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32748" indent="-818963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185">
                <a:solidFill>
                  <a:srgbClr val="454545"/>
                </a:solidFill>
              </a:defRPr>
            </a:lvl4pPr>
            <a:lvl5pPr marL="4482741" indent="-775860">
              <a:buFont typeface="Wingdings" pitchFamily="2" charset="2"/>
              <a:buChar char="§"/>
              <a:defRPr sz="4319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61" y="1065525"/>
            <a:ext cx="5609024" cy="20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79583" y="41079726"/>
            <a:ext cx="22895632" cy="17240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page, menu Powerpoint)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sciences du langa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466697" y="37126727"/>
            <a:ext cx="4327404" cy="327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phonétique_analyse_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527397" y="2374061"/>
            <a:ext cx="22066856" cy="55051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7442660" y="1983431"/>
            <a:ext cx="22129737" cy="5799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3793" tIns="206896" rIns="413793" bIns="206896">
            <a:normAutofit/>
          </a:bodyPr>
          <a:lstStyle/>
          <a:p>
            <a:pPr marL="1551716" indent="-1551716" eaLnBrk="0" hangingPunct="0">
              <a:buFont typeface="Arial" pitchFamily="34" charset="0"/>
              <a:buNone/>
              <a:defRPr/>
            </a:pPr>
            <a:r>
              <a:rPr lang="fr-FR" sz="11668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du Langage</a:t>
            </a:r>
            <a:endParaRPr lang="fr-BE" sz="1166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1901" y="11224773"/>
            <a:ext cx="22517192" cy="1908661"/>
          </a:xfrm>
        </p:spPr>
        <p:txBody>
          <a:bodyPr>
            <a:noAutofit/>
          </a:bodyPr>
          <a:lstStyle>
            <a:lvl1pPr marL="1551716" indent="-1551716" algn="l">
              <a:buNone/>
              <a:defRPr kumimoji="0" lang="fr-BE" sz="1037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6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7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4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8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5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  <a:endParaRPr lang="fr-BE" dirty="0"/>
          </a:p>
        </p:txBody>
      </p:sp>
      <p:sp>
        <p:nvSpPr>
          <p:cNvPr id="17" name="Titre 14"/>
          <p:cNvSpPr>
            <a:spLocks noGrp="1"/>
          </p:cNvSpPr>
          <p:nvPr>
            <p:ph type="title"/>
          </p:nvPr>
        </p:nvSpPr>
        <p:spPr>
          <a:xfrm>
            <a:off x="7221904" y="9388358"/>
            <a:ext cx="22611801" cy="2285805"/>
          </a:xfrm>
        </p:spPr>
        <p:txBody>
          <a:bodyPr>
            <a:noAutofit/>
          </a:bodyPr>
          <a:lstStyle>
            <a:lvl1pPr algn="l">
              <a:defRPr kumimoji="0" lang="fr-BE" sz="1426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7152871" y="14592710"/>
            <a:ext cx="22581715" cy="25510209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345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18963" indent="-818963">
              <a:buClr>
                <a:srgbClr val="00ABCC"/>
              </a:buClr>
              <a:buFont typeface="Wingdings" pitchFamily="2" charset="2"/>
              <a:buChar char="§"/>
              <a:defRPr kumimoji="0" lang="fr-FR" sz="6912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25853" indent="-818963">
              <a:buClr>
                <a:srgbClr val="C44C4C"/>
              </a:buClr>
              <a:buFont typeface="Wingdings" pitchFamily="2" charset="2"/>
              <a:buChar char="§"/>
              <a:defRPr kumimoji="0" lang="fr-FR" sz="605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32748" indent="-818963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185">
                <a:solidFill>
                  <a:srgbClr val="454545"/>
                </a:solidFill>
              </a:defRPr>
            </a:lvl4pPr>
            <a:lvl5pPr marL="4482741" indent="-775860">
              <a:buFont typeface="Wingdings" pitchFamily="2" charset="2"/>
              <a:buChar char="§"/>
              <a:defRPr sz="4319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20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79583" y="41079726"/>
            <a:ext cx="22895632" cy="17240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page, menu Powerpoint)</a:t>
            </a:r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61" y="1065525"/>
            <a:ext cx="5609024" cy="20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305181" y="37018324"/>
            <a:ext cx="2740688" cy="328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9" descr="sciences_etudiants_large.jpg"/>
          <p:cNvPicPr>
            <a:picLocks noChangeAspect="1"/>
          </p:cNvPicPr>
          <p:nvPr userDrawn="1"/>
        </p:nvPicPr>
        <p:blipFill>
          <a:blip r:embed="rId3" cstate="print">
            <a:lum bright="14000"/>
          </a:blip>
          <a:stretch>
            <a:fillRect/>
          </a:stretch>
        </p:blipFill>
        <p:spPr bwMode="auto">
          <a:xfrm>
            <a:off x="7537268" y="2355159"/>
            <a:ext cx="22074105" cy="550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7442660" y="1983431"/>
            <a:ext cx="22129737" cy="5799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3793" tIns="206896" rIns="413793" bIns="206896">
            <a:normAutofit/>
          </a:bodyPr>
          <a:lstStyle/>
          <a:p>
            <a:pPr marL="1551716" indent="-1551716" eaLnBrk="0" hangingPunct="0">
              <a:buFont typeface="Arial" pitchFamily="34" charset="0"/>
              <a:buNone/>
              <a:defRPr/>
            </a:pPr>
            <a:r>
              <a:rPr lang="fr-FR" sz="11668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Juridiques</a:t>
            </a:r>
            <a:endParaRPr lang="fr-BE" sz="1166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1901" y="11224773"/>
            <a:ext cx="22517192" cy="1908661"/>
          </a:xfrm>
        </p:spPr>
        <p:txBody>
          <a:bodyPr>
            <a:noAutofit/>
          </a:bodyPr>
          <a:lstStyle>
            <a:lvl1pPr marL="1551716" indent="-1551716" algn="l">
              <a:buNone/>
              <a:defRPr kumimoji="0" lang="fr-BE" sz="1037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6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7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4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8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5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  <a:endParaRPr lang="fr-BE" dirty="0"/>
          </a:p>
        </p:txBody>
      </p:sp>
      <p:sp>
        <p:nvSpPr>
          <p:cNvPr id="17" name="Titre 14"/>
          <p:cNvSpPr>
            <a:spLocks noGrp="1"/>
          </p:cNvSpPr>
          <p:nvPr>
            <p:ph type="title"/>
          </p:nvPr>
        </p:nvSpPr>
        <p:spPr>
          <a:xfrm>
            <a:off x="7221904" y="9388358"/>
            <a:ext cx="22611801" cy="2285805"/>
          </a:xfrm>
        </p:spPr>
        <p:txBody>
          <a:bodyPr>
            <a:noAutofit/>
          </a:bodyPr>
          <a:lstStyle>
            <a:lvl1pPr algn="l">
              <a:defRPr kumimoji="0" lang="fr-BE" sz="1426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7152871" y="14592710"/>
            <a:ext cx="22581715" cy="25510209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345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18963" indent="-818963">
              <a:buClr>
                <a:srgbClr val="00ABCC"/>
              </a:buClr>
              <a:buFont typeface="Wingdings" pitchFamily="2" charset="2"/>
              <a:buChar char="§"/>
              <a:defRPr kumimoji="0" lang="fr-FR" sz="6912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25853" indent="-818963">
              <a:buClr>
                <a:srgbClr val="C44C4C"/>
              </a:buClr>
              <a:buFont typeface="Wingdings" pitchFamily="2" charset="2"/>
              <a:buChar char="§"/>
              <a:defRPr kumimoji="0" lang="fr-FR" sz="605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32748" indent="-818963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185">
                <a:solidFill>
                  <a:srgbClr val="454545"/>
                </a:solidFill>
              </a:defRPr>
            </a:lvl4pPr>
            <a:lvl5pPr marL="4482741" indent="-775860">
              <a:buFont typeface="Wingdings" pitchFamily="2" charset="2"/>
              <a:buChar char="§"/>
              <a:defRPr sz="4319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20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79583" y="41079726"/>
            <a:ext cx="22895632" cy="17240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page, menu Powerpoint)</a:t>
            </a:r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61" y="1065525"/>
            <a:ext cx="5609024" cy="20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hs.jpg"/>
          <p:cNvPicPr>
            <a:picLocks noChangeAspect="1"/>
          </p:cNvPicPr>
          <p:nvPr userDrawn="1"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537270" y="2391779"/>
            <a:ext cx="22062816" cy="550408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/>
          <p:cNvSpPr txBox="1"/>
          <p:nvPr userDrawn="1"/>
        </p:nvSpPr>
        <p:spPr>
          <a:xfrm>
            <a:off x="7442660" y="1983431"/>
            <a:ext cx="22129737" cy="5799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3793" tIns="206896" rIns="413793" bIns="206896">
            <a:normAutofit/>
          </a:bodyPr>
          <a:lstStyle/>
          <a:p>
            <a:pPr marL="1551716" indent="-1551716" eaLnBrk="0" hangingPunct="0">
              <a:buFont typeface="Arial" pitchFamily="34" charset="0"/>
              <a:buNone/>
              <a:defRPr/>
            </a:pPr>
            <a:r>
              <a:rPr lang="fr-FR" sz="11668" dirty="0">
                <a:solidFill>
                  <a:schemeClr val="bg1"/>
                </a:solidFill>
                <a:effectLst>
                  <a:outerShdw blurRad="203200" dist="38100" dir="2700000" algn="tl" rotWithShape="0">
                    <a:prstClr val="black">
                      <a:alpha val="91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</a:t>
            </a:r>
          </a:p>
          <a:p>
            <a:pPr marL="1551716" indent="-1551716" eaLnBrk="0" hangingPunct="0">
              <a:buFont typeface="Arial" pitchFamily="34" charset="0"/>
              <a:buNone/>
              <a:defRPr/>
            </a:pPr>
            <a:r>
              <a:rPr lang="fr-FR" sz="11668" dirty="0">
                <a:solidFill>
                  <a:schemeClr val="bg1"/>
                </a:solidFill>
                <a:effectLst>
                  <a:outerShdw blurRad="203200" dist="38100" dir="2700000" algn="tl" rotWithShape="0">
                    <a:prstClr val="black">
                      <a:alpha val="91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	Humaines et Sociales</a:t>
            </a:r>
            <a:endParaRPr lang="fr-BE" sz="11668" dirty="0">
              <a:solidFill>
                <a:schemeClr val="bg1"/>
              </a:solidFill>
              <a:effectLst>
                <a:outerShdw blurRad="203200" dist="38100" dir="2700000" algn="tl" rotWithShape="0">
                  <a:prstClr val="black">
                    <a:alpha val="91000"/>
                  </a:prst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1901" y="11224773"/>
            <a:ext cx="22517192" cy="1908661"/>
          </a:xfrm>
        </p:spPr>
        <p:txBody>
          <a:bodyPr>
            <a:noAutofit/>
          </a:bodyPr>
          <a:lstStyle>
            <a:lvl1pPr marL="1551716" indent="-1551716" algn="l">
              <a:buNone/>
              <a:defRPr kumimoji="0" lang="fr-BE" sz="1037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6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7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4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8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5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  <a:endParaRPr lang="fr-BE" dirty="0"/>
          </a:p>
        </p:txBody>
      </p:sp>
      <p:sp>
        <p:nvSpPr>
          <p:cNvPr id="20" name="Titre 14"/>
          <p:cNvSpPr>
            <a:spLocks noGrp="1"/>
          </p:cNvSpPr>
          <p:nvPr>
            <p:ph type="title"/>
          </p:nvPr>
        </p:nvSpPr>
        <p:spPr>
          <a:xfrm>
            <a:off x="7221904" y="9388358"/>
            <a:ext cx="22611801" cy="2285805"/>
          </a:xfrm>
        </p:spPr>
        <p:txBody>
          <a:bodyPr>
            <a:noAutofit/>
          </a:bodyPr>
          <a:lstStyle>
            <a:lvl1pPr algn="l">
              <a:defRPr kumimoji="0" lang="fr-BE" sz="1426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2"/>
          </p:nvPr>
        </p:nvSpPr>
        <p:spPr>
          <a:xfrm>
            <a:off x="7152871" y="14592710"/>
            <a:ext cx="22581715" cy="25510209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345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18963" indent="-818963">
              <a:buClr>
                <a:srgbClr val="00ABCC"/>
              </a:buClr>
              <a:buFont typeface="Wingdings" pitchFamily="2" charset="2"/>
              <a:buChar char="§"/>
              <a:defRPr kumimoji="0" lang="fr-FR" sz="6912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25853" indent="-818963">
              <a:buClr>
                <a:srgbClr val="C44C4C"/>
              </a:buClr>
              <a:buFont typeface="Wingdings" pitchFamily="2" charset="2"/>
              <a:buChar char="§"/>
              <a:defRPr kumimoji="0" lang="fr-FR" sz="605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32748" indent="-818963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185">
                <a:solidFill>
                  <a:srgbClr val="454545"/>
                </a:solidFill>
              </a:defRPr>
            </a:lvl4pPr>
            <a:lvl5pPr marL="4482741" indent="-775860">
              <a:buFont typeface="Wingdings" pitchFamily="2" charset="2"/>
              <a:buChar char="§"/>
              <a:defRPr sz="4319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22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79583" y="41079726"/>
            <a:ext cx="22895632" cy="17240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page, menu Powerpoint)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61" y="1065525"/>
            <a:ext cx="5609024" cy="20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397" y="37895679"/>
            <a:ext cx="5529261" cy="256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513761" y="1714133"/>
            <a:ext cx="27247692" cy="713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1" y="9987550"/>
            <a:ext cx="27247692" cy="28248503"/>
          </a:xfrm>
          <a:prstGeom prst="rect">
            <a:avLst/>
          </a:prstGeom>
        </p:spPr>
        <p:txBody>
          <a:bodyPr vert="horz" lIns="95763" tIns="47882" rIns="95763" bIns="47882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 l="269" t="20290" r="13968" b="25948"/>
          <a:stretch>
            <a:fillRect/>
          </a:stretch>
        </p:blipFill>
        <p:spPr bwMode="auto">
          <a:xfrm>
            <a:off x="1" y="2"/>
            <a:ext cx="30275213" cy="38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 l="269" t="20290" r="13968" b="25948"/>
          <a:stretch>
            <a:fillRect/>
          </a:stretch>
        </p:blipFill>
        <p:spPr bwMode="auto">
          <a:xfrm>
            <a:off x="1" y="41129809"/>
            <a:ext cx="30275213" cy="167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7379583" y="41079726"/>
            <a:ext cx="22895632" cy="1724041"/>
          </a:xfrm>
          <a:prstGeom prst="rect">
            <a:avLst/>
          </a:prstGeom>
        </p:spPr>
        <p:txBody>
          <a:bodyPr vert="horz" lIns="95763" tIns="47882" rIns="95763" bIns="478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618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 dirty="0"/>
              <a:t>Prof. Untel     |     Service Untel     (voir pied de </a:t>
            </a:r>
            <a:r>
              <a:rPr lang="fr-BE" dirty="0" err="1"/>
              <a:t>page,menu</a:t>
            </a:r>
            <a:r>
              <a:rPr lang="fr-BE" dirty="0"/>
              <a:t> Powerpoint)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-31538" y="41336066"/>
            <a:ext cx="7379585" cy="1215744"/>
          </a:xfrm>
          <a:prstGeom prst="rect">
            <a:avLst/>
          </a:prstGeom>
          <a:noFill/>
        </p:spPr>
        <p:txBody>
          <a:bodyPr lIns="413793" tIns="206896" rIns="413793" bIns="20689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185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5185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4" r:id="rId11"/>
    <p:sldLayoutId id="2147483700" r:id="rId12"/>
    <p:sldLayoutId id="2147483703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lang="fr-BE" sz="19878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19878" b="1">
          <a:solidFill>
            <a:srgbClr val="C44C4C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9878" b="1">
          <a:solidFill>
            <a:srgbClr val="C44C4C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9878" b="1">
          <a:solidFill>
            <a:srgbClr val="C44C4C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9878" b="1">
          <a:solidFill>
            <a:srgbClr val="C44C4C"/>
          </a:solidFill>
          <a:latin typeface="Calibri" pitchFamily="34" charset="0"/>
          <a:cs typeface="Arial" charset="0"/>
        </a:defRPr>
      </a:lvl5pPr>
      <a:lvl6pPr marL="2068956" algn="ctr" rtl="0" fontAlgn="base">
        <a:spcBef>
          <a:spcPct val="0"/>
        </a:spcBef>
        <a:spcAft>
          <a:spcPct val="0"/>
        </a:spcAft>
        <a:defRPr sz="19878" b="1">
          <a:solidFill>
            <a:srgbClr val="C44C4C"/>
          </a:solidFill>
          <a:latin typeface="Calibri" pitchFamily="34" charset="0"/>
          <a:cs typeface="Arial" charset="0"/>
        </a:defRPr>
      </a:lvl6pPr>
      <a:lvl7pPr marL="4137912" algn="ctr" rtl="0" fontAlgn="base">
        <a:spcBef>
          <a:spcPct val="0"/>
        </a:spcBef>
        <a:spcAft>
          <a:spcPct val="0"/>
        </a:spcAft>
        <a:defRPr sz="19878" b="1">
          <a:solidFill>
            <a:srgbClr val="C44C4C"/>
          </a:solidFill>
          <a:latin typeface="Calibri" pitchFamily="34" charset="0"/>
          <a:cs typeface="Arial" charset="0"/>
        </a:defRPr>
      </a:lvl7pPr>
      <a:lvl8pPr marL="6206868" algn="ctr" rtl="0" fontAlgn="base">
        <a:spcBef>
          <a:spcPct val="0"/>
        </a:spcBef>
        <a:spcAft>
          <a:spcPct val="0"/>
        </a:spcAft>
        <a:defRPr sz="19878" b="1">
          <a:solidFill>
            <a:srgbClr val="C44C4C"/>
          </a:solidFill>
          <a:latin typeface="Calibri" pitchFamily="34" charset="0"/>
          <a:cs typeface="Arial" charset="0"/>
        </a:defRPr>
      </a:lvl8pPr>
      <a:lvl9pPr marL="8275828" algn="ctr" rtl="0" fontAlgn="base">
        <a:spcBef>
          <a:spcPct val="0"/>
        </a:spcBef>
        <a:spcAft>
          <a:spcPct val="0"/>
        </a:spcAft>
        <a:defRPr sz="19878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 typeface="Arial" charset="0"/>
        <a:buNone/>
        <a:defRPr lang="fr-FR" sz="14693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3362056" indent="-1293096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FR" sz="10802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5172392" indent="-1034476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fr-FR" sz="9076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7241344" indent="-1034476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BE" sz="9076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9310304" indent="-1034476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11379260" indent="-1034476" algn="l" defTabSz="4137912" rtl="0" eaLnBrk="1" latinLnBrk="0" hangingPunct="1">
        <a:spcBef>
          <a:spcPct val="20000"/>
        </a:spcBef>
        <a:buFont typeface="Arial" pitchFamily="34" charset="0"/>
        <a:buChar char="•"/>
        <a:defRPr sz="9076" kern="1200">
          <a:solidFill>
            <a:schemeClr val="tx1"/>
          </a:solidFill>
          <a:latin typeface="+mn-lt"/>
          <a:ea typeface="+mn-ea"/>
          <a:cs typeface="+mn-cs"/>
        </a:defRPr>
      </a:lvl6pPr>
      <a:lvl7pPr marL="13448220" indent="-1034476" algn="l" defTabSz="4137912" rtl="0" eaLnBrk="1" latinLnBrk="0" hangingPunct="1">
        <a:spcBef>
          <a:spcPct val="20000"/>
        </a:spcBef>
        <a:buFont typeface="Arial" pitchFamily="34" charset="0"/>
        <a:buChar char="•"/>
        <a:defRPr sz="9076" kern="1200">
          <a:solidFill>
            <a:schemeClr val="tx1"/>
          </a:solidFill>
          <a:latin typeface="+mn-lt"/>
          <a:ea typeface="+mn-ea"/>
          <a:cs typeface="+mn-cs"/>
        </a:defRPr>
      </a:lvl7pPr>
      <a:lvl8pPr marL="15517171" indent="-1034476" algn="l" defTabSz="4137912" rtl="0" eaLnBrk="1" latinLnBrk="0" hangingPunct="1">
        <a:spcBef>
          <a:spcPct val="20000"/>
        </a:spcBef>
        <a:buFont typeface="Arial" pitchFamily="34" charset="0"/>
        <a:buChar char="•"/>
        <a:defRPr sz="9076" kern="1200">
          <a:solidFill>
            <a:schemeClr val="tx1"/>
          </a:solidFill>
          <a:latin typeface="+mn-lt"/>
          <a:ea typeface="+mn-ea"/>
          <a:cs typeface="+mn-cs"/>
        </a:defRPr>
      </a:lvl8pPr>
      <a:lvl9pPr marL="17586127" indent="-1034476" algn="l" defTabSz="4137912" rtl="0" eaLnBrk="1" latinLnBrk="0" hangingPunct="1">
        <a:spcBef>
          <a:spcPct val="20000"/>
        </a:spcBef>
        <a:buFont typeface="Arial" pitchFamily="34" charset="0"/>
        <a:buChar char="•"/>
        <a:defRPr sz="90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37912" rtl="0" eaLnBrk="1" latinLnBrk="0" hangingPunct="1">
        <a:defRPr sz="8210" kern="1200">
          <a:solidFill>
            <a:schemeClr val="tx1"/>
          </a:solidFill>
          <a:latin typeface="+mn-lt"/>
          <a:ea typeface="+mn-ea"/>
          <a:cs typeface="+mn-cs"/>
        </a:defRPr>
      </a:lvl1pPr>
      <a:lvl2pPr marL="2068956" algn="l" defTabSz="4137912" rtl="0" eaLnBrk="1" latinLnBrk="0" hangingPunct="1">
        <a:defRPr sz="8210" kern="1200">
          <a:solidFill>
            <a:schemeClr val="tx1"/>
          </a:solidFill>
          <a:latin typeface="+mn-lt"/>
          <a:ea typeface="+mn-ea"/>
          <a:cs typeface="+mn-cs"/>
        </a:defRPr>
      </a:lvl2pPr>
      <a:lvl3pPr marL="4137912" algn="l" defTabSz="4137912" rtl="0" eaLnBrk="1" latinLnBrk="0" hangingPunct="1">
        <a:defRPr sz="8210" kern="1200">
          <a:solidFill>
            <a:schemeClr val="tx1"/>
          </a:solidFill>
          <a:latin typeface="+mn-lt"/>
          <a:ea typeface="+mn-ea"/>
          <a:cs typeface="+mn-cs"/>
        </a:defRPr>
      </a:lvl3pPr>
      <a:lvl4pPr marL="6206868" algn="l" defTabSz="4137912" rtl="0" eaLnBrk="1" latinLnBrk="0" hangingPunct="1">
        <a:defRPr sz="8210" kern="1200">
          <a:solidFill>
            <a:schemeClr val="tx1"/>
          </a:solidFill>
          <a:latin typeface="+mn-lt"/>
          <a:ea typeface="+mn-ea"/>
          <a:cs typeface="+mn-cs"/>
        </a:defRPr>
      </a:lvl4pPr>
      <a:lvl5pPr marL="8275828" algn="l" defTabSz="4137912" rtl="0" eaLnBrk="1" latinLnBrk="0" hangingPunct="1">
        <a:defRPr sz="8210" kern="1200">
          <a:solidFill>
            <a:schemeClr val="tx1"/>
          </a:solidFill>
          <a:latin typeface="+mn-lt"/>
          <a:ea typeface="+mn-ea"/>
          <a:cs typeface="+mn-cs"/>
        </a:defRPr>
      </a:lvl5pPr>
      <a:lvl6pPr marL="10344784" algn="l" defTabSz="4137912" rtl="0" eaLnBrk="1" latinLnBrk="0" hangingPunct="1">
        <a:defRPr sz="8210" kern="1200">
          <a:solidFill>
            <a:schemeClr val="tx1"/>
          </a:solidFill>
          <a:latin typeface="+mn-lt"/>
          <a:ea typeface="+mn-ea"/>
          <a:cs typeface="+mn-cs"/>
        </a:defRPr>
      </a:lvl6pPr>
      <a:lvl7pPr marL="12413735" algn="l" defTabSz="4137912" rtl="0" eaLnBrk="1" latinLnBrk="0" hangingPunct="1">
        <a:defRPr sz="8210" kern="1200">
          <a:solidFill>
            <a:schemeClr val="tx1"/>
          </a:solidFill>
          <a:latin typeface="+mn-lt"/>
          <a:ea typeface="+mn-ea"/>
          <a:cs typeface="+mn-cs"/>
        </a:defRPr>
      </a:lvl7pPr>
      <a:lvl8pPr marL="14482695" algn="l" defTabSz="4137912" rtl="0" eaLnBrk="1" latinLnBrk="0" hangingPunct="1">
        <a:defRPr sz="8210" kern="1200">
          <a:solidFill>
            <a:schemeClr val="tx1"/>
          </a:solidFill>
          <a:latin typeface="+mn-lt"/>
          <a:ea typeface="+mn-ea"/>
          <a:cs typeface="+mn-cs"/>
        </a:defRPr>
      </a:lvl8pPr>
      <a:lvl9pPr marL="16551651" algn="l" defTabSz="4137912" rtl="0" eaLnBrk="1" latinLnBrk="0" hangingPunct="1">
        <a:defRPr sz="8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microsoft.com/office/2018/10/relationships/comments" Target="../comments/modernComment_128_86D846C3.xml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4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Relationship Id="rId22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 : coins arrondis 1056">
            <a:extLst>
              <a:ext uri="{FF2B5EF4-FFF2-40B4-BE49-F238E27FC236}">
                <a16:creationId xmlns:a16="http://schemas.microsoft.com/office/drawing/2014/main" id="{37D21BA1-BEC8-5094-8068-261A5F6C4936}"/>
              </a:ext>
            </a:extLst>
          </p:cNvPr>
          <p:cNvSpPr/>
          <p:nvPr/>
        </p:nvSpPr>
        <p:spPr>
          <a:xfrm>
            <a:off x="344684" y="33969151"/>
            <a:ext cx="15719537" cy="68164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56" name="Rectangle : coins arrondis 1055">
            <a:extLst>
              <a:ext uri="{FF2B5EF4-FFF2-40B4-BE49-F238E27FC236}">
                <a16:creationId xmlns:a16="http://schemas.microsoft.com/office/drawing/2014/main" id="{37D12205-1C3F-2123-4F62-B42602D33D7E}"/>
              </a:ext>
            </a:extLst>
          </p:cNvPr>
          <p:cNvSpPr/>
          <p:nvPr/>
        </p:nvSpPr>
        <p:spPr>
          <a:xfrm>
            <a:off x="344685" y="7850417"/>
            <a:ext cx="29585843" cy="119211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55" name="Rectangle : coins arrondis 1054">
            <a:extLst>
              <a:ext uri="{FF2B5EF4-FFF2-40B4-BE49-F238E27FC236}">
                <a16:creationId xmlns:a16="http://schemas.microsoft.com/office/drawing/2014/main" id="{03F5229A-2E09-78F8-70AE-E9FA824B3A1C}"/>
              </a:ext>
            </a:extLst>
          </p:cNvPr>
          <p:cNvSpPr/>
          <p:nvPr/>
        </p:nvSpPr>
        <p:spPr>
          <a:xfrm>
            <a:off x="350223" y="20513312"/>
            <a:ext cx="29585843" cy="126833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GB" sz="5400" dirty="0"/>
              <a:t>Chemical and Biochemical Process Engineering Department</a:t>
            </a:r>
            <a:endParaRPr lang="fr-BE" sz="5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189" y="963799"/>
            <a:ext cx="5226997" cy="183787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2948235"/>
            <a:ext cx="30275213" cy="2000015"/>
          </a:xfrm>
          <a:prstGeom prst="rect">
            <a:avLst/>
          </a:prstGeom>
        </p:spPr>
        <p:txBody>
          <a:bodyPr vert="horz" wrap="square" lIns="395110" tIns="197557" rIns="395110" bIns="197557" rtlCol="0">
            <a:noAutofit/>
          </a:bodyPr>
          <a:lstStyle/>
          <a:p>
            <a:pPr marL="1481663" indent="-1481663" algn="ctr" defTabSz="3951105" eaLnBrk="0" hangingPunct="0"/>
            <a:r>
              <a:rPr lang="en-GB" sz="8800" b="1" dirty="0">
                <a:solidFill>
                  <a:srgbClr val="C40C4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Feasibility study about treated municipal wastewater reuse in Wallonia 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-154666" y="5448422"/>
            <a:ext cx="30553786" cy="2216004"/>
            <a:chOff x="550088" y="5965224"/>
            <a:chExt cx="29305203" cy="1315472"/>
          </a:xfrm>
        </p:grpSpPr>
        <p:sp>
          <p:nvSpPr>
            <p:cNvPr id="7" name="ZoneTexte 6"/>
            <p:cNvSpPr txBox="1"/>
            <p:nvPr/>
          </p:nvSpPr>
          <p:spPr>
            <a:xfrm>
              <a:off x="817278" y="5965224"/>
              <a:ext cx="29038013" cy="1315472"/>
            </a:xfrm>
            <a:prstGeom prst="rect">
              <a:avLst/>
            </a:prstGeom>
          </p:spPr>
          <p:txBody>
            <a:bodyPr vert="horz" wrap="square" lIns="395110" tIns="197557" rIns="395110" bIns="197557" rtlCol="0">
              <a:normAutofit/>
            </a:bodyPr>
            <a:lstStyle/>
            <a:p>
              <a:pPr marL="1481663" indent="-1481663" algn="ctr" defTabSz="3951105" eaLnBrk="0" hangingPunct="0"/>
              <a:r>
                <a:rPr lang="en-GB" sz="4000" dirty="0">
                  <a:solidFill>
                    <a:srgbClr val="71717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Estelle Lewillion and Anne-Lise Hantson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50088" y="6311837"/>
              <a:ext cx="29038014" cy="665394"/>
            </a:xfrm>
            <a:prstGeom prst="rect">
              <a:avLst/>
            </a:prstGeom>
          </p:spPr>
          <p:txBody>
            <a:bodyPr vert="horz" wrap="square" lIns="395110" tIns="197557" rIns="395110" bIns="197557" rtlCol="0">
              <a:noAutofit/>
            </a:bodyPr>
            <a:lstStyle/>
            <a:p>
              <a:pPr algn="ctr" defTabSz="3951105" eaLnBrk="0" hangingPunct="0"/>
              <a:r>
                <a:rPr lang="en-GB" sz="3200" dirty="0">
                  <a:solidFill>
                    <a:srgbClr val="71717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Chemical and Biochemical Process Engineering Department, Faculty, University of Mons, 56 rue de l’Epargne, 7000 Mons, Belgium</a:t>
              </a:r>
            </a:p>
            <a:p>
              <a:pPr algn="ctr" defTabSz="3951105" eaLnBrk="0" hangingPunct="0"/>
              <a:r>
                <a:rPr lang="en-GB" sz="3200" dirty="0">
                  <a:solidFill>
                    <a:srgbClr val="71717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estelle.lewillion@umons.ac.be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4A0A4180-1C6E-1761-C3BE-FCF9255301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884" l="411" r="91992">
                        <a14:foregroundMark x1="10678" y1="52910" x2="55236" y2="43915"/>
                        <a14:foregroundMark x1="55236" y1="43915" x2="73306" y2="49735"/>
                        <a14:foregroundMark x1="9240" y1="76720" x2="80493" y2="50794"/>
                        <a14:foregroundMark x1="80493" y1="50794" x2="90144" y2="76190"/>
                        <a14:foregroundMark x1="90144" y1="76190" x2="49076" y2="75661"/>
                        <a14:foregroundMark x1="12115" y1="65079" x2="16838" y2="42857"/>
                        <a14:foregroundMark x1="9240" y1="60847" x2="19302" y2="25397"/>
                        <a14:foregroundMark x1="19302" y1="25397" x2="82136" y2="44974"/>
                        <a14:foregroundMark x1="82136" y1="44974" x2="90554" y2="62434"/>
                        <a14:foregroundMark x1="90554" y1="62434" x2="92813" y2="97884"/>
                        <a14:foregroundMark x1="92813" y1="97884" x2="14784" y2="91534"/>
                        <a14:foregroundMark x1="14784" y1="91534" x2="1232" y2="78307"/>
                        <a14:foregroundMark x1="1232" y1="78307" x2="616" y2="48148"/>
                        <a14:foregroundMark x1="1643" y1="51852" x2="20123" y2="37566"/>
                        <a14:foregroundMark x1="43943" y1="32275" x2="50513" y2="0"/>
                        <a14:foregroundMark x1="50513" y1="0" x2="69815" y2="10053"/>
                        <a14:foregroundMark x1="69815" y1="10053" x2="68172" y2="49735"/>
                        <a14:foregroundMark x1="68172" y1="49735" x2="63655" y2="68783"/>
                        <a14:foregroundMark x1="35934" y1="45503" x2="44559" y2="30159"/>
                        <a14:foregroundMark x1="44559" y1="30159" x2="29363" y2="58730"/>
                        <a14:foregroundMark x1="29363" y1="58730" x2="40041" y2="49206"/>
                        <a14:foregroundMark x1="52156" y1="89947" x2="40452" y2="87831"/>
                        <a14:foregroundMark x1="40452" y1="87831" x2="50308" y2="67196"/>
                        <a14:foregroundMark x1="50308" y1="67196" x2="59548" y2="83069"/>
                        <a14:foregroundMark x1="59548" y1="83069" x2="48049" y2="96825"/>
                        <a14:foregroundMark x1="48049" y1="96825" x2="43532" y2="96296"/>
                        <a14:foregroundMark x1="37372" y1="80423" x2="21150" y2="82540"/>
                        <a14:foregroundMark x1="21150" y1="82540" x2="27721" y2="61905"/>
                        <a14:foregroundMark x1="27721" y1="61905" x2="41889" y2="61905"/>
                        <a14:foregroundMark x1="41889" y1="61905" x2="42094" y2="71429"/>
                        <a14:foregroundMark x1="11088" y1="61376" x2="2669" y2="42328"/>
                        <a14:foregroundMark x1="2669" y1="42328" x2="21766" y2="44974"/>
                        <a14:foregroundMark x1="21766" y1="44974" x2="10267" y2="57143"/>
                        <a14:foregroundMark x1="41889" y1="70370" x2="41889" y2="70370"/>
                        <a14:foregroundMark x1="85010" y1="59788" x2="95893" y2="81481"/>
                        <a14:foregroundMark x1="95893" y1="81481" x2="82752" y2="96825"/>
                        <a14:foregroundMark x1="82752" y1="96825" x2="80493" y2="95238"/>
                        <a14:foregroundMark x1="92402" y1="95238" x2="80698" y2="90476"/>
                        <a14:foregroundMark x1="80698" y1="90476" x2="87474" y2="54497"/>
                        <a14:foregroundMark x1="87474" y1="54497" x2="96715" y2="74074"/>
                        <a14:foregroundMark x1="96715" y1="74074" x2="91992" y2="97884"/>
                        <a14:foregroundMark x1="91992" y1="97884" x2="89938" y2="978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5869" y="643922"/>
            <a:ext cx="5557116" cy="215666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B360CBD-0F55-E75F-BB01-8308228BB19E}"/>
              </a:ext>
            </a:extLst>
          </p:cNvPr>
          <p:cNvSpPr txBox="1"/>
          <p:nvPr/>
        </p:nvSpPr>
        <p:spPr>
          <a:xfrm>
            <a:off x="146922" y="9376675"/>
            <a:ext cx="29950611" cy="39504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A6F5181-8B68-1FF7-3A38-72F8E3B0FB56}"/>
              </a:ext>
            </a:extLst>
          </p:cNvPr>
          <p:cNvSpPr txBox="1"/>
          <p:nvPr/>
        </p:nvSpPr>
        <p:spPr>
          <a:xfrm>
            <a:off x="569784" y="7654970"/>
            <a:ext cx="11495202" cy="6013032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fr-BE" sz="30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3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sz="3000" noProof="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   Despite its bad weather reputation, Belgium faces a high level of water stress. Its water availability is one of the lowest in Europe, with less than 2,000 m³/inhabitant/year [1]. Therefore,</a:t>
            </a:r>
            <a:r>
              <a:rPr lang="en-US" sz="3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three REUSE-related pilot projects have been approved within Wallonia's Recovery Plan to deal with this issue [2]. Their goal is to assess treatment methods for urban wastewater treatment plants secondary effluent to enable specific reuse as service water, irrigation water, industrial water </a:t>
            </a:r>
            <a:r>
              <a:rPr lang="en-US" sz="3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or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drinking water. The pilot installations will be compact, </a:t>
            </a:r>
            <a:r>
              <a:rPr lang="en-US" sz="3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containerized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and will be tested in situ at three distinct wastewater treatment plants.</a:t>
            </a:r>
            <a:endParaRPr kumimoji="0" lang="fr-BE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5B90EC0-AF41-36D8-2FE2-FBB0ACCF297B}"/>
              </a:ext>
            </a:extLst>
          </p:cNvPr>
          <p:cNvSpPr txBox="1"/>
          <p:nvPr/>
        </p:nvSpPr>
        <p:spPr>
          <a:xfrm>
            <a:off x="17047932" y="34338212"/>
            <a:ext cx="12882596" cy="25739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fr-BE" sz="28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fr-BE" sz="28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122" name="Groupe 1121">
            <a:extLst>
              <a:ext uri="{FF2B5EF4-FFF2-40B4-BE49-F238E27FC236}">
                <a16:creationId xmlns:a16="http://schemas.microsoft.com/office/drawing/2014/main" id="{F5D0F877-5CCF-F154-5F71-27AFC35D6E85}"/>
              </a:ext>
            </a:extLst>
          </p:cNvPr>
          <p:cNvGrpSpPr/>
          <p:nvPr/>
        </p:nvGrpSpPr>
        <p:grpSpPr>
          <a:xfrm>
            <a:off x="16841416" y="34969634"/>
            <a:ext cx="12625493" cy="1925132"/>
            <a:chOff x="17026518" y="35137954"/>
            <a:chExt cx="12625493" cy="192513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B17D1AE-B90F-9C30-3B60-C3BAD4716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6518" y="35441621"/>
              <a:ext cx="2593034" cy="1460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WDE: Aide aux victimes d'inondations - Précarite environnement">
              <a:extLst>
                <a:ext uri="{FF2B5EF4-FFF2-40B4-BE49-F238E27FC236}">
                  <a16:creationId xmlns:a16="http://schemas.microsoft.com/office/drawing/2014/main" id="{CB2B190C-E36C-2E5C-E1A7-A9DA5A659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8481" y="35389138"/>
              <a:ext cx="2533074" cy="163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PALLE - Intercommunale de gestion de l'environnement active en Wallonie  picarde et dans le Sud-Hainaut | H2O">
              <a:extLst>
                <a:ext uri="{FF2B5EF4-FFF2-40B4-BE49-F238E27FC236}">
                  <a16:creationId xmlns:a16="http://schemas.microsoft.com/office/drawing/2014/main" id="{495C7353-5575-5ABE-8302-7015ADEDE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0484" y="35137954"/>
              <a:ext cx="1925132" cy="192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Wallonie Développement - Notre Membre in BW">
              <a:extLst>
                <a:ext uri="{FF2B5EF4-FFF2-40B4-BE49-F238E27FC236}">
                  <a16:creationId xmlns:a16="http://schemas.microsoft.com/office/drawing/2014/main" id="{DD0FEE39-BFB6-4FC3-A27C-72C927F51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4545" y="35704684"/>
              <a:ext cx="1743218" cy="839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logo-IDELUX-2019__Positif • Futurocité">
              <a:extLst>
                <a:ext uri="{FF2B5EF4-FFF2-40B4-BE49-F238E27FC236}">
                  <a16:creationId xmlns:a16="http://schemas.microsoft.com/office/drawing/2014/main" id="{F6E40AB0-CB34-D73F-7E0A-471CDD56A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1190" y="35595072"/>
              <a:ext cx="2360821" cy="948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4442B819-5B19-502D-378A-FD75CDE42584}"/>
              </a:ext>
            </a:extLst>
          </p:cNvPr>
          <p:cNvSpPr txBox="1"/>
          <p:nvPr/>
        </p:nvSpPr>
        <p:spPr>
          <a:xfrm>
            <a:off x="569784" y="33487620"/>
            <a:ext cx="15494437" cy="8514242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sz="28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sz="36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3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Expected outcomes :</a:t>
            </a:r>
          </a:p>
          <a:p>
            <a:pPr marL="457200" marR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Service water : </a:t>
            </a:r>
            <a:r>
              <a:rPr lang="en-US" sz="28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Legionella pneumophila 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≤ 1000 UFC/L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Irrigation water : </a:t>
            </a:r>
            <a:r>
              <a:rPr lang="en-US" sz="28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E. coli 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≤ 10 CFU/100mL, BOD5 ≤ 10 mg/L, TSS ≤ 10 mg/L, turbidity ≤ 5 NTU among others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Industrial water : </a:t>
            </a:r>
            <a:r>
              <a:rPr lang="en-US" sz="28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E. coli 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≤ 7000 CFU/100mL, COD ≤ 40 mg/L, SS ≤ 20 mg/L, Cl- ≤ 100 mg/L and Ptot ≤ 2 mg/L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Drinking water : quality equivalent to conventional tap water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 acceptable price to produce these non-conventional water types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Validation of the most cost-effective treatment chain for producing service and agricultural water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Verification of the environmental impact of the processes tested 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Validation of the most eco-friendly treatment chain for producing service and agricultural water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Providing recommendations for the establishment of a legal framework for REUSE in Wallonia</a:t>
            </a:r>
          </a:p>
        </p:txBody>
      </p:sp>
      <p:grpSp>
        <p:nvGrpSpPr>
          <p:cNvPr id="1125" name="Groupe 1124">
            <a:extLst>
              <a:ext uri="{FF2B5EF4-FFF2-40B4-BE49-F238E27FC236}">
                <a16:creationId xmlns:a16="http://schemas.microsoft.com/office/drawing/2014/main" id="{12B3B049-2660-8B19-21CD-AF1129513719}"/>
              </a:ext>
            </a:extLst>
          </p:cNvPr>
          <p:cNvGrpSpPr/>
          <p:nvPr/>
        </p:nvGrpSpPr>
        <p:grpSpPr>
          <a:xfrm>
            <a:off x="7986510" y="22098979"/>
            <a:ext cx="6984000" cy="11121393"/>
            <a:chOff x="7733835" y="22098979"/>
            <a:chExt cx="6984000" cy="11121393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5820749-10B8-BBD3-CF20-6A3FCEF2E24B}"/>
                </a:ext>
              </a:extLst>
            </p:cNvPr>
            <p:cNvSpPr txBox="1"/>
            <p:nvPr/>
          </p:nvSpPr>
          <p:spPr>
            <a:xfrm>
              <a:off x="7733835" y="22173111"/>
              <a:ext cx="6984000" cy="11047261"/>
            </a:xfrm>
            <a:prstGeom prst="roundRect">
              <a:avLst/>
            </a:prstGeom>
            <a:noFill/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lang="fr-BE" sz="28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R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fr-BE" sz="2800" dirty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</a:p>
            <a:p>
              <a:pPr marL="457200" marR="0" indent="-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Microbiological and physico-chemical parameters of recycled waters analysis during a 1-year study </a:t>
              </a:r>
            </a:p>
            <a:p>
              <a:pPr marL="457200" marR="0" indent="-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Statistical calculations and comparison to regulatory standards to confirm the achievement of suitable quality for the intended uses</a:t>
              </a:r>
              <a:endParaRPr kumimoji="0" lang="fr-BE" sz="3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FF9893B8-8937-11AE-FF35-723E497814A2}"/>
                </a:ext>
              </a:extLst>
            </p:cNvPr>
            <p:cNvSpPr txBox="1"/>
            <p:nvPr/>
          </p:nvSpPr>
          <p:spPr>
            <a:xfrm>
              <a:off x="7989577" y="22098979"/>
              <a:ext cx="6472516" cy="88544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fr-B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C40C42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 Technical assessment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1396F193-159B-B3A4-8F8F-50E78A2D3120}"/>
              </a:ext>
            </a:extLst>
          </p:cNvPr>
          <p:cNvSpPr txBox="1"/>
          <p:nvPr/>
        </p:nvSpPr>
        <p:spPr>
          <a:xfrm>
            <a:off x="16562903" y="30568606"/>
            <a:ext cx="886924" cy="890373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961EEFE6-38BF-3B9C-119B-5F314F63B756}"/>
              </a:ext>
            </a:extLst>
          </p:cNvPr>
          <p:cNvGrpSpPr/>
          <p:nvPr/>
        </p:nvGrpSpPr>
        <p:grpSpPr>
          <a:xfrm>
            <a:off x="15469632" y="22098979"/>
            <a:ext cx="6983656" cy="10915617"/>
            <a:chOff x="15322326" y="22098979"/>
            <a:chExt cx="6983656" cy="10915617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97052877-C6DD-78B3-EF59-2418353E6DF3}"/>
                </a:ext>
              </a:extLst>
            </p:cNvPr>
            <p:cNvSpPr txBox="1"/>
            <p:nvPr/>
          </p:nvSpPr>
          <p:spPr>
            <a:xfrm>
              <a:off x="15322326" y="22171740"/>
              <a:ext cx="6983656" cy="10842856"/>
            </a:xfrm>
            <a:prstGeom prst="roundRect">
              <a:avLst/>
            </a:prstGeom>
            <a:noFill/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lang="fr-BE" sz="28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lang="fr-BE" sz="28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457200" marR="0" indent="-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Comparison</a:t>
              </a:r>
              <a:r>
                <a:rPr lang="en-US" sz="30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of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the CAPEX and the OPEX of water production processes</a:t>
              </a:r>
            </a:p>
            <a:p>
              <a:pPr marL="457200" marR="0" indent="-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30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Calculation of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the minimum cost of water needed to meet the cost-effectiveness of pilots over their lifetime </a:t>
              </a:r>
            </a:p>
            <a:p>
              <a:pPr marL="457200" marR="0" indent="-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Comparison to the production cost of more conventional water sources.</a:t>
              </a:r>
              <a:endParaRPr kumimoji="0" lang="fr-BE" sz="3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99DF395D-AD97-3E6B-1E2C-7AB46C537A79}"/>
                </a:ext>
              </a:extLst>
            </p:cNvPr>
            <p:cNvSpPr txBox="1"/>
            <p:nvPr/>
          </p:nvSpPr>
          <p:spPr>
            <a:xfrm>
              <a:off x="15495662" y="22098979"/>
              <a:ext cx="6636984" cy="86906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fr-B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C40C42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 </a:t>
              </a:r>
              <a:r>
                <a:rPr lang="fr-BE" sz="4000" dirty="0">
                  <a:solidFill>
                    <a:srgbClr val="C40C4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Economic</a:t>
              </a:r>
              <a:r>
                <a:rPr kumimoji="0" lang="fr-B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C40C42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assessment</a:t>
              </a:r>
            </a:p>
          </p:txBody>
        </p:sp>
      </p:grpSp>
      <p:grpSp>
        <p:nvGrpSpPr>
          <p:cNvPr id="1123" name="Groupe 1122">
            <a:extLst>
              <a:ext uri="{FF2B5EF4-FFF2-40B4-BE49-F238E27FC236}">
                <a16:creationId xmlns:a16="http://schemas.microsoft.com/office/drawing/2014/main" id="{3FBB3554-6D77-81A2-BA8A-EA1DB1F0C5AA}"/>
              </a:ext>
            </a:extLst>
          </p:cNvPr>
          <p:cNvGrpSpPr/>
          <p:nvPr/>
        </p:nvGrpSpPr>
        <p:grpSpPr>
          <a:xfrm>
            <a:off x="22952410" y="22098979"/>
            <a:ext cx="6983656" cy="11121393"/>
            <a:chOff x="22952410" y="22098979"/>
            <a:chExt cx="6983656" cy="11121393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41B871E7-66F7-3732-8044-095D57F64AD5}"/>
                </a:ext>
              </a:extLst>
            </p:cNvPr>
            <p:cNvSpPr txBox="1"/>
            <p:nvPr/>
          </p:nvSpPr>
          <p:spPr>
            <a:xfrm>
              <a:off x="22952410" y="22173111"/>
              <a:ext cx="6983656" cy="11047261"/>
            </a:xfrm>
            <a:prstGeom prst="roundRect">
              <a:avLst/>
            </a:prstGeom>
            <a:noFill/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lang="fr-BE" sz="28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lang="fr-BE" sz="28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457200" indent="-457200" algn="just" eaLnBrk="0" hangingPunct="0">
                <a:buFont typeface="Arial" panose="020B0604020202020204" pitchFamily="34" charset="0"/>
                <a:buChar char="•"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LCA of 1m³ of recycled </a:t>
              </a:r>
              <a:r>
                <a:rPr lang="en-US" sz="30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water production and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comparison to tap water and WWTP effluent production on SimaPro software</a:t>
              </a:r>
            </a:p>
            <a:p>
              <a:pPr marL="457200" indent="-457200" algn="just" eaLnBrk="0" hangingPunct="0">
                <a:buFont typeface="Arial" panose="020B0604020202020204" pitchFamily="34" charset="0"/>
                <a:buChar char="•"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Pinpointing the life cycle phase of the pilots contributing the most to their environmental impact</a:t>
              </a:r>
            </a:p>
            <a:p>
              <a:pPr marL="457200" indent="-457200" algn="just" eaLnBrk="0" hangingPunct="0">
                <a:buFont typeface="Arial" panose="020B0604020202020204" pitchFamily="34" charset="0"/>
                <a:buChar char="•"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Identifying the least pollutant production method for a given water type</a:t>
              </a:r>
            </a:p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033DAEF9-A609-BC46-F2CE-5231A06DF5D5}"/>
                </a:ext>
              </a:extLst>
            </p:cNvPr>
            <p:cNvSpPr txBox="1"/>
            <p:nvPr/>
          </p:nvSpPr>
          <p:spPr>
            <a:xfrm>
              <a:off x="23151493" y="22098979"/>
              <a:ext cx="6585491" cy="88544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fr-B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C40C42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4. </a:t>
              </a:r>
              <a:r>
                <a:rPr lang="fr-BE" sz="4000" dirty="0">
                  <a:solidFill>
                    <a:srgbClr val="C40C4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Life</a:t>
              </a:r>
              <a:r>
                <a:rPr kumimoji="0" lang="fr-B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C40C42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cycle analysis</a:t>
              </a:r>
            </a:p>
          </p:txBody>
        </p:sp>
      </p:grpSp>
      <p:grpSp>
        <p:nvGrpSpPr>
          <p:cNvPr id="1126" name="Groupe 1125">
            <a:extLst>
              <a:ext uri="{FF2B5EF4-FFF2-40B4-BE49-F238E27FC236}">
                <a16:creationId xmlns:a16="http://schemas.microsoft.com/office/drawing/2014/main" id="{C29BEB81-E0B3-5145-BBAA-7FD727FADD09}"/>
              </a:ext>
            </a:extLst>
          </p:cNvPr>
          <p:cNvGrpSpPr/>
          <p:nvPr/>
        </p:nvGrpSpPr>
        <p:grpSpPr>
          <a:xfrm>
            <a:off x="503388" y="22098979"/>
            <a:ext cx="6984000" cy="11121393"/>
            <a:chOff x="503388" y="22098979"/>
            <a:chExt cx="6984000" cy="11121393"/>
          </a:xfrm>
        </p:grpSpPr>
        <p:sp>
          <p:nvSpPr>
            <p:cNvPr id="1073" name="ZoneTexte 1072">
              <a:extLst>
                <a:ext uri="{FF2B5EF4-FFF2-40B4-BE49-F238E27FC236}">
                  <a16:creationId xmlns:a16="http://schemas.microsoft.com/office/drawing/2014/main" id="{D9C683FA-B54D-70E6-0994-B5489CC5A90C}"/>
                </a:ext>
              </a:extLst>
            </p:cNvPr>
            <p:cNvSpPr txBox="1"/>
            <p:nvPr/>
          </p:nvSpPr>
          <p:spPr>
            <a:xfrm>
              <a:off x="503388" y="22173111"/>
              <a:ext cx="6984000" cy="11047261"/>
            </a:xfrm>
            <a:prstGeom prst="roundRect">
              <a:avLst/>
            </a:prstGeom>
            <a:noFill/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lang="fr-BE" sz="28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457200" indent="-457200" algn="just" eaLnBrk="0" hangingPunct="0">
                <a:buFont typeface="Arial" panose="020B0604020202020204" pitchFamily="34" charset="0"/>
                <a:buChar char="•"/>
              </a:pPr>
              <a:r>
                <a:rPr lang="fr-BE" sz="3000" dirty="0">
                  <a:latin typeface="Calibri" pitchFamily="34" charset="0"/>
                  <a:cs typeface="Times New Roman" pitchFamily="18" charset="0"/>
                </a:rPr>
                <a:t>Secondary effluent data from the project's WWTPs gathering, assessment and comparison to legislative standards </a:t>
              </a:r>
            </a:p>
            <a:p>
              <a:pPr marL="457200" indent="-457200" algn="just" eaLnBrk="0" hangingPunct="0">
                <a:buFont typeface="Arial" panose="020B0604020202020204" pitchFamily="34" charset="0"/>
                <a:buChar char="•"/>
              </a:pPr>
              <a:r>
                <a:rPr lang="fr-BE" sz="3000" dirty="0">
                  <a:latin typeface="Calibri" pitchFamily="34" charset="0"/>
                  <a:cs typeface="Times New Roman" pitchFamily="18" charset="0"/>
                </a:rPr>
                <a:t>Definition of treatment capacity needed for each water quality </a:t>
              </a:r>
            </a:p>
            <a:p>
              <a:pPr marL="457200" indent="-457200" algn="just" eaLnBrk="0" hangingPunct="0">
                <a:buFont typeface="Arial" panose="020B0604020202020204" pitchFamily="34" charset="0"/>
                <a:buChar char="•"/>
              </a:pPr>
              <a:r>
                <a:rPr lang="fr-BE" sz="3000" dirty="0">
                  <a:latin typeface="Calibri" pitchFamily="34" charset="0"/>
                  <a:cs typeface="Times New Roman" pitchFamily="18" charset="0"/>
                </a:rPr>
                <a:t>Identification of potential treatment options</a:t>
              </a:r>
              <a:endPara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74" name="ZoneTexte 1073">
              <a:extLst>
                <a:ext uri="{FF2B5EF4-FFF2-40B4-BE49-F238E27FC236}">
                  <a16:creationId xmlns:a16="http://schemas.microsoft.com/office/drawing/2014/main" id="{E79D4CB7-B328-95FC-6896-D15F8936D79A}"/>
                </a:ext>
              </a:extLst>
            </p:cNvPr>
            <p:cNvSpPr txBox="1"/>
            <p:nvPr/>
          </p:nvSpPr>
          <p:spPr>
            <a:xfrm>
              <a:off x="702643" y="22098979"/>
              <a:ext cx="6585491" cy="88544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fr-B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C40C42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 Preliminary study</a:t>
              </a:r>
            </a:p>
          </p:txBody>
        </p:sp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BAD679EA-1750-6C78-3AD9-A55AB151B301}"/>
              </a:ext>
            </a:extLst>
          </p:cNvPr>
          <p:cNvSpPr txBox="1"/>
          <p:nvPr/>
        </p:nvSpPr>
        <p:spPr>
          <a:xfrm>
            <a:off x="17047932" y="37706334"/>
            <a:ext cx="12882596" cy="3079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fr-BE" sz="28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fr-BE" sz="28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48" name="Google Shape;2090;p77">
            <a:extLst>
              <a:ext uri="{FF2B5EF4-FFF2-40B4-BE49-F238E27FC236}">
                <a16:creationId xmlns:a16="http://schemas.microsoft.com/office/drawing/2014/main" id="{9E448789-D328-EB13-77E3-F78697253396}"/>
              </a:ext>
            </a:extLst>
          </p:cNvPr>
          <p:cNvGrpSpPr/>
          <p:nvPr/>
        </p:nvGrpSpPr>
        <p:grpSpPr>
          <a:xfrm>
            <a:off x="1200289" y="7214749"/>
            <a:ext cx="8063207" cy="1333816"/>
            <a:chOff x="4404545" y="3301592"/>
            <a:chExt cx="782403" cy="129272"/>
          </a:xfrm>
          <a:solidFill>
            <a:schemeClr val="tx2"/>
          </a:solidFill>
        </p:grpSpPr>
        <p:sp>
          <p:nvSpPr>
            <p:cNvPr id="49" name="Google Shape;2091;p77">
              <a:extLst>
                <a:ext uri="{FF2B5EF4-FFF2-40B4-BE49-F238E27FC236}">
                  <a16:creationId xmlns:a16="http://schemas.microsoft.com/office/drawing/2014/main" id="{830F18F1-0EA5-5283-3254-FD4522B6257A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92;p77">
              <a:extLst>
                <a:ext uri="{FF2B5EF4-FFF2-40B4-BE49-F238E27FC236}">
                  <a16:creationId xmlns:a16="http://schemas.microsoft.com/office/drawing/2014/main" id="{88F14E64-F211-E2EC-6E4D-B3CE2A788E46}"/>
                </a:ext>
              </a:extLst>
            </p:cNvPr>
            <p:cNvSpPr/>
            <p:nvPr/>
          </p:nvSpPr>
          <p:spPr>
            <a:xfrm>
              <a:off x="4423835" y="3319617"/>
              <a:ext cx="102614" cy="93221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C40C42"/>
                </a:solidFill>
              </a:endParaRPr>
            </a:p>
          </p:txBody>
        </p:sp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EB62E379-1FBE-0FE9-3EEF-4BF5230D58C0}"/>
              </a:ext>
            </a:extLst>
          </p:cNvPr>
          <p:cNvSpPr txBox="1"/>
          <p:nvPr/>
        </p:nvSpPr>
        <p:spPr>
          <a:xfrm>
            <a:off x="-1456716" y="7377057"/>
            <a:ext cx="11899010" cy="985518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Introduction</a:t>
            </a:r>
          </a:p>
        </p:txBody>
      </p:sp>
      <p:grpSp>
        <p:nvGrpSpPr>
          <p:cNvPr id="62" name="Google Shape;2090;p77">
            <a:extLst>
              <a:ext uri="{FF2B5EF4-FFF2-40B4-BE49-F238E27FC236}">
                <a16:creationId xmlns:a16="http://schemas.microsoft.com/office/drawing/2014/main" id="{6BA459A6-50BE-CCEA-EDD6-E5CE8A222403}"/>
              </a:ext>
            </a:extLst>
          </p:cNvPr>
          <p:cNvGrpSpPr/>
          <p:nvPr/>
        </p:nvGrpSpPr>
        <p:grpSpPr>
          <a:xfrm>
            <a:off x="1200289" y="20035403"/>
            <a:ext cx="8063207" cy="1333816"/>
            <a:chOff x="4404545" y="3301592"/>
            <a:chExt cx="782403" cy="129272"/>
          </a:xfrm>
          <a:solidFill>
            <a:schemeClr val="tx2"/>
          </a:solidFill>
        </p:grpSpPr>
        <p:sp>
          <p:nvSpPr>
            <p:cNvPr id="63" name="Google Shape;2091;p77">
              <a:extLst>
                <a:ext uri="{FF2B5EF4-FFF2-40B4-BE49-F238E27FC236}">
                  <a16:creationId xmlns:a16="http://schemas.microsoft.com/office/drawing/2014/main" id="{9BBEE08A-8B65-355A-8A63-A8A73E53E578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2092;p77">
              <a:extLst>
                <a:ext uri="{FF2B5EF4-FFF2-40B4-BE49-F238E27FC236}">
                  <a16:creationId xmlns:a16="http://schemas.microsoft.com/office/drawing/2014/main" id="{D53B8E3A-43DF-1A4D-ECD4-7611A240AEB5}"/>
                </a:ext>
              </a:extLst>
            </p:cNvPr>
            <p:cNvSpPr/>
            <p:nvPr/>
          </p:nvSpPr>
          <p:spPr>
            <a:xfrm>
              <a:off x="4423835" y="3319617"/>
              <a:ext cx="102614" cy="93221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C40C42"/>
                </a:solidFill>
              </a:endParaRPr>
            </a:p>
          </p:txBody>
        </p:sp>
      </p:grpSp>
      <p:sp>
        <p:nvSpPr>
          <p:cNvPr id="1025" name="ZoneTexte 1024">
            <a:extLst>
              <a:ext uri="{FF2B5EF4-FFF2-40B4-BE49-F238E27FC236}">
                <a16:creationId xmlns:a16="http://schemas.microsoft.com/office/drawing/2014/main" id="{16C9458A-C03D-1B0E-F309-AB7950B2D885}"/>
              </a:ext>
            </a:extLst>
          </p:cNvPr>
          <p:cNvSpPr txBox="1"/>
          <p:nvPr/>
        </p:nvSpPr>
        <p:spPr>
          <a:xfrm>
            <a:off x="-1373968" y="20152078"/>
            <a:ext cx="14513251" cy="985518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Feasibility study steps</a:t>
            </a:r>
          </a:p>
        </p:txBody>
      </p:sp>
      <p:grpSp>
        <p:nvGrpSpPr>
          <p:cNvPr id="1027" name="Google Shape;2090;p77">
            <a:extLst>
              <a:ext uri="{FF2B5EF4-FFF2-40B4-BE49-F238E27FC236}">
                <a16:creationId xmlns:a16="http://schemas.microsoft.com/office/drawing/2014/main" id="{2AFC7852-CE7C-32DC-3CB8-B0C490E7B45D}"/>
              </a:ext>
            </a:extLst>
          </p:cNvPr>
          <p:cNvGrpSpPr/>
          <p:nvPr/>
        </p:nvGrpSpPr>
        <p:grpSpPr>
          <a:xfrm>
            <a:off x="1232102" y="33463948"/>
            <a:ext cx="8063207" cy="1333816"/>
            <a:chOff x="4404545" y="3301592"/>
            <a:chExt cx="782403" cy="129272"/>
          </a:xfrm>
          <a:solidFill>
            <a:schemeClr val="tx2"/>
          </a:solidFill>
        </p:grpSpPr>
        <p:sp>
          <p:nvSpPr>
            <p:cNvPr id="1029" name="Google Shape;2091;p77">
              <a:extLst>
                <a:ext uri="{FF2B5EF4-FFF2-40B4-BE49-F238E27FC236}">
                  <a16:creationId xmlns:a16="http://schemas.microsoft.com/office/drawing/2014/main" id="{B0672D5C-5A94-7C55-1138-CD21952F9A37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2092;p77">
              <a:extLst>
                <a:ext uri="{FF2B5EF4-FFF2-40B4-BE49-F238E27FC236}">
                  <a16:creationId xmlns:a16="http://schemas.microsoft.com/office/drawing/2014/main" id="{4FE707A9-FBE2-8ED2-5E87-A6AD3BCBA581}"/>
                </a:ext>
              </a:extLst>
            </p:cNvPr>
            <p:cNvSpPr/>
            <p:nvPr/>
          </p:nvSpPr>
          <p:spPr>
            <a:xfrm>
              <a:off x="4423835" y="3319617"/>
              <a:ext cx="102614" cy="93221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C40C42"/>
                </a:solidFill>
              </a:endParaRPr>
            </a:p>
          </p:txBody>
        </p:sp>
      </p:grpSp>
      <p:sp>
        <p:nvSpPr>
          <p:cNvPr id="1033" name="ZoneTexte 1032">
            <a:extLst>
              <a:ext uri="{FF2B5EF4-FFF2-40B4-BE49-F238E27FC236}">
                <a16:creationId xmlns:a16="http://schemas.microsoft.com/office/drawing/2014/main" id="{A4809ED2-AFF3-3793-AEBF-544F5C529A57}"/>
              </a:ext>
            </a:extLst>
          </p:cNvPr>
          <p:cNvSpPr txBox="1"/>
          <p:nvPr/>
        </p:nvSpPr>
        <p:spPr>
          <a:xfrm>
            <a:off x="-1373968" y="33624306"/>
            <a:ext cx="11348749" cy="1186298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Discussion</a:t>
            </a:r>
          </a:p>
        </p:txBody>
      </p:sp>
      <p:grpSp>
        <p:nvGrpSpPr>
          <p:cNvPr id="1035" name="Google Shape;2090;p77">
            <a:extLst>
              <a:ext uri="{FF2B5EF4-FFF2-40B4-BE49-F238E27FC236}">
                <a16:creationId xmlns:a16="http://schemas.microsoft.com/office/drawing/2014/main" id="{49AF04B1-F317-8B12-4FD9-239C74688D44}"/>
              </a:ext>
            </a:extLst>
          </p:cNvPr>
          <p:cNvGrpSpPr/>
          <p:nvPr/>
        </p:nvGrpSpPr>
        <p:grpSpPr>
          <a:xfrm>
            <a:off x="17244970" y="37223522"/>
            <a:ext cx="8063207" cy="1333816"/>
            <a:chOff x="4404545" y="3301592"/>
            <a:chExt cx="782403" cy="129272"/>
          </a:xfrm>
          <a:solidFill>
            <a:schemeClr val="tx2"/>
          </a:solidFill>
        </p:grpSpPr>
        <p:sp>
          <p:nvSpPr>
            <p:cNvPr id="1036" name="Google Shape;2091;p77">
              <a:extLst>
                <a:ext uri="{FF2B5EF4-FFF2-40B4-BE49-F238E27FC236}">
                  <a16:creationId xmlns:a16="http://schemas.microsoft.com/office/drawing/2014/main" id="{73F32E6E-9E85-E7B9-7DEA-CB552D1957D3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2092;p77">
              <a:extLst>
                <a:ext uri="{FF2B5EF4-FFF2-40B4-BE49-F238E27FC236}">
                  <a16:creationId xmlns:a16="http://schemas.microsoft.com/office/drawing/2014/main" id="{CE465163-5840-0024-FFE1-A8AE4F2F8343}"/>
                </a:ext>
              </a:extLst>
            </p:cNvPr>
            <p:cNvSpPr/>
            <p:nvPr/>
          </p:nvSpPr>
          <p:spPr>
            <a:xfrm>
              <a:off x="4423835" y="3319617"/>
              <a:ext cx="102614" cy="93221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C40C42"/>
                </a:solidFill>
              </a:endParaRPr>
            </a:p>
          </p:txBody>
        </p:sp>
      </p:grpSp>
      <p:sp>
        <p:nvSpPr>
          <p:cNvPr id="1038" name="ZoneTexte 1037">
            <a:extLst>
              <a:ext uri="{FF2B5EF4-FFF2-40B4-BE49-F238E27FC236}">
                <a16:creationId xmlns:a16="http://schemas.microsoft.com/office/drawing/2014/main" id="{6EBA6D88-D6C9-7A40-3702-DDADD70F4FE6}"/>
              </a:ext>
            </a:extLst>
          </p:cNvPr>
          <p:cNvSpPr txBox="1"/>
          <p:nvPr/>
        </p:nvSpPr>
        <p:spPr>
          <a:xfrm>
            <a:off x="14799540" y="37363307"/>
            <a:ext cx="11348749" cy="961846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sz="5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References</a:t>
            </a:r>
            <a:endParaRPr kumimoji="0" lang="fr-BE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047" name="Google Shape;2090;p77">
            <a:extLst>
              <a:ext uri="{FF2B5EF4-FFF2-40B4-BE49-F238E27FC236}">
                <a16:creationId xmlns:a16="http://schemas.microsoft.com/office/drawing/2014/main" id="{968EAEFF-946D-229F-F764-613143240BB9}"/>
              </a:ext>
            </a:extLst>
          </p:cNvPr>
          <p:cNvGrpSpPr/>
          <p:nvPr/>
        </p:nvGrpSpPr>
        <p:grpSpPr>
          <a:xfrm>
            <a:off x="17244970" y="33854387"/>
            <a:ext cx="8063207" cy="1333816"/>
            <a:chOff x="4404545" y="3301592"/>
            <a:chExt cx="782403" cy="129272"/>
          </a:xfrm>
          <a:solidFill>
            <a:schemeClr val="tx2"/>
          </a:solidFill>
        </p:grpSpPr>
        <p:sp>
          <p:nvSpPr>
            <p:cNvPr id="1048" name="Google Shape;2091;p77">
              <a:extLst>
                <a:ext uri="{FF2B5EF4-FFF2-40B4-BE49-F238E27FC236}">
                  <a16:creationId xmlns:a16="http://schemas.microsoft.com/office/drawing/2014/main" id="{10E4EAFC-6029-5C9E-2A64-F0BD04B4D33E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2092;p77">
              <a:extLst>
                <a:ext uri="{FF2B5EF4-FFF2-40B4-BE49-F238E27FC236}">
                  <a16:creationId xmlns:a16="http://schemas.microsoft.com/office/drawing/2014/main" id="{A27C3CCA-69BC-66FD-26D6-7D1495718518}"/>
                </a:ext>
              </a:extLst>
            </p:cNvPr>
            <p:cNvSpPr/>
            <p:nvPr/>
          </p:nvSpPr>
          <p:spPr>
            <a:xfrm>
              <a:off x="4423835" y="3319617"/>
              <a:ext cx="102614" cy="93221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C40C42"/>
                </a:solidFill>
              </a:endParaRPr>
            </a:p>
          </p:txBody>
        </p:sp>
      </p:grpSp>
      <p:sp>
        <p:nvSpPr>
          <p:cNvPr id="1050" name="ZoneTexte 1049">
            <a:extLst>
              <a:ext uri="{FF2B5EF4-FFF2-40B4-BE49-F238E27FC236}">
                <a16:creationId xmlns:a16="http://schemas.microsoft.com/office/drawing/2014/main" id="{928002B2-B6BE-E664-A956-C06906521E5D}"/>
              </a:ext>
            </a:extLst>
          </p:cNvPr>
          <p:cNvSpPr txBox="1"/>
          <p:nvPr/>
        </p:nvSpPr>
        <p:spPr>
          <a:xfrm>
            <a:off x="15871218" y="33971301"/>
            <a:ext cx="9415420" cy="1186298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Our partners</a:t>
            </a:r>
          </a:p>
        </p:txBody>
      </p:sp>
      <p:sp>
        <p:nvSpPr>
          <p:cNvPr id="1058" name="ZoneTexte 1057">
            <a:extLst>
              <a:ext uri="{FF2B5EF4-FFF2-40B4-BE49-F238E27FC236}">
                <a16:creationId xmlns:a16="http://schemas.microsoft.com/office/drawing/2014/main" id="{C09D7651-5494-ECC5-92EC-099C833CB90E}"/>
              </a:ext>
            </a:extLst>
          </p:cNvPr>
          <p:cNvSpPr txBox="1"/>
          <p:nvPr/>
        </p:nvSpPr>
        <p:spPr>
          <a:xfrm>
            <a:off x="17244970" y="38557338"/>
            <a:ext cx="12408015" cy="24103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[1] </a:t>
            </a:r>
            <a:r>
              <a:rPr lang="fr-BE" sz="2000" b="0" i="0" u="none" strike="noStrike" baseline="0" dirty="0">
                <a:latin typeface="Calibri" panose="020F0502020204030204" pitchFamily="34" charset="0"/>
              </a:rPr>
              <a:t>Thoeye</a:t>
            </a:r>
            <a:r>
              <a:rPr lang="fr-BE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C., et al., (2005),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and background of water reuse practice in Flanders, Belgium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[Technical Workshop: The Integration of Reclaimed Water in Water Resource Management].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[2] </a:t>
            </a:r>
            <a:r>
              <a:rPr lang="fr-FR" sz="2000" b="0" i="1" u="none" strike="noStrike" baseline="0" dirty="0">
                <a:latin typeface="Calibri" panose="020F0502020204030204" pitchFamily="34" charset="0"/>
              </a:rPr>
              <a:t>Plan de relance de la Wallonie</a:t>
            </a:r>
            <a:r>
              <a:rPr lang="fr-FR" sz="2000" b="0" i="0" u="none" strike="noStrike" baseline="0" dirty="0">
                <a:latin typeface="Calibri" panose="020F0502020204030204" pitchFamily="34" charset="0"/>
              </a:rPr>
              <a:t>. (s. d.). Consulté le 10 juillet 2023, à l’adresse https://www.wallonie.be/fr/plans-   wallons/plan-de-relance-de-la-wallonie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kumimoji="0" lang="en-US" sz="2000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[3]  </a:t>
            </a:r>
            <a:r>
              <a:rPr lang="en-US" sz="2000" dirty="0">
                <a:latin typeface="Calibri" panose="020F0502020204030204" pitchFamily="34" charset="0"/>
              </a:rPr>
              <a:t>Icons made by Freepik from www.flaticon.com </a:t>
            </a:r>
          </a:p>
          <a:p>
            <a:pPr algn="just"/>
            <a:r>
              <a:rPr lang="en-US" sz="2000" dirty="0">
                <a:latin typeface="Calibri" panose="020F0502020204030204" pitchFamily="34" charset="0"/>
              </a:rPr>
              <a:t>[4]  Icons made by BioRender from www.biorender.com</a:t>
            </a:r>
            <a:endParaRPr lang="fr-BE" sz="2000" dirty="0">
              <a:latin typeface="Calibri" panose="020F0502020204030204" pitchFamily="34" charset="0"/>
            </a:endParaRPr>
          </a:p>
        </p:txBody>
      </p:sp>
      <p:sp>
        <p:nvSpPr>
          <p:cNvPr id="1063" name="ZoneTexte 1062">
            <a:extLst>
              <a:ext uri="{FF2B5EF4-FFF2-40B4-BE49-F238E27FC236}">
                <a16:creationId xmlns:a16="http://schemas.microsoft.com/office/drawing/2014/main" id="{4695FA2E-6F33-B3C2-C038-B6889B8066CB}"/>
              </a:ext>
            </a:extLst>
          </p:cNvPr>
          <p:cNvSpPr txBox="1"/>
          <p:nvPr/>
        </p:nvSpPr>
        <p:spPr>
          <a:xfrm>
            <a:off x="23397990" y="27959055"/>
            <a:ext cx="1440661" cy="60843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110" name="Groupe 1109">
            <a:extLst>
              <a:ext uri="{FF2B5EF4-FFF2-40B4-BE49-F238E27FC236}">
                <a16:creationId xmlns:a16="http://schemas.microsoft.com/office/drawing/2014/main" id="{C96321BE-DDB7-44C8-3CBE-D247CDB45113}"/>
              </a:ext>
            </a:extLst>
          </p:cNvPr>
          <p:cNvGrpSpPr/>
          <p:nvPr/>
        </p:nvGrpSpPr>
        <p:grpSpPr>
          <a:xfrm>
            <a:off x="2457215" y="27427089"/>
            <a:ext cx="3076346" cy="2525046"/>
            <a:chOff x="3105568" y="29048551"/>
            <a:chExt cx="1969880" cy="1801995"/>
          </a:xfrm>
        </p:grpSpPr>
        <p:pic>
          <p:nvPicPr>
            <p:cNvPr id="1078" name="Image 1077">
              <a:extLst>
                <a:ext uri="{FF2B5EF4-FFF2-40B4-BE49-F238E27FC236}">
                  <a16:creationId xmlns:a16="http://schemas.microsoft.com/office/drawing/2014/main" id="{10E7DAC8-8AC4-161B-75E2-D29D09328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5568" y="29048551"/>
              <a:ext cx="1797742" cy="1801995"/>
            </a:xfrm>
            <a:prstGeom prst="rect">
              <a:avLst/>
            </a:prstGeom>
          </p:spPr>
        </p:pic>
        <p:sp>
          <p:nvSpPr>
            <p:cNvPr id="1093" name="ZoneTexte 1092">
              <a:extLst>
                <a:ext uri="{FF2B5EF4-FFF2-40B4-BE49-F238E27FC236}">
                  <a16:creationId xmlns:a16="http://schemas.microsoft.com/office/drawing/2014/main" id="{427FBB45-EB53-729E-95B4-DF952EB2C8C8}"/>
                </a:ext>
              </a:extLst>
            </p:cNvPr>
            <p:cNvSpPr txBox="1"/>
            <p:nvPr/>
          </p:nvSpPr>
          <p:spPr>
            <a:xfrm>
              <a:off x="4629134" y="30345216"/>
              <a:ext cx="4463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400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itchFamily="34" charset="0"/>
                  <a:cs typeface="Times New Roman" pitchFamily="18" charset="0"/>
                </a:rPr>
                <a:t>[3] </a:t>
              </a:r>
              <a:endParaRPr lang="fr-BE" sz="1400" dirty="0"/>
            </a:p>
          </p:txBody>
        </p:sp>
      </p:grpSp>
      <p:grpSp>
        <p:nvGrpSpPr>
          <p:cNvPr id="1108" name="Groupe 1107">
            <a:extLst>
              <a:ext uri="{FF2B5EF4-FFF2-40B4-BE49-F238E27FC236}">
                <a16:creationId xmlns:a16="http://schemas.microsoft.com/office/drawing/2014/main" id="{FE992C81-F1A0-1210-3B1C-6D82A5D9AC04}"/>
              </a:ext>
            </a:extLst>
          </p:cNvPr>
          <p:cNvGrpSpPr/>
          <p:nvPr/>
        </p:nvGrpSpPr>
        <p:grpSpPr>
          <a:xfrm>
            <a:off x="9454151" y="27491863"/>
            <a:ext cx="4048719" cy="2869874"/>
            <a:chOff x="8608999" y="28857679"/>
            <a:chExt cx="2960449" cy="2190870"/>
          </a:xfrm>
        </p:grpSpPr>
        <p:pic>
          <p:nvPicPr>
            <p:cNvPr id="1081" name="Image 1080">
              <a:extLst>
                <a:ext uri="{FF2B5EF4-FFF2-40B4-BE49-F238E27FC236}">
                  <a16:creationId xmlns:a16="http://schemas.microsoft.com/office/drawing/2014/main" id="{F565D173-0FDE-45B4-F381-8874A154D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08999" y="28857679"/>
              <a:ext cx="2960449" cy="2190870"/>
            </a:xfrm>
            <a:prstGeom prst="rect">
              <a:avLst/>
            </a:prstGeom>
          </p:spPr>
        </p:pic>
        <p:sp>
          <p:nvSpPr>
            <p:cNvPr id="1095" name="ZoneTexte 1094">
              <a:extLst>
                <a:ext uri="{FF2B5EF4-FFF2-40B4-BE49-F238E27FC236}">
                  <a16:creationId xmlns:a16="http://schemas.microsoft.com/office/drawing/2014/main" id="{A8AF0F89-E91E-D23E-C2EF-1FE71366E958}"/>
                </a:ext>
              </a:extLst>
            </p:cNvPr>
            <p:cNvSpPr txBox="1"/>
            <p:nvPr/>
          </p:nvSpPr>
          <p:spPr>
            <a:xfrm>
              <a:off x="11061635" y="30486114"/>
              <a:ext cx="4463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400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itchFamily="34" charset="0"/>
                  <a:cs typeface="Times New Roman" pitchFamily="18" charset="0"/>
                </a:rPr>
                <a:t>[3] </a:t>
              </a:r>
              <a:endParaRPr lang="fr-BE" sz="1400" dirty="0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7116F902-362D-8FC8-0190-2F05C1DDB1BD}"/>
              </a:ext>
            </a:extLst>
          </p:cNvPr>
          <p:cNvGrpSpPr/>
          <p:nvPr/>
        </p:nvGrpSpPr>
        <p:grpSpPr>
          <a:xfrm>
            <a:off x="9414624" y="30361737"/>
            <a:ext cx="4127772" cy="2697572"/>
            <a:chOff x="11637834" y="28866532"/>
            <a:chExt cx="2480740" cy="2047824"/>
          </a:xfrm>
        </p:grpSpPr>
        <p:pic>
          <p:nvPicPr>
            <p:cNvPr id="1077" name="Image 1076">
              <a:extLst>
                <a:ext uri="{FF2B5EF4-FFF2-40B4-BE49-F238E27FC236}">
                  <a16:creationId xmlns:a16="http://schemas.microsoft.com/office/drawing/2014/main" id="{0F2DD6BD-211D-EDCF-D578-9A6F4465A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37834" y="28866532"/>
              <a:ext cx="2433230" cy="2047824"/>
            </a:xfrm>
            <a:prstGeom prst="rect">
              <a:avLst/>
            </a:prstGeom>
          </p:spPr>
        </p:pic>
        <p:sp>
          <p:nvSpPr>
            <p:cNvPr id="1096" name="ZoneTexte 1095">
              <a:extLst>
                <a:ext uri="{FF2B5EF4-FFF2-40B4-BE49-F238E27FC236}">
                  <a16:creationId xmlns:a16="http://schemas.microsoft.com/office/drawing/2014/main" id="{D4BBAA53-32D3-C8A2-2752-F0B1314CE875}"/>
                </a:ext>
              </a:extLst>
            </p:cNvPr>
            <p:cNvSpPr txBox="1"/>
            <p:nvPr/>
          </p:nvSpPr>
          <p:spPr>
            <a:xfrm>
              <a:off x="13672260" y="30545144"/>
              <a:ext cx="4463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400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itchFamily="34" charset="0"/>
                  <a:cs typeface="Times New Roman" pitchFamily="18" charset="0"/>
                </a:rPr>
                <a:t>[3] </a:t>
              </a:r>
              <a:endParaRPr lang="fr-BE" sz="1400" dirty="0"/>
            </a:p>
          </p:txBody>
        </p:sp>
      </p:grpSp>
      <p:grpSp>
        <p:nvGrpSpPr>
          <p:cNvPr id="1106" name="Groupe 1105">
            <a:extLst>
              <a:ext uri="{FF2B5EF4-FFF2-40B4-BE49-F238E27FC236}">
                <a16:creationId xmlns:a16="http://schemas.microsoft.com/office/drawing/2014/main" id="{CA680C91-4E49-6183-8025-EBF42C5B0B5F}"/>
              </a:ext>
            </a:extLst>
          </p:cNvPr>
          <p:cNvGrpSpPr/>
          <p:nvPr/>
        </p:nvGrpSpPr>
        <p:grpSpPr>
          <a:xfrm>
            <a:off x="17560574" y="27406993"/>
            <a:ext cx="2801772" cy="2533736"/>
            <a:chOff x="16348589" y="28866532"/>
            <a:chExt cx="2103836" cy="2124166"/>
          </a:xfrm>
        </p:grpSpPr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4092374E-0648-5B4E-9CB3-20E281792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348589" y="28866532"/>
              <a:ext cx="2103836" cy="2124166"/>
            </a:xfrm>
            <a:prstGeom prst="rect">
              <a:avLst/>
            </a:prstGeom>
          </p:spPr>
        </p:pic>
        <p:sp>
          <p:nvSpPr>
            <p:cNvPr id="1097" name="ZoneTexte 1096">
              <a:extLst>
                <a:ext uri="{FF2B5EF4-FFF2-40B4-BE49-F238E27FC236}">
                  <a16:creationId xmlns:a16="http://schemas.microsoft.com/office/drawing/2014/main" id="{71240329-52AF-9D93-A5AB-A53EFABB92A1}"/>
                </a:ext>
              </a:extLst>
            </p:cNvPr>
            <p:cNvSpPr txBox="1"/>
            <p:nvPr/>
          </p:nvSpPr>
          <p:spPr>
            <a:xfrm>
              <a:off x="17919046" y="30609743"/>
              <a:ext cx="4463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400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itchFamily="34" charset="0"/>
                  <a:cs typeface="Times New Roman" pitchFamily="18" charset="0"/>
                </a:rPr>
                <a:t>[3] </a:t>
              </a:r>
              <a:endParaRPr lang="fr-BE" sz="1400" dirty="0"/>
            </a:p>
          </p:txBody>
        </p:sp>
      </p:grpSp>
      <p:grpSp>
        <p:nvGrpSpPr>
          <p:cNvPr id="1120" name="Groupe 1119">
            <a:extLst>
              <a:ext uri="{FF2B5EF4-FFF2-40B4-BE49-F238E27FC236}">
                <a16:creationId xmlns:a16="http://schemas.microsoft.com/office/drawing/2014/main" id="{AB87833A-21CE-3EE5-3F95-7B580BA9FE58}"/>
              </a:ext>
            </a:extLst>
          </p:cNvPr>
          <p:cNvGrpSpPr/>
          <p:nvPr/>
        </p:nvGrpSpPr>
        <p:grpSpPr>
          <a:xfrm>
            <a:off x="17156952" y="30525573"/>
            <a:ext cx="3609017" cy="2533736"/>
            <a:chOff x="18792910" y="28924383"/>
            <a:chExt cx="3016698" cy="2124166"/>
          </a:xfrm>
        </p:grpSpPr>
        <p:pic>
          <p:nvPicPr>
            <p:cNvPr id="1068" name="Image 1067">
              <a:extLst>
                <a:ext uri="{FF2B5EF4-FFF2-40B4-BE49-F238E27FC236}">
                  <a16:creationId xmlns:a16="http://schemas.microsoft.com/office/drawing/2014/main" id="{A70C7C8C-C46A-85D0-71E7-B5CC30EED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314246" y="29249582"/>
              <a:ext cx="1495362" cy="1050093"/>
            </a:xfrm>
            <a:prstGeom prst="rect">
              <a:avLst/>
            </a:prstGeom>
          </p:spPr>
        </p:pic>
        <p:grpSp>
          <p:nvGrpSpPr>
            <p:cNvPr id="1105" name="Groupe 1104">
              <a:extLst>
                <a:ext uri="{FF2B5EF4-FFF2-40B4-BE49-F238E27FC236}">
                  <a16:creationId xmlns:a16="http://schemas.microsoft.com/office/drawing/2014/main" id="{ECE0E9D5-6C84-0229-1F02-F75C6EA1250F}"/>
                </a:ext>
              </a:extLst>
            </p:cNvPr>
            <p:cNvGrpSpPr/>
            <p:nvPr/>
          </p:nvGrpSpPr>
          <p:grpSpPr>
            <a:xfrm>
              <a:off x="18792910" y="28924383"/>
              <a:ext cx="2605337" cy="2124166"/>
              <a:chOff x="19087214" y="29190143"/>
              <a:chExt cx="2207314" cy="1760390"/>
            </a:xfrm>
          </p:grpSpPr>
          <p:pic>
            <p:nvPicPr>
              <p:cNvPr id="1066" name="Image 1065">
                <a:extLst>
                  <a:ext uri="{FF2B5EF4-FFF2-40B4-BE49-F238E27FC236}">
                    <a16:creationId xmlns:a16="http://schemas.microsoft.com/office/drawing/2014/main" id="{67BE5545-CEB8-7D48-E7B8-34329685B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087214" y="29190143"/>
                <a:ext cx="2033470" cy="1760390"/>
              </a:xfrm>
              <a:prstGeom prst="rect">
                <a:avLst/>
              </a:prstGeom>
            </p:spPr>
          </p:pic>
          <p:sp>
            <p:nvSpPr>
              <p:cNvPr id="1098" name="ZoneTexte 1097">
                <a:extLst>
                  <a:ext uri="{FF2B5EF4-FFF2-40B4-BE49-F238E27FC236}">
                    <a16:creationId xmlns:a16="http://schemas.microsoft.com/office/drawing/2014/main" id="{42E0BD1F-9441-D3D4-320D-0B2109FFF0D6}"/>
                  </a:ext>
                </a:extLst>
              </p:cNvPr>
              <p:cNvSpPr txBox="1"/>
              <p:nvPr/>
            </p:nvSpPr>
            <p:spPr>
              <a:xfrm>
                <a:off x="20848214" y="30631771"/>
                <a:ext cx="4463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1400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itchFamily="34" charset="0"/>
                    <a:cs typeface="Times New Roman" pitchFamily="18" charset="0"/>
                  </a:rPr>
                  <a:t>[3] </a:t>
                </a:r>
                <a:endParaRPr lang="fr-BE" sz="1400" dirty="0"/>
              </a:p>
            </p:txBody>
          </p:sp>
        </p:grpSp>
      </p:grpSp>
      <p:grpSp>
        <p:nvGrpSpPr>
          <p:cNvPr id="1128" name="Groupe 1127">
            <a:extLst>
              <a:ext uri="{FF2B5EF4-FFF2-40B4-BE49-F238E27FC236}">
                <a16:creationId xmlns:a16="http://schemas.microsoft.com/office/drawing/2014/main" id="{743713F0-D686-3CA4-6A50-300619A5F2FA}"/>
              </a:ext>
            </a:extLst>
          </p:cNvPr>
          <p:cNvGrpSpPr/>
          <p:nvPr/>
        </p:nvGrpSpPr>
        <p:grpSpPr>
          <a:xfrm>
            <a:off x="312872" y="31024834"/>
            <a:ext cx="7534933" cy="2034475"/>
            <a:chOff x="427172" y="30949218"/>
            <a:chExt cx="7534933" cy="2034475"/>
          </a:xfrm>
        </p:grpSpPr>
        <p:grpSp>
          <p:nvGrpSpPr>
            <p:cNvPr id="1109" name="Groupe 1108">
              <a:extLst>
                <a:ext uri="{FF2B5EF4-FFF2-40B4-BE49-F238E27FC236}">
                  <a16:creationId xmlns:a16="http://schemas.microsoft.com/office/drawing/2014/main" id="{3F9A7C18-4500-6973-D8C7-831DBEF3E18C}"/>
                </a:ext>
              </a:extLst>
            </p:cNvPr>
            <p:cNvGrpSpPr/>
            <p:nvPr/>
          </p:nvGrpSpPr>
          <p:grpSpPr>
            <a:xfrm>
              <a:off x="4670869" y="30958763"/>
              <a:ext cx="3291236" cy="2013669"/>
              <a:chOff x="5247585" y="29290369"/>
              <a:chExt cx="2144679" cy="1306844"/>
            </a:xfrm>
          </p:grpSpPr>
          <p:pic>
            <p:nvPicPr>
              <p:cNvPr id="1087" name="Image 1086">
                <a:extLst>
                  <a:ext uri="{FF2B5EF4-FFF2-40B4-BE49-F238E27FC236}">
                    <a16:creationId xmlns:a16="http://schemas.microsoft.com/office/drawing/2014/main" id="{03978172-4DEF-13B1-7B1F-8CD22635BB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47585" y="29290369"/>
                <a:ext cx="2091603" cy="1245955"/>
              </a:xfrm>
              <a:prstGeom prst="rect">
                <a:avLst/>
              </a:prstGeom>
            </p:spPr>
          </p:pic>
          <p:sp>
            <p:nvSpPr>
              <p:cNvPr id="1094" name="ZoneTexte 1093">
                <a:extLst>
                  <a:ext uri="{FF2B5EF4-FFF2-40B4-BE49-F238E27FC236}">
                    <a16:creationId xmlns:a16="http://schemas.microsoft.com/office/drawing/2014/main" id="{E41E5B24-6D43-1825-2822-A12859C5568F}"/>
                  </a:ext>
                </a:extLst>
              </p:cNvPr>
              <p:cNvSpPr txBox="1"/>
              <p:nvPr/>
            </p:nvSpPr>
            <p:spPr>
              <a:xfrm>
                <a:off x="6945950" y="30289436"/>
                <a:ext cx="4463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1400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itchFamily="34" charset="0"/>
                    <a:cs typeface="Times New Roman" pitchFamily="18" charset="0"/>
                  </a:rPr>
                  <a:t>[3] </a:t>
                </a:r>
                <a:endParaRPr lang="fr-BE" sz="1400" dirty="0"/>
              </a:p>
            </p:txBody>
          </p:sp>
        </p:grpSp>
        <p:grpSp>
          <p:nvGrpSpPr>
            <p:cNvPr id="1111" name="Groupe 1110">
              <a:extLst>
                <a:ext uri="{FF2B5EF4-FFF2-40B4-BE49-F238E27FC236}">
                  <a16:creationId xmlns:a16="http://schemas.microsoft.com/office/drawing/2014/main" id="{2AC56FBA-6063-FF53-F755-5CFF2119AB40}"/>
                </a:ext>
              </a:extLst>
            </p:cNvPr>
            <p:cNvGrpSpPr/>
            <p:nvPr/>
          </p:nvGrpSpPr>
          <p:grpSpPr>
            <a:xfrm>
              <a:off x="427172" y="30949218"/>
              <a:ext cx="3410876" cy="2034475"/>
              <a:chOff x="294318" y="29290369"/>
              <a:chExt cx="2466975" cy="1269269"/>
            </a:xfrm>
          </p:grpSpPr>
          <p:pic>
            <p:nvPicPr>
              <p:cNvPr id="1089" name="Image 1088">
                <a:extLst>
                  <a:ext uri="{FF2B5EF4-FFF2-40B4-BE49-F238E27FC236}">
                    <a16:creationId xmlns:a16="http://schemas.microsoft.com/office/drawing/2014/main" id="{8E8D5A5B-6B3F-FAC3-CE97-15BFDECCD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4318" y="29290369"/>
                <a:ext cx="2466975" cy="1200150"/>
              </a:xfrm>
              <a:prstGeom prst="rect">
                <a:avLst/>
              </a:prstGeom>
            </p:spPr>
          </p:pic>
          <p:sp>
            <p:nvSpPr>
              <p:cNvPr id="1102" name="ZoneTexte 1101">
                <a:extLst>
                  <a:ext uri="{FF2B5EF4-FFF2-40B4-BE49-F238E27FC236}">
                    <a16:creationId xmlns:a16="http://schemas.microsoft.com/office/drawing/2014/main" id="{9E3204CB-7FE0-F7A4-F010-ED9F31B35BA9}"/>
                  </a:ext>
                </a:extLst>
              </p:cNvPr>
              <p:cNvSpPr txBox="1"/>
              <p:nvPr/>
            </p:nvSpPr>
            <p:spPr>
              <a:xfrm>
                <a:off x="2039415" y="30251861"/>
                <a:ext cx="4463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1400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itchFamily="34" charset="0"/>
                    <a:cs typeface="Times New Roman" pitchFamily="18" charset="0"/>
                  </a:rPr>
                  <a:t>[4] </a:t>
                </a:r>
                <a:endParaRPr lang="fr-BE" sz="1400" dirty="0"/>
              </a:p>
            </p:txBody>
          </p:sp>
        </p:grpSp>
      </p:grpSp>
      <p:pic>
        <p:nvPicPr>
          <p:cNvPr id="1119" name="Image 1118">
            <a:extLst>
              <a:ext uri="{FF2B5EF4-FFF2-40B4-BE49-F238E27FC236}">
                <a16:creationId xmlns:a16="http://schemas.microsoft.com/office/drawing/2014/main" id="{EB6C1587-2023-8CD6-0654-2B8F0642471B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3360" y="8600327"/>
            <a:ext cx="18000000" cy="10386853"/>
          </a:xfrm>
          <a:prstGeom prst="rect">
            <a:avLst/>
          </a:prstGeom>
        </p:spPr>
      </p:pic>
      <p:grpSp>
        <p:nvGrpSpPr>
          <p:cNvPr id="1127" name="Groupe 1126">
            <a:extLst>
              <a:ext uri="{FF2B5EF4-FFF2-40B4-BE49-F238E27FC236}">
                <a16:creationId xmlns:a16="http://schemas.microsoft.com/office/drawing/2014/main" id="{FDA4AB82-FE8C-539D-B5CD-96318F1195F4}"/>
              </a:ext>
            </a:extLst>
          </p:cNvPr>
          <p:cNvGrpSpPr/>
          <p:nvPr/>
        </p:nvGrpSpPr>
        <p:grpSpPr>
          <a:xfrm>
            <a:off x="2127015" y="29872719"/>
            <a:ext cx="3736746" cy="1239419"/>
            <a:chOff x="1945594" y="29757988"/>
            <a:chExt cx="3736746" cy="1239419"/>
          </a:xfrm>
        </p:grpSpPr>
        <p:pic>
          <p:nvPicPr>
            <p:cNvPr id="1083" name="Graphique 1082" descr="Flèche vers la droite avec un remplissage uni">
              <a:extLst>
                <a:ext uri="{FF2B5EF4-FFF2-40B4-BE49-F238E27FC236}">
                  <a16:creationId xmlns:a16="http://schemas.microsoft.com/office/drawing/2014/main" id="{875E349C-9DCF-D31F-D767-1100F3113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17836838">
              <a:off x="2068978" y="29634604"/>
              <a:ext cx="1239419" cy="1486187"/>
            </a:xfrm>
            <a:prstGeom prst="rect">
              <a:avLst/>
            </a:prstGeom>
          </p:spPr>
        </p:pic>
        <p:pic>
          <p:nvPicPr>
            <p:cNvPr id="1121" name="Graphique 1120" descr="Flèche vers la droite avec un remplissage uni">
              <a:extLst>
                <a:ext uri="{FF2B5EF4-FFF2-40B4-BE49-F238E27FC236}">
                  <a16:creationId xmlns:a16="http://schemas.microsoft.com/office/drawing/2014/main" id="{4FA3BB22-6492-978D-B2E0-FCE3E81F3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3763162" flipV="1">
              <a:off x="4319537" y="29634604"/>
              <a:ext cx="1239419" cy="1486187"/>
            </a:xfrm>
            <a:prstGeom prst="rect">
              <a:avLst/>
            </a:prstGeom>
          </p:spPr>
        </p:pic>
      </p:grpSp>
      <p:pic>
        <p:nvPicPr>
          <p:cNvPr id="1130" name="Image 1129">
            <a:extLst>
              <a:ext uri="{FF2B5EF4-FFF2-40B4-BE49-F238E27FC236}">
                <a16:creationId xmlns:a16="http://schemas.microsoft.com/office/drawing/2014/main" id="{E02D814A-0BA4-BC1D-B023-BC851B48A12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DEEBF7"/>
              </a:clrFrom>
              <a:clrTo>
                <a:srgbClr val="DE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2294" y="14235312"/>
            <a:ext cx="8280000" cy="49689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DA4F635-0B73-DCA7-8206-290E9B65504A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1907" y="28188796"/>
            <a:ext cx="7844368" cy="487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208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Thème Office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039"/>
      </a:accent2>
      <a:accent3>
        <a:srgbClr val="A5A5A5"/>
      </a:accent3>
      <a:accent4>
        <a:srgbClr val="94CD7E"/>
      </a:accent4>
      <a:accent5>
        <a:srgbClr val="8DB3E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73CAB53DD0D24F847A80AD4680E291" ma:contentTypeVersion="0" ma:contentTypeDescription="Crée un document." ma:contentTypeScope="" ma:versionID="8b3c948cb6a4422ec8f35dc73181bc0f">
  <xsd:schema xmlns:xsd="http://www.w3.org/2001/XMLSchema" xmlns:p="http://schemas.microsoft.com/office/2006/metadata/properties" targetNamespace="http://schemas.microsoft.com/office/2006/metadata/properties" ma:root="true" ma:fieldsID="75019ab185b48580fc336df4da24a7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51CD8E-034F-4689-8CAC-D5D53E866EB1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6ED2B8-B695-41F3-A258-2CAC3A5144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39D4FCE-17C4-47A2-AA16-A7B8F9EEE4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10929</TotalTime>
  <Words>606</Words>
  <Application>Microsoft Office PowerPoint</Application>
  <PresentationFormat>Personnalisé</PresentationFormat>
  <Paragraphs>69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Thème Office</vt:lpstr>
      <vt:lpstr>Présentation PowerPoint</vt:lpstr>
    </vt:vector>
  </TitlesOfParts>
  <Company>Faculte Polytechnique de Mons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l’exposé</dc:title>
  <dc:creator>Alexandre.MEGRET@umons.ac.be</dc:creator>
  <cp:lastModifiedBy>Estelle LEWILLION</cp:lastModifiedBy>
  <cp:revision>133</cp:revision>
  <dcterms:created xsi:type="dcterms:W3CDTF">2009-06-17T14:08:01Z</dcterms:created>
  <dcterms:modified xsi:type="dcterms:W3CDTF">2024-05-28T14:57:02Z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age">
    <vt:lpwstr/>
  </property>
</Properties>
</file>