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59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69" r:id="rId8"/>
    <p:sldMasterId id="2147483661" r:id="rId9"/>
  </p:sldMasterIdLst>
  <p:notesMasterIdLst>
    <p:notesMasterId r:id="rId31"/>
  </p:notesMasterIdLst>
  <p:sldIdLst>
    <p:sldId id="283" r:id="rId10"/>
    <p:sldId id="256" r:id="rId11"/>
    <p:sldId id="259" r:id="rId12"/>
    <p:sldId id="262" r:id="rId13"/>
    <p:sldId id="270" r:id="rId14"/>
    <p:sldId id="271" r:id="rId15"/>
    <p:sldId id="288" r:id="rId16"/>
    <p:sldId id="286" r:id="rId17"/>
    <p:sldId id="287" r:id="rId18"/>
    <p:sldId id="293" r:id="rId19"/>
    <p:sldId id="289" r:id="rId20"/>
    <p:sldId id="290" r:id="rId21"/>
    <p:sldId id="291" r:id="rId22"/>
    <p:sldId id="292" r:id="rId23"/>
    <p:sldId id="272" r:id="rId24"/>
    <p:sldId id="273" r:id="rId25"/>
    <p:sldId id="275" r:id="rId26"/>
    <p:sldId id="276" r:id="rId27"/>
    <p:sldId id="279" r:id="rId28"/>
    <p:sldId id="278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A8FA65-E877-674E-218A-2C5C635BA9CA}" name="Guru Kiran KADANURU RAJASHEKAR" initials="" userId="S::538423@umons.ac.be::9f229bf4-62ea-4274-9836-88f77090ad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A95"/>
    <a:srgbClr val="A6B727"/>
    <a:srgbClr val="92A8B5"/>
    <a:srgbClr val="878786"/>
    <a:srgbClr val="859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AF6D1-F10D-4720-A38D-C3AF34AC18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C4549-EA2C-41D5-8644-4A80CF6BF276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Further Mn complexes will be coupled to silica nanoparticles, at the surface or inside the nanoparticles and a detailed </a:t>
          </a:r>
          <a:r>
            <a:rPr lang="en-IN" dirty="0" err="1"/>
            <a:t>relaxometric</a:t>
          </a:r>
          <a:r>
            <a:rPr lang="en-IN" dirty="0"/>
            <a:t> study of the different systems will be performed.</a:t>
          </a:r>
          <a:endParaRPr lang="en-US" dirty="0"/>
        </a:p>
      </dgm:t>
    </dgm:pt>
    <dgm:pt modelId="{00140AE1-AE6D-4074-9D2D-97713FB19EB1}" type="parTrans" cxnId="{8EAAD276-CA77-4E4A-83B8-B907B6661B8A}">
      <dgm:prSet/>
      <dgm:spPr/>
      <dgm:t>
        <a:bodyPr/>
        <a:lstStyle/>
        <a:p>
          <a:endParaRPr lang="en-US"/>
        </a:p>
      </dgm:t>
    </dgm:pt>
    <dgm:pt modelId="{6108436A-171D-479B-B7D6-520BF11FE4D0}" type="sibTrans" cxnId="{8EAAD276-CA77-4E4A-83B8-B907B6661B8A}">
      <dgm:prSet/>
      <dgm:spPr/>
      <dgm:t>
        <a:bodyPr/>
        <a:lstStyle/>
        <a:p>
          <a:endParaRPr lang="en-US"/>
        </a:p>
      </dgm:t>
    </dgm:pt>
    <dgm:pt modelId="{3698AF51-CD71-4782-908A-38CBFC623708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Objectives- The aim of the project is to develop highly efficient Mn-complexes as MRI contrast agents which are indeed  suitable alternative to the gadolinium complexes which have toxicity issue.</a:t>
          </a:r>
          <a:endParaRPr lang="en-US" dirty="0"/>
        </a:p>
      </dgm:t>
    </dgm:pt>
    <dgm:pt modelId="{78B1C5FD-67D0-41C1-B1C7-F125B1510108}" type="sibTrans" cxnId="{BFC688A7-7ED2-439C-A942-393CB8CF4B7D}">
      <dgm:prSet/>
      <dgm:spPr/>
      <dgm:t>
        <a:bodyPr/>
        <a:lstStyle/>
        <a:p>
          <a:endParaRPr lang="en-US"/>
        </a:p>
      </dgm:t>
    </dgm:pt>
    <dgm:pt modelId="{EBA788B3-F9E6-46FB-B22F-2A73B1175A76}" type="parTrans" cxnId="{BFC688A7-7ED2-439C-A942-393CB8CF4B7D}">
      <dgm:prSet/>
      <dgm:spPr/>
      <dgm:t>
        <a:bodyPr/>
        <a:lstStyle/>
        <a:p>
          <a:endParaRPr lang="en-US"/>
        </a:p>
      </dgm:t>
    </dgm:pt>
    <dgm:pt modelId="{B8361D40-2B8A-409D-B1DD-BDFADB903E6B}" type="pres">
      <dgm:prSet presAssocID="{A60AF6D1-F10D-4720-A38D-C3AF34AC180C}" presName="root" presStyleCnt="0">
        <dgm:presLayoutVars>
          <dgm:dir/>
          <dgm:resizeHandles val="exact"/>
        </dgm:presLayoutVars>
      </dgm:prSet>
      <dgm:spPr/>
    </dgm:pt>
    <dgm:pt modelId="{32E2D391-471D-4833-8847-80CD38968713}" type="pres">
      <dgm:prSet presAssocID="{3698AF51-CD71-4782-908A-38CBFC623708}" presName="compNode" presStyleCnt="0"/>
      <dgm:spPr/>
    </dgm:pt>
    <dgm:pt modelId="{CC51B5A6-F47F-427C-BCA3-03CD253A6906}" type="pres">
      <dgm:prSet presAssocID="{3698AF51-CD71-4782-908A-38CBFC623708}" presName="bgRect" presStyleLbl="bgShp" presStyleIdx="0" presStyleCnt="2"/>
      <dgm:spPr/>
    </dgm:pt>
    <dgm:pt modelId="{625C6FAB-06FD-4DB4-8174-6EC175A47465}" type="pres">
      <dgm:prSet presAssocID="{3698AF51-CD71-4782-908A-38CBFC6237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A32C614-423C-4516-A449-0AB8BFBFCE0D}" type="pres">
      <dgm:prSet presAssocID="{3698AF51-CD71-4782-908A-38CBFC623708}" presName="spaceRect" presStyleCnt="0"/>
      <dgm:spPr/>
    </dgm:pt>
    <dgm:pt modelId="{8076CB86-5DA1-4437-8FEC-7A055EB8E891}" type="pres">
      <dgm:prSet presAssocID="{3698AF51-CD71-4782-908A-38CBFC623708}" presName="parTx" presStyleLbl="revTx" presStyleIdx="0" presStyleCnt="2">
        <dgm:presLayoutVars>
          <dgm:chMax val="0"/>
          <dgm:chPref val="0"/>
        </dgm:presLayoutVars>
      </dgm:prSet>
      <dgm:spPr/>
    </dgm:pt>
    <dgm:pt modelId="{0477C143-5F29-4B9C-8ECB-8383F6D1A8C2}" type="pres">
      <dgm:prSet presAssocID="{78B1C5FD-67D0-41C1-B1C7-F125B1510108}" presName="sibTrans" presStyleCnt="0"/>
      <dgm:spPr/>
    </dgm:pt>
    <dgm:pt modelId="{539EE157-D8AE-48FC-BD1D-A7ECC0E1A3E7}" type="pres">
      <dgm:prSet presAssocID="{517C4549-EA2C-41D5-8644-4A80CF6BF276}" presName="compNode" presStyleCnt="0"/>
      <dgm:spPr/>
    </dgm:pt>
    <dgm:pt modelId="{F5CF5B33-4697-4261-8E58-C9384845FF13}" type="pres">
      <dgm:prSet presAssocID="{517C4549-EA2C-41D5-8644-4A80CF6BF276}" presName="bgRect" presStyleLbl="bgShp" presStyleIdx="1" presStyleCnt="2" custLinFactNeighborX="1724" custLinFactNeighborY="7906"/>
      <dgm:spPr/>
    </dgm:pt>
    <dgm:pt modelId="{C88BE11D-E859-4CBF-BD02-C2B84C601B69}" type="pres">
      <dgm:prSet presAssocID="{517C4549-EA2C-41D5-8644-4A80CF6BF276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FC99FDD-D726-4F20-9BB3-B4B782DAA14F}" type="pres">
      <dgm:prSet presAssocID="{517C4549-EA2C-41D5-8644-4A80CF6BF276}" presName="spaceRect" presStyleCnt="0"/>
      <dgm:spPr/>
    </dgm:pt>
    <dgm:pt modelId="{4534F369-2A31-4751-9851-8410621E4F5D}" type="pres">
      <dgm:prSet presAssocID="{517C4549-EA2C-41D5-8644-4A80CF6BF27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5F9970F-DD29-1B4A-928D-0B53D4678B8D}" type="presOf" srcId="{3698AF51-CD71-4782-908A-38CBFC623708}" destId="{8076CB86-5DA1-4437-8FEC-7A055EB8E891}" srcOrd="0" destOrd="0" presId="urn:microsoft.com/office/officeart/2018/2/layout/IconVerticalSolidList"/>
    <dgm:cxn modelId="{8EAAD276-CA77-4E4A-83B8-B907B6661B8A}" srcId="{A60AF6D1-F10D-4720-A38D-C3AF34AC180C}" destId="{517C4549-EA2C-41D5-8644-4A80CF6BF276}" srcOrd="1" destOrd="0" parTransId="{00140AE1-AE6D-4074-9D2D-97713FB19EB1}" sibTransId="{6108436A-171D-479B-B7D6-520BF11FE4D0}"/>
    <dgm:cxn modelId="{BFC688A7-7ED2-439C-A942-393CB8CF4B7D}" srcId="{A60AF6D1-F10D-4720-A38D-C3AF34AC180C}" destId="{3698AF51-CD71-4782-908A-38CBFC623708}" srcOrd="0" destOrd="0" parTransId="{EBA788B3-F9E6-46FB-B22F-2A73B1175A76}" sibTransId="{78B1C5FD-67D0-41C1-B1C7-F125B1510108}"/>
    <dgm:cxn modelId="{8F2EBDDB-B7D4-3245-A7E1-F1EDAA17990B}" type="presOf" srcId="{A60AF6D1-F10D-4720-A38D-C3AF34AC180C}" destId="{B8361D40-2B8A-409D-B1DD-BDFADB903E6B}" srcOrd="0" destOrd="0" presId="urn:microsoft.com/office/officeart/2018/2/layout/IconVerticalSolidList"/>
    <dgm:cxn modelId="{D580B9E0-B524-BE4D-BC90-40FEA66AC542}" type="presOf" srcId="{517C4549-EA2C-41D5-8644-4A80CF6BF276}" destId="{4534F369-2A31-4751-9851-8410621E4F5D}" srcOrd="0" destOrd="0" presId="urn:microsoft.com/office/officeart/2018/2/layout/IconVerticalSolidList"/>
    <dgm:cxn modelId="{1CD8FD6E-F20B-274C-BC87-FCFE8530A442}" type="presParOf" srcId="{B8361D40-2B8A-409D-B1DD-BDFADB903E6B}" destId="{32E2D391-471D-4833-8847-80CD38968713}" srcOrd="0" destOrd="0" presId="urn:microsoft.com/office/officeart/2018/2/layout/IconVerticalSolidList"/>
    <dgm:cxn modelId="{46829FD9-9128-2D44-88DA-C13528C935AD}" type="presParOf" srcId="{32E2D391-471D-4833-8847-80CD38968713}" destId="{CC51B5A6-F47F-427C-BCA3-03CD253A6906}" srcOrd="0" destOrd="0" presId="urn:microsoft.com/office/officeart/2018/2/layout/IconVerticalSolidList"/>
    <dgm:cxn modelId="{E9C0381E-489E-3242-A07A-B50224B3CCE4}" type="presParOf" srcId="{32E2D391-471D-4833-8847-80CD38968713}" destId="{625C6FAB-06FD-4DB4-8174-6EC175A47465}" srcOrd="1" destOrd="0" presId="urn:microsoft.com/office/officeart/2018/2/layout/IconVerticalSolidList"/>
    <dgm:cxn modelId="{1C59A5A9-C0F8-5547-87B6-F96E014ED596}" type="presParOf" srcId="{32E2D391-471D-4833-8847-80CD38968713}" destId="{8A32C614-423C-4516-A449-0AB8BFBFCE0D}" srcOrd="2" destOrd="0" presId="urn:microsoft.com/office/officeart/2018/2/layout/IconVerticalSolidList"/>
    <dgm:cxn modelId="{4FDDC1E6-36EC-E040-82D7-6C71074169EF}" type="presParOf" srcId="{32E2D391-471D-4833-8847-80CD38968713}" destId="{8076CB86-5DA1-4437-8FEC-7A055EB8E891}" srcOrd="3" destOrd="0" presId="urn:microsoft.com/office/officeart/2018/2/layout/IconVerticalSolidList"/>
    <dgm:cxn modelId="{BC47FBBC-28DE-5145-BB55-25DA94504DB4}" type="presParOf" srcId="{B8361D40-2B8A-409D-B1DD-BDFADB903E6B}" destId="{0477C143-5F29-4B9C-8ECB-8383F6D1A8C2}" srcOrd="1" destOrd="0" presId="urn:microsoft.com/office/officeart/2018/2/layout/IconVerticalSolidList"/>
    <dgm:cxn modelId="{8FDAF310-1CC6-F945-AF4C-2C6D941A46E9}" type="presParOf" srcId="{B8361D40-2B8A-409D-B1DD-BDFADB903E6B}" destId="{539EE157-D8AE-48FC-BD1D-A7ECC0E1A3E7}" srcOrd="2" destOrd="0" presId="urn:microsoft.com/office/officeart/2018/2/layout/IconVerticalSolidList"/>
    <dgm:cxn modelId="{A7A8151A-6A34-A146-BE14-7CC3B0AD4489}" type="presParOf" srcId="{539EE157-D8AE-48FC-BD1D-A7ECC0E1A3E7}" destId="{F5CF5B33-4697-4261-8E58-C9384845FF13}" srcOrd="0" destOrd="0" presId="urn:microsoft.com/office/officeart/2018/2/layout/IconVerticalSolidList"/>
    <dgm:cxn modelId="{82C13101-0236-B540-AEB6-EBF10E739BEF}" type="presParOf" srcId="{539EE157-D8AE-48FC-BD1D-A7ECC0E1A3E7}" destId="{C88BE11D-E859-4CBF-BD02-C2B84C601B69}" srcOrd="1" destOrd="0" presId="urn:microsoft.com/office/officeart/2018/2/layout/IconVerticalSolidList"/>
    <dgm:cxn modelId="{871678CB-4008-1246-A7AB-C4C79FA102C2}" type="presParOf" srcId="{539EE157-D8AE-48FC-BD1D-A7ECC0E1A3E7}" destId="{AFC99FDD-D726-4F20-9BB3-B4B782DAA14F}" srcOrd="2" destOrd="0" presId="urn:microsoft.com/office/officeart/2018/2/layout/IconVerticalSolidList"/>
    <dgm:cxn modelId="{27C998F8-57AC-B348-AB63-9CF9DF4A0F60}" type="presParOf" srcId="{539EE157-D8AE-48FC-BD1D-A7ECC0E1A3E7}" destId="{4534F369-2A31-4751-9851-8410621E4F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C42E7-F89C-4F3F-9554-299E2FBCBE6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40D873-A785-4B1F-9826-25A341949ECB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Synthesis of stable </a:t>
          </a:r>
          <a:r>
            <a:rPr lang="en-IN" dirty="0" err="1"/>
            <a:t>pyclen</a:t>
          </a:r>
          <a:r>
            <a:rPr lang="en-IN" dirty="0"/>
            <a:t>-based Mn complexes as contrast agents.   </a:t>
          </a:r>
          <a:endParaRPr lang="en-US" dirty="0"/>
        </a:p>
      </dgm:t>
    </dgm:pt>
    <dgm:pt modelId="{23A49C77-3538-4C6E-9111-F2B56930E2A2}" type="parTrans" cxnId="{4B707583-2037-48BC-8DF2-D8ED3AF11321}">
      <dgm:prSet/>
      <dgm:spPr/>
      <dgm:t>
        <a:bodyPr/>
        <a:lstStyle/>
        <a:p>
          <a:endParaRPr lang="en-US"/>
        </a:p>
      </dgm:t>
    </dgm:pt>
    <dgm:pt modelId="{EC4739D7-8C18-43BB-B10A-938D194D9D25}" type="sibTrans" cxnId="{4B707583-2037-48BC-8DF2-D8ED3AF11321}">
      <dgm:prSet/>
      <dgm:spPr/>
      <dgm:t>
        <a:bodyPr/>
        <a:lstStyle/>
        <a:p>
          <a:endParaRPr lang="en-US"/>
        </a:p>
      </dgm:t>
    </dgm:pt>
    <dgm:pt modelId="{4B1F16AD-E139-4B3E-A563-498AC8434368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0" i="0" dirty="0"/>
            <a:t>Design synthesis, </a:t>
          </a:r>
          <a:r>
            <a:rPr lang="en-IN" b="0" i="0" dirty="0" err="1"/>
            <a:t>analyze</a:t>
          </a:r>
          <a:r>
            <a:rPr lang="en-IN" b="0" i="0" dirty="0"/>
            <a:t> structure, measure stability via spectroscopy and </a:t>
          </a:r>
          <a:r>
            <a:rPr lang="en-IN" b="0" i="0" dirty="0" err="1"/>
            <a:t>relaxometric</a:t>
          </a:r>
          <a:r>
            <a:rPr lang="en-IN" b="0" i="0" dirty="0"/>
            <a:t> studies.</a:t>
          </a:r>
          <a:endParaRPr lang="en-US" dirty="0"/>
        </a:p>
      </dgm:t>
    </dgm:pt>
    <dgm:pt modelId="{3C4DD61A-2D46-4511-B4C1-4227EA8F1560}" type="parTrans" cxnId="{13F9736F-009A-45D4-8AB1-975CB581CEB9}">
      <dgm:prSet/>
      <dgm:spPr/>
      <dgm:t>
        <a:bodyPr/>
        <a:lstStyle/>
        <a:p>
          <a:endParaRPr lang="en-US"/>
        </a:p>
      </dgm:t>
    </dgm:pt>
    <dgm:pt modelId="{1880B138-84D7-4B83-83B4-6D0D79B13A42}" type="sibTrans" cxnId="{13F9736F-009A-45D4-8AB1-975CB581CEB9}">
      <dgm:prSet/>
      <dgm:spPr/>
      <dgm:t>
        <a:bodyPr/>
        <a:lstStyle/>
        <a:p>
          <a:endParaRPr lang="en-US"/>
        </a:p>
      </dgm:t>
    </dgm:pt>
    <dgm:pt modelId="{5EC1334C-3D7F-44E3-8E5B-92792ADD99A5}" type="pres">
      <dgm:prSet presAssocID="{AD1C42E7-F89C-4F3F-9554-299E2FBCBE6C}" presName="root" presStyleCnt="0">
        <dgm:presLayoutVars>
          <dgm:dir/>
          <dgm:resizeHandles val="exact"/>
        </dgm:presLayoutVars>
      </dgm:prSet>
      <dgm:spPr/>
    </dgm:pt>
    <dgm:pt modelId="{8FB726B1-15D8-48EC-AD8B-A19B6139B565}" type="pres">
      <dgm:prSet presAssocID="{0240D873-A785-4B1F-9826-25A341949ECB}" presName="compNode" presStyleCnt="0"/>
      <dgm:spPr/>
    </dgm:pt>
    <dgm:pt modelId="{DFB406FC-9A1D-4E0A-A8A6-0231F31313EE}" type="pres">
      <dgm:prSet presAssocID="{0240D873-A785-4B1F-9826-25A341949E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4EDBE6E-F113-4633-83F5-BDF62DF5C00F}" type="pres">
      <dgm:prSet presAssocID="{0240D873-A785-4B1F-9826-25A341949ECB}" presName="spaceRect" presStyleCnt="0"/>
      <dgm:spPr/>
    </dgm:pt>
    <dgm:pt modelId="{F8F38F2A-1862-4F0C-BC98-D4CE52407AFA}" type="pres">
      <dgm:prSet presAssocID="{0240D873-A785-4B1F-9826-25A341949ECB}" presName="textRect" presStyleLbl="revTx" presStyleIdx="0" presStyleCnt="2">
        <dgm:presLayoutVars>
          <dgm:chMax val="1"/>
          <dgm:chPref val="1"/>
        </dgm:presLayoutVars>
      </dgm:prSet>
      <dgm:spPr/>
    </dgm:pt>
    <dgm:pt modelId="{0360D277-0434-4E48-8BC1-464ADC7F93F0}" type="pres">
      <dgm:prSet presAssocID="{EC4739D7-8C18-43BB-B10A-938D194D9D25}" presName="sibTrans" presStyleCnt="0"/>
      <dgm:spPr/>
    </dgm:pt>
    <dgm:pt modelId="{8655FE50-7F24-4B47-B372-7A2FD8E2955C}" type="pres">
      <dgm:prSet presAssocID="{4B1F16AD-E139-4B3E-A563-498AC8434368}" presName="compNode" presStyleCnt="0"/>
      <dgm:spPr/>
    </dgm:pt>
    <dgm:pt modelId="{2D10B1D9-8D96-43EE-A990-B89CE24FF2CF}" type="pres">
      <dgm:prSet presAssocID="{4B1F16AD-E139-4B3E-A563-498AC84343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6561F64-1027-4FAF-A9D4-B54CAE08C534}" type="pres">
      <dgm:prSet presAssocID="{4B1F16AD-E139-4B3E-A563-498AC8434368}" presName="spaceRect" presStyleCnt="0"/>
      <dgm:spPr/>
    </dgm:pt>
    <dgm:pt modelId="{4961C77B-C032-4E27-90C1-8E3B3C041D09}" type="pres">
      <dgm:prSet presAssocID="{4B1F16AD-E139-4B3E-A563-498AC843436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B752B16-0883-FD48-8936-ECB50AA128C6}" type="presOf" srcId="{4B1F16AD-E139-4B3E-A563-498AC8434368}" destId="{4961C77B-C032-4E27-90C1-8E3B3C041D09}" srcOrd="0" destOrd="0" presId="urn:microsoft.com/office/officeart/2018/2/layout/IconLabelList"/>
    <dgm:cxn modelId="{6ED6FA57-054D-FC40-9F29-1212603C5D11}" type="presOf" srcId="{0240D873-A785-4B1F-9826-25A341949ECB}" destId="{F8F38F2A-1862-4F0C-BC98-D4CE52407AFA}" srcOrd="0" destOrd="0" presId="urn:microsoft.com/office/officeart/2018/2/layout/IconLabelList"/>
    <dgm:cxn modelId="{13F9736F-009A-45D4-8AB1-975CB581CEB9}" srcId="{AD1C42E7-F89C-4F3F-9554-299E2FBCBE6C}" destId="{4B1F16AD-E139-4B3E-A563-498AC8434368}" srcOrd="1" destOrd="0" parTransId="{3C4DD61A-2D46-4511-B4C1-4227EA8F1560}" sibTransId="{1880B138-84D7-4B83-83B4-6D0D79B13A42}"/>
    <dgm:cxn modelId="{4B707583-2037-48BC-8DF2-D8ED3AF11321}" srcId="{AD1C42E7-F89C-4F3F-9554-299E2FBCBE6C}" destId="{0240D873-A785-4B1F-9826-25A341949ECB}" srcOrd="0" destOrd="0" parTransId="{23A49C77-3538-4C6E-9111-F2B56930E2A2}" sibTransId="{EC4739D7-8C18-43BB-B10A-938D194D9D25}"/>
    <dgm:cxn modelId="{48E6ECF9-A185-8944-94DA-ECE6CF489433}" type="presOf" srcId="{AD1C42E7-F89C-4F3F-9554-299E2FBCBE6C}" destId="{5EC1334C-3D7F-44E3-8E5B-92792ADD99A5}" srcOrd="0" destOrd="0" presId="urn:microsoft.com/office/officeart/2018/2/layout/IconLabelList"/>
    <dgm:cxn modelId="{7AB4595B-DCF2-A748-BB83-0B9C5A5DDA7C}" type="presParOf" srcId="{5EC1334C-3D7F-44E3-8E5B-92792ADD99A5}" destId="{8FB726B1-15D8-48EC-AD8B-A19B6139B565}" srcOrd="0" destOrd="0" presId="urn:microsoft.com/office/officeart/2018/2/layout/IconLabelList"/>
    <dgm:cxn modelId="{817E1222-E0F5-934D-855C-D6A59B0FDFD2}" type="presParOf" srcId="{8FB726B1-15D8-48EC-AD8B-A19B6139B565}" destId="{DFB406FC-9A1D-4E0A-A8A6-0231F31313EE}" srcOrd="0" destOrd="0" presId="urn:microsoft.com/office/officeart/2018/2/layout/IconLabelList"/>
    <dgm:cxn modelId="{446B9AF9-2618-BC4E-B6FD-CC1FDCCB020B}" type="presParOf" srcId="{8FB726B1-15D8-48EC-AD8B-A19B6139B565}" destId="{C4EDBE6E-F113-4633-83F5-BDF62DF5C00F}" srcOrd="1" destOrd="0" presId="urn:microsoft.com/office/officeart/2018/2/layout/IconLabelList"/>
    <dgm:cxn modelId="{D808C66B-86C5-6841-8ADF-10ACBDBE1926}" type="presParOf" srcId="{8FB726B1-15D8-48EC-AD8B-A19B6139B565}" destId="{F8F38F2A-1862-4F0C-BC98-D4CE52407AFA}" srcOrd="2" destOrd="0" presId="urn:microsoft.com/office/officeart/2018/2/layout/IconLabelList"/>
    <dgm:cxn modelId="{558D843C-9309-8C46-9907-BB96D51AAD11}" type="presParOf" srcId="{5EC1334C-3D7F-44E3-8E5B-92792ADD99A5}" destId="{0360D277-0434-4E48-8BC1-464ADC7F93F0}" srcOrd="1" destOrd="0" presId="urn:microsoft.com/office/officeart/2018/2/layout/IconLabelList"/>
    <dgm:cxn modelId="{1B008304-FA3B-B34C-B7B6-7785FF46EE44}" type="presParOf" srcId="{5EC1334C-3D7F-44E3-8E5B-92792ADD99A5}" destId="{8655FE50-7F24-4B47-B372-7A2FD8E2955C}" srcOrd="2" destOrd="0" presId="urn:microsoft.com/office/officeart/2018/2/layout/IconLabelList"/>
    <dgm:cxn modelId="{6C11347D-34B6-5D4A-AEBD-C6F891B4B68A}" type="presParOf" srcId="{8655FE50-7F24-4B47-B372-7A2FD8E2955C}" destId="{2D10B1D9-8D96-43EE-A990-B89CE24FF2CF}" srcOrd="0" destOrd="0" presId="urn:microsoft.com/office/officeart/2018/2/layout/IconLabelList"/>
    <dgm:cxn modelId="{D899BC09-E29D-A44E-A1B1-9009A5516364}" type="presParOf" srcId="{8655FE50-7F24-4B47-B372-7A2FD8E2955C}" destId="{56561F64-1027-4FAF-A9D4-B54CAE08C534}" srcOrd="1" destOrd="0" presId="urn:microsoft.com/office/officeart/2018/2/layout/IconLabelList"/>
    <dgm:cxn modelId="{690273D7-4C3A-C14E-A6B6-112A732568DA}" type="presParOf" srcId="{8655FE50-7F24-4B47-B372-7A2FD8E2955C}" destId="{4961C77B-C032-4E27-90C1-8E3B3C041D0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3B5072-20E4-4C40-A2A4-AFAEC7B2DC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6C817-7A0C-4C77-9C67-36453E139A3A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Acquire relaxometric data for synthesized nano systems across magnetic fields (0.02 - 600MHz).</a:t>
          </a:r>
          <a:endParaRPr lang="en-US" dirty="0"/>
        </a:p>
      </dgm:t>
    </dgm:pt>
    <dgm:pt modelId="{87D0E50B-CD21-4D32-ABF3-C0C81D4B772B}" type="parTrans" cxnId="{BCA6A5FA-2D37-43A3-933A-FF911FA10AA8}">
      <dgm:prSet/>
      <dgm:spPr/>
      <dgm:t>
        <a:bodyPr/>
        <a:lstStyle/>
        <a:p>
          <a:endParaRPr lang="en-US"/>
        </a:p>
      </dgm:t>
    </dgm:pt>
    <dgm:pt modelId="{956220DE-52F2-459F-BDF3-77445D24BB81}" type="sibTrans" cxnId="{BCA6A5FA-2D37-43A3-933A-FF911FA10A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C7A95F-9067-4230-9710-C4775441FFE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Conduct in vivo relaxometric study to thoroughly assess efficacy of nanosystems as MRI contrast agents.</a:t>
          </a:r>
          <a:endParaRPr lang="en-US" dirty="0"/>
        </a:p>
      </dgm:t>
    </dgm:pt>
    <dgm:pt modelId="{9715C572-40F8-45FE-948F-757EAD6402A1}" type="parTrans" cxnId="{E88147AA-D3A9-40FF-ABE4-146B4FD8C72A}">
      <dgm:prSet/>
      <dgm:spPr/>
      <dgm:t>
        <a:bodyPr/>
        <a:lstStyle/>
        <a:p>
          <a:endParaRPr lang="en-US"/>
        </a:p>
      </dgm:t>
    </dgm:pt>
    <dgm:pt modelId="{03C76A74-7137-4C01-86FE-9ED342CB65AD}" type="sibTrans" cxnId="{E88147AA-D3A9-40FF-ABE4-146B4FD8C72A}">
      <dgm:prSet/>
      <dgm:spPr/>
      <dgm:t>
        <a:bodyPr/>
        <a:lstStyle/>
        <a:p>
          <a:endParaRPr lang="en-US"/>
        </a:p>
      </dgm:t>
    </dgm:pt>
    <dgm:pt modelId="{CB0A45F2-AD9B-F046-9F9C-E1F27AC0B05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Synthesis of various nanosystems based on silica nanoparticles encapsulated with different Mn-complexes. </a:t>
          </a:r>
          <a:endParaRPr lang="en-GB" dirty="0"/>
        </a:p>
      </dgm:t>
    </dgm:pt>
    <dgm:pt modelId="{9FBD8614-6B8C-AA49-9657-E00DA69203DA}" type="parTrans" cxnId="{2C26164D-8A35-8D40-A12D-E345388BC4F6}">
      <dgm:prSet/>
      <dgm:spPr/>
      <dgm:t>
        <a:bodyPr/>
        <a:lstStyle/>
        <a:p>
          <a:endParaRPr lang="en-GB"/>
        </a:p>
      </dgm:t>
    </dgm:pt>
    <dgm:pt modelId="{382E8591-C4C6-534A-85E7-DF06517F7AA5}" type="sibTrans" cxnId="{2C26164D-8A35-8D40-A12D-E345388BC4F6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1023FC9F-2588-754C-B087-F8B8609F8836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Different parameters could be varied such as the size of the nanoparticles or the surface coating. Nanoparticles where the Mn-complexes are grafted at the surface of the particles will also be produced</a:t>
          </a:r>
          <a:endParaRPr lang="en-GB" dirty="0"/>
        </a:p>
      </dgm:t>
    </dgm:pt>
    <dgm:pt modelId="{3CCFD77C-619D-6143-A457-BD1DFFA514F9}" type="parTrans" cxnId="{2582CFF1-48C7-9044-9EAF-6E83E578E790}">
      <dgm:prSet/>
      <dgm:spPr/>
      <dgm:t>
        <a:bodyPr/>
        <a:lstStyle/>
        <a:p>
          <a:endParaRPr lang="en-GB"/>
        </a:p>
      </dgm:t>
    </dgm:pt>
    <dgm:pt modelId="{3C648ABB-4690-674D-BC75-409A49144294}" type="sibTrans" cxnId="{2582CFF1-48C7-9044-9EAF-6E83E578E790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C8E2E138-F610-4E03-BEC3-52F977C37B51}" type="pres">
      <dgm:prSet presAssocID="{D83B5072-20E4-4C40-A2A4-AFAEC7B2DC05}" presName="root" presStyleCnt="0">
        <dgm:presLayoutVars>
          <dgm:dir/>
          <dgm:resizeHandles val="exact"/>
        </dgm:presLayoutVars>
      </dgm:prSet>
      <dgm:spPr/>
    </dgm:pt>
    <dgm:pt modelId="{666AF694-60DA-EA44-8218-AD2530A05ADA}" type="pres">
      <dgm:prSet presAssocID="{CB0A45F2-AD9B-F046-9F9C-E1F27AC0B05F}" presName="compNode" presStyleCnt="0"/>
      <dgm:spPr/>
    </dgm:pt>
    <dgm:pt modelId="{03CCF17B-946C-6141-B733-54B47EF7B620}" type="pres">
      <dgm:prSet presAssocID="{CB0A45F2-AD9B-F046-9F9C-E1F27AC0B05F}" presName="bgRect" presStyleLbl="bgShp" presStyleIdx="0" presStyleCnt="4"/>
      <dgm:spPr/>
    </dgm:pt>
    <dgm:pt modelId="{EFFCDC6E-9717-1442-8B9C-E42C79DA42BB}" type="pres">
      <dgm:prSet presAssocID="{CB0A45F2-AD9B-F046-9F9C-E1F27AC0B05F}" presName="iconRect" presStyleLbl="node1" presStyleIdx="0" presStyleCnt="4"/>
      <dgm:spPr/>
    </dgm:pt>
    <dgm:pt modelId="{52A63F68-40C7-E741-826B-A678F84C1A44}" type="pres">
      <dgm:prSet presAssocID="{CB0A45F2-AD9B-F046-9F9C-E1F27AC0B05F}" presName="spaceRect" presStyleCnt="0"/>
      <dgm:spPr/>
    </dgm:pt>
    <dgm:pt modelId="{13BCF600-CAFC-824C-825F-D607057738E2}" type="pres">
      <dgm:prSet presAssocID="{CB0A45F2-AD9B-F046-9F9C-E1F27AC0B05F}" presName="parTx" presStyleLbl="revTx" presStyleIdx="0" presStyleCnt="4">
        <dgm:presLayoutVars>
          <dgm:chMax val="0"/>
          <dgm:chPref val="0"/>
        </dgm:presLayoutVars>
      </dgm:prSet>
      <dgm:spPr/>
    </dgm:pt>
    <dgm:pt modelId="{FFCCE879-0E6B-2941-B381-C7194A704DD4}" type="pres">
      <dgm:prSet presAssocID="{382E8591-C4C6-534A-85E7-DF06517F7AA5}" presName="sibTrans" presStyleCnt="0"/>
      <dgm:spPr/>
    </dgm:pt>
    <dgm:pt modelId="{74FA8CCF-3329-C044-84F5-1D578B7EB865}" type="pres">
      <dgm:prSet presAssocID="{1023FC9F-2588-754C-B087-F8B8609F8836}" presName="compNode" presStyleCnt="0"/>
      <dgm:spPr/>
    </dgm:pt>
    <dgm:pt modelId="{B71423F0-444B-E649-9D81-960753E1E0E8}" type="pres">
      <dgm:prSet presAssocID="{1023FC9F-2588-754C-B087-F8B8609F8836}" presName="bgRect" presStyleLbl="bgShp" presStyleIdx="1" presStyleCnt="4"/>
      <dgm:spPr/>
    </dgm:pt>
    <dgm:pt modelId="{43800B5C-AF87-9E47-B1DF-2C0A0E48E6AE}" type="pres">
      <dgm:prSet presAssocID="{1023FC9F-2588-754C-B087-F8B8609F8836}" presName="iconRect" presStyleLbl="node1" presStyleIdx="1" presStyleCnt="4"/>
      <dgm:spPr/>
    </dgm:pt>
    <dgm:pt modelId="{6703EEAA-FB8F-3347-8FB6-E662B355B8F1}" type="pres">
      <dgm:prSet presAssocID="{1023FC9F-2588-754C-B087-F8B8609F8836}" presName="spaceRect" presStyleCnt="0"/>
      <dgm:spPr/>
    </dgm:pt>
    <dgm:pt modelId="{94CD5C0D-B8D7-1A4F-82E3-E1C84E0709FF}" type="pres">
      <dgm:prSet presAssocID="{1023FC9F-2588-754C-B087-F8B8609F8836}" presName="parTx" presStyleLbl="revTx" presStyleIdx="1" presStyleCnt="4">
        <dgm:presLayoutVars>
          <dgm:chMax val="0"/>
          <dgm:chPref val="0"/>
        </dgm:presLayoutVars>
      </dgm:prSet>
      <dgm:spPr/>
    </dgm:pt>
    <dgm:pt modelId="{ACE49BD0-CA53-4B4D-8A95-FE5F917113DD}" type="pres">
      <dgm:prSet presAssocID="{3C648ABB-4690-674D-BC75-409A49144294}" presName="sibTrans" presStyleCnt="0"/>
      <dgm:spPr/>
    </dgm:pt>
    <dgm:pt modelId="{AA3152CE-260F-4A07-BD39-A347C103625A}" type="pres">
      <dgm:prSet presAssocID="{2326C817-7A0C-4C77-9C67-36453E139A3A}" presName="compNode" presStyleCnt="0"/>
      <dgm:spPr/>
    </dgm:pt>
    <dgm:pt modelId="{BB59CA9C-9287-42F7-A7CE-382088130887}" type="pres">
      <dgm:prSet presAssocID="{2326C817-7A0C-4C77-9C67-36453E139A3A}" presName="bgRect" presStyleLbl="bgShp" presStyleIdx="2" presStyleCnt="4"/>
      <dgm:spPr/>
    </dgm:pt>
    <dgm:pt modelId="{E61EDD46-213F-4004-9B4D-0EF79AA060D3}" type="pres">
      <dgm:prSet presAssocID="{2326C817-7A0C-4C77-9C67-36453E139A3A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4ABC900D-6A11-4459-8393-EA35B2111A30}" type="pres">
      <dgm:prSet presAssocID="{2326C817-7A0C-4C77-9C67-36453E139A3A}" presName="spaceRect" presStyleCnt="0"/>
      <dgm:spPr/>
    </dgm:pt>
    <dgm:pt modelId="{EB8A250E-349C-4119-99C2-1FE4D1706EAC}" type="pres">
      <dgm:prSet presAssocID="{2326C817-7A0C-4C77-9C67-36453E139A3A}" presName="parTx" presStyleLbl="revTx" presStyleIdx="2" presStyleCnt="4">
        <dgm:presLayoutVars>
          <dgm:chMax val="0"/>
          <dgm:chPref val="0"/>
        </dgm:presLayoutVars>
      </dgm:prSet>
      <dgm:spPr/>
    </dgm:pt>
    <dgm:pt modelId="{C2CA1F00-F2C1-4365-A332-471C2E1295E9}" type="pres">
      <dgm:prSet presAssocID="{956220DE-52F2-459F-BDF3-77445D24BB81}" presName="sibTrans" presStyleCnt="0"/>
      <dgm:spPr/>
    </dgm:pt>
    <dgm:pt modelId="{C65AA288-C5FB-4DC0-8088-6D2593432D76}" type="pres">
      <dgm:prSet presAssocID="{D9C7A95F-9067-4230-9710-C4775441FFEF}" presName="compNode" presStyleCnt="0"/>
      <dgm:spPr/>
    </dgm:pt>
    <dgm:pt modelId="{6B5FD163-039F-429D-8D29-0E314F905F11}" type="pres">
      <dgm:prSet presAssocID="{D9C7A95F-9067-4230-9710-C4775441FFEF}" presName="bgRect" presStyleLbl="bgShp" presStyleIdx="3" presStyleCnt="4"/>
      <dgm:spPr/>
    </dgm:pt>
    <dgm:pt modelId="{EB2237C9-8893-457C-B43F-7BD69EBF1FAB}" type="pres">
      <dgm:prSet presAssocID="{D9C7A95F-9067-4230-9710-C4775441FFEF}" presName="iconRect" presStyleLbl="nod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BB8E72AB-C752-4BD2-AA00-53EFF6353423}" type="pres">
      <dgm:prSet presAssocID="{D9C7A95F-9067-4230-9710-C4775441FFEF}" presName="spaceRect" presStyleCnt="0"/>
      <dgm:spPr/>
    </dgm:pt>
    <dgm:pt modelId="{2E8B9036-0C70-455C-9EA1-68EA063B9295}" type="pres">
      <dgm:prSet presAssocID="{D9C7A95F-9067-4230-9710-C4775441FF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0AA5A21-A18F-A248-860B-CD30BC3A0F68}" type="presOf" srcId="{2326C817-7A0C-4C77-9C67-36453E139A3A}" destId="{EB8A250E-349C-4119-99C2-1FE4D1706EAC}" srcOrd="0" destOrd="0" presId="urn:microsoft.com/office/officeart/2018/2/layout/IconVerticalSolidList"/>
    <dgm:cxn modelId="{2C26164D-8A35-8D40-A12D-E345388BC4F6}" srcId="{D83B5072-20E4-4C40-A2A4-AFAEC7B2DC05}" destId="{CB0A45F2-AD9B-F046-9F9C-E1F27AC0B05F}" srcOrd="0" destOrd="0" parTransId="{9FBD8614-6B8C-AA49-9657-E00DA69203DA}" sibTransId="{382E8591-C4C6-534A-85E7-DF06517F7AA5}"/>
    <dgm:cxn modelId="{B677A360-7459-BA49-80B5-E4BC20072AF8}" type="presOf" srcId="{CB0A45F2-AD9B-F046-9F9C-E1F27AC0B05F}" destId="{13BCF600-CAFC-824C-825F-D607057738E2}" srcOrd="0" destOrd="0" presId="urn:microsoft.com/office/officeart/2018/2/layout/IconVerticalSolidList"/>
    <dgm:cxn modelId="{E83F5665-A12D-E742-BDEC-308831431526}" type="presOf" srcId="{D9C7A95F-9067-4230-9710-C4775441FFEF}" destId="{2E8B9036-0C70-455C-9EA1-68EA063B9295}" srcOrd="0" destOrd="0" presId="urn:microsoft.com/office/officeart/2018/2/layout/IconVerticalSolidList"/>
    <dgm:cxn modelId="{D6D9AD75-4EAD-E448-A98F-BC8AF0D896D1}" type="presOf" srcId="{1023FC9F-2588-754C-B087-F8B8609F8836}" destId="{94CD5C0D-B8D7-1A4F-82E3-E1C84E0709FF}" srcOrd="0" destOrd="0" presId="urn:microsoft.com/office/officeart/2018/2/layout/IconVerticalSolidList"/>
    <dgm:cxn modelId="{E88147AA-D3A9-40FF-ABE4-146B4FD8C72A}" srcId="{D83B5072-20E4-4C40-A2A4-AFAEC7B2DC05}" destId="{D9C7A95F-9067-4230-9710-C4775441FFEF}" srcOrd="3" destOrd="0" parTransId="{9715C572-40F8-45FE-948F-757EAD6402A1}" sibTransId="{03C76A74-7137-4C01-86FE-9ED342CB65AD}"/>
    <dgm:cxn modelId="{D5D8B4B0-2D11-6949-813D-0654EC705357}" type="presOf" srcId="{D83B5072-20E4-4C40-A2A4-AFAEC7B2DC05}" destId="{C8E2E138-F610-4E03-BEC3-52F977C37B51}" srcOrd="0" destOrd="0" presId="urn:microsoft.com/office/officeart/2018/2/layout/IconVerticalSolidList"/>
    <dgm:cxn modelId="{2582CFF1-48C7-9044-9EAF-6E83E578E790}" srcId="{D83B5072-20E4-4C40-A2A4-AFAEC7B2DC05}" destId="{1023FC9F-2588-754C-B087-F8B8609F8836}" srcOrd="1" destOrd="0" parTransId="{3CCFD77C-619D-6143-A457-BD1DFFA514F9}" sibTransId="{3C648ABB-4690-674D-BC75-409A49144294}"/>
    <dgm:cxn modelId="{BCA6A5FA-2D37-43A3-933A-FF911FA10AA8}" srcId="{D83B5072-20E4-4C40-A2A4-AFAEC7B2DC05}" destId="{2326C817-7A0C-4C77-9C67-36453E139A3A}" srcOrd="2" destOrd="0" parTransId="{87D0E50B-CD21-4D32-ABF3-C0C81D4B772B}" sibTransId="{956220DE-52F2-459F-BDF3-77445D24BB81}"/>
    <dgm:cxn modelId="{4F528BB0-18B6-EF44-8FFC-6013C1901B36}" type="presParOf" srcId="{C8E2E138-F610-4E03-BEC3-52F977C37B51}" destId="{666AF694-60DA-EA44-8218-AD2530A05ADA}" srcOrd="0" destOrd="0" presId="urn:microsoft.com/office/officeart/2018/2/layout/IconVerticalSolidList"/>
    <dgm:cxn modelId="{E977BE10-61C1-6B40-8C9C-4AF5A238551A}" type="presParOf" srcId="{666AF694-60DA-EA44-8218-AD2530A05ADA}" destId="{03CCF17B-946C-6141-B733-54B47EF7B620}" srcOrd="0" destOrd="0" presId="urn:microsoft.com/office/officeart/2018/2/layout/IconVerticalSolidList"/>
    <dgm:cxn modelId="{807AEEBD-ACA8-BC4E-86DA-2D32912EE554}" type="presParOf" srcId="{666AF694-60DA-EA44-8218-AD2530A05ADA}" destId="{EFFCDC6E-9717-1442-8B9C-E42C79DA42BB}" srcOrd="1" destOrd="0" presId="urn:microsoft.com/office/officeart/2018/2/layout/IconVerticalSolidList"/>
    <dgm:cxn modelId="{FEDC8254-3A05-6A44-B736-E167D88E2276}" type="presParOf" srcId="{666AF694-60DA-EA44-8218-AD2530A05ADA}" destId="{52A63F68-40C7-E741-826B-A678F84C1A44}" srcOrd="2" destOrd="0" presId="urn:microsoft.com/office/officeart/2018/2/layout/IconVerticalSolidList"/>
    <dgm:cxn modelId="{EB3E5AF8-251C-CC47-B650-6DE370D20943}" type="presParOf" srcId="{666AF694-60DA-EA44-8218-AD2530A05ADA}" destId="{13BCF600-CAFC-824C-825F-D607057738E2}" srcOrd="3" destOrd="0" presId="urn:microsoft.com/office/officeart/2018/2/layout/IconVerticalSolidList"/>
    <dgm:cxn modelId="{EA9A71B4-5506-B343-BDDC-133FFA54DE92}" type="presParOf" srcId="{C8E2E138-F610-4E03-BEC3-52F977C37B51}" destId="{FFCCE879-0E6B-2941-B381-C7194A704DD4}" srcOrd="1" destOrd="0" presId="urn:microsoft.com/office/officeart/2018/2/layout/IconVerticalSolidList"/>
    <dgm:cxn modelId="{88BB54CD-16B9-F941-A689-6D216B71E947}" type="presParOf" srcId="{C8E2E138-F610-4E03-BEC3-52F977C37B51}" destId="{74FA8CCF-3329-C044-84F5-1D578B7EB865}" srcOrd="2" destOrd="0" presId="urn:microsoft.com/office/officeart/2018/2/layout/IconVerticalSolidList"/>
    <dgm:cxn modelId="{72F4E4B6-294A-5948-8045-152E9180DBF6}" type="presParOf" srcId="{74FA8CCF-3329-C044-84F5-1D578B7EB865}" destId="{B71423F0-444B-E649-9D81-960753E1E0E8}" srcOrd="0" destOrd="0" presId="urn:microsoft.com/office/officeart/2018/2/layout/IconVerticalSolidList"/>
    <dgm:cxn modelId="{45D7C612-0F1C-504F-94FA-3B4BAB3736A5}" type="presParOf" srcId="{74FA8CCF-3329-C044-84F5-1D578B7EB865}" destId="{43800B5C-AF87-9E47-B1DF-2C0A0E48E6AE}" srcOrd="1" destOrd="0" presId="urn:microsoft.com/office/officeart/2018/2/layout/IconVerticalSolidList"/>
    <dgm:cxn modelId="{4B96C758-F618-694C-B107-91C7ED6BC733}" type="presParOf" srcId="{74FA8CCF-3329-C044-84F5-1D578B7EB865}" destId="{6703EEAA-FB8F-3347-8FB6-E662B355B8F1}" srcOrd="2" destOrd="0" presId="urn:microsoft.com/office/officeart/2018/2/layout/IconVerticalSolidList"/>
    <dgm:cxn modelId="{CBF55A3B-9EB4-BA4C-9592-D5F2E04CA7C9}" type="presParOf" srcId="{74FA8CCF-3329-C044-84F5-1D578B7EB865}" destId="{94CD5C0D-B8D7-1A4F-82E3-E1C84E0709FF}" srcOrd="3" destOrd="0" presId="urn:microsoft.com/office/officeart/2018/2/layout/IconVerticalSolidList"/>
    <dgm:cxn modelId="{184030A2-63C6-164A-9765-E10114115392}" type="presParOf" srcId="{C8E2E138-F610-4E03-BEC3-52F977C37B51}" destId="{ACE49BD0-CA53-4B4D-8A95-FE5F917113DD}" srcOrd="3" destOrd="0" presId="urn:microsoft.com/office/officeart/2018/2/layout/IconVerticalSolidList"/>
    <dgm:cxn modelId="{01A7D489-D0ED-1B4D-AC42-4BA21AD7801A}" type="presParOf" srcId="{C8E2E138-F610-4E03-BEC3-52F977C37B51}" destId="{AA3152CE-260F-4A07-BD39-A347C103625A}" srcOrd="4" destOrd="0" presId="urn:microsoft.com/office/officeart/2018/2/layout/IconVerticalSolidList"/>
    <dgm:cxn modelId="{248CFEFA-6FFB-0F4A-92F4-8E7D19F8F684}" type="presParOf" srcId="{AA3152CE-260F-4A07-BD39-A347C103625A}" destId="{BB59CA9C-9287-42F7-A7CE-382088130887}" srcOrd="0" destOrd="0" presId="urn:microsoft.com/office/officeart/2018/2/layout/IconVerticalSolidList"/>
    <dgm:cxn modelId="{B1F62313-77CD-764A-8E0C-5A5CBC1E754C}" type="presParOf" srcId="{AA3152CE-260F-4A07-BD39-A347C103625A}" destId="{E61EDD46-213F-4004-9B4D-0EF79AA060D3}" srcOrd="1" destOrd="0" presId="urn:microsoft.com/office/officeart/2018/2/layout/IconVerticalSolidList"/>
    <dgm:cxn modelId="{7118B637-487A-6F45-9745-6A3F7FB31DF5}" type="presParOf" srcId="{AA3152CE-260F-4A07-BD39-A347C103625A}" destId="{4ABC900D-6A11-4459-8393-EA35B2111A30}" srcOrd="2" destOrd="0" presId="urn:microsoft.com/office/officeart/2018/2/layout/IconVerticalSolidList"/>
    <dgm:cxn modelId="{F5280776-EFC6-E848-BB19-4D261BB8E50E}" type="presParOf" srcId="{AA3152CE-260F-4A07-BD39-A347C103625A}" destId="{EB8A250E-349C-4119-99C2-1FE4D1706EAC}" srcOrd="3" destOrd="0" presId="urn:microsoft.com/office/officeart/2018/2/layout/IconVerticalSolidList"/>
    <dgm:cxn modelId="{108281D8-DE18-894B-936D-D53DC829EC3A}" type="presParOf" srcId="{C8E2E138-F610-4E03-BEC3-52F977C37B51}" destId="{C2CA1F00-F2C1-4365-A332-471C2E1295E9}" srcOrd="5" destOrd="0" presId="urn:microsoft.com/office/officeart/2018/2/layout/IconVerticalSolidList"/>
    <dgm:cxn modelId="{B8EA3CC6-2514-CD44-8E7F-F7398D15F0C9}" type="presParOf" srcId="{C8E2E138-F610-4E03-BEC3-52F977C37B51}" destId="{C65AA288-C5FB-4DC0-8088-6D2593432D76}" srcOrd="6" destOrd="0" presId="urn:microsoft.com/office/officeart/2018/2/layout/IconVerticalSolidList"/>
    <dgm:cxn modelId="{CAB86E01-6632-474E-8379-DA43E5289D05}" type="presParOf" srcId="{C65AA288-C5FB-4DC0-8088-6D2593432D76}" destId="{6B5FD163-039F-429D-8D29-0E314F905F11}" srcOrd="0" destOrd="0" presId="urn:microsoft.com/office/officeart/2018/2/layout/IconVerticalSolidList"/>
    <dgm:cxn modelId="{9B18CBBF-3D69-5645-8CC5-BEEC874D8AE2}" type="presParOf" srcId="{C65AA288-C5FB-4DC0-8088-6D2593432D76}" destId="{EB2237C9-8893-457C-B43F-7BD69EBF1FAB}" srcOrd="1" destOrd="0" presId="urn:microsoft.com/office/officeart/2018/2/layout/IconVerticalSolidList"/>
    <dgm:cxn modelId="{A2AC64F0-CEE4-E34F-90FB-B1B4E62268D8}" type="presParOf" srcId="{C65AA288-C5FB-4DC0-8088-6D2593432D76}" destId="{BB8E72AB-C752-4BD2-AA00-53EFF6353423}" srcOrd="2" destOrd="0" presId="urn:microsoft.com/office/officeart/2018/2/layout/IconVerticalSolidList"/>
    <dgm:cxn modelId="{E11D3AB3-36F5-CF40-98A9-0192A66667CD}" type="presParOf" srcId="{C65AA288-C5FB-4DC0-8088-6D2593432D76}" destId="{2E8B9036-0C70-455C-9EA1-68EA063B92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9E9EF8-A067-4B30-8E05-AEF3BF037B2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31520-F23D-46F4-B092-99B5A29DD1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Spectroscopic techniques - Utilize NMR, UV-Vis spectroscopy and  MASS spectrometry to comprehensively characterize Mn-complexes on silica nanoparticles, revealing structural and electronic insights.</a:t>
          </a:r>
        </a:p>
      </dgm:t>
    </dgm:pt>
    <dgm:pt modelId="{70826ABC-6EA2-42DE-8520-B75BEA563FF9}" type="parTrans" cxnId="{08D47992-5337-4840-B87C-E6BE372E0950}">
      <dgm:prSet/>
      <dgm:spPr/>
      <dgm:t>
        <a:bodyPr/>
        <a:lstStyle/>
        <a:p>
          <a:endParaRPr lang="en-US"/>
        </a:p>
      </dgm:t>
    </dgm:pt>
    <dgm:pt modelId="{C0FDC13F-FD48-4351-8E95-49734DD552ED}" type="sibTrans" cxnId="{08D47992-5337-4840-B87C-E6BE372E0950}">
      <dgm:prSet/>
      <dgm:spPr/>
      <dgm:t>
        <a:bodyPr/>
        <a:lstStyle/>
        <a:p>
          <a:endParaRPr lang="en-US"/>
        </a:p>
      </dgm:t>
    </dgm:pt>
    <dgm:pt modelId="{76F37098-8A81-484B-8AFF-C78EBB4468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Nanoparticle techniques- TEM, SEM, DLS assess silica nanoparticle size, morphology, and surface.</a:t>
          </a:r>
        </a:p>
      </dgm:t>
    </dgm:pt>
    <dgm:pt modelId="{D9AF6610-0FBF-4F17-A574-520593F8C993}" type="parTrans" cxnId="{66E41940-0602-409F-AD3C-EAC6B1A027A1}">
      <dgm:prSet/>
      <dgm:spPr/>
      <dgm:t>
        <a:bodyPr/>
        <a:lstStyle/>
        <a:p>
          <a:endParaRPr lang="en-US"/>
        </a:p>
      </dgm:t>
    </dgm:pt>
    <dgm:pt modelId="{65B753AC-2CF4-487D-862E-6CD980E8F707}" type="sibTrans" cxnId="{66E41940-0602-409F-AD3C-EAC6B1A027A1}">
      <dgm:prSet/>
      <dgm:spPr/>
      <dgm:t>
        <a:bodyPr/>
        <a:lstStyle/>
        <a:p>
          <a:endParaRPr lang="en-US"/>
        </a:p>
      </dgm:t>
    </dgm:pt>
    <dgm:pt modelId="{9723E0AC-9B1F-4FB4-9651-7B270776F9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Biophysical Evaluation-</a:t>
          </a:r>
          <a:r>
            <a:rPr lang="en-IN"/>
            <a:t> NMR relaxometry evaluates Mn-complexes on silica nanoparticles as MRI contrast agents, vital for diagnostic applications.</a:t>
          </a:r>
          <a:endParaRPr lang="en-US"/>
        </a:p>
      </dgm:t>
    </dgm:pt>
    <dgm:pt modelId="{931EF34A-6C6D-4756-8E78-F3CFB382E4A5}" type="parTrans" cxnId="{4AE04F68-D7D6-40F2-A2F4-BD0E71BB5F9C}">
      <dgm:prSet/>
      <dgm:spPr/>
      <dgm:t>
        <a:bodyPr/>
        <a:lstStyle/>
        <a:p>
          <a:endParaRPr lang="en-US"/>
        </a:p>
      </dgm:t>
    </dgm:pt>
    <dgm:pt modelId="{B9491AF6-FEC6-4E58-A0B1-EDFEA2AD8C39}" type="sibTrans" cxnId="{4AE04F68-D7D6-40F2-A2F4-BD0E71BB5F9C}">
      <dgm:prSet/>
      <dgm:spPr/>
      <dgm:t>
        <a:bodyPr/>
        <a:lstStyle/>
        <a:p>
          <a:endParaRPr lang="en-US"/>
        </a:p>
      </dgm:t>
    </dgm:pt>
    <dgm:pt modelId="{DDF19A48-954F-470E-9855-B734EC808516}" type="pres">
      <dgm:prSet presAssocID="{0C9E9EF8-A067-4B30-8E05-AEF3BF037B26}" presName="root" presStyleCnt="0">
        <dgm:presLayoutVars>
          <dgm:dir/>
          <dgm:resizeHandles val="exact"/>
        </dgm:presLayoutVars>
      </dgm:prSet>
      <dgm:spPr/>
    </dgm:pt>
    <dgm:pt modelId="{AC12A1CF-2A5F-4CA2-85B0-1ABE241A1A3D}" type="pres">
      <dgm:prSet presAssocID="{09C31520-F23D-46F4-B092-99B5A29DD158}" presName="compNode" presStyleCnt="0"/>
      <dgm:spPr/>
    </dgm:pt>
    <dgm:pt modelId="{3AC8B756-06C6-457D-9036-0759A398750B}" type="pres">
      <dgm:prSet presAssocID="{09C31520-F23D-46F4-B092-99B5A29DD158}" presName="bgRect" presStyleLbl="bgShp" presStyleIdx="0" presStyleCnt="3"/>
      <dgm:spPr/>
    </dgm:pt>
    <dgm:pt modelId="{263D3328-F07B-4E99-AF6D-7C7F25E8A6F3}" type="pres">
      <dgm:prSet presAssocID="{09C31520-F23D-46F4-B092-99B5A29DD1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3D5C6336-8998-4DAF-8995-22844655C761}" type="pres">
      <dgm:prSet presAssocID="{09C31520-F23D-46F4-B092-99B5A29DD158}" presName="spaceRect" presStyleCnt="0"/>
      <dgm:spPr/>
    </dgm:pt>
    <dgm:pt modelId="{207043D4-A0AF-46B0-A622-8BA29CA96C2F}" type="pres">
      <dgm:prSet presAssocID="{09C31520-F23D-46F4-B092-99B5A29DD158}" presName="parTx" presStyleLbl="revTx" presStyleIdx="0" presStyleCnt="3">
        <dgm:presLayoutVars>
          <dgm:chMax val="0"/>
          <dgm:chPref val="0"/>
        </dgm:presLayoutVars>
      </dgm:prSet>
      <dgm:spPr/>
    </dgm:pt>
    <dgm:pt modelId="{1289EEB1-721A-470C-A0C4-E2DEA1C18CD9}" type="pres">
      <dgm:prSet presAssocID="{C0FDC13F-FD48-4351-8E95-49734DD552ED}" presName="sibTrans" presStyleCnt="0"/>
      <dgm:spPr/>
    </dgm:pt>
    <dgm:pt modelId="{B78069D0-DAC7-4D6B-9E7D-2CBF64C0E54E}" type="pres">
      <dgm:prSet presAssocID="{76F37098-8A81-484B-8AFF-C78EBB4468CF}" presName="compNode" presStyleCnt="0"/>
      <dgm:spPr/>
    </dgm:pt>
    <dgm:pt modelId="{4B445C68-DA48-4764-ACEE-3B84A78F849F}" type="pres">
      <dgm:prSet presAssocID="{76F37098-8A81-484B-8AFF-C78EBB4468CF}" presName="bgRect" presStyleLbl="bgShp" presStyleIdx="1" presStyleCnt="3"/>
      <dgm:spPr/>
    </dgm:pt>
    <dgm:pt modelId="{6C6EB4FE-3128-48B6-B4B3-16F53DD4902E}" type="pres">
      <dgm:prSet presAssocID="{76F37098-8A81-484B-8AFF-C78EBB4468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8A81C489-6B91-4975-B93D-9B96F3D44B23}" type="pres">
      <dgm:prSet presAssocID="{76F37098-8A81-484B-8AFF-C78EBB4468CF}" presName="spaceRect" presStyleCnt="0"/>
      <dgm:spPr/>
    </dgm:pt>
    <dgm:pt modelId="{81A7663E-5EFD-4472-BA6D-F218D406E5FE}" type="pres">
      <dgm:prSet presAssocID="{76F37098-8A81-484B-8AFF-C78EBB4468CF}" presName="parTx" presStyleLbl="revTx" presStyleIdx="1" presStyleCnt="3">
        <dgm:presLayoutVars>
          <dgm:chMax val="0"/>
          <dgm:chPref val="0"/>
        </dgm:presLayoutVars>
      </dgm:prSet>
      <dgm:spPr/>
    </dgm:pt>
    <dgm:pt modelId="{0D2CE956-683E-4EFF-86A7-F05DADCD775B}" type="pres">
      <dgm:prSet presAssocID="{65B753AC-2CF4-487D-862E-6CD980E8F707}" presName="sibTrans" presStyleCnt="0"/>
      <dgm:spPr/>
    </dgm:pt>
    <dgm:pt modelId="{AFD076F5-7187-4D54-9F04-94B7F5D23844}" type="pres">
      <dgm:prSet presAssocID="{9723E0AC-9B1F-4FB4-9651-7B270776F9B5}" presName="compNode" presStyleCnt="0"/>
      <dgm:spPr/>
    </dgm:pt>
    <dgm:pt modelId="{6920DA23-6CC9-476A-AB49-8A5262B2629B}" type="pres">
      <dgm:prSet presAssocID="{9723E0AC-9B1F-4FB4-9651-7B270776F9B5}" presName="bgRect" presStyleLbl="bgShp" presStyleIdx="2" presStyleCnt="3"/>
      <dgm:spPr/>
    </dgm:pt>
    <dgm:pt modelId="{3D0DF4DD-DE60-4E0B-BCAB-5B9FE79CE22A}" type="pres">
      <dgm:prSet presAssocID="{9723E0AC-9B1F-4FB4-9651-7B270776F9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5705FBF9-B42D-4A8D-8A12-D35687524A31}" type="pres">
      <dgm:prSet presAssocID="{9723E0AC-9B1F-4FB4-9651-7B270776F9B5}" presName="spaceRect" presStyleCnt="0"/>
      <dgm:spPr/>
    </dgm:pt>
    <dgm:pt modelId="{DF7C26E7-5436-4850-9C9B-FB2498C619F6}" type="pres">
      <dgm:prSet presAssocID="{9723E0AC-9B1F-4FB4-9651-7B270776F9B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FE8A11-037B-4BC7-A83B-C539B8DC8C10}" type="presOf" srcId="{9723E0AC-9B1F-4FB4-9651-7B270776F9B5}" destId="{DF7C26E7-5436-4850-9C9B-FB2498C619F6}" srcOrd="0" destOrd="0" presId="urn:microsoft.com/office/officeart/2018/2/layout/IconVerticalSolidList"/>
    <dgm:cxn modelId="{66E41940-0602-409F-AD3C-EAC6B1A027A1}" srcId="{0C9E9EF8-A067-4B30-8E05-AEF3BF037B26}" destId="{76F37098-8A81-484B-8AFF-C78EBB4468CF}" srcOrd="1" destOrd="0" parTransId="{D9AF6610-0FBF-4F17-A574-520593F8C993}" sibTransId="{65B753AC-2CF4-487D-862E-6CD980E8F707}"/>
    <dgm:cxn modelId="{4AE04F68-D7D6-40F2-A2F4-BD0E71BB5F9C}" srcId="{0C9E9EF8-A067-4B30-8E05-AEF3BF037B26}" destId="{9723E0AC-9B1F-4FB4-9651-7B270776F9B5}" srcOrd="2" destOrd="0" parTransId="{931EF34A-6C6D-4756-8E78-F3CFB382E4A5}" sibTransId="{B9491AF6-FEC6-4E58-A0B1-EDFEA2AD8C39}"/>
    <dgm:cxn modelId="{98F9E87B-05D4-4A25-864E-314F3BB49B18}" type="presOf" srcId="{76F37098-8A81-484B-8AFF-C78EBB4468CF}" destId="{81A7663E-5EFD-4472-BA6D-F218D406E5FE}" srcOrd="0" destOrd="0" presId="urn:microsoft.com/office/officeart/2018/2/layout/IconVerticalSolidList"/>
    <dgm:cxn modelId="{84D59886-E0B7-42D9-90A3-9797043D1F6E}" type="presOf" srcId="{09C31520-F23D-46F4-B092-99B5A29DD158}" destId="{207043D4-A0AF-46B0-A622-8BA29CA96C2F}" srcOrd="0" destOrd="0" presId="urn:microsoft.com/office/officeart/2018/2/layout/IconVerticalSolidList"/>
    <dgm:cxn modelId="{08D47992-5337-4840-B87C-E6BE372E0950}" srcId="{0C9E9EF8-A067-4B30-8E05-AEF3BF037B26}" destId="{09C31520-F23D-46F4-B092-99B5A29DD158}" srcOrd="0" destOrd="0" parTransId="{70826ABC-6EA2-42DE-8520-B75BEA563FF9}" sibTransId="{C0FDC13F-FD48-4351-8E95-49734DD552ED}"/>
    <dgm:cxn modelId="{112BBBD8-2BF2-4A8E-ABC9-6A7BD4E94B3F}" type="presOf" srcId="{0C9E9EF8-A067-4B30-8E05-AEF3BF037B26}" destId="{DDF19A48-954F-470E-9855-B734EC808516}" srcOrd="0" destOrd="0" presId="urn:microsoft.com/office/officeart/2018/2/layout/IconVerticalSolidList"/>
    <dgm:cxn modelId="{9539408E-CE97-4D3D-9F81-BFDA711E0748}" type="presParOf" srcId="{DDF19A48-954F-470E-9855-B734EC808516}" destId="{AC12A1CF-2A5F-4CA2-85B0-1ABE241A1A3D}" srcOrd="0" destOrd="0" presId="urn:microsoft.com/office/officeart/2018/2/layout/IconVerticalSolidList"/>
    <dgm:cxn modelId="{9D9F6E3A-E7CB-4A63-BD77-31BAECAFA419}" type="presParOf" srcId="{AC12A1CF-2A5F-4CA2-85B0-1ABE241A1A3D}" destId="{3AC8B756-06C6-457D-9036-0759A398750B}" srcOrd="0" destOrd="0" presId="urn:microsoft.com/office/officeart/2018/2/layout/IconVerticalSolidList"/>
    <dgm:cxn modelId="{14A63A3A-B976-4535-A310-DC7715ED2540}" type="presParOf" srcId="{AC12A1CF-2A5F-4CA2-85B0-1ABE241A1A3D}" destId="{263D3328-F07B-4E99-AF6D-7C7F25E8A6F3}" srcOrd="1" destOrd="0" presId="urn:microsoft.com/office/officeart/2018/2/layout/IconVerticalSolidList"/>
    <dgm:cxn modelId="{A494C928-A66A-426B-8A97-983165DE512A}" type="presParOf" srcId="{AC12A1CF-2A5F-4CA2-85B0-1ABE241A1A3D}" destId="{3D5C6336-8998-4DAF-8995-22844655C761}" srcOrd="2" destOrd="0" presId="urn:microsoft.com/office/officeart/2018/2/layout/IconVerticalSolidList"/>
    <dgm:cxn modelId="{87F5965A-68BF-48E8-A86D-1076B4738CE8}" type="presParOf" srcId="{AC12A1CF-2A5F-4CA2-85B0-1ABE241A1A3D}" destId="{207043D4-A0AF-46B0-A622-8BA29CA96C2F}" srcOrd="3" destOrd="0" presId="urn:microsoft.com/office/officeart/2018/2/layout/IconVerticalSolidList"/>
    <dgm:cxn modelId="{111E2EC8-2546-447D-9246-74464006675E}" type="presParOf" srcId="{DDF19A48-954F-470E-9855-B734EC808516}" destId="{1289EEB1-721A-470C-A0C4-E2DEA1C18CD9}" srcOrd="1" destOrd="0" presId="urn:microsoft.com/office/officeart/2018/2/layout/IconVerticalSolidList"/>
    <dgm:cxn modelId="{8D919C58-DBA0-437B-82D0-A8E37B893DAB}" type="presParOf" srcId="{DDF19A48-954F-470E-9855-B734EC808516}" destId="{B78069D0-DAC7-4D6B-9E7D-2CBF64C0E54E}" srcOrd="2" destOrd="0" presId="urn:microsoft.com/office/officeart/2018/2/layout/IconVerticalSolidList"/>
    <dgm:cxn modelId="{BEADA41D-1D96-4D38-AA51-F567C7F414A8}" type="presParOf" srcId="{B78069D0-DAC7-4D6B-9E7D-2CBF64C0E54E}" destId="{4B445C68-DA48-4764-ACEE-3B84A78F849F}" srcOrd="0" destOrd="0" presId="urn:microsoft.com/office/officeart/2018/2/layout/IconVerticalSolidList"/>
    <dgm:cxn modelId="{778947D1-7FBF-412C-9E3B-759656729221}" type="presParOf" srcId="{B78069D0-DAC7-4D6B-9E7D-2CBF64C0E54E}" destId="{6C6EB4FE-3128-48B6-B4B3-16F53DD4902E}" srcOrd="1" destOrd="0" presId="urn:microsoft.com/office/officeart/2018/2/layout/IconVerticalSolidList"/>
    <dgm:cxn modelId="{55AD606A-A8F8-4FEE-B51E-7E56AB41BFE8}" type="presParOf" srcId="{B78069D0-DAC7-4D6B-9E7D-2CBF64C0E54E}" destId="{8A81C489-6B91-4975-B93D-9B96F3D44B23}" srcOrd="2" destOrd="0" presId="urn:microsoft.com/office/officeart/2018/2/layout/IconVerticalSolidList"/>
    <dgm:cxn modelId="{04EBA6EF-A92B-41A5-BEE6-CFF8DE31F6C1}" type="presParOf" srcId="{B78069D0-DAC7-4D6B-9E7D-2CBF64C0E54E}" destId="{81A7663E-5EFD-4472-BA6D-F218D406E5FE}" srcOrd="3" destOrd="0" presId="urn:microsoft.com/office/officeart/2018/2/layout/IconVerticalSolidList"/>
    <dgm:cxn modelId="{12A48448-61D0-4A51-811B-1FFE025BF203}" type="presParOf" srcId="{DDF19A48-954F-470E-9855-B734EC808516}" destId="{0D2CE956-683E-4EFF-86A7-F05DADCD775B}" srcOrd="3" destOrd="0" presId="urn:microsoft.com/office/officeart/2018/2/layout/IconVerticalSolidList"/>
    <dgm:cxn modelId="{B74AC0C6-FB0F-4620-AC4E-52D31F8EAE3D}" type="presParOf" srcId="{DDF19A48-954F-470E-9855-B734EC808516}" destId="{AFD076F5-7187-4D54-9F04-94B7F5D23844}" srcOrd="4" destOrd="0" presId="urn:microsoft.com/office/officeart/2018/2/layout/IconVerticalSolidList"/>
    <dgm:cxn modelId="{A1D3E9E0-1940-4BF1-A6E1-DCDAEF5718F6}" type="presParOf" srcId="{AFD076F5-7187-4D54-9F04-94B7F5D23844}" destId="{6920DA23-6CC9-476A-AB49-8A5262B2629B}" srcOrd="0" destOrd="0" presId="urn:microsoft.com/office/officeart/2018/2/layout/IconVerticalSolidList"/>
    <dgm:cxn modelId="{4DE6B7F1-373B-4B1B-A676-D17454C4F293}" type="presParOf" srcId="{AFD076F5-7187-4D54-9F04-94B7F5D23844}" destId="{3D0DF4DD-DE60-4E0B-BCAB-5B9FE79CE22A}" srcOrd="1" destOrd="0" presId="urn:microsoft.com/office/officeart/2018/2/layout/IconVerticalSolidList"/>
    <dgm:cxn modelId="{6F38EE90-386A-4527-95D1-2A08798CE7F2}" type="presParOf" srcId="{AFD076F5-7187-4D54-9F04-94B7F5D23844}" destId="{5705FBF9-B42D-4A8D-8A12-D35687524A31}" srcOrd="2" destOrd="0" presId="urn:microsoft.com/office/officeart/2018/2/layout/IconVerticalSolidList"/>
    <dgm:cxn modelId="{DB0038D0-47CE-461C-BF49-D16B8F404901}" type="presParOf" srcId="{AFD076F5-7187-4D54-9F04-94B7F5D23844}" destId="{DF7C26E7-5436-4850-9C9B-FB2498C619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BBF26-39B2-4210-958A-7C8429BFB22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44D6E-10FD-4E9A-828B-89E38F1AE9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Silica nanoparticles coupled with Mn-complexes externally or internally.</a:t>
          </a:r>
        </a:p>
      </dgm:t>
    </dgm:pt>
    <dgm:pt modelId="{D5634593-2F98-485A-8051-FBFC751CBA35}" type="parTrans" cxnId="{17C3CB4A-6276-42AE-BD20-383AD1150A4D}">
      <dgm:prSet/>
      <dgm:spPr/>
      <dgm:t>
        <a:bodyPr/>
        <a:lstStyle/>
        <a:p>
          <a:endParaRPr lang="en-US"/>
        </a:p>
      </dgm:t>
    </dgm:pt>
    <dgm:pt modelId="{38D56C93-0D3D-448B-871D-CB75DE1D67AA}" type="sibTrans" cxnId="{17C3CB4A-6276-42AE-BD20-383AD1150A4D}">
      <dgm:prSet/>
      <dgm:spPr/>
      <dgm:t>
        <a:bodyPr/>
        <a:lstStyle/>
        <a:p>
          <a:endParaRPr lang="en-US"/>
        </a:p>
      </dgm:t>
    </dgm:pt>
    <dgm:pt modelId="{FD3CF4E4-EFFA-4739-9C30-197A860822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Expect increased </a:t>
          </a:r>
          <a:r>
            <a:rPr lang="en-US" dirty="0" err="1"/>
            <a:t>relaxivity</a:t>
          </a:r>
          <a:r>
            <a:rPr lang="en-US" dirty="0"/>
            <a:t> due to rotational correlation time increase (surface grafting) or nanoconfinement (encapsulation).</a:t>
          </a:r>
        </a:p>
      </dgm:t>
    </dgm:pt>
    <dgm:pt modelId="{A2749A2B-CC2A-453F-8E54-EE987FC15D2A}" type="parTrans" cxnId="{CC53BE8D-E90D-42FE-B9C1-34324E6D98B1}">
      <dgm:prSet/>
      <dgm:spPr/>
      <dgm:t>
        <a:bodyPr/>
        <a:lstStyle/>
        <a:p>
          <a:endParaRPr lang="en-US"/>
        </a:p>
      </dgm:t>
    </dgm:pt>
    <dgm:pt modelId="{121C960D-3E6D-432F-8B3C-2F35C0E743D6}" type="sibTrans" cxnId="{CC53BE8D-E90D-42FE-B9C1-34324E6D98B1}">
      <dgm:prSet/>
      <dgm:spPr/>
      <dgm:t>
        <a:bodyPr/>
        <a:lstStyle/>
        <a:p>
          <a:endParaRPr lang="en-US"/>
        </a:p>
      </dgm:t>
    </dgm:pt>
    <dgm:pt modelId="{EC4B8937-CA9E-4F10-A043-F06752B11F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Conduct detailed </a:t>
          </a:r>
          <a:r>
            <a:rPr lang="en-US" dirty="0" err="1"/>
            <a:t>relaxometric</a:t>
          </a:r>
          <a:r>
            <a:rPr lang="en-US" dirty="0"/>
            <a:t> study to confirm hypotheses and enhance systems.</a:t>
          </a:r>
        </a:p>
      </dgm:t>
    </dgm:pt>
    <dgm:pt modelId="{54234F41-08A5-4301-8DD2-02D64703EA55}" type="parTrans" cxnId="{4C0895C5-70B9-4155-BBC8-6715792BEF55}">
      <dgm:prSet/>
      <dgm:spPr/>
      <dgm:t>
        <a:bodyPr/>
        <a:lstStyle/>
        <a:p>
          <a:endParaRPr lang="en-US"/>
        </a:p>
      </dgm:t>
    </dgm:pt>
    <dgm:pt modelId="{69825ACA-3D5C-49C8-8E9E-ABC2E19D1127}" type="sibTrans" cxnId="{4C0895C5-70B9-4155-BBC8-6715792BEF55}">
      <dgm:prSet/>
      <dgm:spPr/>
      <dgm:t>
        <a:bodyPr/>
        <a:lstStyle/>
        <a:p>
          <a:endParaRPr lang="en-US"/>
        </a:p>
      </dgm:t>
    </dgm:pt>
    <dgm:pt modelId="{ABFF1447-2663-43F0-8BA4-7DF8BC65F5E3}" type="pres">
      <dgm:prSet presAssocID="{10EBBF26-39B2-4210-958A-7C8429BFB223}" presName="root" presStyleCnt="0">
        <dgm:presLayoutVars>
          <dgm:dir/>
          <dgm:resizeHandles val="exact"/>
        </dgm:presLayoutVars>
      </dgm:prSet>
      <dgm:spPr/>
    </dgm:pt>
    <dgm:pt modelId="{D90FBC12-50CB-4BA5-ACC2-6B1AF9D991E7}" type="pres">
      <dgm:prSet presAssocID="{90D44D6E-10FD-4E9A-828B-89E38F1AE9A4}" presName="compNode" presStyleCnt="0"/>
      <dgm:spPr/>
    </dgm:pt>
    <dgm:pt modelId="{0DC6BEB3-5F54-4BB7-BE78-03D85C3EA178}" type="pres">
      <dgm:prSet presAssocID="{90D44D6E-10FD-4E9A-828B-89E38F1AE9A4}" presName="bgRect" presStyleLbl="bgShp" presStyleIdx="0" presStyleCnt="3"/>
      <dgm:spPr/>
    </dgm:pt>
    <dgm:pt modelId="{37C964F5-6E63-4A60-A9E2-B32F9E9EB821}" type="pres">
      <dgm:prSet presAssocID="{90D44D6E-10FD-4E9A-828B-89E38F1AE9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22F3E904-B749-49E2-8990-3D22B05732B4}" type="pres">
      <dgm:prSet presAssocID="{90D44D6E-10FD-4E9A-828B-89E38F1AE9A4}" presName="spaceRect" presStyleCnt="0"/>
      <dgm:spPr/>
    </dgm:pt>
    <dgm:pt modelId="{1A17B1EA-70A2-4706-8924-78710E4FB89C}" type="pres">
      <dgm:prSet presAssocID="{90D44D6E-10FD-4E9A-828B-89E38F1AE9A4}" presName="parTx" presStyleLbl="revTx" presStyleIdx="0" presStyleCnt="3">
        <dgm:presLayoutVars>
          <dgm:chMax val="0"/>
          <dgm:chPref val="0"/>
        </dgm:presLayoutVars>
      </dgm:prSet>
      <dgm:spPr/>
    </dgm:pt>
    <dgm:pt modelId="{64ACE719-5DB0-479B-B83F-010E4E356D65}" type="pres">
      <dgm:prSet presAssocID="{38D56C93-0D3D-448B-871D-CB75DE1D67AA}" presName="sibTrans" presStyleCnt="0"/>
      <dgm:spPr/>
    </dgm:pt>
    <dgm:pt modelId="{250E3B09-9E98-428E-A85A-EF19E4E6FDA8}" type="pres">
      <dgm:prSet presAssocID="{FD3CF4E4-EFFA-4739-9C30-197A860822BD}" presName="compNode" presStyleCnt="0"/>
      <dgm:spPr/>
    </dgm:pt>
    <dgm:pt modelId="{E2B8F46A-CDCB-4EB5-820F-CDF52D1E3704}" type="pres">
      <dgm:prSet presAssocID="{FD3CF4E4-EFFA-4739-9C30-197A860822BD}" presName="bgRect" presStyleLbl="bgShp" presStyleIdx="1" presStyleCnt="3" custLinFactNeighborX="991" custLinFactNeighborY="2168"/>
      <dgm:spPr/>
    </dgm:pt>
    <dgm:pt modelId="{C9E0D410-1E74-468A-8709-9081959DF18B}" type="pres">
      <dgm:prSet presAssocID="{FD3CF4E4-EFFA-4739-9C30-197A860822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2B173B93-7B41-40A7-B2A7-CD8CAECE5EC8}" type="pres">
      <dgm:prSet presAssocID="{FD3CF4E4-EFFA-4739-9C30-197A860822BD}" presName="spaceRect" presStyleCnt="0"/>
      <dgm:spPr/>
    </dgm:pt>
    <dgm:pt modelId="{07DA82EB-C215-4876-A721-AFB62B8B1373}" type="pres">
      <dgm:prSet presAssocID="{FD3CF4E4-EFFA-4739-9C30-197A860822BD}" presName="parTx" presStyleLbl="revTx" presStyleIdx="1" presStyleCnt="3">
        <dgm:presLayoutVars>
          <dgm:chMax val="0"/>
          <dgm:chPref val="0"/>
        </dgm:presLayoutVars>
      </dgm:prSet>
      <dgm:spPr/>
    </dgm:pt>
    <dgm:pt modelId="{5905B5D9-C0F5-4B55-BE22-FA4DC975AD88}" type="pres">
      <dgm:prSet presAssocID="{121C960D-3E6D-432F-8B3C-2F35C0E743D6}" presName="sibTrans" presStyleCnt="0"/>
      <dgm:spPr/>
    </dgm:pt>
    <dgm:pt modelId="{BB10732D-BA21-4959-9870-52DB9D82AEFF}" type="pres">
      <dgm:prSet presAssocID="{EC4B8937-CA9E-4F10-A043-F06752B11F22}" presName="compNode" presStyleCnt="0"/>
      <dgm:spPr/>
    </dgm:pt>
    <dgm:pt modelId="{BEE240FA-5DB1-4C5A-A310-237EF5276BCA}" type="pres">
      <dgm:prSet presAssocID="{EC4B8937-CA9E-4F10-A043-F06752B11F22}" presName="bgRect" presStyleLbl="bgShp" presStyleIdx="2" presStyleCnt="3"/>
      <dgm:spPr/>
    </dgm:pt>
    <dgm:pt modelId="{BBE8B4EA-5422-4C7C-8ACC-87B115F049B9}" type="pres">
      <dgm:prSet presAssocID="{EC4B8937-CA9E-4F10-A043-F06752B11F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F3FF0E8E-8768-49D9-B41C-D2F11E2984D6}" type="pres">
      <dgm:prSet presAssocID="{EC4B8937-CA9E-4F10-A043-F06752B11F22}" presName="spaceRect" presStyleCnt="0"/>
      <dgm:spPr/>
    </dgm:pt>
    <dgm:pt modelId="{2E2F1883-35AC-4F4A-9A52-3DE6524A27CE}" type="pres">
      <dgm:prSet presAssocID="{EC4B8937-CA9E-4F10-A043-F06752B11F2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804E08-CA96-4ED7-A265-19B2FF14E7BA}" type="presOf" srcId="{EC4B8937-CA9E-4F10-A043-F06752B11F22}" destId="{2E2F1883-35AC-4F4A-9A52-3DE6524A27CE}" srcOrd="0" destOrd="0" presId="urn:microsoft.com/office/officeart/2018/2/layout/IconVerticalSolidList"/>
    <dgm:cxn modelId="{AC13AB2D-5DD7-49D8-A21F-571748CDD4DD}" type="presOf" srcId="{FD3CF4E4-EFFA-4739-9C30-197A860822BD}" destId="{07DA82EB-C215-4876-A721-AFB62B8B1373}" srcOrd="0" destOrd="0" presId="urn:microsoft.com/office/officeart/2018/2/layout/IconVerticalSolidList"/>
    <dgm:cxn modelId="{C148163D-A49F-460F-989C-B37EB2C00D77}" type="presOf" srcId="{90D44D6E-10FD-4E9A-828B-89E38F1AE9A4}" destId="{1A17B1EA-70A2-4706-8924-78710E4FB89C}" srcOrd="0" destOrd="0" presId="urn:microsoft.com/office/officeart/2018/2/layout/IconVerticalSolidList"/>
    <dgm:cxn modelId="{3E938F46-FDA5-44C8-917C-F1FE49E9B8C6}" type="presOf" srcId="{10EBBF26-39B2-4210-958A-7C8429BFB223}" destId="{ABFF1447-2663-43F0-8BA4-7DF8BC65F5E3}" srcOrd="0" destOrd="0" presId="urn:microsoft.com/office/officeart/2018/2/layout/IconVerticalSolidList"/>
    <dgm:cxn modelId="{17C3CB4A-6276-42AE-BD20-383AD1150A4D}" srcId="{10EBBF26-39B2-4210-958A-7C8429BFB223}" destId="{90D44D6E-10FD-4E9A-828B-89E38F1AE9A4}" srcOrd="0" destOrd="0" parTransId="{D5634593-2F98-485A-8051-FBFC751CBA35}" sibTransId="{38D56C93-0D3D-448B-871D-CB75DE1D67AA}"/>
    <dgm:cxn modelId="{CC53BE8D-E90D-42FE-B9C1-34324E6D98B1}" srcId="{10EBBF26-39B2-4210-958A-7C8429BFB223}" destId="{FD3CF4E4-EFFA-4739-9C30-197A860822BD}" srcOrd="1" destOrd="0" parTransId="{A2749A2B-CC2A-453F-8E54-EE987FC15D2A}" sibTransId="{121C960D-3E6D-432F-8B3C-2F35C0E743D6}"/>
    <dgm:cxn modelId="{4C0895C5-70B9-4155-BBC8-6715792BEF55}" srcId="{10EBBF26-39B2-4210-958A-7C8429BFB223}" destId="{EC4B8937-CA9E-4F10-A043-F06752B11F22}" srcOrd="2" destOrd="0" parTransId="{54234F41-08A5-4301-8DD2-02D64703EA55}" sibTransId="{69825ACA-3D5C-49C8-8E9E-ABC2E19D1127}"/>
    <dgm:cxn modelId="{BBB16C52-EEB9-49C0-937D-528BF7F6A2FD}" type="presParOf" srcId="{ABFF1447-2663-43F0-8BA4-7DF8BC65F5E3}" destId="{D90FBC12-50CB-4BA5-ACC2-6B1AF9D991E7}" srcOrd="0" destOrd="0" presId="urn:microsoft.com/office/officeart/2018/2/layout/IconVerticalSolidList"/>
    <dgm:cxn modelId="{0B0FBF34-7AE8-46DE-9430-CBC07C329EB8}" type="presParOf" srcId="{D90FBC12-50CB-4BA5-ACC2-6B1AF9D991E7}" destId="{0DC6BEB3-5F54-4BB7-BE78-03D85C3EA178}" srcOrd="0" destOrd="0" presId="urn:microsoft.com/office/officeart/2018/2/layout/IconVerticalSolidList"/>
    <dgm:cxn modelId="{CD02F119-7ECB-4B37-8E33-BE63AF1F916B}" type="presParOf" srcId="{D90FBC12-50CB-4BA5-ACC2-6B1AF9D991E7}" destId="{37C964F5-6E63-4A60-A9E2-B32F9E9EB821}" srcOrd="1" destOrd="0" presId="urn:microsoft.com/office/officeart/2018/2/layout/IconVerticalSolidList"/>
    <dgm:cxn modelId="{70074B5B-AA22-43D4-8AF7-473DC94C93A8}" type="presParOf" srcId="{D90FBC12-50CB-4BA5-ACC2-6B1AF9D991E7}" destId="{22F3E904-B749-49E2-8990-3D22B05732B4}" srcOrd="2" destOrd="0" presId="urn:microsoft.com/office/officeart/2018/2/layout/IconVerticalSolidList"/>
    <dgm:cxn modelId="{199F4833-8385-474A-B8C0-4D467F3EDDF3}" type="presParOf" srcId="{D90FBC12-50CB-4BA5-ACC2-6B1AF9D991E7}" destId="{1A17B1EA-70A2-4706-8924-78710E4FB89C}" srcOrd="3" destOrd="0" presId="urn:microsoft.com/office/officeart/2018/2/layout/IconVerticalSolidList"/>
    <dgm:cxn modelId="{E6303544-0263-47D4-9BAC-805C64B910BB}" type="presParOf" srcId="{ABFF1447-2663-43F0-8BA4-7DF8BC65F5E3}" destId="{64ACE719-5DB0-479B-B83F-010E4E356D65}" srcOrd="1" destOrd="0" presId="urn:microsoft.com/office/officeart/2018/2/layout/IconVerticalSolidList"/>
    <dgm:cxn modelId="{050E7D20-D315-48DE-9ED1-1B01D970DEA1}" type="presParOf" srcId="{ABFF1447-2663-43F0-8BA4-7DF8BC65F5E3}" destId="{250E3B09-9E98-428E-A85A-EF19E4E6FDA8}" srcOrd="2" destOrd="0" presId="urn:microsoft.com/office/officeart/2018/2/layout/IconVerticalSolidList"/>
    <dgm:cxn modelId="{41170395-B9F8-41EB-888B-EEFFF3E36445}" type="presParOf" srcId="{250E3B09-9E98-428E-A85A-EF19E4E6FDA8}" destId="{E2B8F46A-CDCB-4EB5-820F-CDF52D1E3704}" srcOrd="0" destOrd="0" presId="urn:microsoft.com/office/officeart/2018/2/layout/IconVerticalSolidList"/>
    <dgm:cxn modelId="{E7E85F99-154C-4858-96D2-DD7BADE68219}" type="presParOf" srcId="{250E3B09-9E98-428E-A85A-EF19E4E6FDA8}" destId="{C9E0D410-1E74-468A-8709-9081959DF18B}" srcOrd="1" destOrd="0" presId="urn:microsoft.com/office/officeart/2018/2/layout/IconVerticalSolidList"/>
    <dgm:cxn modelId="{C336BC63-C156-4A03-9206-0E86D13EED8B}" type="presParOf" srcId="{250E3B09-9E98-428E-A85A-EF19E4E6FDA8}" destId="{2B173B93-7B41-40A7-B2A7-CD8CAECE5EC8}" srcOrd="2" destOrd="0" presId="urn:microsoft.com/office/officeart/2018/2/layout/IconVerticalSolidList"/>
    <dgm:cxn modelId="{C903C1EE-D70D-4C6D-94B5-E7441EF5515E}" type="presParOf" srcId="{250E3B09-9E98-428E-A85A-EF19E4E6FDA8}" destId="{07DA82EB-C215-4876-A721-AFB62B8B1373}" srcOrd="3" destOrd="0" presId="urn:microsoft.com/office/officeart/2018/2/layout/IconVerticalSolidList"/>
    <dgm:cxn modelId="{F6CC3DE3-57A7-49B2-814C-6458A7C40587}" type="presParOf" srcId="{ABFF1447-2663-43F0-8BA4-7DF8BC65F5E3}" destId="{5905B5D9-C0F5-4B55-BE22-FA4DC975AD88}" srcOrd="3" destOrd="0" presId="urn:microsoft.com/office/officeart/2018/2/layout/IconVerticalSolidList"/>
    <dgm:cxn modelId="{7BAF6875-D4BB-47DD-8635-A439A90A8D13}" type="presParOf" srcId="{ABFF1447-2663-43F0-8BA4-7DF8BC65F5E3}" destId="{BB10732D-BA21-4959-9870-52DB9D82AEFF}" srcOrd="4" destOrd="0" presId="urn:microsoft.com/office/officeart/2018/2/layout/IconVerticalSolidList"/>
    <dgm:cxn modelId="{66F2294F-2F55-48C2-9D57-F3DCE713635C}" type="presParOf" srcId="{BB10732D-BA21-4959-9870-52DB9D82AEFF}" destId="{BEE240FA-5DB1-4C5A-A310-237EF5276BCA}" srcOrd="0" destOrd="0" presId="urn:microsoft.com/office/officeart/2018/2/layout/IconVerticalSolidList"/>
    <dgm:cxn modelId="{496A219A-BE4F-40F6-8100-BA4D114C7CE2}" type="presParOf" srcId="{BB10732D-BA21-4959-9870-52DB9D82AEFF}" destId="{BBE8B4EA-5422-4C7C-8ACC-87B115F049B9}" srcOrd="1" destOrd="0" presId="urn:microsoft.com/office/officeart/2018/2/layout/IconVerticalSolidList"/>
    <dgm:cxn modelId="{1B76D9A4-C7C7-41AE-8952-F1799384FD86}" type="presParOf" srcId="{BB10732D-BA21-4959-9870-52DB9D82AEFF}" destId="{F3FF0E8E-8768-49D9-B41C-D2F11E2984D6}" srcOrd="2" destOrd="0" presId="urn:microsoft.com/office/officeart/2018/2/layout/IconVerticalSolidList"/>
    <dgm:cxn modelId="{86443894-6FEF-4BE4-9B68-13BE94E4DE7E}" type="presParOf" srcId="{BB10732D-BA21-4959-9870-52DB9D82AEFF}" destId="{2E2F1883-35AC-4F4A-9A52-3DE6524A27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24A9EA-335A-4546-8134-5BD98A5828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504AB-C2F9-4265-A9AE-66E7C05E43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 Engaging in the synthesis and analysis of Mn and Gd complexes at BRACCO for 3 months(July-2024).</a:t>
          </a:r>
        </a:p>
      </dgm:t>
    </dgm:pt>
    <dgm:pt modelId="{BE81CAB0-443E-410B-8DEF-6097DB8D54A8}" type="parTrans" cxnId="{2FC0C3BB-B94C-484E-A3C2-B49E459B098A}">
      <dgm:prSet/>
      <dgm:spPr/>
      <dgm:t>
        <a:bodyPr/>
        <a:lstStyle/>
        <a:p>
          <a:endParaRPr lang="en-US"/>
        </a:p>
      </dgm:t>
    </dgm:pt>
    <dgm:pt modelId="{55FB278F-E436-4C97-94E1-CD2051489FD0}" type="sibTrans" cxnId="{2FC0C3BB-B94C-484E-A3C2-B49E459B098A}">
      <dgm:prSet/>
      <dgm:spPr/>
      <dgm:t>
        <a:bodyPr/>
        <a:lstStyle/>
        <a:p>
          <a:endParaRPr lang="en-US"/>
        </a:p>
      </dgm:t>
    </dgm:pt>
    <dgm:pt modelId="{7B9FD44A-A6AB-4540-8D77-062E1063AA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Conducting </a:t>
          </a:r>
          <a:r>
            <a:rPr lang="en-US" dirty="0" err="1"/>
            <a:t>relaxometric</a:t>
          </a:r>
          <a:r>
            <a:rPr lang="en-US" dirty="0"/>
            <a:t> studies of Mn-complexes on phantoms using whole-body FC imaging at the University of Aberdeen for 2 months (March-2025).</a:t>
          </a:r>
        </a:p>
      </dgm:t>
    </dgm:pt>
    <dgm:pt modelId="{C67CA351-F214-402B-BC45-355B65A33466}" type="parTrans" cxnId="{5AABF6E3-0C6A-48FB-8F26-71A435FE876A}">
      <dgm:prSet/>
      <dgm:spPr/>
      <dgm:t>
        <a:bodyPr/>
        <a:lstStyle/>
        <a:p>
          <a:endParaRPr lang="en-US"/>
        </a:p>
      </dgm:t>
    </dgm:pt>
    <dgm:pt modelId="{3AE9791B-0F10-40A6-807C-8DDD0A603580}" type="sibTrans" cxnId="{5AABF6E3-0C6A-48FB-8F26-71A435FE876A}">
      <dgm:prSet/>
      <dgm:spPr/>
      <dgm:t>
        <a:bodyPr/>
        <a:lstStyle/>
        <a:p>
          <a:endParaRPr lang="en-US"/>
        </a:p>
      </dgm:t>
    </dgm:pt>
    <dgm:pt modelId="{041B8E70-BBD5-4A10-94AB-AA1758A570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Researching protein corona of silica nanoparticles using high-resolution relaxometry at École </a:t>
          </a:r>
          <a:r>
            <a:rPr lang="en-US" dirty="0" err="1"/>
            <a:t>Normale</a:t>
          </a:r>
          <a:r>
            <a:rPr lang="en-US" dirty="0"/>
            <a:t> Supérieure Paris for 2 months (Nov-2025).</a:t>
          </a:r>
        </a:p>
      </dgm:t>
    </dgm:pt>
    <dgm:pt modelId="{B92575BD-5816-4C5E-8BAF-7EA7F2B5B03F}" type="parTrans" cxnId="{0510B7E4-0C43-4740-A27C-FEF37D7705AD}">
      <dgm:prSet/>
      <dgm:spPr/>
      <dgm:t>
        <a:bodyPr/>
        <a:lstStyle/>
        <a:p>
          <a:endParaRPr lang="en-US"/>
        </a:p>
      </dgm:t>
    </dgm:pt>
    <dgm:pt modelId="{CF89B897-B94C-4081-9375-6F53169FC5A0}" type="sibTrans" cxnId="{0510B7E4-0C43-4740-A27C-FEF37D7705AD}">
      <dgm:prSet/>
      <dgm:spPr/>
      <dgm:t>
        <a:bodyPr/>
        <a:lstStyle/>
        <a:p>
          <a:endParaRPr lang="en-US"/>
        </a:p>
      </dgm:t>
    </dgm:pt>
    <dgm:pt modelId="{9A47BBAE-5A0E-4BD5-BD12-20BAAE3817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Olsztyn-Florence collaboration: Developing relaxation theory for paramagnetic systems in confined environments.</a:t>
          </a:r>
        </a:p>
      </dgm:t>
    </dgm:pt>
    <dgm:pt modelId="{B4115396-4A5E-4780-BA5A-0A3503AB10C0}" type="parTrans" cxnId="{74E241A6-C3F7-42D8-BB35-5926FF1A2E64}">
      <dgm:prSet/>
      <dgm:spPr/>
      <dgm:t>
        <a:bodyPr/>
        <a:lstStyle/>
        <a:p>
          <a:endParaRPr lang="en-US"/>
        </a:p>
      </dgm:t>
    </dgm:pt>
    <dgm:pt modelId="{27A053D0-3C38-4147-A2F5-64AD55FCE5A6}" type="sibTrans" cxnId="{74E241A6-C3F7-42D8-BB35-5926FF1A2E64}">
      <dgm:prSet/>
      <dgm:spPr/>
      <dgm:t>
        <a:bodyPr/>
        <a:lstStyle/>
        <a:p>
          <a:endParaRPr lang="en-US"/>
        </a:p>
      </dgm:t>
    </dgm:pt>
    <dgm:pt modelId="{783F661C-1516-42CC-ACB5-7EF2746C32E3}" type="pres">
      <dgm:prSet presAssocID="{DF24A9EA-335A-4546-8134-5BD98A5828CE}" presName="root" presStyleCnt="0">
        <dgm:presLayoutVars>
          <dgm:dir/>
          <dgm:resizeHandles val="exact"/>
        </dgm:presLayoutVars>
      </dgm:prSet>
      <dgm:spPr/>
    </dgm:pt>
    <dgm:pt modelId="{F2188F4D-6BBF-41C5-B15E-609D34C0A049}" type="pres">
      <dgm:prSet presAssocID="{FE7504AB-C2F9-4265-A9AE-66E7C05E4384}" presName="compNode" presStyleCnt="0"/>
      <dgm:spPr/>
    </dgm:pt>
    <dgm:pt modelId="{A9565E73-6449-4483-AD27-33D5C46A7478}" type="pres">
      <dgm:prSet presAssocID="{FE7504AB-C2F9-4265-A9AE-66E7C05E4384}" presName="bgRect" presStyleLbl="bgShp" presStyleIdx="0" presStyleCnt="4"/>
      <dgm:spPr/>
    </dgm:pt>
    <dgm:pt modelId="{F69E0E43-BA23-4DE3-B111-301913833D38}" type="pres">
      <dgm:prSet presAssocID="{FE7504AB-C2F9-4265-A9AE-66E7C05E438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FC3B6248-9594-4609-9089-FE720E884D07}" type="pres">
      <dgm:prSet presAssocID="{FE7504AB-C2F9-4265-A9AE-66E7C05E4384}" presName="spaceRect" presStyleCnt="0"/>
      <dgm:spPr/>
    </dgm:pt>
    <dgm:pt modelId="{2DE4E973-31A6-4C62-84F1-E6CA5C5E8D5C}" type="pres">
      <dgm:prSet presAssocID="{FE7504AB-C2F9-4265-A9AE-66E7C05E4384}" presName="parTx" presStyleLbl="revTx" presStyleIdx="0" presStyleCnt="4">
        <dgm:presLayoutVars>
          <dgm:chMax val="0"/>
          <dgm:chPref val="0"/>
        </dgm:presLayoutVars>
      </dgm:prSet>
      <dgm:spPr/>
    </dgm:pt>
    <dgm:pt modelId="{36238DC8-F6EA-4D04-93E3-F42422E4F73C}" type="pres">
      <dgm:prSet presAssocID="{55FB278F-E436-4C97-94E1-CD2051489FD0}" presName="sibTrans" presStyleCnt="0"/>
      <dgm:spPr/>
    </dgm:pt>
    <dgm:pt modelId="{E15A5A71-2009-41D3-ABF3-19B59F26BD72}" type="pres">
      <dgm:prSet presAssocID="{7B9FD44A-A6AB-4540-8D77-062E1063AAC4}" presName="compNode" presStyleCnt="0"/>
      <dgm:spPr/>
    </dgm:pt>
    <dgm:pt modelId="{E82E56E6-35FC-46B3-83E2-6EE1EE352549}" type="pres">
      <dgm:prSet presAssocID="{7B9FD44A-A6AB-4540-8D77-062E1063AAC4}" presName="bgRect" presStyleLbl="bgShp" presStyleIdx="1" presStyleCnt="4"/>
      <dgm:spPr/>
    </dgm:pt>
    <dgm:pt modelId="{669C863C-F7E1-4DC7-8F77-A4D04ED17F1A}" type="pres">
      <dgm:prSet presAssocID="{7B9FD44A-A6AB-4540-8D77-062E1063AA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317E1FC6-EFF2-4CA6-AFC9-90ABD8BFF5EE}" type="pres">
      <dgm:prSet presAssocID="{7B9FD44A-A6AB-4540-8D77-062E1063AAC4}" presName="spaceRect" presStyleCnt="0"/>
      <dgm:spPr/>
    </dgm:pt>
    <dgm:pt modelId="{205CDDF6-AE2F-4E68-9A48-C9FF0E4125DF}" type="pres">
      <dgm:prSet presAssocID="{7B9FD44A-A6AB-4540-8D77-062E1063AAC4}" presName="parTx" presStyleLbl="revTx" presStyleIdx="1" presStyleCnt="4">
        <dgm:presLayoutVars>
          <dgm:chMax val="0"/>
          <dgm:chPref val="0"/>
        </dgm:presLayoutVars>
      </dgm:prSet>
      <dgm:spPr/>
    </dgm:pt>
    <dgm:pt modelId="{E5BD4FC3-C9DF-486D-A814-9E2562CEFF5F}" type="pres">
      <dgm:prSet presAssocID="{3AE9791B-0F10-40A6-807C-8DDD0A603580}" presName="sibTrans" presStyleCnt="0"/>
      <dgm:spPr/>
    </dgm:pt>
    <dgm:pt modelId="{3F5D9CE4-C77C-4138-A981-02BD264619A9}" type="pres">
      <dgm:prSet presAssocID="{041B8E70-BBD5-4A10-94AB-AA1758A57043}" presName="compNode" presStyleCnt="0"/>
      <dgm:spPr/>
    </dgm:pt>
    <dgm:pt modelId="{C50F53EC-02B0-4225-BFAF-BFE962147EBD}" type="pres">
      <dgm:prSet presAssocID="{041B8E70-BBD5-4A10-94AB-AA1758A57043}" presName="bgRect" presStyleLbl="bgShp" presStyleIdx="2" presStyleCnt="4" custLinFactNeighborX="-771" custLinFactNeighborY="17171"/>
      <dgm:spPr/>
    </dgm:pt>
    <dgm:pt modelId="{32252CC1-5F9D-48EE-9A5B-67D7FF5BE9BF}" type="pres">
      <dgm:prSet presAssocID="{041B8E70-BBD5-4A10-94AB-AA1758A5704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CE78D668-2C4F-4B30-B2F6-E39200F53D10}" type="pres">
      <dgm:prSet presAssocID="{041B8E70-BBD5-4A10-94AB-AA1758A57043}" presName="spaceRect" presStyleCnt="0"/>
      <dgm:spPr/>
    </dgm:pt>
    <dgm:pt modelId="{E8590B7E-B63D-4A02-81C5-51081C3ABA32}" type="pres">
      <dgm:prSet presAssocID="{041B8E70-BBD5-4A10-94AB-AA1758A57043}" presName="parTx" presStyleLbl="revTx" presStyleIdx="2" presStyleCnt="4" custScaleX="99450" custScaleY="81028" custLinFactNeighborX="245" custLinFactNeighborY="11381">
        <dgm:presLayoutVars>
          <dgm:chMax val="0"/>
          <dgm:chPref val="0"/>
        </dgm:presLayoutVars>
      </dgm:prSet>
      <dgm:spPr/>
    </dgm:pt>
    <dgm:pt modelId="{CC5E376A-9F30-4355-898A-3F312370965E}" type="pres">
      <dgm:prSet presAssocID="{CF89B897-B94C-4081-9375-6F53169FC5A0}" presName="sibTrans" presStyleCnt="0"/>
      <dgm:spPr/>
    </dgm:pt>
    <dgm:pt modelId="{ECB4904D-3D60-417F-9FA0-E277AB391355}" type="pres">
      <dgm:prSet presAssocID="{9A47BBAE-5A0E-4BD5-BD12-20BAAE381738}" presName="compNode" presStyleCnt="0"/>
      <dgm:spPr/>
    </dgm:pt>
    <dgm:pt modelId="{9777ACAC-1D12-40BA-903C-BEB433C3D6B6}" type="pres">
      <dgm:prSet presAssocID="{9A47BBAE-5A0E-4BD5-BD12-20BAAE381738}" presName="bgRect" presStyleLbl="bgShp" presStyleIdx="3" presStyleCnt="4"/>
      <dgm:spPr/>
    </dgm:pt>
    <dgm:pt modelId="{D0831E11-453D-409A-8368-1DC6692611D5}" type="pres">
      <dgm:prSet presAssocID="{9A47BBAE-5A0E-4BD5-BD12-20BAAE3817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075F49F4-F4AE-421B-929D-B256A600E11D}" type="pres">
      <dgm:prSet presAssocID="{9A47BBAE-5A0E-4BD5-BD12-20BAAE381738}" presName="spaceRect" presStyleCnt="0"/>
      <dgm:spPr/>
    </dgm:pt>
    <dgm:pt modelId="{AF442F06-9843-4011-90C0-3EDFFDB6B77B}" type="pres">
      <dgm:prSet presAssocID="{9A47BBAE-5A0E-4BD5-BD12-20BAAE38173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332B14-A923-45C7-BA39-35F721739DCC}" type="presOf" srcId="{7B9FD44A-A6AB-4540-8D77-062E1063AAC4}" destId="{205CDDF6-AE2F-4E68-9A48-C9FF0E4125DF}" srcOrd="0" destOrd="0" presId="urn:microsoft.com/office/officeart/2018/2/layout/IconVerticalSolidList"/>
    <dgm:cxn modelId="{0FB47648-B0DF-412C-A447-30DCC6350DE4}" type="presOf" srcId="{FE7504AB-C2F9-4265-A9AE-66E7C05E4384}" destId="{2DE4E973-31A6-4C62-84F1-E6CA5C5E8D5C}" srcOrd="0" destOrd="0" presId="urn:microsoft.com/office/officeart/2018/2/layout/IconVerticalSolidList"/>
    <dgm:cxn modelId="{BD45C27F-873E-435B-8E23-15322E704C81}" type="presOf" srcId="{041B8E70-BBD5-4A10-94AB-AA1758A57043}" destId="{E8590B7E-B63D-4A02-81C5-51081C3ABA32}" srcOrd="0" destOrd="0" presId="urn:microsoft.com/office/officeart/2018/2/layout/IconVerticalSolidList"/>
    <dgm:cxn modelId="{74E241A6-C3F7-42D8-BB35-5926FF1A2E64}" srcId="{DF24A9EA-335A-4546-8134-5BD98A5828CE}" destId="{9A47BBAE-5A0E-4BD5-BD12-20BAAE381738}" srcOrd="3" destOrd="0" parTransId="{B4115396-4A5E-4780-BA5A-0A3503AB10C0}" sibTransId="{27A053D0-3C38-4147-A2F5-64AD55FCE5A6}"/>
    <dgm:cxn modelId="{B0F96EB4-3779-4EAB-83C8-07525BFE7014}" type="presOf" srcId="{9A47BBAE-5A0E-4BD5-BD12-20BAAE381738}" destId="{AF442F06-9843-4011-90C0-3EDFFDB6B77B}" srcOrd="0" destOrd="0" presId="urn:microsoft.com/office/officeart/2018/2/layout/IconVerticalSolidList"/>
    <dgm:cxn modelId="{2FC0C3BB-B94C-484E-A3C2-B49E459B098A}" srcId="{DF24A9EA-335A-4546-8134-5BD98A5828CE}" destId="{FE7504AB-C2F9-4265-A9AE-66E7C05E4384}" srcOrd="0" destOrd="0" parTransId="{BE81CAB0-443E-410B-8DEF-6097DB8D54A8}" sibTransId="{55FB278F-E436-4C97-94E1-CD2051489FD0}"/>
    <dgm:cxn modelId="{5AABF6E3-0C6A-48FB-8F26-71A435FE876A}" srcId="{DF24A9EA-335A-4546-8134-5BD98A5828CE}" destId="{7B9FD44A-A6AB-4540-8D77-062E1063AAC4}" srcOrd="1" destOrd="0" parTransId="{C67CA351-F214-402B-BC45-355B65A33466}" sibTransId="{3AE9791B-0F10-40A6-807C-8DDD0A603580}"/>
    <dgm:cxn modelId="{0510B7E4-0C43-4740-A27C-FEF37D7705AD}" srcId="{DF24A9EA-335A-4546-8134-5BD98A5828CE}" destId="{041B8E70-BBD5-4A10-94AB-AA1758A57043}" srcOrd="2" destOrd="0" parTransId="{B92575BD-5816-4C5E-8BAF-7EA7F2B5B03F}" sibTransId="{CF89B897-B94C-4081-9375-6F53169FC5A0}"/>
    <dgm:cxn modelId="{EC32C1F9-A03A-468E-B554-D19A7CB6F099}" type="presOf" srcId="{DF24A9EA-335A-4546-8134-5BD98A5828CE}" destId="{783F661C-1516-42CC-ACB5-7EF2746C32E3}" srcOrd="0" destOrd="0" presId="urn:microsoft.com/office/officeart/2018/2/layout/IconVerticalSolidList"/>
    <dgm:cxn modelId="{12104422-496E-4D40-A683-868F01B97255}" type="presParOf" srcId="{783F661C-1516-42CC-ACB5-7EF2746C32E3}" destId="{F2188F4D-6BBF-41C5-B15E-609D34C0A049}" srcOrd="0" destOrd="0" presId="urn:microsoft.com/office/officeart/2018/2/layout/IconVerticalSolidList"/>
    <dgm:cxn modelId="{3FB4B85E-2EAA-413A-A9A4-811B9086F39B}" type="presParOf" srcId="{F2188F4D-6BBF-41C5-B15E-609D34C0A049}" destId="{A9565E73-6449-4483-AD27-33D5C46A7478}" srcOrd="0" destOrd="0" presId="urn:microsoft.com/office/officeart/2018/2/layout/IconVerticalSolidList"/>
    <dgm:cxn modelId="{7841AB19-D4A0-4141-B515-6EEC85AB59B6}" type="presParOf" srcId="{F2188F4D-6BBF-41C5-B15E-609D34C0A049}" destId="{F69E0E43-BA23-4DE3-B111-301913833D38}" srcOrd="1" destOrd="0" presId="urn:microsoft.com/office/officeart/2018/2/layout/IconVerticalSolidList"/>
    <dgm:cxn modelId="{DB3A774E-ABF3-4952-968C-B3AA6CA5910E}" type="presParOf" srcId="{F2188F4D-6BBF-41C5-B15E-609D34C0A049}" destId="{FC3B6248-9594-4609-9089-FE720E884D07}" srcOrd="2" destOrd="0" presId="urn:microsoft.com/office/officeart/2018/2/layout/IconVerticalSolidList"/>
    <dgm:cxn modelId="{3DE24606-6D3C-4847-8B86-CF67BEB71E2C}" type="presParOf" srcId="{F2188F4D-6BBF-41C5-B15E-609D34C0A049}" destId="{2DE4E973-31A6-4C62-84F1-E6CA5C5E8D5C}" srcOrd="3" destOrd="0" presId="urn:microsoft.com/office/officeart/2018/2/layout/IconVerticalSolidList"/>
    <dgm:cxn modelId="{1F5EF18D-5F11-43CB-BC82-79A8201E04F8}" type="presParOf" srcId="{783F661C-1516-42CC-ACB5-7EF2746C32E3}" destId="{36238DC8-F6EA-4D04-93E3-F42422E4F73C}" srcOrd="1" destOrd="0" presId="urn:microsoft.com/office/officeart/2018/2/layout/IconVerticalSolidList"/>
    <dgm:cxn modelId="{E784E538-529F-4C46-B2D3-93D2EACEADAA}" type="presParOf" srcId="{783F661C-1516-42CC-ACB5-7EF2746C32E3}" destId="{E15A5A71-2009-41D3-ABF3-19B59F26BD72}" srcOrd="2" destOrd="0" presId="urn:microsoft.com/office/officeart/2018/2/layout/IconVerticalSolidList"/>
    <dgm:cxn modelId="{2764FC95-7657-42AA-9D09-5D95DD95F5AF}" type="presParOf" srcId="{E15A5A71-2009-41D3-ABF3-19B59F26BD72}" destId="{E82E56E6-35FC-46B3-83E2-6EE1EE352549}" srcOrd="0" destOrd="0" presId="urn:microsoft.com/office/officeart/2018/2/layout/IconVerticalSolidList"/>
    <dgm:cxn modelId="{CE3E5D57-4C8C-4F0D-856A-EAD01E49FE8D}" type="presParOf" srcId="{E15A5A71-2009-41D3-ABF3-19B59F26BD72}" destId="{669C863C-F7E1-4DC7-8F77-A4D04ED17F1A}" srcOrd="1" destOrd="0" presId="urn:microsoft.com/office/officeart/2018/2/layout/IconVerticalSolidList"/>
    <dgm:cxn modelId="{C8B3F577-0F3F-4BF5-83A0-6658344AF423}" type="presParOf" srcId="{E15A5A71-2009-41D3-ABF3-19B59F26BD72}" destId="{317E1FC6-EFF2-4CA6-AFC9-90ABD8BFF5EE}" srcOrd="2" destOrd="0" presId="urn:microsoft.com/office/officeart/2018/2/layout/IconVerticalSolidList"/>
    <dgm:cxn modelId="{16B98C76-F7BC-46D8-A75C-ADA7BB01AF14}" type="presParOf" srcId="{E15A5A71-2009-41D3-ABF3-19B59F26BD72}" destId="{205CDDF6-AE2F-4E68-9A48-C9FF0E4125DF}" srcOrd="3" destOrd="0" presId="urn:microsoft.com/office/officeart/2018/2/layout/IconVerticalSolidList"/>
    <dgm:cxn modelId="{70BC4002-C860-4E19-AEFC-60180641766E}" type="presParOf" srcId="{783F661C-1516-42CC-ACB5-7EF2746C32E3}" destId="{E5BD4FC3-C9DF-486D-A814-9E2562CEFF5F}" srcOrd="3" destOrd="0" presId="urn:microsoft.com/office/officeart/2018/2/layout/IconVerticalSolidList"/>
    <dgm:cxn modelId="{45B1C6C7-D88C-4693-BCD9-1E119343B224}" type="presParOf" srcId="{783F661C-1516-42CC-ACB5-7EF2746C32E3}" destId="{3F5D9CE4-C77C-4138-A981-02BD264619A9}" srcOrd="4" destOrd="0" presId="urn:microsoft.com/office/officeart/2018/2/layout/IconVerticalSolidList"/>
    <dgm:cxn modelId="{571B5185-DABA-4B97-9072-9DD7C5BDA407}" type="presParOf" srcId="{3F5D9CE4-C77C-4138-A981-02BD264619A9}" destId="{C50F53EC-02B0-4225-BFAF-BFE962147EBD}" srcOrd="0" destOrd="0" presId="urn:microsoft.com/office/officeart/2018/2/layout/IconVerticalSolidList"/>
    <dgm:cxn modelId="{64C65FC7-4C85-4B8F-A2A2-DA5EB1B9A5F7}" type="presParOf" srcId="{3F5D9CE4-C77C-4138-A981-02BD264619A9}" destId="{32252CC1-5F9D-48EE-9A5B-67D7FF5BE9BF}" srcOrd="1" destOrd="0" presId="urn:microsoft.com/office/officeart/2018/2/layout/IconVerticalSolidList"/>
    <dgm:cxn modelId="{B77428CF-24FA-4015-8BED-B338B0F9555E}" type="presParOf" srcId="{3F5D9CE4-C77C-4138-A981-02BD264619A9}" destId="{CE78D668-2C4F-4B30-B2F6-E39200F53D10}" srcOrd="2" destOrd="0" presId="urn:microsoft.com/office/officeart/2018/2/layout/IconVerticalSolidList"/>
    <dgm:cxn modelId="{2B0205CE-F9BB-4DBB-9807-097A741DBA2D}" type="presParOf" srcId="{3F5D9CE4-C77C-4138-A981-02BD264619A9}" destId="{E8590B7E-B63D-4A02-81C5-51081C3ABA32}" srcOrd="3" destOrd="0" presId="urn:microsoft.com/office/officeart/2018/2/layout/IconVerticalSolidList"/>
    <dgm:cxn modelId="{B955DCC8-5A2A-4189-B7B8-582AD6C93345}" type="presParOf" srcId="{783F661C-1516-42CC-ACB5-7EF2746C32E3}" destId="{CC5E376A-9F30-4355-898A-3F312370965E}" srcOrd="5" destOrd="0" presId="urn:microsoft.com/office/officeart/2018/2/layout/IconVerticalSolidList"/>
    <dgm:cxn modelId="{B8BDF738-11DB-4B18-952B-D7DAA5A0BA44}" type="presParOf" srcId="{783F661C-1516-42CC-ACB5-7EF2746C32E3}" destId="{ECB4904D-3D60-417F-9FA0-E277AB391355}" srcOrd="6" destOrd="0" presId="urn:microsoft.com/office/officeart/2018/2/layout/IconVerticalSolidList"/>
    <dgm:cxn modelId="{7D92280D-3C22-40EE-8D71-56D5EC15DBBF}" type="presParOf" srcId="{ECB4904D-3D60-417F-9FA0-E277AB391355}" destId="{9777ACAC-1D12-40BA-903C-BEB433C3D6B6}" srcOrd="0" destOrd="0" presId="urn:microsoft.com/office/officeart/2018/2/layout/IconVerticalSolidList"/>
    <dgm:cxn modelId="{B143C8F0-A44F-4813-9D54-3ECDCD3C758F}" type="presParOf" srcId="{ECB4904D-3D60-417F-9FA0-E277AB391355}" destId="{D0831E11-453D-409A-8368-1DC6692611D5}" srcOrd="1" destOrd="0" presId="urn:microsoft.com/office/officeart/2018/2/layout/IconVerticalSolidList"/>
    <dgm:cxn modelId="{192AFCA6-2BC4-4B9D-B3D5-400CCC20332B}" type="presParOf" srcId="{ECB4904D-3D60-417F-9FA0-E277AB391355}" destId="{075F49F4-F4AE-421B-929D-B256A600E11D}" srcOrd="2" destOrd="0" presId="urn:microsoft.com/office/officeart/2018/2/layout/IconVerticalSolidList"/>
    <dgm:cxn modelId="{037C3BB6-CE92-42A2-BC67-D923DE0733CB}" type="presParOf" srcId="{ECB4904D-3D60-417F-9FA0-E277AB391355}" destId="{AF442F06-9843-4011-90C0-3EDFFDB6B7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1B5A6-F47F-427C-BCA3-03CD253A6906}">
      <dsp:nvSpPr>
        <dsp:cNvPr id="0" name=""/>
        <dsp:cNvSpPr/>
      </dsp:nvSpPr>
      <dsp:spPr>
        <a:xfrm>
          <a:off x="0" y="650887"/>
          <a:ext cx="6128171" cy="12016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C6FAB-06FD-4DB4-8174-6EC175A47465}">
      <dsp:nvSpPr>
        <dsp:cNvPr id="0" name=""/>
        <dsp:cNvSpPr/>
      </dsp:nvSpPr>
      <dsp:spPr>
        <a:xfrm>
          <a:off x="363495" y="921256"/>
          <a:ext cx="660901" cy="660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6CB86-5DA1-4437-8FEC-7A055EB8E891}">
      <dsp:nvSpPr>
        <dsp:cNvPr id="0" name=""/>
        <dsp:cNvSpPr/>
      </dsp:nvSpPr>
      <dsp:spPr>
        <a:xfrm>
          <a:off x="1387893" y="650887"/>
          <a:ext cx="4740277" cy="120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73" tIns="127173" rIns="127173" bIns="12717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Objectives- The aim of the project is to develop highly efficient Mn-complexes as MRI contrast agents which are indeed  suitable alternative to the gadolinium complexes which have toxicity issue.</a:t>
          </a:r>
          <a:endParaRPr lang="en-US" sz="1500" kern="1200" dirty="0"/>
        </a:p>
      </dsp:txBody>
      <dsp:txXfrm>
        <a:off x="1387893" y="650887"/>
        <a:ext cx="4740277" cy="1201639"/>
      </dsp:txXfrm>
    </dsp:sp>
    <dsp:sp modelId="{F5CF5B33-4697-4261-8E58-C9384845FF13}">
      <dsp:nvSpPr>
        <dsp:cNvPr id="0" name=""/>
        <dsp:cNvSpPr/>
      </dsp:nvSpPr>
      <dsp:spPr>
        <a:xfrm>
          <a:off x="0" y="2247938"/>
          <a:ext cx="6128171" cy="12016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BE11D-E859-4CBF-BD02-C2B84C601B69}">
      <dsp:nvSpPr>
        <dsp:cNvPr id="0" name=""/>
        <dsp:cNvSpPr/>
      </dsp:nvSpPr>
      <dsp:spPr>
        <a:xfrm>
          <a:off x="363495" y="2423305"/>
          <a:ext cx="660901" cy="660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4F369-2A31-4751-9851-8410621E4F5D}">
      <dsp:nvSpPr>
        <dsp:cNvPr id="0" name=""/>
        <dsp:cNvSpPr/>
      </dsp:nvSpPr>
      <dsp:spPr>
        <a:xfrm>
          <a:off x="1387893" y="2152936"/>
          <a:ext cx="4740277" cy="120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73" tIns="127173" rIns="127173" bIns="12717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Further Mn complexes will be coupled to silica nanoparticles, at the surface or inside the nanoparticles and a detailed </a:t>
          </a:r>
          <a:r>
            <a:rPr lang="en-IN" sz="1500" kern="1200" dirty="0" err="1"/>
            <a:t>relaxometric</a:t>
          </a:r>
          <a:r>
            <a:rPr lang="en-IN" sz="1500" kern="1200" dirty="0"/>
            <a:t> study of the different systems will be performed.</a:t>
          </a:r>
          <a:endParaRPr lang="en-US" sz="1500" kern="1200" dirty="0"/>
        </a:p>
      </dsp:txBody>
      <dsp:txXfrm>
        <a:off x="1387893" y="2152936"/>
        <a:ext cx="4740277" cy="1201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406FC-9A1D-4E0A-A8A6-0231F31313EE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38F2A-1862-4F0C-BC98-D4CE52407AFA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Synthesis of stable </a:t>
          </a:r>
          <a:r>
            <a:rPr lang="en-IN" sz="1600" kern="1200" dirty="0" err="1"/>
            <a:t>pyclen</a:t>
          </a:r>
          <a:r>
            <a:rPr lang="en-IN" sz="1600" kern="1200" dirty="0"/>
            <a:t>-based Mn complexes as contrast agents.   </a:t>
          </a:r>
          <a:endParaRPr lang="en-US" sz="1600" kern="1200" dirty="0"/>
        </a:p>
      </dsp:txBody>
      <dsp:txXfrm>
        <a:off x="559800" y="3022743"/>
        <a:ext cx="4320000" cy="720000"/>
      </dsp:txXfrm>
    </dsp:sp>
    <dsp:sp modelId="{2D10B1D9-8D96-43EE-A990-B89CE24FF2CF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1C77B-C032-4E27-90C1-8E3B3C041D09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i="0" kern="1200" dirty="0"/>
            <a:t>Design synthesis, </a:t>
          </a:r>
          <a:r>
            <a:rPr lang="en-IN" sz="1600" b="0" i="0" kern="1200" dirty="0" err="1"/>
            <a:t>analyze</a:t>
          </a:r>
          <a:r>
            <a:rPr lang="en-IN" sz="1600" b="0" i="0" kern="1200" dirty="0"/>
            <a:t> structure, measure stability via spectroscopy and </a:t>
          </a:r>
          <a:r>
            <a:rPr lang="en-IN" sz="1600" b="0" i="0" kern="1200" dirty="0" err="1"/>
            <a:t>relaxometric</a:t>
          </a:r>
          <a:r>
            <a:rPr lang="en-IN" sz="1600" b="0" i="0" kern="1200" dirty="0"/>
            <a:t> studies.</a:t>
          </a:r>
          <a:endParaRPr lang="en-US" sz="1600" kern="1200" dirty="0"/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CF17B-946C-6141-B733-54B47EF7B620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CDC6E-9717-1442-8B9C-E42C79DA42B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CF600-CAFC-824C-825F-D607057738E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Synthesis of various nanosystems based on silica nanoparticles encapsulated with different Mn-complexes. </a:t>
          </a:r>
          <a:endParaRPr lang="en-GB" sz="1700" kern="1200" dirty="0"/>
        </a:p>
      </dsp:txBody>
      <dsp:txXfrm>
        <a:off x="1057183" y="1805"/>
        <a:ext cx="9458416" cy="915310"/>
      </dsp:txXfrm>
    </dsp:sp>
    <dsp:sp modelId="{B71423F0-444B-E649-9D81-960753E1E0E8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00B5C-AF87-9E47-B1DF-2C0A0E48E6AE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5C0D-B8D7-1A4F-82E3-E1C84E0709F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Different parameters could be varied such as the size of the nanoparticles or the surface coating. Nanoparticles where the Mn-complexes are grafted at the surface of the particles will also be produced</a:t>
          </a:r>
          <a:endParaRPr lang="en-GB" sz="1700" kern="1200" dirty="0"/>
        </a:p>
      </dsp:txBody>
      <dsp:txXfrm>
        <a:off x="1057183" y="1145944"/>
        <a:ext cx="9458416" cy="915310"/>
      </dsp:txXfrm>
    </dsp:sp>
    <dsp:sp modelId="{BB59CA9C-9287-42F7-A7CE-382088130887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EDD46-213F-4004-9B4D-0EF79AA060D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A250E-349C-4119-99C2-1FE4D1706EAC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Acquire relaxometric data for synthesized nano systems across magnetic fields (0.02 - 600MHz).</a:t>
          </a:r>
          <a:endParaRPr lang="en-US" sz="1700" kern="1200" dirty="0"/>
        </a:p>
      </dsp:txBody>
      <dsp:txXfrm>
        <a:off x="1057183" y="2290082"/>
        <a:ext cx="9458416" cy="915310"/>
      </dsp:txXfrm>
    </dsp:sp>
    <dsp:sp modelId="{6B5FD163-039F-429D-8D29-0E314F905F11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237C9-8893-457C-B43F-7BD69EBF1FAB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B9036-0C70-455C-9EA1-68EA063B9295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Conduct in vivo relaxometric study to thoroughly assess efficacy of nanosystems as MRI contrast agents.</a:t>
          </a:r>
          <a:endParaRPr lang="en-US" sz="1700" kern="1200" dirty="0"/>
        </a:p>
      </dsp:txBody>
      <dsp:txXfrm>
        <a:off x="1057183" y="3434221"/>
        <a:ext cx="945841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B756-06C6-457D-9036-0759A398750B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D3328-F07B-4E99-AF6D-7C7F25E8A6F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043D4-A0AF-46B0-A622-8BA29CA96C2F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Spectroscopic techniques - Utilize NMR, UV-Vis spectroscopy and  MASS spectrometry to comprehensively characterize Mn-complexes on silica nanoparticles, revealing structural and electronic insights.</a:t>
          </a:r>
        </a:p>
      </dsp:txBody>
      <dsp:txXfrm>
        <a:off x="1435590" y="531"/>
        <a:ext cx="9080009" cy="1242935"/>
      </dsp:txXfrm>
    </dsp:sp>
    <dsp:sp modelId="{4B445C68-DA48-4764-ACEE-3B84A78F849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EB4FE-3128-48B6-B4B3-16F53DD4902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7663E-5EFD-4472-BA6D-F218D406E5F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Nanoparticle techniques- TEM, SEM, DLS assess silica nanoparticle size, morphology, and surface.</a:t>
          </a:r>
        </a:p>
      </dsp:txBody>
      <dsp:txXfrm>
        <a:off x="1435590" y="1554201"/>
        <a:ext cx="9080009" cy="1242935"/>
      </dsp:txXfrm>
    </dsp:sp>
    <dsp:sp modelId="{6920DA23-6CC9-476A-AB49-8A5262B2629B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DF4DD-DE60-4E0B-BCAB-5B9FE79CE22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C26E7-5436-4850-9C9B-FB2498C619F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Biophysical Evaluation-</a:t>
          </a:r>
          <a:r>
            <a:rPr lang="en-IN" sz="2100" kern="1200"/>
            <a:t> NMR relaxometry evaluates Mn-complexes on silica nanoparticles as MRI contrast agents, vital for diagnostic applications.</a:t>
          </a:r>
          <a:endParaRPr lang="en-US" sz="2100" kern="1200"/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6BEB3-5F54-4BB7-BE78-03D85C3EA17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964F5-6E63-4A60-A9E2-B32F9E9EB82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7B1EA-70A2-4706-8924-78710E4FB89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Silica nanoparticles coupled with Mn-complexes externally or internally.</a:t>
          </a:r>
        </a:p>
      </dsp:txBody>
      <dsp:txXfrm>
        <a:off x="1435590" y="531"/>
        <a:ext cx="9080009" cy="1242935"/>
      </dsp:txXfrm>
    </dsp:sp>
    <dsp:sp modelId="{E2B8F46A-CDCB-4EB5-820F-CDF52D1E3704}">
      <dsp:nvSpPr>
        <dsp:cNvPr id="0" name=""/>
        <dsp:cNvSpPr/>
      </dsp:nvSpPr>
      <dsp:spPr>
        <a:xfrm>
          <a:off x="0" y="1581147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0D410-1E74-468A-8709-9081959DF18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A82EB-C215-4876-A721-AFB62B8B1373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Expect increased </a:t>
          </a:r>
          <a:r>
            <a:rPr lang="en-US" sz="2500" kern="1200" dirty="0" err="1"/>
            <a:t>relaxivity</a:t>
          </a:r>
          <a:r>
            <a:rPr lang="en-US" sz="2500" kern="1200" dirty="0"/>
            <a:t> due to rotational correlation time increase (surface grafting) or nanoconfinement (encapsulation).</a:t>
          </a:r>
        </a:p>
      </dsp:txBody>
      <dsp:txXfrm>
        <a:off x="1435590" y="1554201"/>
        <a:ext cx="9080009" cy="1242935"/>
      </dsp:txXfrm>
    </dsp:sp>
    <dsp:sp modelId="{BEE240FA-5DB1-4C5A-A310-237EF5276BCA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8B4EA-5422-4C7C-8ACC-87B115F049B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F1883-35AC-4F4A-9A52-3DE6524A27C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Conduct detailed </a:t>
          </a:r>
          <a:r>
            <a:rPr lang="en-US" sz="2500" kern="1200" dirty="0" err="1"/>
            <a:t>relaxometric</a:t>
          </a:r>
          <a:r>
            <a:rPr lang="en-US" sz="2500" kern="1200" dirty="0"/>
            <a:t> study to confirm hypotheses and enhance systems.</a:t>
          </a:r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65E73-6449-4483-AD27-33D5C46A7478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E0E43-BA23-4DE3-B111-301913833D38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4E973-31A6-4C62-84F1-E6CA5C5E8D5C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Engaging in the synthesis and analysis of Mn and Gd complexes at BRACCO for 3 months(July-2024).</a:t>
          </a:r>
        </a:p>
      </dsp:txBody>
      <dsp:txXfrm>
        <a:off x="1057183" y="1805"/>
        <a:ext cx="9458416" cy="915310"/>
      </dsp:txXfrm>
    </dsp:sp>
    <dsp:sp modelId="{E82E56E6-35FC-46B3-83E2-6EE1EE352549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C863C-F7E1-4DC7-8F77-A4D04ED17F1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CDDF6-AE2F-4E68-9A48-C9FF0E4125D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Conducting </a:t>
          </a:r>
          <a:r>
            <a:rPr lang="en-US" sz="1700" kern="1200" dirty="0" err="1"/>
            <a:t>relaxometric</a:t>
          </a:r>
          <a:r>
            <a:rPr lang="en-US" sz="1700" kern="1200" dirty="0"/>
            <a:t> studies of Mn-complexes on phantoms using whole-body FC imaging at the University of Aberdeen for 2 months (March-2025).</a:t>
          </a:r>
        </a:p>
      </dsp:txBody>
      <dsp:txXfrm>
        <a:off x="1057183" y="1145944"/>
        <a:ext cx="9458416" cy="915310"/>
      </dsp:txXfrm>
    </dsp:sp>
    <dsp:sp modelId="{C50F53EC-02B0-4225-BFAF-BFE962147EBD}">
      <dsp:nvSpPr>
        <dsp:cNvPr id="0" name=""/>
        <dsp:cNvSpPr/>
      </dsp:nvSpPr>
      <dsp:spPr>
        <a:xfrm>
          <a:off x="0" y="2447250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52CC1-5F9D-48EE-9A5B-67D7FF5BE9B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90B7E-B63D-4A02-81C5-51081C3ABA32}">
      <dsp:nvSpPr>
        <dsp:cNvPr id="0" name=""/>
        <dsp:cNvSpPr/>
      </dsp:nvSpPr>
      <dsp:spPr>
        <a:xfrm>
          <a:off x="1106367" y="2481080"/>
          <a:ext cx="9406394" cy="741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Researching protein corona of silica nanoparticles using high-resolution relaxometry at École </a:t>
          </a:r>
          <a:r>
            <a:rPr lang="en-US" sz="1700" kern="1200" dirty="0" err="1"/>
            <a:t>Normale</a:t>
          </a:r>
          <a:r>
            <a:rPr lang="en-US" sz="1700" kern="1200" dirty="0"/>
            <a:t> Supérieure Paris for 2 months (Nov-2025).</a:t>
          </a:r>
        </a:p>
      </dsp:txBody>
      <dsp:txXfrm>
        <a:off x="1106367" y="2481080"/>
        <a:ext cx="9406394" cy="741657"/>
      </dsp:txXfrm>
    </dsp:sp>
    <dsp:sp modelId="{9777ACAC-1D12-40BA-903C-BEB433C3D6B6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31E11-453D-409A-8368-1DC6692611D5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42F06-9843-4011-90C0-3EDFFDB6B77B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Olsztyn-Florence collaboration: Developing relaxation theory for paramagnetic systems in confined environments.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BC10-6FC0-EE45-9ED2-6335AEB67BF6}" type="datetimeFigureOut">
              <a:rPr lang="fr-FR" smtClean="0"/>
              <a:t>17/04/2024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E0EEB-7BC0-7340-9D26-ABF3F7504F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66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BE8655-25EF-3649-8192-B16C6136E3BD}" type="datetime1">
              <a:rPr lang="fr-FR" smtClean="0"/>
              <a:t>17/04/2024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30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1782A3-7721-B84D-BCA8-BFA7B8C37D2A}" type="datetime1">
              <a:rPr lang="fr-FR" smtClean="0"/>
              <a:t>17/04/2024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18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594D52-3337-F946-8B80-2F6D7BD3E9C9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0AA9B-1939-064D-BCC0-B6348A1A634F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4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75F7E5-B655-C845-BE10-B73B2E0E62A8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B4822A-A844-BE4A-8048-8AC6B252C35A}" type="datetime1">
              <a:rPr lang="fr-FR" smtClean="0"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8B074C-8740-1A48-8B61-55CC55ABA28A}" type="datetime1">
              <a:rPr lang="fr-FR" smtClean="0"/>
              <a:t>17/04/2024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7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4C6C2-F7BF-9F4B-8700-DF85484FF1DB}" type="datetime1">
              <a:rPr lang="fr-FR" smtClean="0"/>
              <a:t>17/04/2024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0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DD4F-C8C3-DA42-BAA6-4A65E3B698DF}" type="datetime1">
              <a:rPr lang="fr-FR" smtClean="0"/>
              <a:t>17/04/2024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4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0B68C-EA78-F842-8B4F-FD143BD27BDF}" type="datetime1">
              <a:rPr lang="fr-FR" smtClean="0"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D9D1-EA1F-1C4C-BBCC-561C448EC6BE}" type="datetime1">
              <a:rPr lang="fr-FR" smtClean="0"/>
              <a:t>17/04/2024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54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826441-3A81-D64B-AC6B-41FA6D3702EA}" type="datetime1">
              <a:rPr lang="fr-FR" smtClean="0"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3DF34-FD85-C24E-B918-46616EFB0911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43CF8-70F0-1941-939C-DA4799F37E82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5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1917A6-384E-D04C-BB70-CB719C7ABB8B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09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43E8C-8746-FF43-9835-E84BC10BC51A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DC8E9-88D2-2F43-A6C7-18D477EEB692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2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CF451-2B86-474D-ABA5-AC9B9B88B954}" type="datetime1">
              <a:rPr lang="fr-FR" smtClean="0"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82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284AEE-B63B-D84B-BB67-96BEB8DF6D7D}" type="datetime1">
              <a:rPr lang="fr-FR" smtClean="0"/>
              <a:t>17/04/2024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77019-545B-DE41-B172-E28E42C75E31}" type="datetime1">
              <a:rPr lang="fr-FR" smtClean="0"/>
              <a:t>17/04/2024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D5BE1D-9FE8-F646-B2CC-DB2D986BA03E}" type="datetime1">
              <a:rPr lang="fr-FR" smtClean="0"/>
              <a:t>17/04/2024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0C92-D6EC-234C-85B0-CEEAFB78278B}" type="datetime1">
              <a:rPr lang="fr-FR" smtClean="0"/>
              <a:t>17/04/2024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541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CAED3-0E35-074E-85D1-841C8CB521D4}" type="datetime1">
              <a:rPr lang="fr-FR" smtClean="0"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9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D42F1E-3C6C-2A4D-AC4B-6D949FDAD2A9}" type="datetime1">
              <a:rPr lang="fr-FR" smtClean="0"/>
              <a:t>17/04/2024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29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53F1BC-55D0-5A4B-83CC-D760E4DB2027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2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6C7-BDEE-1F4B-B1BB-77C86F379943}" type="datetime1">
              <a:rPr lang="fr-FR" smtClean="0"/>
              <a:t>17/04/2024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41EB6-F942-4F16-B392-C12EB17A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8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A68A-96B5-478D-8C7C-B1E21464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637A0-F7B2-43EC-8040-EBA8C310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31A18-4CCD-497F-A20A-200312F8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681D-1356-FD4F-8935-7539327F57F9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99C34-27C4-4449-ADBF-0EAB09B0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6602-D87E-44BC-ABDB-468F2EB5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36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D031-43F9-4970-ACBC-EED89AE3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6E34-EB89-48F5-98B6-52842991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27" y="1847850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ttangolo 3">
            <a:extLst>
              <a:ext uri="{FF2B5EF4-FFF2-40B4-BE49-F238E27FC236}">
                <a16:creationId xmlns:a16="http://schemas.microsoft.com/office/drawing/2014/main" id="{B0460620-782B-3059-ED41-7CA6F9A9064D}"/>
              </a:ext>
            </a:extLst>
          </p:cNvPr>
          <p:cNvSpPr/>
          <p:nvPr userDrawn="1"/>
        </p:nvSpPr>
        <p:spPr>
          <a:xfrm>
            <a:off x="9250016" y="6229349"/>
            <a:ext cx="2941983" cy="641991"/>
          </a:xfrm>
          <a:prstGeom prst="rect">
            <a:avLst/>
          </a:prstGeom>
          <a:solidFill>
            <a:srgbClr val="B3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381EEF60-8FCE-B1F7-62AD-D2C39423B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23" y="6315029"/>
            <a:ext cx="2245277" cy="470630"/>
          </a:xfrm>
          <a:prstGeom prst="rect">
            <a:avLst/>
          </a:prstGeom>
        </p:spPr>
      </p:pic>
      <p:sp>
        <p:nvSpPr>
          <p:cNvPr id="9" name="Rettangolo 6">
            <a:extLst>
              <a:ext uri="{FF2B5EF4-FFF2-40B4-BE49-F238E27FC236}">
                <a16:creationId xmlns:a16="http://schemas.microsoft.com/office/drawing/2014/main" id="{3DED92DF-BE81-624F-174E-D5482B22A693}"/>
              </a:ext>
            </a:extLst>
          </p:cNvPr>
          <p:cNvSpPr/>
          <p:nvPr userDrawn="1"/>
        </p:nvSpPr>
        <p:spPr>
          <a:xfrm>
            <a:off x="10189267" y="6315029"/>
            <a:ext cx="131318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NMR relaxometry </a:t>
            </a:r>
          </a:p>
          <a:p>
            <a:pPr>
              <a:lnSpc>
                <a:spcPct val="80000"/>
              </a:lnSpc>
            </a:pP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biomedicine and </a:t>
            </a:r>
          </a:p>
          <a:p>
            <a:pPr>
              <a:lnSpc>
                <a:spcPct val="80000"/>
              </a:lnSpc>
            </a:pP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advanced materials</a:t>
            </a:r>
            <a:endParaRPr lang="it-I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F7B5909-C617-760F-5C70-78D8A9019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21" y="6315029"/>
            <a:ext cx="668946" cy="4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1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3E40-D577-4C9B-85CD-438E97C9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A9F8E-23C9-4D84-A54C-3C67A5519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D655C-A760-456E-A28F-896E6F5F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E6B5-67E4-0448-BE20-4435FA02A04A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41EF-5D29-4AFE-915B-39FCAEAD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D4511-6388-4425-81C4-7B7C3ADF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5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D66A-CD51-4E2E-8A97-07BAFF10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516E-CFC3-46F8-A210-242ACC024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0463F-BC1C-4918-A477-F93C4804C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3A25F-D36D-4111-920D-298D9339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5478-E172-224A-AC6B-C079C4419653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C133D-7E42-4F43-9076-79AE6582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B1B0B-A96F-4B06-B6D0-6FBE5397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76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F36F-A897-44EE-9594-8D779235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E579-548E-481C-8FA8-84F7F538E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69D2-DA91-43D9-A37B-75A3AFE7E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48D32-352C-4FB9-AB8D-AEBD76296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F43BB-F973-4526-8353-EF6710D4B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2C6BF-0949-4C7F-937F-B6046384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424-755C-7646-ADF9-F0CAC0869E60}" type="datetime1">
              <a:rPr lang="fr-FR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3FE35-ED00-4DD7-9595-A790DA5F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0E65C-6661-4FF4-B81E-2517FEB1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77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4E64-B4C0-4D4B-9F59-8BA518BB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A687B-D87C-4D9D-92C7-8FBC4972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7E2C-D0EC-FB4E-94BF-260531446EA9}" type="datetime1">
              <a:rPr lang="fr-FR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E50B7-3003-4184-A4E4-A0BD5193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48A74-66EA-42CE-B2CC-954735B3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5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DF918F-B13D-AE42-A770-4B566092E431}" type="datetime1">
              <a:rPr lang="fr-FR" smtClean="0"/>
              <a:t>17/04/2024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49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EDE21-EFB8-4EC4-8AB2-2A476E61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931-D6E1-E34A-9C3C-59CE3820874E}" type="datetime1">
              <a:rPr lang="fr-FR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DA7F5-9712-4B57-AFFC-AEA75663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026D7-5B9A-4690-B3BD-95713E7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65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7BF4-10D6-42D0-8025-988DE947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A32E-0CCE-4C3F-B9A2-7CF4E4AF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956B2-0065-4DDE-BFC8-BA513190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9C1F4-033A-4C50-9F8E-DAB689CB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EFD2-36AA-874F-8D10-146159CE8348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C4816-40E7-4AAB-81B4-96D332EF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4D429-142D-4AA2-8A6F-BF421D80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18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FFB5-6D8C-495E-B8AF-FDA2ECF6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93B63-9B7F-4ECC-982A-F326724E1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3E08-B304-4F88-83C5-8EDCBB85A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FA4EC-A832-414A-A68E-A4F44270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7D9A-A16B-FF47-BC8A-AE6759FE4904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75336-3A98-4A5F-9DBA-6BE0A9F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2528-8EEB-479F-A517-81F74546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24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B6A6-2FD0-4BDF-851D-FFED28B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669EC-2445-47D5-9804-F4EC7801A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87BCC-14E3-4DFF-99C1-513FC101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0E6-2E7B-7849-8D0B-88E57BAB3F55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3E3DB-07F9-4313-8266-98314126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EFA3-C97F-4C14-9FED-08D75B63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97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E1378-F1C3-4788-8C27-4F12E2C93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1E8CD-EB8F-48A1-B3D6-0A978E45B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E309-25B9-410A-8770-BC859AAA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7624-3818-1C41-AAA2-FE4879E2DE6A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A446-8AB2-451A-BAD1-E7ECC6DC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116F0-9B13-4A26-A0EB-F1D80019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48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4FB6-9736-40EA-A5B8-147752A5E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07525-27E8-42A8-ABA8-1F34CF27B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43082-3CB3-470A-BDC8-7761C164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6FB-2112-C04F-A94C-80E6F1DE30C0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03CAE-3893-44D9-AEE6-74F6F259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B32F5-94BB-4EFB-B10D-C2D2B1E9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06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2053-742D-4B91-BAEC-68A7FAE2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8ED95-81B0-4BC7-AAA1-3AC3D977E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3FA7C-A4B6-4C7E-9BC1-8B517CAE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5576-6180-C84E-9C7B-C02CE37FB1A7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BE80A-8D2D-40E8-8698-43483D25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E3DC2-0E80-4B40-A8BF-819CE47F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22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96F9-ED5A-414B-B342-79E37426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BE6AF-750D-41DE-93F1-C9644DB9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68CD-6675-43AB-B9D1-1856A67E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B01F-3BBE-4D4C-91B5-2993E9909309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1767-7852-414C-A713-61DB222B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864ED-BD7A-4A9B-88CB-5273F5B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69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8F38-0F78-4EFC-A7F5-DBC5B1C6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E0466-79F6-42F2-AC51-D248E8491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81825-92E3-4CC2-8316-D2554044B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C54D5-E38A-4C87-8137-9A5BE1D3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D350-97A9-5345-A119-97550F002548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E9A8F-70C9-4879-8AED-5F864BCD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697CA-38CB-4DCE-A1E0-FC708830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5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1ABF-C43B-43F5-82C1-22768485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CC192-5D85-40EA-9508-7888010B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586E6-4D45-4715-8F7E-3274F338C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1B617-74E4-429D-8833-427B4345A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BFA23-9524-4BB8-8BD3-3201BB0EF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72E80-2310-4046-BFBA-70CAD7F0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7E5-736F-D644-B204-A7E45A872F13}" type="datetime1">
              <a:rPr lang="fr-FR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12AB3-A83A-4BCB-AF89-9FD23DF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24E46-B7AC-4917-97AB-4DE7CF26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5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F5D30C-FE66-C241-88CF-E5AAF2538670}" type="datetime1">
              <a:rPr lang="fr-FR" smtClean="0"/>
              <a:t>17/04/2024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476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B8D0-2630-46FC-964F-11E268FB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67637-AADC-423C-B25C-0361444E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76E9-5900-5343-AFC6-59A82A827052}" type="datetime1">
              <a:rPr lang="fr-FR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5A6A5-BBC5-4D4E-BC0E-7B9C7A0B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52DB9-FEE2-40CD-8C84-CE1C7CBA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616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EB39C-A017-40B1-8212-D50D58AC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4BBC-84A9-1342-A936-8F6D2D690516}" type="datetime1">
              <a:rPr lang="fr-FR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43BE9-031D-448B-A771-2CAA003B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07C61-ED14-46D0-AB3A-F7C64EA5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40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B4B6-60EC-4BDA-8A0E-63C6D83B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EC6E-F490-416E-9812-54C31054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38C35-B203-4E44-B14A-5337C1E19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4CA20-46BD-471A-BF82-D51E0B13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D6A4-CFDE-6547-9EE1-E232454D9D84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BC042-B93F-40E1-92D5-863169EE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124B1-471F-4691-9AA0-35F7E3F4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11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A368-52DA-4D9E-A2C3-211FA053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B349C-8EB4-4572-AB31-146C153FB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4829C-BE61-4E5E-BA76-639A95B8A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89FDB-3F5E-40CF-829A-AF383CCB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99B1-BB73-A545-9CE6-71ADD9943433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F1BA1-130C-4500-B846-66F4B3E0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7A8B2-4540-4E7D-8C93-D8B24DEC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6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1D51-D7F1-49D8-AB0C-6A33A04E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D8166-035A-4F3A-BE21-94E5CC6DA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D3039-9EA4-404E-B128-8A9445B0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6C0C-43A1-A14F-92C1-FDE244276D2A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041B1-FC04-45EA-82C5-338FBC52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CAD0-84EF-404C-8360-53063D71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73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5756A-0EC5-4D2F-9A9B-06268D217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B0829-D694-432E-8DFB-462612B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F445-43D1-4AF4-B717-24328986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CC44-B10F-6A40-A669-B39CA2AD384A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AB26A-D1C3-40CC-9B5D-4A68DB85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9770-8977-4905-9101-C3F9F129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56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8CAC-0480-47BD-B869-B1171A4C5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21C6B-04A7-4F66-A740-F6A03EB73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CE9A-ED59-4F2A-B170-E6670F1B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D2D7-833F-9F43-8294-72EA8C4951AB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8CFE-AE12-4700-94D9-59160DB5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E5BE-79FB-4C40-908B-9AC907FA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39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70F9-A252-4FE9-AB59-2F9AC3EA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9725-6331-4BB1-89A3-9EF8D4D2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80424-2FB4-42A0-850C-DA5D2CFE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4843-CE0C-114F-BE30-3C291C9AD3F8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361B1-5E1D-410D-AE81-D9880412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9124-7A91-46E8-B426-B6F25DEB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83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337E-8BFF-4CF9-B8DE-F6E28E14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0D441-0FE0-4AA3-AB37-C88CA854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67067-9F90-4F21-AB49-B5EC616E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984D-1CD3-C946-B47A-92EC6802963E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FE05B-E26A-4E13-AFDE-ABC47918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B69A9-435D-4F29-AA37-76C0EFDE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94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59CF-9994-4109-82CA-3D5B2857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2389-664A-489A-A347-9681A8BE5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ECFE6-1F39-4AE4-9F3B-62434D63B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5A621-8C4F-4D85-8959-A471B348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3F96-9DCF-D449-B5F4-86E4459327C0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21964-C313-40AE-8C1F-203CAB6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FA5A8-0652-43F7-ADA5-781D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C1C4A-02A1-5141-AA89-5D72A862B399}" type="datetime1">
              <a:rPr lang="fr-FR" smtClean="0"/>
              <a:t>17/04/2024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355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A3BA-8F74-40C8-9B45-56B33C1A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F0B6E-27AD-4D06-BEC6-FCA041C9D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05D95-2A35-4902-B175-21AFBE3FC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4C12B-2142-4BBC-936E-E3BEA8C7F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9BA0A-02FE-4980-A25A-D18216121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3C62D-552F-497C-98DA-0BB8D7C6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2844-8B9B-6746-A8E9-7AEF2E8206C1}" type="datetime1">
              <a:rPr lang="fr-FR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2B1E5-0DE8-4A70-9032-982E52C9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D55DF-334A-4BBC-9AA6-50B4C894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98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025F-86F2-45EA-B3EB-DBD33637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0603F-63FF-497A-86CF-80FD905F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C0F-5B0B-8944-A005-BDE84E3DB05B}" type="datetime1">
              <a:rPr lang="fr-FR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DB997-19E1-4D32-AB4F-77256813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A93AB-7568-4798-A719-4219B9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71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2626A-2812-4C1F-BB4C-1F3E7656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3243-5283-E44B-AAA6-917698D3D5F2}" type="datetime1">
              <a:rPr lang="fr-FR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8EA2D-8597-40A5-94FA-C4E6AE1A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76A85-2A4E-4863-8891-033848DE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5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1247-39BB-415C-A647-091FC6AD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6E9D-5692-463F-913B-8262461F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00C0C-22FB-4EEC-B28D-1A4AC735C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54DAB-D091-4BA8-84B8-6178F91E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66A-451F-AD47-80C4-6AC0E5C092BC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0B679-DB31-4CF0-BACC-9BED0269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A96A3-1F08-4044-AF5C-963642D0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18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1112-6387-40BA-900E-B9FC544A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1B540-6368-4522-858D-5252F403D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3C6F7-9C52-41FE-8E74-950A9FB42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A4B8-E0C4-4866-AA6B-40169408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BCBA-F8E0-DB4B-8145-DBA6A26AAA38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24D5E-F870-436E-A10E-CD7C0B9E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26B26-F3FF-420C-8121-3E83946B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67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6B73-85FB-47F1-84B4-1149972F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00E8A-A6DA-4295-8CE7-85115D30F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EDB3-A0A1-43C3-B2AC-BBD23BD8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6F47-A3C6-254D-87FE-D368E5D37437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F0F8-7270-4F2E-A8A8-FA44BD9F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EA55-8DB9-49FB-AABF-42B12187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9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35665-7394-439E-A704-E5BB00F75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9316F-547A-491B-817A-768887BD0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EDDA-EC73-4A85-87B8-55EF951F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C179-8C45-6549-A559-9AFE33A4E541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ABF78-13F5-4D9B-98C5-ECF06E2E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6F02-81FE-4B24-B235-35509890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64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5D62-582F-44E8-A8DC-56DF520F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54CA1-35B8-4291-8589-38E63466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3398-60C9-1447-A207-6846785AE86B}" type="datetime1">
              <a:rPr lang="fr-FR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709A9-E0E4-45E5-A63C-8E2360AD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8EC5B-4454-401C-9811-CEA22E56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19220C5-E84A-4A16-938E-474C1922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it-IT" dirty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B367B0-F8DB-4AC9-951E-748BF4387427}"/>
              </a:ext>
            </a:extLst>
          </p:cNvPr>
          <p:cNvGrpSpPr/>
          <p:nvPr userDrawn="1"/>
        </p:nvGrpSpPr>
        <p:grpSpPr>
          <a:xfrm>
            <a:off x="0" y="6229349"/>
            <a:ext cx="12192000" cy="641991"/>
            <a:chOff x="0" y="6229349"/>
            <a:chExt cx="12192000" cy="6419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E1169F-60E1-44CD-9660-C18FFA44FEBF}"/>
                </a:ext>
              </a:extLst>
            </p:cNvPr>
            <p:cNvGrpSpPr/>
            <p:nvPr/>
          </p:nvGrpSpPr>
          <p:grpSpPr>
            <a:xfrm>
              <a:off x="0" y="6229349"/>
              <a:ext cx="12192000" cy="641991"/>
              <a:chOff x="0" y="6229349"/>
              <a:chExt cx="12192000" cy="641991"/>
            </a:xfrm>
          </p:grpSpPr>
          <p:sp>
            <p:nvSpPr>
              <p:cNvPr id="10" name="Rettangolo 3">
                <a:extLst>
                  <a:ext uri="{FF2B5EF4-FFF2-40B4-BE49-F238E27FC236}">
                    <a16:creationId xmlns:a16="http://schemas.microsoft.com/office/drawing/2014/main" id="{6483FAB7-D179-457F-ACB7-7A3B36D17FF0}"/>
                  </a:ext>
                </a:extLst>
              </p:cNvPr>
              <p:cNvSpPr/>
              <p:nvPr/>
            </p:nvSpPr>
            <p:spPr>
              <a:xfrm>
                <a:off x="0" y="6229349"/>
                <a:ext cx="12192000" cy="641991"/>
              </a:xfrm>
              <a:prstGeom prst="rect">
                <a:avLst/>
              </a:prstGeom>
              <a:solidFill>
                <a:srgbClr val="878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Immagine 5">
                <a:extLst>
                  <a:ext uri="{FF2B5EF4-FFF2-40B4-BE49-F238E27FC236}">
                    <a16:creationId xmlns:a16="http://schemas.microsoft.com/office/drawing/2014/main" id="{1622CC13-61DB-4B2B-864F-8ABEDF373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23" y="6315029"/>
                <a:ext cx="2245277" cy="470630"/>
              </a:xfrm>
              <a:prstGeom prst="rect">
                <a:avLst/>
              </a:prstGeom>
            </p:spPr>
          </p:pic>
          <p:sp>
            <p:nvSpPr>
              <p:cNvPr id="12" name="Rettangolo 6">
                <a:extLst>
                  <a:ext uri="{FF2B5EF4-FFF2-40B4-BE49-F238E27FC236}">
                    <a16:creationId xmlns:a16="http://schemas.microsoft.com/office/drawing/2014/main" id="{A6FE86B7-1241-4A31-8A60-7A1EB7C0A5A7}"/>
                  </a:ext>
                </a:extLst>
              </p:cNvPr>
              <p:cNvSpPr/>
              <p:nvPr/>
            </p:nvSpPr>
            <p:spPr>
              <a:xfrm>
                <a:off x="10706101" y="6315029"/>
                <a:ext cx="1313180" cy="49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NMR relaxometry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for biomedicine and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advanced materials</a:t>
                </a:r>
                <a:endParaRPr lang="it-IT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31C9FEA3-B0CF-498A-BDBF-86A083995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7155" y="6315029"/>
              <a:ext cx="668946" cy="489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9600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E375-77C5-4611-87A8-E84B4B59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E1281-1493-48FF-A4FE-916A008A9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EBB99-817E-4679-972D-F60E1EE5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8001-6FB0-F049-A429-354F5C202000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B0DD-82B4-4C55-ACEF-D57C9A31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06CE0-FAD4-4AAB-B007-266DBAA7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94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D45F-4361-4755-AB75-3F9C5DC4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CFE82-03E8-4156-9A17-F7A997421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E476-951C-4840-A372-002E87E2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F07A-1ADA-2048-B34D-A1672FE1C800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5F373-E6AF-40CF-8152-CA88041F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B5CA1-CE00-41A5-B051-10393167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0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0B23BE-53DD-C442-83F1-67BD3A6DD736}" type="datetime1">
              <a:rPr lang="fr-FR" smtClean="0"/>
              <a:t>17/04/2024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550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C2F1-1E07-4F4F-83C5-DD0F4A25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DE9CF-7594-4924-8BA1-5E40A6088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BDB06-3ED2-40D6-BEB1-5DB7B931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C1B6-4210-BC4E-8A15-0F200D959F3A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8D54B-8C7D-441A-B6EC-C43FE8FB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170EA-5799-4A48-B36B-390A79E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49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4947-8388-4FC8-BFC1-36E08493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3135-FD9C-4EC7-8C01-1F0C0CC31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BD33D-C5D0-4B40-BC5A-2A16F3AE1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7D380-7C60-4539-9AC1-296C172E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FC7D-8A47-6E4F-A844-662A57D26260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89F8B-0D82-4507-8FC2-6D756532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F4BDD-656D-4D6C-A217-843F9258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4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E6B8-361A-430E-A85A-425BC342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932A2-F5EB-4F85-8EA5-9911F95E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C114E-D036-4B08-B945-22751CC47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D34F3-C7E4-4998-914A-EDF6E475F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2C0C2-98CC-4D18-A0C0-3597FD131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6C37B-3B3B-44F5-BDA0-E64ACD3A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1B04-5BA8-EE4C-ACA7-BDB55B06C70A}" type="datetime1">
              <a:rPr lang="fr-FR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DB79D-392D-4FBB-9647-6F9DA14B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5C272-4854-4507-80E8-684DAE40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47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27C0-EFE4-4143-88A0-C7B944D3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83BA9-A0D8-42FE-84DA-40C9A849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9205-0F31-AD46-8205-19914F2EABEB}" type="datetime1">
              <a:rPr lang="fr-FR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599C-EEA4-481F-A1CB-52C45CE1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46CE6-F8EE-44A1-B019-AF909C3C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66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E7D1C-751B-4CA3-A3AC-7F4CBDA7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E13-75DD-314B-9A54-3A29F4F61391}" type="datetime1">
              <a:rPr lang="fr-FR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591F5-8CEB-4FD3-B404-A9AEE904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224C-303E-4FE5-9B8E-188F48E3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38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16F63-4471-4E81-B72E-766DC535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0E9E2-DF98-416D-9795-A84FFF84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6B648-0E6C-438B-8302-D10754A9C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26E67-B2A0-47C4-B1E3-3F232565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A709-801E-F946-B4BE-9A287125571A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5CC79-07F0-4BA4-A99A-D61E0629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EED2A-8230-4C65-A097-8370D910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33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723F-3CEE-420C-B875-1BFCF8B3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64C45-6BEB-48CC-8D65-8E6A1DE1A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497AD-ECAE-45D8-AFB6-473B273F1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4ED70-A9CB-48D4-84D0-9E81DDFA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37F8-AF49-3747-999D-14FAB1B6699C}" type="datetime1">
              <a:rPr lang="fr-FR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A22E1-1751-4831-8AC5-B9CA8D07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290E3-D841-42A9-B8D0-277C19A8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16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6432-5CB9-4788-91D5-1138460C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4A5DB-1648-473C-9136-0D6D14DB6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1D1DB-D297-456E-9753-8CA54DC0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811D-C3F1-E74F-9AFF-B30C233CF61E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F840F-D1BB-4BA6-A938-CFB072EA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F504C-2937-4F5E-BE0B-1B011B11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185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C80DB-8A0F-4B68-8D52-1D1695173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47888-D4E2-4D2F-ADB1-5C867153C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6AA2-6192-49B1-8DB9-171759C5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2D36-60D8-D443-AE6A-F9E2467CBC60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AF591-F977-40CE-A888-81364B82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D3EB4-D99D-4908-9637-CBF63DAB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1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276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BE187-EBE6-364F-BA7A-CC57747ED1AF}" type="datetime1">
              <a:rPr lang="fr-FR" smtClean="0"/>
              <a:t>17/04/2024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476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735EAF-8052-DDCD-6CEC-D825479BEFD3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796698"/>
            <a:ext cx="6854371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B9F921-8097-7740-47FD-1905F9FE4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3545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BCBD63-480F-D96C-B0DF-94EF264BA0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716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3F1D198-945D-C96D-60E9-C0AEC5E29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717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DCD9B2A-F0BB-F9DB-CC75-2EC168347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5800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8651C4C-4AD1-19DA-CC78-BEC58707B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271BA1-38C2-A7FE-AC76-8EC49BFBBE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5800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307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32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704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295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C7D43-1CC3-3332-AEFC-59ABB023F7AC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2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4804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38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0AFB9-F87E-11AC-2B32-B5178FE34E78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442" y="268927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935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414779-4CEE-EEAD-8A66-EE043E90B44F}"/>
              </a:ext>
            </a:extLst>
          </p:cNvPr>
          <p:cNvSpPr/>
          <p:nvPr userDrawn="1"/>
        </p:nvSpPr>
        <p:spPr>
          <a:xfrm>
            <a:off x="1611313" y="3215390"/>
            <a:ext cx="2638398" cy="3642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35A04-C2C9-A7DC-3FE5-1E7D27C0E1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" y="2627313"/>
            <a:ext cx="2525713" cy="331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104C814-4179-5378-738C-F0AEB2D153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2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655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15">
          <p15:clr>
            <a:srgbClr val="FBAE40"/>
          </p15:clr>
        </p15:guide>
        <p15:guide id="9" pos="2167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B883CC-094E-7039-9807-58F11002611B}"/>
              </a:ext>
            </a:extLst>
          </p:cNvPr>
          <p:cNvSpPr/>
          <p:nvPr userDrawn="1"/>
        </p:nvSpPr>
        <p:spPr>
          <a:xfrm>
            <a:off x="0" y="0"/>
            <a:ext cx="53589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DBBAD-B928-4819-64F5-80A5AECD71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81500" y="2171699"/>
            <a:ext cx="2971800" cy="45497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B3586BE-78C6-E426-9F3C-F59381E5C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8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632">
          <p15:clr>
            <a:srgbClr val="FBAE40"/>
          </p15:clr>
        </p15:guide>
        <p15:guide id="6" orient="horz" pos="1368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2760">
          <p15:clr>
            <a:srgbClr val="FBAE40"/>
          </p15:clr>
        </p15:guide>
        <p15:guide id="11" pos="7159">
          <p15:clr>
            <a:srgbClr val="FBAE40"/>
          </p15:clr>
        </p15:guide>
        <p15:guide id="12" pos="672">
          <p15:clr>
            <a:srgbClr val="FBAE40"/>
          </p15:clr>
        </p15:guide>
        <p15:guide id="14" orient="horz" pos="2448">
          <p15:clr>
            <a:srgbClr val="FBAE40"/>
          </p15:clr>
        </p15:guide>
        <p15:guide id="15" pos="705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949CF9-AE80-D4A2-E0FC-126A4E8ECBCB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46" y="4618037"/>
            <a:ext cx="9314540" cy="1325563"/>
          </a:xfrm>
        </p:spPr>
        <p:txBody>
          <a:bodyPr anchor="b">
            <a:noAutofit/>
          </a:bodyPr>
          <a:lstStyle>
            <a:lvl1pPr algn="r"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7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9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6199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560">
          <p15:clr>
            <a:srgbClr val="FBAE40"/>
          </p15:clr>
        </p15:guide>
        <p15:guide id="7" orient="horz" pos="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60C-86A7-6728-9263-973B76A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6591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029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2423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DFB87-B423-0043-A840-34A4C181B7F8}" type="datetime1">
              <a:rPr lang="fr-FR" smtClean="0"/>
              <a:t>17/04/2024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AA0CE3-FC10-46A2-878F-689F9FB432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0563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11664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0518"/>
            <a:ext cx="6970824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4" y="2222065"/>
            <a:ext cx="6970825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80323" y="3143243"/>
            <a:ext cx="6139069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580323" y="3754790"/>
            <a:ext cx="6139068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60666" y="4717060"/>
            <a:ext cx="6970823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60666" y="5328607"/>
            <a:ext cx="6970822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5D3E6-EA9D-9DE8-6317-6DF86AEED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8219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69902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69902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87745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7745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61997" y="2185521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1997" y="2797068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A2C811-2433-C4B8-E818-972740C496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" y="5692875"/>
            <a:ext cx="10972800" cy="5394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33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1728"/>
            <a:ext cx="6922301" cy="56274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178669"/>
            <a:ext cx="6922300" cy="83701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46198" y="3092460"/>
            <a:ext cx="6736768" cy="62264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146197" y="3689968"/>
            <a:ext cx="6736767" cy="92610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378113" y="4763061"/>
            <a:ext cx="6504852" cy="5819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78112" y="5380382"/>
            <a:ext cx="6504851" cy="86563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1F54DF-E984-A005-B56B-B62147C13B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160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39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439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26387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426387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98F61-9164-7CDA-F0A4-B90327F23F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6200" y="3752850"/>
            <a:ext cx="5156200" cy="245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4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7362553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537496"/>
            <a:ext cx="3259180" cy="121518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12973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712973" y="2537495"/>
            <a:ext cx="3259180" cy="119747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7011488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7011488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6EDE2-F53E-7B97-FF80-7764EECA4C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85188" y="0"/>
            <a:ext cx="370681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16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81E5-DE3E-1E52-3179-344AB5B2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A41B8-CF99-8A7C-E16D-CFEF1E0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9524-6BA7-0F2E-1749-175C6928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4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6759F-66EA-8EE3-A2F4-F15BA2F9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8357-3F2C-483C-C0FC-FD9FB6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309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309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;p1"/>
          <p:cNvSpPr/>
          <p:nvPr/>
        </p:nvSpPr>
        <p:spPr>
          <a:xfrm>
            <a:off x="-20148" y="2832268"/>
            <a:ext cx="12212148" cy="63432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5;p1"/>
          <p:cNvSpPr/>
          <p:nvPr/>
        </p:nvSpPr>
        <p:spPr>
          <a:xfrm>
            <a:off x="2441488" y="4577912"/>
            <a:ext cx="7610400" cy="108000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2446438" y="3935004"/>
            <a:ext cx="7600500" cy="6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Event/meeting</a:t>
            </a:r>
            <a:endParaRPr dirty="0"/>
          </a:p>
        </p:txBody>
      </p:sp>
      <p:sp>
        <p:nvSpPr>
          <p:cNvPr id="10" name="Google Shape;87;p1"/>
          <p:cNvSpPr/>
          <p:nvPr/>
        </p:nvSpPr>
        <p:spPr>
          <a:xfrm>
            <a:off x="2441488" y="3913773"/>
            <a:ext cx="7610400" cy="108000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8;p1"/>
          <p:cNvSpPr txBox="1"/>
          <p:nvPr/>
        </p:nvSpPr>
        <p:spPr>
          <a:xfrm>
            <a:off x="5641298" y="5093786"/>
            <a:ext cx="12107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Place, date</a:t>
            </a:r>
            <a:endParaRPr/>
          </a:p>
        </p:txBody>
      </p:sp>
      <p:pic>
        <p:nvPicPr>
          <p:cNvPr id="12" name="Google Shape;8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98301" y="353568"/>
            <a:ext cx="3995399" cy="263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94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71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4;p2"/>
          <p:cNvSpPr/>
          <p:nvPr/>
        </p:nvSpPr>
        <p:spPr>
          <a:xfrm>
            <a:off x="-1" y="6250075"/>
            <a:ext cx="12191999" cy="607925"/>
          </a:xfrm>
          <a:prstGeom prst="rect">
            <a:avLst/>
          </a:prstGeom>
          <a:solidFill>
            <a:srgbClr val="D0CECE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5;p2"/>
          <p:cNvSpPr txBox="1"/>
          <p:nvPr/>
        </p:nvSpPr>
        <p:spPr>
          <a:xfrm>
            <a:off x="2038574" y="622550"/>
            <a:ext cx="1015342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Title of the slide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" name="Google Shape;96;p2"/>
          <p:cNvSpPr/>
          <p:nvPr/>
        </p:nvSpPr>
        <p:spPr>
          <a:xfrm>
            <a:off x="1696800" y="1171907"/>
            <a:ext cx="10495200" cy="131364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2"/>
          <p:cNvSpPr txBox="1">
            <a:spLocks noGrp="1"/>
          </p:cNvSpPr>
          <p:nvPr>
            <p:ph type="ftr" idx="3"/>
          </p:nvPr>
        </p:nvSpPr>
        <p:spPr>
          <a:xfrm>
            <a:off x="1037093" y="6347012"/>
            <a:ext cx="5578448" cy="48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Google Shape;9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4625" y="6347012"/>
            <a:ext cx="576771" cy="44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9;p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475" y="213125"/>
            <a:ext cx="1701377" cy="112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0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4;p2"/>
          <p:cNvSpPr/>
          <p:nvPr/>
        </p:nvSpPr>
        <p:spPr>
          <a:xfrm>
            <a:off x="-1" y="6250075"/>
            <a:ext cx="12191999" cy="607925"/>
          </a:xfrm>
          <a:prstGeom prst="rect">
            <a:avLst/>
          </a:prstGeom>
          <a:solidFill>
            <a:srgbClr val="D0CECE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5;p2"/>
          <p:cNvSpPr txBox="1"/>
          <p:nvPr/>
        </p:nvSpPr>
        <p:spPr>
          <a:xfrm>
            <a:off x="2038574" y="622550"/>
            <a:ext cx="1015342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Title of the slide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" name="Google Shape;96;p2"/>
          <p:cNvSpPr/>
          <p:nvPr/>
        </p:nvSpPr>
        <p:spPr>
          <a:xfrm>
            <a:off x="1696800" y="1171907"/>
            <a:ext cx="10495200" cy="131364"/>
          </a:xfrm>
          <a:prstGeom prst="rect">
            <a:avLst/>
          </a:prstGeom>
          <a:solidFill>
            <a:srgbClr val="4171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2"/>
          <p:cNvSpPr txBox="1">
            <a:spLocks noGrp="1"/>
          </p:cNvSpPr>
          <p:nvPr>
            <p:ph type="ftr" idx="3"/>
          </p:nvPr>
        </p:nvSpPr>
        <p:spPr>
          <a:xfrm>
            <a:off x="1037093" y="6347012"/>
            <a:ext cx="5578448" cy="48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Google Shape;9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4625" y="6347012"/>
            <a:ext cx="576771" cy="44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9;p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475" y="213125"/>
            <a:ext cx="1701377" cy="112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8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16AFA-E8F4-49D2-B967-67AAB5FA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A4197-4D88-4C5F-A98B-FF35F218B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03F71-FD5D-495A-ACBF-F84419389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F106-7E5C-0A4D-B6BB-D31AEA519648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60CB8-3156-46B7-8D21-6E04E7413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B3E2-DB90-4772-A6B3-E65AB56CA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78BC5-E153-4057-91C5-BA2D589E0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E6CFD-D95D-47F3-B144-B8575BBB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6A11-D5BE-4A05-A911-2FF436622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46C8-83D3-40AB-A40E-953680AB2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42A29-6218-0540-BF34-7BF0DCF01BD7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681A5-74FF-4D06-8EDD-0869D97E3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12727-95A1-4CAC-9597-F044984E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CC4B-A777-431A-98FF-E6B0789E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88896-47C6-4B9D-8CDA-D91D3A7C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E992D-3281-4BD8-AFA2-C57CD946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6E23D-0ABC-4A6F-9639-831001943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D15E-4DC6-564E-BCB3-46FDEBFE33DA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3B88-3167-4776-817D-182AE1BDC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3EBB2-FC2E-4B5F-B381-38FB1E590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EBBCC-E114-40CF-B925-153205C4C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4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30FAA-86B2-4BBE-8D39-920C2D47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07880-8859-4A80-856D-2DE3C54B8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39080-C168-4A9B-8C74-DCB9CE6BE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6FDC-DEA9-E048-97C1-64915F17C0C4}" type="datetime1">
              <a:rPr lang="fr-FR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D24F4-2714-4EBF-9FFB-BBCB44494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2CFF-CDD7-4A35-AD10-934347014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3131-9120-4C0F-A7E7-5F59BDC76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2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4C769-5B6E-5C22-9516-5D7BE462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90F5-D493-CE67-ED1B-D761BFA6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225E-A593-BBE5-FA35-2952DE6D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12C0-D4F0-C345-96B4-1E8B918506AC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0E95-9162-1956-4897-1AA05269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9E4-652E-524A-8D35-CF602AA44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672" r:id="rId2"/>
    <p:sldLayoutId id="2147483664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671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144">
          <p15:clr>
            <a:srgbClr val="F26B43"/>
          </p15:clr>
        </p15:guide>
        <p15:guide id="4" pos="7416">
          <p15:clr>
            <a:srgbClr val="F26B43"/>
          </p15:clr>
        </p15:guide>
        <p15:guide id="5" pos="31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7E25-C674-3745-6594-912F15B9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847056"/>
            <a:ext cx="10629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4DF9-DAEC-F283-848F-16438F855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0EC6-5648-844A-8827-911B00959032}" type="datetimeFigureOut">
              <a:rPr lang="en-US" smtClean="0"/>
              <a:t>4/17/24</a:t>
            </a:fld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390A06B-2D1F-A145-446B-BF26805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3537"/>
            <a:ext cx="10629900" cy="123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227A9A-BF27-C878-C29C-004A9358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F26B43"/>
          </p15:clr>
        </p15:guide>
        <p15:guide id="2" pos="384">
          <p15:clr>
            <a:srgbClr val="F26B43"/>
          </p15:clr>
        </p15:guide>
        <p15:guide id="3" pos="600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7BDC-01FD-049A-D0EA-350B9224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FC-RELAX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26E4-3F45-F9B9-3055-E18B3B23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849"/>
            <a:ext cx="10411427" cy="444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0" i="0" dirty="0">
                <a:effectLst/>
                <a:highlight>
                  <a:srgbClr val="FFFFFF"/>
                </a:highlight>
              </a:rPr>
              <a:t>Synthesis and </a:t>
            </a:r>
            <a:r>
              <a:rPr lang="en-IN" sz="3200" b="0" i="0" dirty="0" err="1">
                <a:effectLst/>
                <a:highlight>
                  <a:srgbClr val="FFFFFF"/>
                </a:highlight>
              </a:rPr>
              <a:t>relaxometric</a:t>
            </a:r>
            <a:r>
              <a:rPr lang="en-IN" sz="3200" b="0" i="0" dirty="0">
                <a:effectLst/>
                <a:highlight>
                  <a:srgbClr val="FFFFFF"/>
                </a:highlight>
              </a:rPr>
              <a:t> studies of Mn-complexes associated to silica nanoparticles</a:t>
            </a:r>
            <a:r>
              <a:rPr lang="en-IN" sz="3200" b="0" i="0" dirty="0">
                <a:effectLst/>
                <a:highlight>
                  <a:srgbClr val="FFFFFF"/>
                </a:highlight>
                <a:latin typeface="+mj-lt"/>
              </a:rPr>
              <a:t>.</a:t>
            </a:r>
            <a:br>
              <a:rPr lang="en-IN" sz="3200" b="0" i="0" dirty="0">
                <a:effectLst/>
                <a:highlight>
                  <a:srgbClr val="FFFFFF"/>
                </a:highlight>
                <a:latin typeface="+mj-lt"/>
              </a:rPr>
            </a:br>
            <a:endParaRPr lang="en-IN" sz="3200" b="0" i="0" dirty="0">
              <a:effectLst/>
              <a:highlight>
                <a:srgbClr val="FFFFFF"/>
              </a:highlight>
              <a:latin typeface="+mj-lt"/>
            </a:endParaRPr>
          </a:p>
          <a:p>
            <a:pPr marL="0" indent="0">
              <a:buNone/>
            </a:pPr>
            <a:r>
              <a:rPr lang="en-IN" sz="3200" b="1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Project supervisors</a:t>
            </a:r>
            <a:r>
              <a:rPr lang="en-IN" sz="3200" b="0" i="0" dirty="0">
                <a:effectLst/>
                <a:highlight>
                  <a:srgbClr val="FFFFFF"/>
                </a:highlight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IN" sz="3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Prof. Sophie Laurent</a:t>
            </a:r>
          </a:p>
          <a:p>
            <a:pPr marL="0" indent="0">
              <a:buNone/>
            </a:pPr>
            <a:r>
              <a:rPr lang="en-IN" sz="3200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IN" sz="3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Celine </a:t>
            </a:r>
            <a:r>
              <a:rPr lang="en-IN" sz="3200" dirty="0" err="1">
                <a:solidFill>
                  <a:srgbClr val="5A5F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Henoumont</a:t>
            </a:r>
            <a:endParaRPr lang="en-IN" sz="3200" dirty="0">
              <a:solidFill>
                <a:srgbClr val="5A5F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3200" dirty="0" err="1">
                <a:solidFill>
                  <a:srgbClr val="5A5F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IN" sz="3200" dirty="0">
                <a:solidFill>
                  <a:srgbClr val="5A5F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Dimitri </a:t>
            </a:r>
            <a:r>
              <a:rPr lang="en-IN" sz="3200" dirty="0" err="1">
                <a:solidFill>
                  <a:srgbClr val="5A5F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Stanicki</a:t>
            </a:r>
            <a:endParaRPr lang="en-IN" sz="3200" dirty="0">
              <a:solidFill>
                <a:srgbClr val="5A5F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N" sz="3200" dirty="0">
              <a:solidFill>
                <a:srgbClr val="5A5F5E"/>
              </a:solidFill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96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544B-7217-FF48-0BEA-2C8C708D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13-C NMR.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DE42FD-59F9-A489-71E8-4CD23479D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6814" b="4126"/>
          <a:stretch/>
        </p:blipFill>
        <p:spPr>
          <a:xfrm rot="5400000">
            <a:off x="6115442" y="1038747"/>
            <a:ext cx="4417954" cy="626988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40DB97-67EE-E54A-7CD2-6694467786AA}"/>
              </a:ext>
            </a:extLst>
          </p:cNvPr>
          <p:cNvSpPr txBox="1"/>
          <p:nvPr/>
        </p:nvSpPr>
        <p:spPr>
          <a:xfrm>
            <a:off x="10847012" y="21529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B1DB1-EF26-9969-7C89-4ED1A1B90AA9}"/>
              </a:ext>
            </a:extLst>
          </p:cNvPr>
          <p:cNvSpPr txBox="1"/>
          <p:nvPr/>
        </p:nvSpPr>
        <p:spPr>
          <a:xfrm>
            <a:off x="5442859" y="21190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6606B-AA05-1F94-8CC6-0FF916FF650B}"/>
              </a:ext>
            </a:extLst>
          </p:cNvPr>
          <p:cNvSpPr txBox="1"/>
          <p:nvPr/>
        </p:nvSpPr>
        <p:spPr>
          <a:xfrm>
            <a:off x="8810172" y="214811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258959-5D0E-FA8C-8744-071D6D78623A}"/>
              </a:ext>
            </a:extLst>
          </p:cNvPr>
          <p:cNvSpPr txBox="1"/>
          <p:nvPr/>
        </p:nvSpPr>
        <p:spPr>
          <a:xfrm>
            <a:off x="9845525" y="21432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E4D4A-10F9-639E-416D-02BE494EA24C}"/>
              </a:ext>
            </a:extLst>
          </p:cNvPr>
          <p:cNvSpPr txBox="1"/>
          <p:nvPr/>
        </p:nvSpPr>
        <p:spPr>
          <a:xfrm>
            <a:off x="5979887" y="21094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387051-F94E-65F4-4849-BF6A43CE329F}"/>
              </a:ext>
            </a:extLst>
          </p:cNvPr>
          <p:cNvSpPr txBox="1"/>
          <p:nvPr/>
        </p:nvSpPr>
        <p:spPr>
          <a:xfrm>
            <a:off x="6710297" y="210539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5B419F-C793-0E6D-DEB6-44EEBEED0F9A}"/>
              </a:ext>
            </a:extLst>
          </p:cNvPr>
          <p:cNvSpPr txBox="1"/>
          <p:nvPr/>
        </p:nvSpPr>
        <p:spPr>
          <a:xfrm>
            <a:off x="7189410" y="20948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5B3DE7-4686-C96C-C6C6-2B7345BA4E07}"/>
              </a:ext>
            </a:extLst>
          </p:cNvPr>
          <p:cNvSpPr txBox="1"/>
          <p:nvPr/>
        </p:nvSpPr>
        <p:spPr>
          <a:xfrm>
            <a:off x="7083996" y="209489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BB70E8-BA50-6C20-CA15-37440315FF3A}"/>
              </a:ext>
            </a:extLst>
          </p:cNvPr>
          <p:cNvSpPr txBox="1"/>
          <p:nvPr/>
        </p:nvSpPr>
        <p:spPr>
          <a:xfrm>
            <a:off x="7001031" y="2078012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09987-A992-A9FB-59FD-7F4DA826471D}"/>
              </a:ext>
            </a:extLst>
          </p:cNvPr>
          <p:cNvSpPr txBox="1"/>
          <p:nvPr/>
        </p:nvSpPr>
        <p:spPr>
          <a:xfrm>
            <a:off x="9361717" y="211023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5F5BEE-8031-7A86-635C-34384DF3C45E}"/>
              </a:ext>
            </a:extLst>
          </p:cNvPr>
          <p:cNvSpPr txBox="1"/>
          <p:nvPr/>
        </p:nvSpPr>
        <p:spPr>
          <a:xfrm>
            <a:off x="10256762" y="21449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9AB2A1-E23F-B660-AF05-A2B5EC6C5225}"/>
              </a:ext>
            </a:extLst>
          </p:cNvPr>
          <p:cNvSpPr txBox="1"/>
          <p:nvPr/>
        </p:nvSpPr>
        <p:spPr>
          <a:xfrm>
            <a:off x="10068080" y="213524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31" name="Picture 30" descr="A chemical structure with letters and numbers&#10;&#10;Description automatically generated">
            <a:extLst>
              <a:ext uri="{FF2B5EF4-FFF2-40B4-BE49-F238E27FC236}">
                <a16:creationId xmlns:a16="http://schemas.microsoft.com/office/drawing/2014/main" id="{63AAA28A-F51B-D6AB-7D52-BD241C9E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1" y="2279564"/>
            <a:ext cx="4787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3892-1E69-BB2A-2CEE-FABB07D3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6"/>
            <a:ext cx="9738257" cy="1107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Step-1-Upper part (</a:t>
            </a:r>
            <a:r>
              <a:rPr lang="en-US" sz="3200" b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2,6-Bis(hydroxymethyl)pyridin-3-ol </a:t>
            </a: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black arrow pointing to a white background&#10;&#10;Description automatically generated">
            <a:extLst>
              <a:ext uri="{FF2B5EF4-FFF2-40B4-BE49-F238E27FC236}">
                <a16:creationId xmlns:a16="http://schemas.microsoft.com/office/drawing/2014/main" id="{06260D9A-30C0-038D-52C5-75ACAA224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r="8926"/>
          <a:stretch/>
        </p:blipFill>
        <p:spPr>
          <a:xfrm>
            <a:off x="1253976" y="2424694"/>
            <a:ext cx="3891848" cy="1109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A0F1A9-C998-4C68-E239-E66BC324C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984"/>
          <a:stretch/>
        </p:blipFill>
        <p:spPr>
          <a:xfrm rot="5400000">
            <a:off x="6460903" y="1560778"/>
            <a:ext cx="3613205" cy="5341037"/>
          </a:xfrm>
          <a:prstGeom prst="rect">
            <a:avLst/>
          </a:prstGeom>
        </p:spPr>
      </p:pic>
      <p:pic>
        <p:nvPicPr>
          <p:cNvPr id="23" name="Picture 22" descr="A chemical structure with letters and numbers&#10;&#10;Description automatically generated">
            <a:extLst>
              <a:ext uri="{FF2B5EF4-FFF2-40B4-BE49-F238E27FC236}">
                <a16:creationId xmlns:a16="http://schemas.microsoft.com/office/drawing/2014/main" id="{66D0D7FD-CBCB-1DA1-E9D0-FBE83EC0A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31" y="3443418"/>
            <a:ext cx="2498864" cy="17545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4D12FA2-0E6B-15AF-979D-E9F5B25B89EF}"/>
              </a:ext>
            </a:extLst>
          </p:cNvPr>
          <p:cNvSpPr txBox="1"/>
          <p:nvPr/>
        </p:nvSpPr>
        <p:spPr>
          <a:xfrm>
            <a:off x="8481694" y="2683125"/>
            <a:ext cx="233936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BCA9C2-704B-C775-6F36-1732BC0D1BE4}"/>
              </a:ext>
            </a:extLst>
          </p:cNvPr>
          <p:cNvSpPr txBox="1"/>
          <p:nvPr/>
        </p:nvSpPr>
        <p:spPr>
          <a:xfrm>
            <a:off x="8375359" y="2683125"/>
            <a:ext cx="32963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13CB09-97B2-9F58-5042-B92D77C8F672}"/>
              </a:ext>
            </a:extLst>
          </p:cNvPr>
          <p:cNvSpPr txBox="1"/>
          <p:nvPr/>
        </p:nvSpPr>
        <p:spPr>
          <a:xfrm>
            <a:off x="6610204" y="2683125"/>
            <a:ext cx="266420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144D50-0155-3883-F16F-E699A044CB4B}"/>
              </a:ext>
            </a:extLst>
          </p:cNvPr>
          <p:cNvSpPr txBox="1"/>
          <p:nvPr/>
        </p:nvSpPr>
        <p:spPr>
          <a:xfrm>
            <a:off x="6514503" y="2683125"/>
            <a:ext cx="285656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7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0E18-0926-57A5-0448-05538740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6"/>
            <a:ext cx="9738257" cy="1107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Step-2 (</a:t>
            </a:r>
            <a:r>
              <a:rPr lang="en-US" sz="3200" b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Potassium 2,6-Bis(hydroxymethyl)pyridine-3-olate</a:t>
            </a: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 descr="A black arrow pointing to a white background&#10;&#10;Description automatically generated">
            <a:extLst>
              <a:ext uri="{FF2B5EF4-FFF2-40B4-BE49-F238E27FC236}">
                <a16:creationId xmlns:a16="http://schemas.microsoft.com/office/drawing/2014/main" id="{1615DD2E-8FF5-BCA5-A8E4-BA3FAFB3C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2431"/>
          <a:stretch/>
        </p:blipFill>
        <p:spPr>
          <a:xfrm>
            <a:off x="1440587" y="2400300"/>
            <a:ext cx="3973776" cy="1078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D0BC6A-22DF-2F60-D8AF-9C1D0DEE3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6852"/>
          <a:stretch/>
        </p:blipFill>
        <p:spPr>
          <a:xfrm rot="5400000">
            <a:off x="6421745" y="1732626"/>
            <a:ext cx="3462576" cy="5196758"/>
          </a:xfrm>
          <a:prstGeom prst="rect">
            <a:avLst/>
          </a:prstGeom>
        </p:spPr>
      </p:pic>
      <p:pic>
        <p:nvPicPr>
          <p:cNvPr id="25" name="Picture 24" descr="A chemical structure with letters and numbers&#10;&#10;Description automatically generated">
            <a:extLst>
              <a:ext uri="{FF2B5EF4-FFF2-40B4-BE49-F238E27FC236}">
                <a16:creationId xmlns:a16="http://schemas.microsoft.com/office/drawing/2014/main" id="{C0BBE718-60FB-16C9-6870-A62EBED5A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00" y="3478654"/>
            <a:ext cx="2427909" cy="17047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91D4C1-3623-290D-D472-4DCA939AEBB9}"/>
              </a:ext>
            </a:extLst>
          </p:cNvPr>
          <p:cNvSpPr txBox="1"/>
          <p:nvPr/>
        </p:nvSpPr>
        <p:spPr>
          <a:xfrm>
            <a:off x="7986349" y="2810729"/>
            <a:ext cx="27443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145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95BF75-57E4-5706-DA62-C74E346FCD3F}"/>
              </a:ext>
            </a:extLst>
          </p:cNvPr>
          <p:cNvSpPr txBox="1"/>
          <p:nvPr/>
        </p:nvSpPr>
        <p:spPr>
          <a:xfrm>
            <a:off x="7852041" y="2810729"/>
            <a:ext cx="282450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145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4E798E-F5DA-8A2D-5392-79989F5787BA}"/>
              </a:ext>
            </a:extLst>
          </p:cNvPr>
          <p:cNvSpPr txBox="1"/>
          <p:nvPr/>
        </p:nvSpPr>
        <p:spPr>
          <a:xfrm>
            <a:off x="6436619" y="2810729"/>
            <a:ext cx="26321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145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484223-DE89-DA75-B685-5EEF955E6A2C}"/>
              </a:ext>
            </a:extLst>
          </p:cNvPr>
          <p:cNvSpPr txBox="1"/>
          <p:nvPr/>
        </p:nvSpPr>
        <p:spPr>
          <a:xfrm>
            <a:off x="6333304" y="2810729"/>
            <a:ext cx="282450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145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1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B797-D4BF-AE9A-5E05-DBC72299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6"/>
            <a:ext cx="9738257" cy="1107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Step-3 (</a:t>
            </a:r>
            <a:r>
              <a:rPr lang="en-US" sz="3200" b="1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Ethyl 2-{[2,6-Bis(hydroxymethyl)-3-pyridyl]oxy}acetate)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F53FADA-67CC-C1CF-29AB-490DC3C28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76" y="2471892"/>
            <a:ext cx="3643692" cy="8750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7BE59D-1D27-2C49-0F83-4BF4DE32C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7037" r="1"/>
          <a:stretch/>
        </p:blipFill>
        <p:spPr>
          <a:xfrm rot="5400000">
            <a:off x="6514741" y="1567417"/>
            <a:ext cx="3518808" cy="5327757"/>
          </a:xfrm>
          <a:prstGeom prst="rect">
            <a:avLst/>
          </a:prstGeom>
        </p:spPr>
      </p:pic>
      <p:pic>
        <p:nvPicPr>
          <p:cNvPr id="23" name="Picture 22" descr="A chemical structure with black text&#10;&#10;Description automatically generated">
            <a:extLst>
              <a:ext uri="{FF2B5EF4-FFF2-40B4-BE49-F238E27FC236}">
                <a16:creationId xmlns:a16="http://schemas.microsoft.com/office/drawing/2014/main" id="{8EEE3B29-DC33-8D1A-5CA8-9ADF68195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76" y="3451041"/>
            <a:ext cx="3650894" cy="17511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3AF9D7-DA0B-470C-26C7-67759DC95AD9}"/>
              </a:ext>
            </a:extLst>
          </p:cNvPr>
          <p:cNvSpPr txBox="1"/>
          <p:nvPr/>
        </p:nvSpPr>
        <p:spPr>
          <a:xfrm>
            <a:off x="10346028" y="2617915"/>
            <a:ext cx="274434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D12119-7A6D-0F37-EF4B-C1CAFE347086}"/>
              </a:ext>
            </a:extLst>
          </p:cNvPr>
          <p:cNvSpPr txBox="1"/>
          <p:nvPr/>
        </p:nvSpPr>
        <p:spPr>
          <a:xfrm>
            <a:off x="8308320" y="2650971"/>
            <a:ext cx="242374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27332C-C3C7-B361-7AEC-4901B2B38D15}"/>
              </a:ext>
            </a:extLst>
          </p:cNvPr>
          <p:cNvSpPr txBox="1"/>
          <p:nvPr/>
        </p:nvSpPr>
        <p:spPr>
          <a:xfrm>
            <a:off x="7830587" y="2642802"/>
            <a:ext cx="276038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5F10E5-1179-BA6C-6EE0-69130991FE63}"/>
              </a:ext>
            </a:extLst>
          </p:cNvPr>
          <p:cNvSpPr txBox="1"/>
          <p:nvPr/>
        </p:nvSpPr>
        <p:spPr>
          <a:xfrm>
            <a:off x="7930494" y="2645320"/>
            <a:ext cx="285656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8289D1-67AA-1711-1436-361595D88E66}"/>
              </a:ext>
            </a:extLst>
          </p:cNvPr>
          <p:cNvSpPr txBox="1"/>
          <p:nvPr/>
        </p:nvSpPr>
        <p:spPr>
          <a:xfrm>
            <a:off x="8034580" y="2637797"/>
            <a:ext cx="279244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81D186-76DC-1C74-D3CF-5D0FB9ED0C57}"/>
              </a:ext>
            </a:extLst>
          </p:cNvPr>
          <p:cNvSpPr txBox="1"/>
          <p:nvPr/>
        </p:nvSpPr>
        <p:spPr>
          <a:xfrm>
            <a:off x="6355516" y="2649754"/>
            <a:ext cx="266420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6BFAC1-BFE2-83C6-B02B-848409A74E23}"/>
              </a:ext>
            </a:extLst>
          </p:cNvPr>
          <p:cNvSpPr txBox="1"/>
          <p:nvPr/>
        </p:nvSpPr>
        <p:spPr>
          <a:xfrm>
            <a:off x="6153868" y="2660367"/>
            <a:ext cx="285656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149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BE4-5B60-5759-CB53-24B2462E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6"/>
            <a:ext cx="9738257" cy="1107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Step-4 (</a:t>
            </a:r>
            <a:r>
              <a:rPr lang="en-US" sz="3200" b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Ethyl 2-{[2,6-Bis(bromomethyl)-3-pyridyl]oxy}acetate</a:t>
            </a: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 descr="A black arrow pointing to a black text&#10;&#10;Description automatically generated">
            <a:extLst>
              <a:ext uri="{FF2B5EF4-FFF2-40B4-BE49-F238E27FC236}">
                <a16:creationId xmlns:a16="http://schemas.microsoft.com/office/drawing/2014/main" id="{BCF44304-3F95-16E7-16EA-3D3111EB1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75" y="2400300"/>
            <a:ext cx="4573192" cy="1098253"/>
          </a:xfrm>
          <a:prstGeom prst="rect">
            <a:avLst/>
          </a:prstGeom>
        </p:spPr>
      </p:pic>
      <p:pic>
        <p:nvPicPr>
          <p:cNvPr id="23" name="Picture 22" descr="A chemical structure with black lines&#10;&#10;Description automatically generated">
            <a:extLst>
              <a:ext uri="{FF2B5EF4-FFF2-40B4-BE49-F238E27FC236}">
                <a16:creationId xmlns:a16="http://schemas.microsoft.com/office/drawing/2014/main" id="{666D8DC5-7BB2-37B3-3E07-88477D0EC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54" y="3410704"/>
            <a:ext cx="3104042" cy="26515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C238E7-69A8-F08F-8134-50340EF32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7222"/>
          <a:stretch/>
        </p:blipFill>
        <p:spPr>
          <a:xfrm rot="5400000">
            <a:off x="6506125" y="1552191"/>
            <a:ext cx="3575391" cy="52716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5331CF-1D0A-17FB-05D1-82A6B6C574F4}"/>
              </a:ext>
            </a:extLst>
          </p:cNvPr>
          <p:cNvSpPr txBox="1"/>
          <p:nvPr/>
        </p:nvSpPr>
        <p:spPr>
          <a:xfrm>
            <a:off x="10024719" y="2615730"/>
            <a:ext cx="27443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845005-D875-9ADD-D9C9-90BA6FE3EDC3}"/>
              </a:ext>
            </a:extLst>
          </p:cNvPr>
          <p:cNvSpPr txBox="1"/>
          <p:nvPr/>
        </p:nvSpPr>
        <p:spPr>
          <a:xfrm>
            <a:off x="8235948" y="2636774"/>
            <a:ext cx="5261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E41559-C0C9-0D42-5DE1-E1BAB1603906}"/>
              </a:ext>
            </a:extLst>
          </p:cNvPr>
          <p:cNvSpPr txBox="1"/>
          <p:nvPr/>
        </p:nvSpPr>
        <p:spPr>
          <a:xfrm>
            <a:off x="8043919" y="2630133"/>
            <a:ext cx="24331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0E5784-F6F2-2698-6B0C-9DF068F40B23}"/>
              </a:ext>
            </a:extLst>
          </p:cNvPr>
          <p:cNvSpPr txBox="1"/>
          <p:nvPr/>
        </p:nvSpPr>
        <p:spPr>
          <a:xfrm>
            <a:off x="7917518" y="2635557"/>
            <a:ext cx="28405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25BDC1-5FD2-40E8-39D4-41D7C27BD071}"/>
              </a:ext>
            </a:extLst>
          </p:cNvPr>
          <p:cNvSpPr txBox="1"/>
          <p:nvPr/>
        </p:nvSpPr>
        <p:spPr>
          <a:xfrm>
            <a:off x="7815058" y="2635561"/>
            <a:ext cx="276038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BDD5CA-559E-F96E-ACB0-8AC6A597206C}"/>
              </a:ext>
            </a:extLst>
          </p:cNvPr>
          <p:cNvSpPr txBox="1"/>
          <p:nvPr/>
        </p:nvSpPr>
        <p:spPr>
          <a:xfrm>
            <a:off x="6219129" y="2669717"/>
            <a:ext cx="28405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C6D8C6-E00D-0CC6-3746-70F795EE9186}"/>
              </a:ext>
            </a:extLst>
          </p:cNvPr>
          <p:cNvSpPr txBox="1"/>
          <p:nvPr/>
        </p:nvSpPr>
        <p:spPr>
          <a:xfrm>
            <a:off x="6414065" y="2663500"/>
            <a:ext cx="264816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D22F-565B-54D4-41D0-8474287A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TASK-2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1F1E6B-4F96-0B86-1C54-C6856B0CB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560302"/>
              </p:ext>
            </p:extLst>
          </p:nvPr>
        </p:nvGraphicFramePr>
        <p:xfrm>
          <a:off x="734027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82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A284-3C0B-FB30-D6DF-950E1CCA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CHARACTERISATION TECHNIQUES</a:t>
            </a:r>
            <a:r>
              <a:rPr lang="en-IN" dirty="0"/>
              <a:t>.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51F1A6-1711-FDD3-8862-8811A8C93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020869"/>
              </p:ext>
            </p:extLst>
          </p:nvPr>
        </p:nvGraphicFramePr>
        <p:xfrm>
          <a:off x="734027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05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D80E-5205-BF3B-1D2B-25447AE1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EXPECTED RESULTS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384FFDB-CA89-030F-6AFB-4B759DC52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79846"/>
              </p:ext>
            </p:extLst>
          </p:nvPr>
        </p:nvGraphicFramePr>
        <p:xfrm>
          <a:off x="734027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87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4B9E-55E4-26EE-E151-693E21F2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PLANNED SECONDMENTS.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9C92FE-6C50-3666-7023-2BFC82A1C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764372"/>
              </p:ext>
            </p:extLst>
          </p:nvPr>
        </p:nvGraphicFramePr>
        <p:xfrm>
          <a:off x="734027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18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11AAA-CCB1-9B53-13BD-88F6B240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 of participating organisations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4BAC91-CC27-78CA-54CB-C16422EC6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910443"/>
              </p:ext>
            </p:extLst>
          </p:nvPr>
        </p:nvGraphicFramePr>
        <p:xfrm>
          <a:off x="4777316" y="981981"/>
          <a:ext cx="6780701" cy="489171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662674">
                  <a:extLst>
                    <a:ext uri="{9D8B030D-6E8A-4147-A177-3AD203B41FA5}">
                      <a16:colId xmlns:a16="http://schemas.microsoft.com/office/drawing/2014/main" val="2566212879"/>
                    </a:ext>
                  </a:extLst>
                </a:gridCol>
                <a:gridCol w="2418747">
                  <a:extLst>
                    <a:ext uri="{9D8B030D-6E8A-4147-A177-3AD203B41FA5}">
                      <a16:colId xmlns:a16="http://schemas.microsoft.com/office/drawing/2014/main" val="1139209884"/>
                    </a:ext>
                  </a:extLst>
                </a:gridCol>
                <a:gridCol w="1699280">
                  <a:extLst>
                    <a:ext uri="{9D8B030D-6E8A-4147-A177-3AD203B41FA5}">
                      <a16:colId xmlns:a16="http://schemas.microsoft.com/office/drawing/2014/main" val="3271483937"/>
                    </a:ext>
                  </a:extLst>
                </a:gridCol>
              </a:tblGrid>
              <a:tr h="439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1" cap="all" spc="60">
                          <a:solidFill>
                            <a:schemeClr val="tx1"/>
                          </a:solidFill>
                          <a:latin typeface="+mn-lt"/>
                          <a:ea typeface="Arial Black"/>
                          <a:cs typeface="Arial Black"/>
                          <a:sym typeface="Arial Black"/>
                        </a:rPr>
                        <a:t>Consortium Member</a:t>
                      </a:r>
                    </a:p>
                    <a:p>
                      <a:endParaRPr lang="en-US" sz="900" b="1" cap="all" spc="6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68725" marB="687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1" cap="all" spc="60">
                          <a:solidFill>
                            <a:schemeClr val="tx1"/>
                          </a:solidFill>
                          <a:latin typeface="+mn-lt"/>
                          <a:ea typeface="Arial Black"/>
                          <a:cs typeface="Arial Black"/>
                          <a:sym typeface="Arial Black"/>
                        </a:rPr>
                        <a:t>Dept./Division /Laboratory</a:t>
                      </a:r>
                    </a:p>
                    <a:p>
                      <a:endParaRPr lang="en-US" sz="900" b="1" cap="all" spc="6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68725" marB="687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1" cap="all" spc="60">
                          <a:solidFill>
                            <a:schemeClr val="tx1"/>
                          </a:solidFill>
                          <a:latin typeface="+mn-lt"/>
                          <a:ea typeface="Arial Black"/>
                          <a:cs typeface="Arial Black"/>
                          <a:sym typeface="Arial Black"/>
                        </a:rPr>
                        <a:t>Scientist-in-Charge</a:t>
                      </a:r>
                    </a:p>
                    <a:p>
                      <a:endParaRPr lang="en-US" sz="900" b="1" cap="all" spc="6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68725" marB="687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42865"/>
                  </a:ext>
                </a:extLst>
              </a:tr>
              <a:tr h="863648">
                <a:tc>
                  <a:txBody>
                    <a:bodyPr/>
                    <a:lstStyle/>
                    <a:p>
                      <a:pPr>
                        <a:defRPr sz="5000">
                          <a:latin typeface="Arial Rounded MT Bold"/>
                          <a:ea typeface="Arial Rounded MT Bold"/>
                          <a:cs typeface="Arial Rounded MT Bold"/>
                          <a:sym typeface="Arial Rounded MT Bold"/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1. Università degliStudi di Firenze(UNIFI).</a:t>
                      </a:r>
                    </a:p>
                    <a:p>
                      <a:endParaRPr lang="en-US" sz="12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34363" marB="68725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Department of Chemistry,
Magnetic Resonance
Centre(CERM).</a:t>
                      </a:r>
                    </a:p>
                    <a:p>
                      <a:endParaRPr lang="en-US" sz="12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34363" marB="68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Giacomo Parigi.</a:t>
                      </a:r>
                    </a:p>
                    <a:p>
                      <a:endParaRPr lang="en-US" sz="12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34363" marB="68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506813"/>
                  </a:ext>
                </a:extLst>
              </a:tr>
              <a:tr h="680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2. </a:t>
                      </a:r>
                      <a:r>
                        <a:rPr lang="en-IN" sz="1200" b="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Uniwersytet</a:t>
                      </a:r>
                      <a:r>
                        <a:rPr lang="en-IN" sz="120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Warminsko-Mazurski in Olsztyn.</a:t>
                      </a:r>
                      <a:endParaRPr lang="en-IN" sz="12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2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34363" marB="68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Department of Physics and
Biophysics.</a:t>
                      </a:r>
                    </a:p>
                    <a:p>
                      <a:endParaRPr lang="en-US" sz="12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34363" marB="68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Danuta Kruk.</a:t>
                      </a:r>
                    </a:p>
                    <a:p>
                      <a:endParaRPr lang="en-US" sz="12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25" marR="68725" marT="34363" marB="68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46377"/>
                  </a:ext>
                </a:extLst>
              </a:tr>
              <a:tr h="500931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rial Rounded MT Bold"/>
                          <a:cs typeface="Arial Rounded MT Bold"/>
                          <a:sym typeface="Arial Rounded MT Bold"/>
                        </a:rPr>
                        <a:t>3. Université de
Mons.</a:t>
                      </a:r>
                    </a:p>
                  </a:txBody>
                  <a:tcPr marL="38181" marR="38181" marT="38181" marB="68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General, Organic and Biomedical Chemistry.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Sophie Laurent.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0121"/>
                  </a:ext>
                </a:extLst>
              </a:tr>
              <a:tr h="31766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rial Rounded MT Bold"/>
                          <a:cs typeface="Arial Rounded MT Bold"/>
                          <a:sym typeface="Arial Rounded MT Bold"/>
                        </a:rPr>
                        <a:t>4. Instituto Superior Tecnico</a:t>
                      </a:r>
                    </a:p>
                  </a:txBody>
                  <a:tcPr marL="38181" marR="38181" marT="38181" marB="68725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Department of Physics.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Pedro Sebastiao.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399869"/>
                  </a:ext>
                </a:extLst>
              </a:tr>
              <a:tr h="31766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rial Rounded MT Bold"/>
                          <a:cs typeface="Arial Rounded MT Bold"/>
                          <a:sym typeface="Arial Rounded MT Bold"/>
                        </a:rPr>
                        <a:t>5. University of Rostock</a:t>
                      </a:r>
                    </a:p>
                  </a:txBody>
                  <a:tcPr marL="38181" marR="38181" marT="38181" marB="68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Department of Chemistry.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Ralf Ludwig.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26145"/>
                  </a:ext>
                </a:extLst>
              </a:tr>
              <a:tr h="500931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rial Rounded MT Bold"/>
                          <a:cs typeface="Arial Rounded MT Bold"/>
                          <a:sym typeface="Arial Rounded MT Bold"/>
                        </a:rPr>
                        <a:t>6.University of Aberdeen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Department of Biomedical
Physics.</a:t>
                      </a:r>
                      <a:endParaRPr lang="en-IN" sz="1200" cap="none" spc="0" dirty="0">
                        <a:solidFill>
                          <a:schemeClr val="tx1"/>
                        </a:solidFill>
                        <a:latin typeface="+mn-lt"/>
                        <a:ea typeface="American Typewriter"/>
                        <a:cs typeface="American Typewriter"/>
                        <a:sym typeface="American Typewriter"/>
                      </a:endParaRP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Lionel Broche.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80817"/>
                  </a:ext>
                </a:extLst>
              </a:tr>
              <a:tr h="31766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rial Rounded MT Bold"/>
                          <a:cs typeface="Arial Rounded MT Bold"/>
                          <a:sym typeface="Arial Rounded MT Bold"/>
                        </a:rPr>
                        <a:t>7.Ecole normale supérieure</a:t>
                      </a:r>
                    </a:p>
                  </a:txBody>
                  <a:tcPr marL="38181" marR="38181" marT="38181" marB="68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Department of Chemistry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Fabien Ferrage.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829977"/>
                  </a:ext>
                </a:extLst>
              </a:tr>
              <a:tr h="31766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rial Rounded MT Bold"/>
                          <a:cs typeface="Arial Rounded MT Bold"/>
                          <a:sym typeface="Arial Rounded MT Bold"/>
                        </a:rPr>
                        <a:t>8. Stelar s.r.l.u.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5000"/>
                      </a:pPr>
                      <a:endParaRPr lang="en-IN" sz="1200" cap="none" spc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Gianni Mario Ferrante.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6776"/>
                  </a:ext>
                </a:extLst>
              </a:tr>
              <a:tr h="31766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rial Rounded MT Bold"/>
                          <a:cs typeface="Arial Rounded MT Bold"/>
                          <a:sym typeface="Arial Rounded MT Bold"/>
                        </a:rPr>
                        <a:t>9. Bracco Imaging S.p.A.</a:t>
                      </a:r>
                    </a:p>
                  </a:txBody>
                  <a:tcPr marL="38181" marR="38181" marT="38181" marB="68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Department of Chemistry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Zsolt Baranyai.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565772"/>
                  </a:ext>
                </a:extLst>
              </a:tr>
              <a:tr h="31766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rial Rounded MT Bold"/>
                          <a:cs typeface="Arial Rounded MT Bold"/>
                          <a:sym typeface="Arial Rounded MT Bold"/>
                        </a:rPr>
                        <a:t>`10. Resonance Systems GmbH.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  <a:ea typeface="American Typewriter"/>
                          <a:cs typeface="American Typewriter"/>
                          <a:sym typeface="American Typewriter"/>
                        </a:rPr>
                        <a:t>R&amp;D</a:t>
                      </a: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IN" sz="1200" cap="none" spc="0">
                          <a:solidFill>
                            <a:schemeClr val="tx1"/>
                          </a:solidFill>
                          <a:latin typeface="+mn-lt"/>
                        </a:rPr>
                        <a:t>Leonid Grunin</a:t>
                      </a:r>
                      <a:endParaRPr lang="en-IN" sz="1200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8181" marR="38181" marT="38181" marB="68725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2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83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59A02745-874D-41ED-8239-BB79D083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9F475-378F-BF69-4F55-97271B3054B2}"/>
              </a:ext>
            </a:extLst>
          </p:cNvPr>
          <p:cNvSpPr>
            <a:spLocks/>
          </p:cNvSpPr>
          <p:nvPr/>
        </p:nvSpPr>
        <p:spPr>
          <a:xfrm>
            <a:off x="4102262" y="1746203"/>
            <a:ext cx="3525454" cy="3598804"/>
          </a:xfrm>
          <a:prstGeom prst="rect">
            <a:avLst/>
          </a:prstGeom>
        </p:spPr>
        <p:txBody>
          <a:bodyPr/>
          <a:lstStyle/>
          <a:p>
            <a:r>
              <a:rPr lang="en-GB" sz="2000" kern="1200" dirty="0">
                <a:solidFill>
                  <a:schemeClr val="tx1"/>
                </a:solidFill>
                <a:ea typeface="+mn-ea"/>
                <a:cs typeface="+mn-cs"/>
              </a:rPr>
              <a:t>Name Surname- Guru </a:t>
            </a:r>
            <a:r>
              <a:rPr lang="en-GB" sz="2000" kern="1200" dirty="0" err="1">
                <a:solidFill>
                  <a:schemeClr val="tx1"/>
                </a:solidFill>
                <a:ea typeface="+mn-ea"/>
                <a:cs typeface="+mn-cs"/>
              </a:rPr>
              <a:t>kiran</a:t>
            </a:r>
            <a:r>
              <a:rPr lang="en-GB" sz="2000" kern="1200" dirty="0">
                <a:solidFill>
                  <a:schemeClr val="tx1"/>
                </a:solidFill>
                <a:ea typeface="+mn-ea"/>
                <a:cs typeface="+mn-cs"/>
              </a:rPr>
              <a:t> K R</a:t>
            </a:r>
          </a:p>
          <a:p>
            <a:r>
              <a:rPr lang="en-US" sz="2000" dirty="0"/>
              <a:t>Qualification-</a:t>
            </a:r>
            <a:r>
              <a:rPr lang="en-US" sz="2000" dirty="0" err="1"/>
              <a:t>Msc</a:t>
            </a:r>
            <a:r>
              <a:rPr lang="en-US" sz="2000" dirty="0"/>
              <a:t> in organic chemistry.</a:t>
            </a:r>
          </a:p>
          <a:p>
            <a:r>
              <a:rPr lang="en-US" sz="2000" dirty="0"/>
              <a:t>From- NMR research </a:t>
            </a:r>
            <a:r>
              <a:rPr lang="en-US" sz="2000" dirty="0" err="1"/>
              <a:t>centre</a:t>
            </a:r>
            <a:r>
              <a:rPr lang="en-US" sz="2000" dirty="0"/>
              <a:t>, </a:t>
            </a:r>
          </a:p>
          <a:p>
            <a:r>
              <a:rPr lang="en-US" sz="2000" dirty="0"/>
              <a:t>IISC Bangalore, India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A322BAC-9B05-45AA-8FB4-FDC532619816}"/>
              </a:ext>
            </a:extLst>
          </p:cNvPr>
          <p:cNvSpPr/>
          <p:nvPr/>
        </p:nvSpPr>
        <p:spPr>
          <a:xfrm>
            <a:off x="0" y="2438621"/>
            <a:ext cx="3264061" cy="850421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 anchor="ctr">
            <a:noAutofit/>
          </a:bodyPr>
          <a:lstStyle/>
          <a:p>
            <a:pPr algn="ctr"/>
            <a:endParaRPr lang="en-GB" sz="31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575E9-C22B-4CE7-8C08-3A4010A8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3276"/>
            <a:ext cx="2664241" cy="194879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53DF593-DD31-4AC6-AC68-096E5675FCAC}"/>
              </a:ext>
            </a:extLst>
          </p:cNvPr>
          <p:cNvSpPr/>
          <p:nvPr/>
        </p:nvSpPr>
        <p:spPr>
          <a:xfrm>
            <a:off x="838200" y="5625908"/>
            <a:ext cx="10506456" cy="553236"/>
          </a:xfrm>
          <a:prstGeom prst="rect">
            <a:avLst/>
          </a:prstGeom>
          <a:solidFill>
            <a:srgbClr val="B3B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6384">
              <a:spcAft>
                <a:spcPts val="600"/>
              </a:spcAft>
            </a:pPr>
            <a:r>
              <a:rPr lang="it-IT" sz="2064" kern="1200" dirty="0">
                <a:solidFill>
                  <a:srgbClr val="555555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it-IT" sz="2064" dirty="0">
                <a:solidFill>
                  <a:srgbClr val="55555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First training event</a:t>
            </a:r>
            <a:r>
              <a:rPr lang="it-IT" sz="2064" kern="1200" dirty="0">
                <a:solidFill>
                  <a:srgbClr val="555555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it-IT" sz="2064" dirty="0">
                <a:solidFill>
                  <a:srgbClr val="55555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April 14-21, 2024</a:t>
            </a:r>
            <a:r>
              <a:rPr lang="it-IT" sz="2064" kern="1200" dirty="0">
                <a:solidFill>
                  <a:srgbClr val="555555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•</a:t>
            </a:r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6B49226-C875-4E61-983B-24DE6FE6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26" y="5699743"/>
            <a:ext cx="1934867" cy="405565"/>
          </a:xfrm>
          <a:prstGeom prst="rect">
            <a:avLst/>
          </a:prstGeom>
        </p:spPr>
      </p:pic>
      <p:pic>
        <p:nvPicPr>
          <p:cNvPr id="3" name="Picture 10" descr="University of Mons in Belgium : Reviews &amp; Rankings | Student Reviews &amp;  University Rankings EDUopinions">
            <a:extLst>
              <a:ext uri="{FF2B5EF4-FFF2-40B4-BE49-F238E27FC236}">
                <a16:creationId xmlns:a16="http://schemas.microsoft.com/office/drawing/2014/main" id="{FDF628AE-F208-C03F-C58A-42A3CFAA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6" y="2107668"/>
            <a:ext cx="2127094" cy="11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erson standing in front of a white machine&#10;&#10;Description automatically generated">
            <a:extLst>
              <a:ext uri="{FF2B5EF4-FFF2-40B4-BE49-F238E27FC236}">
                <a16:creationId xmlns:a16="http://schemas.microsoft.com/office/drawing/2014/main" id="{1286D429-30EA-B3C0-C4CF-4DB69D643F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5143" b="24726"/>
          <a:stretch/>
        </p:blipFill>
        <p:spPr>
          <a:xfrm>
            <a:off x="7983864" y="1601159"/>
            <a:ext cx="3302010" cy="38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0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516D1-CE41-6DF2-D42D-2CEFD1D4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Acknowledgements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BBACD25-1ED8-D5D4-85B2-62DB43C28D1B}"/>
              </a:ext>
            </a:extLst>
          </p:cNvPr>
          <p:cNvSpPr txBox="1">
            <a:spLocks/>
          </p:cNvSpPr>
          <p:nvPr/>
        </p:nvSpPr>
        <p:spPr>
          <a:xfrm>
            <a:off x="1246824" y="2623381"/>
            <a:ext cx="4772974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sz="2000"/>
          </a:p>
          <a:p>
            <a:pPr marL="0"/>
            <a:r>
              <a:rPr lang="en-US" sz="2000"/>
              <a:t>European Union HORIZON-MSCA-DN-2021, </a:t>
            </a:r>
          </a:p>
          <a:p>
            <a:pPr marL="0"/>
            <a:r>
              <a:rPr lang="en-US" sz="2000"/>
              <a:t>project FC-RELAX no. 101072758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5069E2C-6182-38C3-31E8-893053137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4"/>
          <a:stretch/>
        </p:blipFill>
        <p:spPr bwMode="auto">
          <a:xfrm>
            <a:off x="8215961" y="643468"/>
            <a:ext cx="2816821" cy="25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9A047285-0BB3-67C0-5624-0507B6BD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19" y="3657600"/>
            <a:ext cx="3529706" cy="2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0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movie.png" descr="pasted-movie.png">
            <a:extLst>
              <a:ext uri="{FF2B5EF4-FFF2-40B4-BE49-F238E27FC236}">
                <a16:creationId xmlns:a16="http://schemas.microsoft.com/office/drawing/2014/main" id="{CC586717-29D8-B441-805B-9A3EF028C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089" y="824385"/>
            <a:ext cx="9537538" cy="52092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389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4721D-F7B1-4AA2-83EB-8670AA41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0"/>
            <a:ext cx="6128170" cy="171305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Aim</a:t>
            </a:r>
            <a:r>
              <a:rPr lang="en-IN" sz="2000" b="0" i="0" dirty="0">
                <a:effectLst/>
                <a:highlight>
                  <a:srgbClr val="FFFFFF"/>
                </a:highlight>
              </a:rPr>
              <a:t>.</a:t>
            </a:r>
            <a:br>
              <a:rPr lang="en-IN" sz="2000" b="0" i="0" dirty="0">
                <a:effectLst/>
                <a:highlight>
                  <a:srgbClr val="FFFFFF"/>
                </a:highlight>
              </a:rPr>
            </a:br>
            <a:br>
              <a:rPr lang="en-IN" sz="1100" dirty="0"/>
            </a:br>
            <a:endParaRPr lang="it-IT" sz="2800" b="1" dirty="0">
              <a:solidFill>
                <a:srgbClr val="859EAD"/>
              </a:solidFill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52E4062-44C9-C265-6875-277493C9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z="2000" smtClean="0">
                <a:solidFill>
                  <a:schemeClr val="bg1"/>
                </a:solidFill>
              </a:rPr>
              <a:t>3</a:t>
            </a:fld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2EACE-F851-40CF-BAF2-702E3F07D967}"/>
              </a:ext>
            </a:extLst>
          </p:cNvPr>
          <p:cNvGrpSpPr/>
          <p:nvPr/>
        </p:nvGrpSpPr>
        <p:grpSpPr>
          <a:xfrm>
            <a:off x="78823" y="6229349"/>
            <a:ext cx="12113176" cy="641991"/>
            <a:chOff x="78823" y="6229349"/>
            <a:chExt cx="12113176" cy="6419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06923A-FA85-4BF2-A536-0366DB401D57}"/>
                </a:ext>
              </a:extLst>
            </p:cNvPr>
            <p:cNvGrpSpPr/>
            <p:nvPr/>
          </p:nvGrpSpPr>
          <p:grpSpPr>
            <a:xfrm>
              <a:off x="78823" y="6229349"/>
              <a:ext cx="12113176" cy="641991"/>
              <a:chOff x="78823" y="6229349"/>
              <a:chExt cx="12113176" cy="641991"/>
            </a:xfrm>
          </p:grpSpPr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513228DA-4DA4-4FD2-B731-640CC7D8BBAC}"/>
                  </a:ext>
                </a:extLst>
              </p:cNvPr>
              <p:cNvSpPr/>
              <p:nvPr/>
            </p:nvSpPr>
            <p:spPr>
              <a:xfrm>
                <a:off x="9250016" y="6229349"/>
                <a:ext cx="2941983" cy="641991"/>
              </a:xfrm>
              <a:prstGeom prst="rect">
                <a:avLst/>
              </a:prstGeom>
              <a:solidFill>
                <a:srgbClr val="B3BA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D885AC7C-E3A3-4218-B951-F1DACF19D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23" y="6315029"/>
                <a:ext cx="2245277" cy="470630"/>
              </a:xfrm>
              <a:prstGeom prst="rect">
                <a:avLst/>
              </a:prstGeom>
            </p:spPr>
          </p:pic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C3BA902-58AD-4542-AF55-6BEC75B07475}"/>
                  </a:ext>
                </a:extLst>
              </p:cNvPr>
              <p:cNvSpPr/>
              <p:nvPr/>
            </p:nvSpPr>
            <p:spPr>
              <a:xfrm>
                <a:off x="10189267" y="6315029"/>
                <a:ext cx="1313180" cy="49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NMR relaxometry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for biomedicine and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advanced materials</a:t>
                </a:r>
                <a:endParaRPr lang="it-IT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D63FF65A-A520-44E9-9459-76D949CBE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1" y="6315029"/>
              <a:ext cx="668946" cy="489310"/>
            </a:xfrm>
            <a:prstGeom prst="rect">
              <a:avLst/>
            </a:prstGeom>
          </p:spPr>
        </p:pic>
      </p:grpSp>
      <p:graphicFrame>
        <p:nvGraphicFramePr>
          <p:cNvPr id="25" name="Text Placeholder 20">
            <a:extLst>
              <a:ext uri="{FF2B5EF4-FFF2-40B4-BE49-F238E27FC236}">
                <a16:creationId xmlns:a16="http://schemas.microsoft.com/office/drawing/2014/main" id="{C87D8184-796E-2A4D-C0AE-3E96CCB85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996212"/>
              </p:ext>
            </p:extLst>
          </p:nvPr>
        </p:nvGraphicFramePr>
        <p:xfrm>
          <a:off x="839788" y="1863524"/>
          <a:ext cx="6128171" cy="400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8" name="Content Placeholder 67" descr="A structure of a chemical formula&#10;&#10;Description automatically generated">
            <a:extLst>
              <a:ext uri="{FF2B5EF4-FFF2-40B4-BE49-F238E27FC236}">
                <a16:creationId xmlns:a16="http://schemas.microsoft.com/office/drawing/2014/main" id="{AA5707F9-036B-4751-5BFC-C41FC66CF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87" y="2492148"/>
            <a:ext cx="4582298" cy="2477694"/>
          </a:xfr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F6EC3A0-1853-6A9E-BCD6-93F94AA91744}"/>
              </a:ext>
            </a:extLst>
          </p:cNvPr>
          <p:cNvSpPr txBox="1"/>
          <p:nvPr/>
        </p:nvSpPr>
        <p:spPr>
          <a:xfrm rot="10800000" flipH="1" flipV="1">
            <a:off x="11008425" y="2986397"/>
            <a:ext cx="343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A2E85F3-5C12-BCE6-248F-EB93FF362A58}"/>
              </a:ext>
            </a:extLst>
          </p:cNvPr>
          <p:cNvSpPr txBox="1"/>
          <p:nvPr/>
        </p:nvSpPr>
        <p:spPr>
          <a:xfrm>
            <a:off x="10884937" y="2878674"/>
            <a:ext cx="211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5574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2A94-EA99-0C09-96FD-CED98136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6904-84EC-D305-DBEB-0342AFB62A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078BC5-E153-4057-91C5-BA2D589E0EE0}" type="slidenum">
              <a:rPr lang="en-GB" smtClean="0"/>
              <a:t>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EE2F9F-5E79-5E34-28E7-1A57FC197207}"/>
              </a:ext>
            </a:extLst>
          </p:cNvPr>
          <p:cNvGrpSpPr/>
          <p:nvPr/>
        </p:nvGrpSpPr>
        <p:grpSpPr>
          <a:xfrm>
            <a:off x="78823" y="6229349"/>
            <a:ext cx="12113176" cy="641991"/>
            <a:chOff x="78823" y="6229349"/>
            <a:chExt cx="12113176" cy="6419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4FFA34-AF62-37BC-1ACE-4473C3DDE598}"/>
                </a:ext>
              </a:extLst>
            </p:cNvPr>
            <p:cNvGrpSpPr/>
            <p:nvPr/>
          </p:nvGrpSpPr>
          <p:grpSpPr>
            <a:xfrm>
              <a:off x="78823" y="6229349"/>
              <a:ext cx="12113176" cy="641991"/>
              <a:chOff x="78823" y="6229349"/>
              <a:chExt cx="12113176" cy="641991"/>
            </a:xfrm>
          </p:grpSpPr>
          <p:sp>
            <p:nvSpPr>
              <p:cNvPr id="8" name="Rettangolo 3">
                <a:extLst>
                  <a:ext uri="{FF2B5EF4-FFF2-40B4-BE49-F238E27FC236}">
                    <a16:creationId xmlns:a16="http://schemas.microsoft.com/office/drawing/2014/main" id="{A2983485-B01D-D232-DEE6-35B4F943B191}"/>
                  </a:ext>
                </a:extLst>
              </p:cNvPr>
              <p:cNvSpPr/>
              <p:nvPr/>
            </p:nvSpPr>
            <p:spPr>
              <a:xfrm>
                <a:off x="9250016" y="6229349"/>
                <a:ext cx="2941983" cy="641991"/>
              </a:xfrm>
              <a:prstGeom prst="rect">
                <a:avLst/>
              </a:prstGeom>
              <a:solidFill>
                <a:srgbClr val="B3BA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Immagine 5">
                <a:extLst>
                  <a:ext uri="{FF2B5EF4-FFF2-40B4-BE49-F238E27FC236}">
                    <a16:creationId xmlns:a16="http://schemas.microsoft.com/office/drawing/2014/main" id="{59213F2A-79A6-B2DF-B86E-3BC790FA2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23" y="6315029"/>
                <a:ext cx="2245277" cy="470630"/>
              </a:xfrm>
              <a:prstGeom prst="rect">
                <a:avLst/>
              </a:prstGeom>
            </p:spPr>
          </p:pic>
          <p:sp>
            <p:nvSpPr>
              <p:cNvPr id="10" name="Rettangolo 6">
                <a:extLst>
                  <a:ext uri="{FF2B5EF4-FFF2-40B4-BE49-F238E27FC236}">
                    <a16:creationId xmlns:a16="http://schemas.microsoft.com/office/drawing/2014/main" id="{BAC6B14C-60ED-21E5-8733-85D8B6D67D3B}"/>
                  </a:ext>
                </a:extLst>
              </p:cNvPr>
              <p:cNvSpPr/>
              <p:nvPr/>
            </p:nvSpPr>
            <p:spPr>
              <a:xfrm>
                <a:off x="10189267" y="6315029"/>
                <a:ext cx="1313180" cy="49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NMR relaxometry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for biomedicine and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advanced materials</a:t>
                </a:r>
                <a:endParaRPr lang="it-IT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EC0F8CB1-28FE-32F6-E993-E8236EEE8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1" y="6315029"/>
              <a:ext cx="668946" cy="489310"/>
            </a:xfrm>
            <a:prstGeom prst="rect">
              <a:avLst/>
            </a:prstGeom>
          </p:spPr>
        </p:pic>
      </p:grp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8F3C5135-9D33-AFC0-FE7A-97C23110C72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9752702"/>
              </p:ext>
            </p:extLst>
          </p:nvPr>
        </p:nvGraphicFramePr>
        <p:xfrm>
          <a:off x="734027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942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6BF4-F211-D145-6462-9D8B1F69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r>
              <a:rPr lang="en-US" dirty="0"/>
              <a:t>Synthesis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F102C-AD77-0517-5D5D-B7E993EE1F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5078BC5-E153-4057-91C5-BA2D589E0EE0}" type="slidenum">
              <a:rPr lang="en-GB" smtClean="0"/>
              <a:t>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0847D3-024D-42A6-4F2C-ADF23C21CFFF}"/>
              </a:ext>
            </a:extLst>
          </p:cNvPr>
          <p:cNvGrpSpPr/>
          <p:nvPr/>
        </p:nvGrpSpPr>
        <p:grpSpPr>
          <a:xfrm>
            <a:off x="78823" y="6229349"/>
            <a:ext cx="12113176" cy="641991"/>
            <a:chOff x="78823" y="6229349"/>
            <a:chExt cx="12113176" cy="6419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51A942-96E5-E690-9E75-03E40956B562}"/>
                </a:ext>
              </a:extLst>
            </p:cNvPr>
            <p:cNvGrpSpPr/>
            <p:nvPr/>
          </p:nvGrpSpPr>
          <p:grpSpPr>
            <a:xfrm>
              <a:off x="78823" y="6229349"/>
              <a:ext cx="12113176" cy="641991"/>
              <a:chOff x="78823" y="6229349"/>
              <a:chExt cx="12113176" cy="641991"/>
            </a:xfrm>
          </p:grpSpPr>
          <p:sp>
            <p:nvSpPr>
              <p:cNvPr id="8" name="Rettangolo 3">
                <a:extLst>
                  <a:ext uri="{FF2B5EF4-FFF2-40B4-BE49-F238E27FC236}">
                    <a16:creationId xmlns:a16="http://schemas.microsoft.com/office/drawing/2014/main" id="{F5A57437-CC25-E594-F769-C0F721D9429A}"/>
                  </a:ext>
                </a:extLst>
              </p:cNvPr>
              <p:cNvSpPr/>
              <p:nvPr/>
            </p:nvSpPr>
            <p:spPr>
              <a:xfrm>
                <a:off x="9250016" y="6229349"/>
                <a:ext cx="2941983" cy="641991"/>
              </a:xfrm>
              <a:prstGeom prst="rect">
                <a:avLst/>
              </a:prstGeom>
              <a:solidFill>
                <a:srgbClr val="B3BA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Immagine 5">
                <a:extLst>
                  <a:ext uri="{FF2B5EF4-FFF2-40B4-BE49-F238E27FC236}">
                    <a16:creationId xmlns:a16="http://schemas.microsoft.com/office/drawing/2014/main" id="{7E3CF835-1C84-1F13-82E8-1EDABF6D6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23" y="6315029"/>
                <a:ext cx="2245277" cy="470630"/>
              </a:xfrm>
              <a:prstGeom prst="rect">
                <a:avLst/>
              </a:prstGeom>
            </p:spPr>
          </p:pic>
          <p:sp>
            <p:nvSpPr>
              <p:cNvPr id="10" name="Rettangolo 6">
                <a:extLst>
                  <a:ext uri="{FF2B5EF4-FFF2-40B4-BE49-F238E27FC236}">
                    <a16:creationId xmlns:a16="http://schemas.microsoft.com/office/drawing/2014/main" id="{EF5A9CA0-6CF5-31DD-FC64-A73062222F05}"/>
                  </a:ext>
                </a:extLst>
              </p:cNvPr>
              <p:cNvSpPr/>
              <p:nvPr/>
            </p:nvSpPr>
            <p:spPr>
              <a:xfrm>
                <a:off x="10189267" y="6315029"/>
                <a:ext cx="1313180" cy="49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NMR relaxometry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for biomedicine and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advanced materials</a:t>
                </a:r>
                <a:endParaRPr lang="it-IT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C7F88280-C0B5-C63B-A20D-BA4FB4FAC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1" y="6315029"/>
              <a:ext cx="668946" cy="489310"/>
            </a:xfrm>
            <a:prstGeom prst="rect">
              <a:avLst/>
            </a:prstGeom>
          </p:spPr>
        </p:pic>
      </p:grpSp>
      <p:pic>
        <p:nvPicPr>
          <p:cNvPr id="16" name="Screenshot 2023-11-30 at 11.23.08 AM.png" descr="Screenshot 2023-11-30 at 11.23.08 AM.png">
            <a:extLst>
              <a:ext uri="{FF2B5EF4-FFF2-40B4-BE49-F238E27FC236}">
                <a16:creationId xmlns:a16="http://schemas.microsoft.com/office/drawing/2014/main" id="{A4A5FE04-3824-CFD2-1FA4-4745797598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70886" y="1192192"/>
            <a:ext cx="5323990" cy="501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8" descr="A diagram of chemical formulas&#10;&#10;Description automatically generated">
            <a:extLst>
              <a:ext uri="{FF2B5EF4-FFF2-40B4-BE49-F238E27FC236}">
                <a16:creationId xmlns:a16="http://schemas.microsoft.com/office/drawing/2014/main" id="{FD5B9278-882F-D1A4-4581-56D7D36180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1766" r="209" b="182"/>
          <a:stretch/>
        </p:blipFill>
        <p:spPr>
          <a:xfrm>
            <a:off x="5794876" y="1221048"/>
            <a:ext cx="5105400" cy="50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3522827-B713-C949-A441-D33EACE7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Plan and Test.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5AD02-5CCA-144D-CC22-137BF13F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BC5-E153-4057-91C5-BA2D589E0EE0}" type="slidenum">
              <a:rPr lang="en-GB" smtClean="0"/>
              <a:t>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97503C-D446-09EE-9E4F-C62072355239}"/>
              </a:ext>
            </a:extLst>
          </p:cNvPr>
          <p:cNvGrpSpPr/>
          <p:nvPr/>
        </p:nvGrpSpPr>
        <p:grpSpPr>
          <a:xfrm>
            <a:off x="78823" y="6229349"/>
            <a:ext cx="12113176" cy="641991"/>
            <a:chOff x="78823" y="6229349"/>
            <a:chExt cx="12113176" cy="6419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9FABA8-8CE2-2211-469E-EC1F7F5BA28E}"/>
                </a:ext>
              </a:extLst>
            </p:cNvPr>
            <p:cNvGrpSpPr/>
            <p:nvPr/>
          </p:nvGrpSpPr>
          <p:grpSpPr>
            <a:xfrm>
              <a:off x="78823" y="6229349"/>
              <a:ext cx="12113176" cy="641991"/>
              <a:chOff x="78823" y="6229349"/>
              <a:chExt cx="12113176" cy="641991"/>
            </a:xfrm>
          </p:grpSpPr>
          <p:sp>
            <p:nvSpPr>
              <p:cNvPr id="8" name="Rettangolo 3">
                <a:extLst>
                  <a:ext uri="{FF2B5EF4-FFF2-40B4-BE49-F238E27FC236}">
                    <a16:creationId xmlns:a16="http://schemas.microsoft.com/office/drawing/2014/main" id="{E49AA68D-898A-3A14-9356-2E31A810FDDA}"/>
                  </a:ext>
                </a:extLst>
              </p:cNvPr>
              <p:cNvSpPr/>
              <p:nvPr/>
            </p:nvSpPr>
            <p:spPr>
              <a:xfrm>
                <a:off x="9250016" y="6229349"/>
                <a:ext cx="2941983" cy="641991"/>
              </a:xfrm>
              <a:prstGeom prst="rect">
                <a:avLst/>
              </a:prstGeom>
              <a:solidFill>
                <a:srgbClr val="B3BA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Immagine 5">
                <a:extLst>
                  <a:ext uri="{FF2B5EF4-FFF2-40B4-BE49-F238E27FC236}">
                    <a16:creationId xmlns:a16="http://schemas.microsoft.com/office/drawing/2014/main" id="{2B448E98-61AA-C287-5A91-FB9095444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23" y="6315029"/>
                <a:ext cx="2245277" cy="470630"/>
              </a:xfrm>
              <a:prstGeom prst="rect">
                <a:avLst/>
              </a:prstGeom>
            </p:spPr>
          </p:pic>
          <p:sp>
            <p:nvSpPr>
              <p:cNvPr id="10" name="Rettangolo 6">
                <a:extLst>
                  <a:ext uri="{FF2B5EF4-FFF2-40B4-BE49-F238E27FC236}">
                    <a16:creationId xmlns:a16="http://schemas.microsoft.com/office/drawing/2014/main" id="{9BD137FA-EDFF-FEE7-1EB0-DFF53CF4186A}"/>
                  </a:ext>
                </a:extLst>
              </p:cNvPr>
              <p:cNvSpPr/>
              <p:nvPr/>
            </p:nvSpPr>
            <p:spPr>
              <a:xfrm>
                <a:off x="10189267" y="6315029"/>
                <a:ext cx="1313180" cy="49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NMR relaxometry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for biomedicine and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advanced materials</a:t>
                </a:r>
                <a:endParaRPr lang="it-IT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4357F33C-1B72-9D2A-30CE-58497065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1" y="6315029"/>
              <a:ext cx="668946" cy="48931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3DA0ECD-5EF9-7286-420F-4C3F11DAD306}"/>
              </a:ext>
            </a:extLst>
          </p:cNvPr>
          <p:cNvSpPr txBox="1"/>
          <p:nvPr/>
        </p:nvSpPr>
        <p:spPr>
          <a:xfrm>
            <a:off x="7292008" y="1382874"/>
            <a:ext cx="29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Nano particles grafting</a:t>
            </a:r>
          </a:p>
        </p:txBody>
      </p:sp>
      <p:pic>
        <p:nvPicPr>
          <p:cNvPr id="28" name="Content Placeholder 27" descr="A chemical formula and a chemical formula&#10;&#10;Description automatically generated with medium confidence">
            <a:extLst>
              <a:ext uri="{FF2B5EF4-FFF2-40B4-BE49-F238E27FC236}">
                <a16:creationId xmlns:a16="http://schemas.microsoft.com/office/drawing/2014/main" id="{E8D8ECD6-9CB3-9367-6E12-C355470B7F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1" y="1690688"/>
            <a:ext cx="5736737" cy="3028208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586FB1-0E01-51D3-9672-89548C8EA768}"/>
              </a:ext>
            </a:extLst>
          </p:cNvPr>
          <p:cNvSpPr txBox="1"/>
          <p:nvPr/>
        </p:nvSpPr>
        <p:spPr>
          <a:xfrm>
            <a:off x="3871355" y="3759771"/>
            <a:ext cx="153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product</a:t>
            </a:r>
          </a:p>
          <a:p>
            <a:endParaRPr lang="en-US" dirty="0"/>
          </a:p>
        </p:txBody>
      </p:sp>
      <p:pic>
        <p:nvPicPr>
          <p:cNvPr id="33" name="Content Placeholder 32" descr="A diagram of a mouse&#10;&#10;Description automatically generated">
            <a:extLst>
              <a:ext uri="{FF2B5EF4-FFF2-40B4-BE49-F238E27FC236}">
                <a16:creationId xmlns:a16="http://schemas.microsoft.com/office/drawing/2014/main" id="{5034EA0B-D1DA-A041-CF98-8F4FAB9E6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" b="3186"/>
          <a:stretch/>
        </p:blipFill>
        <p:spPr>
          <a:xfrm>
            <a:off x="6278028" y="2044416"/>
            <a:ext cx="5075772" cy="3321404"/>
          </a:xfrm>
        </p:spPr>
      </p:pic>
    </p:spTree>
    <p:extLst>
      <p:ext uri="{BB962C8B-B14F-4D97-AF65-F5344CB8AC3E}">
        <p14:creationId xmlns:p14="http://schemas.microsoft.com/office/powerpoint/2010/main" val="117338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FDF3-1F11-937C-2A14-53DC652C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Results &amp; Discussion- </a:t>
            </a:r>
            <a:r>
              <a:rPr lang="en-US" sz="3600"/>
              <a:t>step-1 ;lower part </a:t>
            </a:r>
            <a:r>
              <a:rPr lang="en-US" sz="2700"/>
              <a:t>(</a:t>
            </a:r>
            <a:r>
              <a:rPr lang="en-IN" sz="1800">
                <a:effectLst/>
                <a:latin typeface="AdvOT65f8a23b.I"/>
              </a:rPr>
              <a:t>2-Nitro[N(2{2[(2-nitrophenyl)- sulfonylamino]ethylamino})-ethyl]benzenesulfonamide </a:t>
            </a:r>
            <a:r>
              <a:rPr lang="en-IN" sz="2700">
                <a:effectLst/>
                <a:latin typeface="AdvOT65f8a23b.I"/>
              </a:rPr>
              <a:t>)</a:t>
            </a:r>
            <a:br>
              <a:rPr lang="en-IN"/>
            </a:br>
            <a:endParaRPr lang="en-US" dirty="0"/>
          </a:p>
        </p:txBody>
      </p:sp>
      <p:pic>
        <p:nvPicPr>
          <p:cNvPr id="10" name="Content Placeholder 9" descr="A black arrow pointing to a line&#10;&#10;Description automatically generated">
            <a:extLst>
              <a:ext uri="{FF2B5EF4-FFF2-40B4-BE49-F238E27FC236}">
                <a16:creationId xmlns:a16="http://schemas.microsoft.com/office/drawing/2014/main" id="{C3EAF3A7-7037-6D32-723F-C3EC23E93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3" y="1360313"/>
            <a:ext cx="5227287" cy="1031829"/>
          </a:xfrm>
        </p:spPr>
      </p:pic>
      <p:pic>
        <p:nvPicPr>
          <p:cNvPr id="31" name="Picture 30" descr="A chemical formula of a molecule&#10;&#10;Description automatically generated">
            <a:extLst>
              <a:ext uri="{FF2B5EF4-FFF2-40B4-BE49-F238E27FC236}">
                <a16:creationId xmlns:a16="http://schemas.microsoft.com/office/drawing/2014/main" id="{105971D5-D790-1C6E-C029-C81A0986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7" y="2685876"/>
            <a:ext cx="5188923" cy="16321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8FF0CE-E6B5-3F7D-EBD9-6A27E6DB1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6954"/>
          <a:stretch/>
        </p:blipFill>
        <p:spPr>
          <a:xfrm rot="5400000">
            <a:off x="6499218" y="602247"/>
            <a:ext cx="4451939" cy="662882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714FDE7-1945-77A7-D72C-5F63BE650742}"/>
              </a:ext>
            </a:extLst>
          </p:cNvPr>
          <p:cNvSpPr txBox="1"/>
          <p:nvPr/>
        </p:nvSpPr>
        <p:spPr>
          <a:xfrm>
            <a:off x="6174831" y="1978024"/>
            <a:ext cx="29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 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D344C7-370E-8A67-BB42-52840D738B08}"/>
              </a:ext>
            </a:extLst>
          </p:cNvPr>
          <p:cNvSpPr txBox="1"/>
          <p:nvPr/>
        </p:nvSpPr>
        <p:spPr>
          <a:xfrm>
            <a:off x="10550214" y="1923791"/>
            <a:ext cx="41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3139B4-A8E5-8B0E-0E8F-9E7CB483EC7D}"/>
              </a:ext>
            </a:extLst>
          </p:cNvPr>
          <p:cNvSpPr txBox="1"/>
          <p:nvPr/>
        </p:nvSpPr>
        <p:spPr>
          <a:xfrm>
            <a:off x="10236200" y="192379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370438-6422-213B-6153-C092F873F199}"/>
              </a:ext>
            </a:extLst>
          </p:cNvPr>
          <p:cNvSpPr txBox="1"/>
          <p:nvPr/>
        </p:nvSpPr>
        <p:spPr>
          <a:xfrm>
            <a:off x="6286500" y="1977850"/>
            <a:ext cx="29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770D21-3AF1-7669-9216-4E179A4DD659}"/>
              </a:ext>
            </a:extLst>
          </p:cNvPr>
          <p:cNvSpPr txBox="1"/>
          <p:nvPr/>
        </p:nvSpPr>
        <p:spPr>
          <a:xfrm>
            <a:off x="6096000" y="1985346"/>
            <a:ext cx="11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</a:t>
            </a:r>
            <a:endParaRPr 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3D2E6-7756-A918-B797-B6F2B00A5564}"/>
              </a:ext>
            </a:extLst>
          </p:cNvPr>
          <p:cNvSpPr txBox="1"/>
          <p:nvPr/>
        </p:nvSpPr>
        <p:spPr>
          <a:xfrm>
            <a:off x="5986834" y="1985346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18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3522827-B713-C949-A441-D33EACE7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Step-2. </a:t>
            </a:r>
            <a:r>
              <a:rPr lang="en-US" sz="2400" dirty="0"/>
              <a:t>(</a:t>
            </a:r>
            <a:r>
              <a:rPr lang="en-IN" sz="1800" dirty="0">
                <a:effectLst/>
                <a:latin typeface="AdvOT65f8a23b.I"/>
              </a:rPr>
              <a:t>Benzyl N,N-Bis(2-((2-nitrophenyl)</a:t>
            </a:r>
            <a:r>
              <a:rPr lang="en-IN" sz="1800" dirty="0" err="1">
                <a:effectLst/>
                <a:latin typeface="AdvOT65f8a23b.I"/>
              </a:rPr>
              <a:t>sulfonylamino</a:t>
            </a:r>
            <a:r>
              <a:rPr lang="en-IN" sz="1800" dirty="0">
                <a:effectLst/>
                <a:latin typeface="AdvOT65f8a23b.I"/>
              </a:rPr>
              <a:t>)ethyl)- carbamate Compound </a:t>
            </a:r>
            <a:r>
              <a:rPr lang="en-IN" sz="2400" dirty="0">
                <a:effectLst/>
                <a:latin typeface="AdvOT65f8a23b.I"/>
              </a:rPr>
              <a:t>)</a:t>
            </a:r>
            <a:br>
              <a:rPr lang="en-IN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5AD02-5CCA-144D-CC22-137BF13F59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5078BC5-E153-4057-91C5-BA2D589E0EE0}" type="slidenum">
              <a:rPr lang="en-GB" smtClean="0"/>
              <a:t>8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97503C-D446-09EE-9E4F-C62072355239}"/>
              </a:ext>
            </a:extLst>
          </p:cNvPr>
          <p:cNvGrpSpPr/>
          <p:nvPr/>
        </p:nvGrpSpPr>
        <p:grpSpPr>
          <a:xfrm>
            <a:off x="78823" y="6229349"/>
            <a:ext cx="12113176" cy="641991"/>
            <a:chOff x="78823" y="6229349"/>
            <a:chExt cx="12113176" cy="6419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9FABA8-8CE2-2211-469E-EC1F7F5BA28E}"/>
                </a:ext>
              </a:extLst>
            </p:cNvPr>
            <p:cNvGrpSpPr/>
            <p:nvPr/>
          </p:nvGrpSpPr>
          <p:grpSpPr>
            <a:xfrm>
              <a:off x="78823" y="6229349"/>
              <a:ext cx="12113176" cy="641991"/>
              <a:chOff x="78823" y="6229349"/>
              <a:chExt cx="12113176" cy="641991"/>
            </a:xfrm>
          </p:grpSpPr>
          <p:sp>
            <p:nvSpPr>
              <p:cNvPr id="8" name="Rettangolo 3">
                <a:extLst>
                  <a:ext uri="{FF2B5EF4-FFF2-40B4-BE49-F238E27FC236}">
                    <a16:creationId xmlns:a16="http://schemas.microsoft.com/office/drawing/2014/main" id="{E49AA68D-898A-3A14-9356-2E31A810FDDA}"/>
                  </a:ext>
                </a:extLst>
              </p:cNvPr>
              <p:cNvSpPr/>
              <p:nvPr/>
            </p:nvSpPr>
            <p:spPr>
              <a:xfrm>
                <a:off x="9250016" y="6229349"/>
                <a:ext cx="2941983" cy="641991"/>
              </a:xfrm>
              <a:prstGeom prst="rect">
                <a:avLst/>
              </a:prstGeom>
              <a:solidFill>
                <a:srgbClr val="B3BA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Immagine 5">
                <a:extLst>
                  <a:ext uri="{FF2B5EF4-FFF2-40B4-BE49-F238E27FC236}">
                    <a16:creationId xmlns:a16="http://schemas.microsoft.com/office/drawing/2014/main" id="{2B448E98-61AA-C287-5A91-FB9095444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23" y="6315029"/>
                <a:ext cx="2245277" cy="470630"/>
              </a:xfrm>
              <a:prstGeom prst="rect">
                <a:avLst/>
              </a:prstGeom>
            </p:spPr>
          </p:pic>
          <p:sp>
            <p:nvSpPr>
              <p:cNvPr id="10" name="Rettangolo 6">
                <a:extLst>
                  <a:ext uri="{FF2B5EF4-FFF2-40B4-BE49-F238E27FC236}">
                    <a16:creationId xmlns:a16="http://schemas.microsoft.com/office/drawing/2014/main" id="{9BD137FA-EDFF-FEE7-1EB0-DFF53CF4186A}"/>
                  </a:ext>
                </a:extLst>
              </p:cNvPr>
              <p:cNvSpPr/>
              <p:nvPr/>
            </p:nvSpPr>
            <p:spPr>
              <a:xfrm>
                <a:off x="10189267" y="6315029"/>
                <a:ext cx="1313180" cy="498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NMR relaxometry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for biomedicine and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advanced materials</a:t>
                </a:r>
                <a:endParaRPr lang="it-IT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4357F33C-1B72-9D2A-30CE-58497065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1" y="6315029"/>
              <a:ext cx="668946" cy="489310"/>
            </a:xfrm>
            <a:prstGeom prst="rect">
              <a:avLst/>
            </a:prstGeom>
          </p:spPr>
        </p:pic>
      </p:grpSp>
      <p:pic>
        <p:nvPicPr>
          <p:cNvPr id="53" name="Picture 52" descr="A black arrow pointing to a black line&#10;&#10;Description automatically generated">
            <a:extLst>
              <a:ext uri="{FF2B5EF4-FFF2-40B4-BE49-F238E27FC236}">
                <a16:creationId xmlns:a16="http://schemas.microsoft.com/office/drawing/2014/main" id="{D7BA9109-00FE-C8F8-AD62-E00EB069EB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"/>
          <a:stretch/>
        </p:blipFill>
        <p:spPr>
          <a:xfrm>
            <a:off x="421822" y="1027906"/>
            <a:ext cx="5957207" cy="1193793"/>
          </a:xfrm>
          <a:prstGeom prst="rect">
            <a:avLst/>
          </a:prstGeom>
        </p:spPr>
      </p:pic>
      <p:pic>
        <p:nvPicPr>
          <p:cNvPr id="63" name="Picture 62" descr="A structure of a chemical formula&#10;&#10;Description automatically generated">
            <a:extLst>
              <a:ext uri="{FF2B5EF4-FFF2-40B4-BE49-F238E27FC236}">
                <a16:creationId xmlns:a16="http://schemas.microsoft.com/office/drawing/2014/main" id="{02346C5E-6622-F54E-3567-6B0E19349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353469"/>
            <a:ext cx="4279900" cy="2095500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id="{2E8656E6-D3EC-023B-D9C6-D7BDE01B89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t="7592"/>
          <a:stretch/>
        </p:blipFill>
        <p:spPr>
          <a:xfrm rot="5400000">
            <a:off x="6344457" y="945348"/>
            <a:ext cx="4316387" cy="6337299"/>
          </a:xfrm>
          <a:prstGeom prst="rect">
            <a:avLst/>
          </a:prstGeom>
        </p:spPr>
      </p:pic>
      <p:sp>
        <p:nvSpPr>
          <p:cNvPr id="2055" name="TextBox 2054">
            <a:extLst>
              <a:ext uri="{FF2B5EF4-FFF2-40B4-BE49-F238E27FC236}">
                <a16:creationId xmlns:a16="http://schemas.microsoft.com/office/drawing/2014/main" id="{3985DC54-2997-15B6-6BEB-F431453D0AD0}"/>
              </a:ext>
            </a:extLst>
          </p:cNvPr>
          <p:cNvSpPr txBox="1"/>
          <p:nvPr/>
        </p:nvSpPr>
        <p:spPr>
          <a:xfrm>
            <a:off x="9804400" y="222169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93DDA3F6-829E-1A8B-C273-9765BF78FB43}"/>
              </a:ext>
            </a:extLst>
          </p:cNvPr>
          <p:cNvSpPr txBox="1"/>
          <p:nvPr/>
        </p:nvSpPr>
        <p:spPr>
          <a:xfrm>
            <a:off x="9539061" y="22329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8E100249-2543-4BA3-8E99-56166B32CDC5}"/>
              </a:ext>
            </a:extLst>
          </p:cNvPr>
          <p:cNvSpPr txBox="1"/>
          <p:nvPr/>
        </p:nvSpPr>
        <p:spPr>
          <a:xfrm>
            <a:off x="7823200" y="222169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E42C2099-E1C8-C828-2E7E-7E21FC8ECB65}"/>
              </a:ext>
            </a:extLst>
          </p:cNvPr>
          <p:cNvSpPr txBox="1"/>
          <p:nvPr/>
        </p:nvSpPr>
        <p:spPr>
          <a:xfrm>
            <a:off x="7670800" y="22216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9B3205C0-1D58-B671-C79B-5619AE08567C}"/>
              </a:ext>
            </a:extLst>
          </p:cNvPr>
          <p:cNvSpPr txBox="1"/>
          <p:nvPr/>
        </p:nvSpPr>
        <p:spPr>
          <a:xfrm>
            <a:off x="6544032" y="222169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6B13C5B8-054C-FFCC-A0FA-C7F55315AECC}"/>
              </a:ext>
            </a:extLst>
          </p:cNvPr>
          <p:cNvSpPr txBox="1"/>
          <p:nvPr/>
        </p:nvSpPr>
        <p:spPr>
          <a:xfrm>
            <a:off x="6286500" y="22216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7C0AA857-EB87-4AAA-4F6D-D8DA0BB7361F}"/>
              </a:ext>
            </a:extLst>
          </p:cNvPr>
          <p:cNvSpPr txBox="1"/>
          <p:nvPr/>
        </p:nvSpPr>
        <p:spPr>
          <a:xfrm>
            <a:off x="6184900" y="22343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0D6B6914-2E10-2E19-D5C3-3C37037BC0B4}"/>
              </a:ext>
            </a:extLst>
          </p:cNvPr>
          <p:cNvSpPr txBox="1"/>
          <p:nvPr/>
        </p:nvSpPr>
        <p:spPr>
          <a:xfrm>
            <a:off x="6070600" y="223439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32AB36F4-DE81-68A5-55BF-35D4AC317CC8}"/>
              </a:ext>
            </a:extLst>
          </p:cNvPr>
          <p:cNvSpPr txBox="1"/>
          <p:nvPr/>
        </p:nvSpPr>
        <p:spPr>
          <a:xfrm>
            <a:off x="5994400" y="2221699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54423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CD08-22FE-2C54-ED11-A12A683C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Step-3.(</a:t>
            </a:r>
            <a:r>
              <a:rPr lang="en-IN" sz="1800" dirty="0">
                <a:effectLst/>
                <a:latin typeface="+mn-lt"/>
              </a:rPr>
              <a:t>Di-tert-butyl 2,2′-((((Benzyloxy)carbonyl)azanediyl)bis(ethane- 2,1-diyl))bis(azanediyl))diacetate </a:t>
            </a:r>
            <a:r>
              <a:rPr lang="en-IN" sz="4000" dirty="0">
                <a:effectLst/>
                <a:latin typeface="AdvOT65f8a23b.I"/>
              </a:rPr>
              <a:t>)</a:t>
            </a:r>
            <a:br>
              <a:rPr lang="en-IN" dirty="0"/>
            </a:br>
            <a:endParaRPr lang="en-US" dirty="0"/>
          </a:p>
        </p:txBody>
      </p:sp>
      <p:pic>
        <p:nvPicPr>
          <p:cNvPr id="13" name="Content Placeholder 12" descr="A black arrow pointing to a chemical formula&#10;&#10;Description automatically generated">
            <a:extLst>
              <a:ext uri="{FF2B5EF4-FFF2-40B4-BE49-F238E27FC236}">
                <a16:creationId xmlns:a16="http://schemas.microsoft.com/office/drawing/2014/main" id="{3EE03B9A-CDF4-0D3A-80AD-AB6A70695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1598"/>
          <a:stretch/>
        </p:blipFill>
        <p:spPr>
          <a:xfrm>
            <a:off x="468086" y="1303863"/>
            <a:ext cx="6529614" cy="1217083"/>
          </a:xfrm>
        </p:spPr>
      </p:pic>
      <p:pic>
        <p:nvPicPr>
          <p:cNvPr id="23" name="Picture 22" descr="A structure of a chemical formula&#10;&#10;Description automatically generated">
            <a:extLst>
              <a:ext uri="{FF2B5EF4-FFF2-40B4-BE49-F238E27FC236}">
                <a16:creationId xmlns:a16="http://schemas.microsoft.com/office/drawing/2014/main" id="{CB7D9C5C-AA8D-77B7-E549-F2C1F8D4A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629426"/>
            <a:ext cx="4279900" cy="209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106B2F-F34D-74D3-80C1-1A42FA904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7407"/>
          <a:stretch/>
        </p:blipFill>
        <p:spPr>
          <a:xfrm rot="5400000">
            <a:off x="6732299" y="1040106"/>
            <a:ext cx="4264604" cy="63499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4473A09-5DA2-BACD-99A0-95B2280F32A2}"/>
              </a:ext>
            </a:extLst>
          </p:cNvPr>
          <p:cNvSpPr txBox="1"/>
          <p:nvPr/>
        </p:nvSpPr>
        <p:spPr>
          <a:xfrm>
            <a:off x="11353800" y="2333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765C0E-0301-DBC2-0BA0-E93470B42F93}"/>
              </a:ext>
            </a:extLst>
          </p:cNvPr>
          <p:cNvSpPr txBox="1"/>
          <p:nvPr/>
        </p:nvSpPr>
        <p:spPr>
          <a:xfrm>
            <a:off x="10160000" y="23376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4A75DE-0C42-1D46-B94A-7D447C303DD8}"/>
              </a:ext>
            </a:extLst>
          </p:cNvPr>
          <p:cNvSpPr txBox="1"/>
          <p:nvPr/>
        </p:nvSpPr>
        <p:spPr>
          <a:xfrm>
            <a:off x="9791700" y="23526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F5FD2C-B20E-D32C-C699-DD6152D22D5D}"/>
              </a:ext>
            </a:extLst>
          </p:cNvPr>
          <p:cNvSpPr txBox="1"/>
          <p:nvPr/>
        </p:nvSpPr>
        <p:spPr>
          <a:xfrm>
            <a:off x="9601200" y="23451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AD013F-27FA-438E-F7BF-E13E36D00997}"/>
              </a:ext>
            </a:extLst>
          </p:cNvPr>
          <p:cNvSpPr txBox="1"/>
          <p:nvPr/>
        </p:nvSpPr>
        <p:spPr>
          <a:xfrm>
            <a:off x="8207732" y="231144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626EDD-497E-54B3-874A-A69C122D98BC}"/>
              </a:ext>
            </a:extLst>
          </p:cNvPr>
          <p:cNvSpPr txBox="1"/>
          <p:nvPr/>
        </p:nvSpPr>
        <p:spPr>
          <a:xfrm>
            <a:off x="6474708" y="23151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425DE3-565D-F2D4-9525-E29CE4A2FB24}"/>
              </a:ext>
            </a:extLst>
          </p:cNvPr>
          <p:cNvSpPr txBox="1"/>
          <p:nvPr/>
        </p:nvSpPr>
        <p:spPr>
          <a:xfrm>
            <a:off x="6345416" y="232269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DB56FD-BEEF-93A6-E6C9-5043FA566AF3}"/>
              </a:ext>
            </a:extLst>
          </p:cNvPr>
          <p:cNvSpPr txBox="1"/>
          <p:nvPr/>
        </p:nvSpPr>
        <p:spPr>
          <a:xfrm>
            <a:off x="6196764" y="2322690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333320920"/>
      </p:ext>
    </p:extLst>
  </p:cSld>
  <p:clrMapOvr>
    <a:masterClrMapping/>
  </p:clrMapOvr>
</p:sld>
</file>

<file path=ppt/theme/theme1.xml><?xml version="1.0" encoding="utf-8"?>
<a:theme xmlns:a="http://schemas.openxmlformats.org/drawingml/2006/main" name="r-nm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-nmr" id="{0A36FB33-7740-4E25-80C0-5E19F4864B3A}" vid="{B165FC5D-19CA-49B4-9B20-5CB716E4C7CF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low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llow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718DB2"/>
      </a:dk2>
      <a:lt2>
        <a:srgbClr val="FEFFFF"/>
      </a:lt2>
      <a:accent1>
        <a:srgbClr val="5E5E5E"/>
      </a:accent1>
      <a:accent2>
        <a:srgbClr val="E7E6E6"/>
      </a:accent2>
      <a:accent3>
        <a:srgbClr val="D7CDC8"/>
      </a:accent3>
      <a:accent4>
        <a:srgbClr val="AFA5A0"/>
      </a:accent4>
      <a:accent5>
        <a:srgbClr val="918787"/>
      </a:accent5>
      <a:accent6>
        <a:srgbClr val="556969"/>
      </a:accent6>
      <a:hlink>
        <a:srgbClr val="3758C1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.1" id="{19F6FF4A-BFB8-D448-81DB-A8F1C71F8E46}" vid="{CDCDF023-17A4-CF46-89DD-D6386F64A917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440A83B-4B36-4544-BB38-7DB257B4235E}">
  <we:reference id="wa200005566" version="3.0.0.2" store="en-GB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r-nmr</Template>
  <TotalTime>17867</TotalTime>
  <Words>815</Words>
  <Application>Microsoft Macintosh PowerPoint</Application>
  <PresentationFormat>Widescreen</PresentationFormat>
  <Paragraphs>164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AdvOT65f8a23b.I</vt:lpstr>
      <vt:lpstr>Arial</vt:lpstr>
      <vt:lpstr>Arial Narrow</vt:lpstr>
      <vt:lpstr>Calibri</vt:lpstr>
      <vt:lpstr>Calibri Light</vt:lpstr>
      <vt:lpstr>Poppins</vt:lpstr>
      <vt:lpstr>Roboto</vt:lpstr>
      <vt:lpstr>r-nmr</vt:lpstr>
      <vt:lpstr>following slides</vt:lpstr>
      <vt:lpstr>1_following slides</vt:lpstr>
      <vt:lpstr>Custom Design</vt:lpstr>
      <vt:lpstr>1_Custom Design</vt:lpstr>
      <vt:lpstr>2_Custom Design</vt:lpstr>
      <vt:lpstr>3_Custom Design</vt:lpstr>
      <vt:lpstr>1_Office Theme</vt:lpstr>
      <vt:lpstr>1_Office Theme</vt:lpstr>
      <vt:lpstr>                              FC-RELAX</vt:lpstr>
      <vt:lpstr>Introduction.</vt:lpstr>
      <vt:lpstr>Aim.  </vt:lpstr>
      <vt:lpstr>Task 1</vt:lpstr>
      <vt:lpstr>Synthesis plan</vt:lpstr>
      <vt:lpstr>Synthesis Plan and Test.</vt:lpstr>
      <vt:lpstr>Results &amp; Discussion- step-1 ;lower part (2-Nitro[N(2{2[(2-nitrophenyl)- sulfonylamino]ethylamino})-ethyl]benzenesulfonamide ) </vt:lpstr>
      <vt:lpstr>Step-2. (Benzyl N,N-Bis(2-((2-nitrophenyl)sulfonylamino)ethyl)- carbamate Compound )  </vt:lpstr>
      <vt:lpstr>Step-3.(Di-tert-butyl 2,2′-((((Benzyloxy)carbonyl)azanediyl)bis(ethane- 2,1-diyl))bis(azanediyl))diacetate ) </vt:lpstr>
      <vt:lpstr>13-C NMR.</vt:lpstr>
      <vt:lpstr>Step-1-Upper part (2,6-Bis(hydroxymethyl)pyridin-3-ol )</vt:lpstr>
      <vt:lpstr>Step-2 (Potassium 2,6-Bis(hydroxymethyl)pyridine-3-olate)</vt:lpstr>
      <vt:lpstr>Step-3 (Ethyl 2-{[2,6-Bis(hydroxymethyl)-3-pyridyl]oxy}acetate)</vt:lpstr>
      <vt:lpstr>Step-4 (Ethyl 2-{[2,6-Bis(bromomethyl)-3-pyridyl]oxy}acetate)</vt:lpstr>
      <vt:lpstr>TASK-2</vt:lpstr>
      <vt:lpstr>CHARACTERISATION TECHNIQUES.</vt:lpstr>
      <vt:lpstr>EXPECTED RESULTS</vt:lpstr>
      <vt:lpstr>PLANNED SECONDMENTS.</vt:lpstr>
      <vt:lpstr>List of participating organisations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Morelli</dc:creator>
  <cp:lastModifiedBy>Guru Kiran KADANURU RAJASHEKAR</cp:lastModifiedBy>
  <cp:revision>35</cp:revision>
  <dcterms:created xsi:type="dcterms:W3CDTF">2024-02-08T11:38:40Z</dcterms:created>
  <dcterms:modified xsi:type="dcterms:W3CDTF">2024-04-17T15:25:19Z</dcterms:modified>
</cp:coreProperties>
</file>