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sldIdLst>
    <p:sldId id="256" r:id="rId2"/>
    <p:sldId id="258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4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4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22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35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155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23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06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27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7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04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39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47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9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12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51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2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99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9B516-3F00-55FE-EC5A-D03402075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Translation as a Bridge towards China: An Outlook of Chinese Translation Training in Belgium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901F24-87E4-A44F-0E84-8DC8C3CC8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Kevin HENRY</a:t>
            </a:r>
            <a:br>
              <a:rPr lang="en-GB"/>
            </a:br>
            <a:r>
              <a:rPr lang="en-GB"/>
              <a:t>University of Mons, ChinEAsT Laboratory</a:t>
            </a:r>
          </a:p>
        </p:txBody>
      </p:sp>
    </p:spTree>
    <p:extLst>
      <p:ext uri="{BB962C8B-B14F-4D97-AF65-F5344CB8AC3E}">
        <p14:creationId xmlns:p14="http://schemas.microsoft.com/office/powerpoint/2010/main" val="81084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AFA9A-012E-C9BF-796A-020D43A7A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Where?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A09C8F-2CE7-64FA-D507-3D5C44CB1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the undergraduate level, Chinese language teaching in French-speaking is only included within translation training programs.</a:t>
            </a:r>
          </a:p>
          <a:p>
            <a:r>
              <a:rPr lang="en-GB" dirty="0"/>
              <a:t>First, in 2005: the then “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/>
              <a:t>supérieur</a:t>
            </a:r>
            <a:r>
              <a:rPr lang="en-GB" dirty="0"/>
              <a:t> des </a:t>
            </a:r>
            <a:r>
              <a:rPr lang="en-GB" dirty="0" err="1"/>
              <a:t>traducteurs</a:t>
            </a:r>
            <a:r>
              <a:rPr lang="en-GB" dirty="0"/>
              <a:t> et </a:t>
            </a:r>
            <a:r>
              <a:rPr lang="en-GB" dirty="0" err="1"/>
              <a:t>interprètes</a:t>
            </a:r>
            <a:r>
              <a:rPr lang="en-GB" dirty="0"/>
              <a:t>”, now included in a faculty within the Université libre de </a:t>
            </a:r>
            <a:r>
              <a:rPr lang="en-GB" dirty="0" err="1"/>
              <a:t>Bruxelles</a:t>
            </a:r>
            <a:r>
              <a:rPr lang="en-GB" dirty="0"/>
              <a:t>, in collaboration with </a:t>
            </a:r>
            <a:r>
              <a:rPr lang="en-GB" dirty="0" err="1"/>
              <a:t>Institut</a:t>
            </a:r>
            <a:r>
              <a:rPr lang="en-GB" dirty="0"/>
              <a:t> libre Marie Haps and 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/>
              <a:t>supérieur</a:t>
            </a:r>
            <a:r>
              <a:rPr lang="en-GB" dirty="0"/>
              <a:t> </a:t>
            </a:r>
            <a:r>
              <a:rPr lang="en-GB" dirty="0" err="1"/>
              <a:t>Cooremans</a:t>
            </a:r>
            <a:r>
              <a:rPr lang="en-GB" dirty="0"/>
              <a:t> =&gt; founded by Xu </a:t>
            </a:r>
            <a:r>
              <a:rPr lang="en-GB" dirty="0" err="1"/>
              <a:t>Jianping</a:t>
            </a:r>
            <a:r>
              <a:rPr lang="en-GB" dirty="0"/>
              <a:t> (student of Zhang </a:t>
            </a:r>
            <a:r>
              <a:rPr lang="en-GB" dirty="0" err="1"/>
              <a:t>Guoxian’s</a:t>
            </a:r>
            <a:r>
              <a:rPr lang="en-GB" dirty="0"/>
              <a:t>) and Éric Florence</a:t>
            </a:r>
          </a:p>
          <a:p>
            <a:r>
              <a:rPr lang="en-GB" dirty="0"/>
              <a:t>Second, in 2015: Faculty of Translation and Interpreting – School of International Interpreters, within the University of Mons =&gt; founded by Zhang </a:t>
            </a:r>
            <a:r>
              <a:rPr lang="en-GB" dirty="0" err="1"/>
              <a:t>Guoxian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30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6719B-0254-7B16-31BF-77286588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DFBBC0-9D1B-9612-3DC5-A4842734A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Bachelor’s level: </a:t>
            </a:r>
          </a:p>
          <a:p>
            <a:pPr lvl="1"/>
            <a:r>
              <a:rPr lang="en-GB" dirty="0"/>
              <a:t>Teaching of Chinese language (phonetics, writing, grammar, vocabulary) from zero</a:t>
            </a:r>
          </a:p>
          <a:p>
            <a:pPr lvl="1"/>
            <a:r>
              <a:rPr lang="en-GB" dirty="0"/>
              <a:t>Introduction to Chinese-French translation in the 2</a:t>
            </a:r>
            <a:r>
              <a:rPr lang="en-GB" baseline="30000" dirty="0"/>
              <a:t>nd</a:t>
            </a:r>
            <a:r>
              <a:rPr lang="en-GB" dirty="0"/>
              <a:t> year, alongside an overview of China’s ancient and contemporary history and culture.</a:t>
            </a:r>
          </a:p>
          <a:p>
            <a:pPr lvl="1"/>
            <a:r>
              <a:rPr lang="en-GB" dirty="0"/>
              <a:t>Depending on the school: introduction to French-Chinese translation, or to sight translation and interpreting.</a:t>
            </a:r>
          </a:p>
          <a:p>
            <a:pPr lvl="1"/>
            <a:r>
              <a:rPr lang="en-GB" dirty="0"/>
              <a:t>Obligatory one-semester mobility in a Chinese-speaking country or region.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7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DC489-E02F-5C61-4F9A-52958D9C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8D972A-0BE4-5051-D6F7-7B4A3994E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Master’s level</a:t>
            </a:r>
          </a:p>
          <a:p>
            <a:pPr lvl="1"/>
            <a:r>
              <a:rPr lang="en-GB" dirty="0"/>
              <a:t>No interpreting program </a:t>
            </a:r>
            <a:r>
              <a:rPr lang="en-GB" i="1" dirty="0"/>
              <a:t>per se</a:t>
            </a:r>
          </a:p>
          <a:p>
            <a:pPr lvl="1"/>
            <a:r>
              <a:rPr lang="en-GB" dirty="0"/>
              <a:t>Obligatory professional internship</a:t>
            </a:r>
          </a:p>
          <a:p>
            <a:pPr lvl="1"/>
            <a:r>
              <a:rPr lang="en-GB" dirty="0"/>
              <a:t>Research-focus program</a:t>
            </a:r>
          </a:p>
          <a:p>
            <a:pPr lvl="1"/>
            <a:r>
              <a:rPr lang="en-GB" dirty="0"/>
              <a:t>Specialized translation program</a:t>
            </a:r>
          </a:p>
          <a:p>
            <a:pPr lvl="2"/>
            <a:r>
              <a:rPr lang="en-GB" dirty="0"/>
              <a:t>ULB: Multidisciplinary (economics, law, science…), International Relations, Localization, or Audiovisual Adaptation</a:t>
            </a:r>
          </a:p>
          <a:p>
            <a:pPr lvl="2"/>
            <a:r>
              <a:rPr lang="en-GB" dirty="0"/>
              <a:t>UMONS: Multidisciplinary (economics, law, science, </a:t>
            </a:r>
            <a:r>
              <a:rPr lang="en-GB" i="1" dirty="0"/>
              <a:t>international relations</a:t>
            </a:r>
            <a:r>
              <a:rPr lang="en-GB" dirty="0"/>
              <a:t>…), or Intercultural Communication (including in 2B2 business situations) =&gt; Localization and Audiovisual Adaptation are accessible to all students in optional classes.</a:t>
            </a:r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52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CC983-2B82-45C1-28CE-2A16045D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about translation in China?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458980-A097-A4DC-AD4F-3C516238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Decline of interest in languages among Chinese university students</a:t>
            </a:r>
          </a:p>
          <a:p>
            <a:pPr marL="0" indent="0">
              <a:buNone/>
            </a:pPr>
            <a:r>
              <a:rPr lang="en-GB" dirty="0"/>
              <a:t>&gt;&lt; Increased investment by the Chinese government in translation training</a:t>
            </a:r>
          </a:p>
          <a:p>
            <a:pPr lvl="1"/>
            <a:r>
              <a:rPr lang="en-GB" dirty="0"/>
              <a:t>Signature of a MoU between CIUTI (</a:t>
            </a:r>
            <a:r>
              <a:rPr lang="en-GB" dirty="0" err="1"/>
              <a:t>Conférence</a:t>
            </a:r>
            <a:r>
              <a:rPr lang="en-GB" dirty="0"/>
              <a:t> </a:t>
            </a:r>
            <a:r>
              <a:rPr lang="en-GB" dirty="0" err="1"/>
              <a:t>internationale</a:t>
            </a:r>
            <a:r>
              <a:rPr lang="en-GB" dirty="0"/>
              <a:t> </a:t>
            </a:r>
            <a:r>
              <a:rPr lang="en-GB" dirty="0" err="1"/>
              <a:t>permanente</a:t>
            </a:r>
            <a:r>
              <a:rPr lang="en-GB" dirty="0"/>
              <a:t> </a:t>
            </a:r>
            <a:r>
              <a:rPr lang="en-GB" dirty="0" err="1"/>
              <a:t>d’instituts</a:t>
            </a:r>
            <a:r>
              <a:rPr lang="en-GB" dirty="0"/>
              <a:t> </a:t>
            </a:r>
            <a:r>
              <a:rPr lang="en-GB" dirty="0" err="1"/>
              <a:t>universitaires</a:t>
            </a:r>
            <a:r>
              <a:rPr lang="en-GB" dirty="0"/>
              <a:t> de </a:t>
            </a:r>
            <a:r>
              <a:rPr lang="en-GB" dirty="0" err="1"/>
              <a:t>traducteurs</a:t>
            </a:r>
            <a:r>
              <a:rPr lang="en-GB" dirty="0"/>
              <a:t> et </a:t>
            </a:r>
            <a:r>
              <a:rPr lang="en-GB" dirty="0" err="1"/>
              <a:t>interprètes</a:t>
            </a:r>
            <a:r>
              <a:rPr lang="en-GB" dirty="0"/>
              <a:t>) and PRC’s </a:t>
            </a:r>
            <a:r>
              <a:rPr lang="en-GB" dirty="0" err="1"/>
              <a:t>Center</a:t>
            </a:r>
            <a:r>
              <a:rPr lang="en-GB" dirty="0"/>
              <a:t> for Language Education et Cooperation to facilitate translation students mobility between China and abroad.</a:t>
            </a:r>
          </a:p>
          <a:p>
            <a:pPr lvl="1"/>
            <a:r>
              <a:rPr lang="en-GB" dirty="0"/>
              <a:t>Translation curricula limited to Master’s degree, and mostly to English as a foreign language.</a:t>
            </a:r>
          </a:p>
        </p:txBody>
      </p:sp>
    </p:spTree>
    <p:extLst>
      <p:ext uri="{BB962C8B-B14F-4D97-AF65-F5344CB8AC3E}">
        <p14:creationId xmlns:p14="http://schemas.microsoft.com/office/powerpoint/2010/main" val="40815873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1053</TotalTime>
  <Words>338</Words>
  <Application>Microsoft Macintosh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Facette</vt:lpstr>
      <vt:lpstr>Translation as a Bridge towards China: An Outlook of Chinese Translation Training in Belgium</vt:lpstr>
      <vt:lpstr>Where?</vt:lpstr>
      <vt:lpstr>How?</vt:lpstr>
      <vt:lpstr>How?</vt:lpstr>
      <vt:lpstr>What about translation in China?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HENRY</dc:creator>
  <cp:lastModifiedBy>Kevin HENRY</cp:lastModifiedBy>
  <cp:revision>3</cp:revision>
  <dcterms:created xsi:type="dcterms:W3CDTF">2024-06-19T16:31:06Z</dcterms:created>
  <dcterms:modified xsi:type="dcterms:W3CDTF">2024-07-11T14:19:43Z</dcterms:modified>
</cp:coreProperties>
</file>