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1" r:id="rId1"/>
  </p:sldMasterIdLst>
  <p:sldIdLst>
    <p:sldId id="257" r:id="rId2"/>
    <p:sldId id="259" r:id="rId3"/>
    <p:sldId id="260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2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55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18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1401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297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9123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452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528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91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02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49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38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09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59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38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9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24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AC08-99E2-284F-BDDE-1BD08BB8E18A}" type="datetimeFigureOut">
              <a:rPr lang="fr-FR" smtClean="0"/>
              <a:t>11/07/2024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7897352-7312-504B-A127-EC6621380A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93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E63A9A4-85AE-3585-CCE4-8680B2EDA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/>
              <a:t>Beyond Linguistics Borders: Teaching Chinese as a Foreign Language in French-speaking Belgium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BD5E3D0D-BCB1-EAED-658C-5B8686B68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Manon HAYETTE</a:t>
            </a:r>
          </a:p>
          <a:p>
            <a:r>
              <a:rPr lang="en-GB"/>
              <a:t>University of Mons, ChinEAsT Laboratory</a:t>
            </a:r>
          </a:p>
        </p:txBody>
      </p:sp>
    </p:spTree>
    <p:extLst>
      <p:ext uri="{BB962C8B-B14F-4D97-AF65-F5344CB8AC3E}">
        <p14:creationId xmlns:p14="http://schemas.microsoft.com/office/powerpoint/2010/main" val="137070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764D58-DAB0-4D5D-6E14-842DD1FD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Advent of Chinese teaching in French-speaking Belgium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5F8620-15C9-AB7A-D05A-E43A07E3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Creation of the Belgium-China Association in Brussels in 1957 =&gt; at first, not centred on cultural and education matters.</a:t>
            </a:r>
          </a:p>
          <a:p>
            <a:r>
              <a:rPr lang="en-GB" dirty="0"/>
              <a:t>In the 1980s, in the wake of the opening and reform policy, the arrival of the first generation of Chinese language teachers in Belgium, originally French-speaking Chinese students.</a:t>
            </a:r>
          </a:p>
          <a:p>
            <a:pPr lvl="1"/>
            <a:r>
              <a:rPr lang="en-GB" dirty="0"/>
              <a:t>Zhang </a:t>
            </a:r>
            <a:r>
              <a:rPr lang="en-GB" dirty="0" err="1"/>
              <a:t>Guoxian</a:t>
            </a:r>
            <a:r>
              <a:rPr lang="en-GB" dirty="0"/>
              <a:t> (1954 – …) included teaching curricula aimed for adults within the Belgium-China Association after the founding of the Belgian-Chinese Chamber of Commerce, which has focused on economic matters.</a:t>
            </a:r>
          </a:p>
          <a:p>
            <a:pPr lvl="1"/>
            <a:r>
              <a:rPr lang="en-GB" dirty="0"/>
              <a:t>In September 2006, the Confucius Institute opened its doors in Brussels, within the walls of the Belgium-China Association =&gt; institutionalization of Chinese language teaching.</a:t>
            </a:r>
          </a:p>
        </p:txBody>
      </p:sp>
    </p:spTree>
    <p:extLst>
      <p:ext uri="{BB962C8B-B14F-4D97-AF65-F5344CB8AC3E}">
        <p14:creationId xmlns:p14="http://schemas.microsoft.com/office/powerpoint/2010/main" val="25362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73A952-AFD3-F586-E6D6-C3F5B929C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Chinese teaching in French-speaking Belgium universities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CBDC48-5722-6754-104D-EF03429B7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first, Chinese language teaching is only included within translation training programs.</a:t>
            </a:r>
          </a:p>
          <a:p>
            <a:r>
              <a:rPr lang="en-GB" dirty="0"/>
              <a:t>First, in 2005: the then “</a:t>
            </a:r>
            <a:r>
              <a:rPr lang="en-GB" dirty="0" err="1"/>
              <a:t>Institut</a:t>
            </a:r>
            <a:r>
              <a:rPr lang="en-GB" dirty="0"/>
              <a:t> </a:t>
            </a:r>
            <a:r>
              <a:rPr lang="en-GB" dirty="0" err="1"/>
              <a:t>supérieur</a:t>
            </a:r>
            <a:r>
              <a:rPr lang="en-GB" dirty="0"/>
              <a:t> des </a:t>
            </a:r>
            <a:r>
              <a:rPr lang="en-GB" dirty="0" err="1"/>
              <a:t>traducteurs</a:t>
            </a:r>
            <a:r>
              <a:rPr lang="en-GB" dirty="0"/>
              <a:t> et </a:t>
            </a:r>
            <a:r>
              <a:rPr lang="en-GB" dirty="0" err="1"/>
              <a:t>interprètes</a:t>
            </a:r>
            <a:r>
              <a:rPr lang="en-GB" dirty="0"/>
              <a:t>”, now included in a faculty within the Université libre de </a:t>
            </a:r>
            <a:r>
              <a:rPr lang="en-GB" dirty="0" err="1"/>
              <a:t>Bruxelles</a:t>
            </a:r>
            <a:r>
              <a:rPr lang="en-GB" dirty="0"/>
              <a:t>, in collaboration with </a:t>
            </a:r>
            <a:r>
              <a:rPr lang="en-GB" dirty="0" err="1"/>
              <a:t>Institut</a:t>
            </a:r>
            <a:r>
              <a:rPr lang="en-GB" dirty="0"/>
              <a:t> libre Marie Haps and </a:t>
            </a:r>
            <a:r>
              <a:rPr lang="en-GB" dirty="0" err="1"/>
              <a:t>Institut</a:t>
            </a:r>
            <a:r>
              <a:rPr lang="en-GB" dirty="0"/>
              <a:t> </a:t>
            </a:r>
            <a:r>
              <a:rPr lang="en-GB" dirty="0" err="1"/>
              <a:t>supérieur</a:t>
            </a:r>
            <a:r>
              <a:rPr lang="en-GB" dirty="0"/>
              <a:t> </a:t>
            </a:r>
            <a:r>
              <a:rPr lang="en-GB" dirty="0" err="1"/>
              <a:t>Cooremans</a:t>
            </a:r>
            <a:r>
              <a:rPr lang="en-GB" dirty="0"/>
              <a:t> =&gt; founded by Xu </a:t>
            </a:r>
            <a:r>
              <a:rPr lang="en-GB" dirty="0" err="1"/>
              <a:t>Jianping</a:t>
            </a:r>
            <a:r>
              <a:rPr lang="en-GB" dirty="0"/>
              <a:t> (student of Zhang </a:t>
            </a:r>
            <a:r>
              <a:rPr lang="en-GB" dirty="0" err="1"/>
              <a:t>Guoxian’s</a:t>
            </a:r>
            <a:r>
              <a:rPr lang="en-GB" dirty="0"/>
              <a:t>) and Éric Florence</a:t>
            </a:r>
          </a:p>
          <a:p>
            <a:r>
              <a:rPr lang="en-GB" dirty="0"/>
              <a:t>Second, in 2015: Faculty of Translation and Interpreting – School of International Interpreters, within the University of Mons =&gt; founded by Zhang </a:t>
            </a:r>
            <a:r>
              <a:rPr lang="en-GB" dirty="0" err="1"/>
              <a:t>Guoxian</a:t>
            </a:r>
            <a:endParaRPr lang="en-GB" dirty="0"/>
          </a:p>
          <a:p>
            <a:pPr lvl="1"/>
            <a:r>
              <a:rPr lang="en-GB" dirty="0"/>
              <a:t>Teaching starts from zero.</a:t>
            </a:r>
          </a:p>
        </p:txBody>
      </p:sp>
    </p:spTree>
    <p:extLst>
      <p:ext uri="{BB962C8B-B14F-4D97-AF65-F5344CB8AC3E}">
        <p14:creationId xmlns:p14="http://schemas.microsoft.com/office/powerpoint/2010/main" val="169937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6ABCBB-4CA3-588F-3DED-DC29B091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Chinese teaching in French-speaking Belgium universities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DA9906-439D-0BA7-15BC-894C05D7A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recently (from the 2010s), Chinese language programs are created as part of China studies curricula (“Master in Modern Languages and Letters”)</a:t>
            </a:r>
          </a:p>
          <a:p>
            <a:pPr lvl="1"/>
            <a:r>
              <a:rPr lang="en-GB" dirty="0"/>
              <a:t>Université libre de </a:t>
            </a:r>
            <a:r>
              <a:rPr lang="en-GB" dirty="0" err="1"/>
              <a:t>Bruxelles</a:t>
            </a:r>
            <a:r>
              <a:rPr lang="en-GB" dirty="0"/>
              <a:t> (2012) =&gt; founded by Vanessa </a:t>
            </a:r>
            <a:r>
              <a:rPr lang="en-GB" dirty="0" err="1"/>
              <a:t>Frangville</a:t>
            </a:r>
            <a:endParaRPr lang="en-GB" dirty="0"/>
          </a:p>
          <a:p>
            <a:pPr lvl="1"/>
            <a:r>
              <a:rPr lang="en-GB" dirty="0"/>
              <a:t>Université de Liège (2024) =&gt; founded by Andreas </a:t>
            </a:r>
            <a:r>
              <a:rPr lang="en-GB" dirty="0" err="1"/>
              <a:t>Thele</a:t>
            </a:r>
            <a:r>
              <a:rPr lang="en-GB" dirty="0"/>
              <a:t>, aimed at training both in Chinese and in Japanese.</a:t>
            </a:r>
          </a:p>
          <a:p>
            <a:r>
              <a:rPr lang="en-GB" dirty="0"/>
              <a:t>These two Masters request a prior knowledge in Chinese and are more focused of literature and humanities than on language or communication competencies.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71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8BD97-98F5-65A0-EAB5-205BB54D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Benchmarks for Chinese teaching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0B7FAC2-9F55-0677-D036-75142D940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64" y="1371601"/>
            <a:ext cx="8711638" cy="502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52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474C9-DBDB-703E-FB41-B89013BE5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Vocabulary teaching methods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B2717C-4B51-AFB7-20AC-7B65CF2FF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u="none" strike="noStrike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Structuro-Global Audio-Visual Methodology (SGAV) =&gt; UMONS</a:t>
            </a:r>
          </a:p>
          <a:p>
            <a:pPr lvl="1"/>
            <a:r>
              <a:rPr lang="en-GB">
                <a:solidFill>
                  <a:srgbClr val="202124"/>
                </a:solidFill>
                <a:highlight>
                  <a:srgbClr val="FFFFFF"/>
                </a:highlight>
                <a:latin typeface="Google Sans"/>
              </a:rPr>
              <a:t>Focused on the global understanding of the situation dialogue through audiovisual sources</a:t>
            </a:r>
          </a:p>
          <a:p>
            <a:pPr lvl="1"/>
            <a:r>
              <a:rPr lang="en-GB">
                <a:solidFill>
                  <a:srgbClr val="202124"/>
                </a:solidFill>
                <a:highlight>
                  <a:srgbClr val="FFFFFF"/>
                </a:highlight>
                <a:latin typeface="Google Sans"/>
              </a:rPr>
              <a:t>Repetition of structures (drill exercises) without any explanations or definitions</a:t>
            </a:r>
            <a:endParaRPr lang="en-GB" b="0" i="0" u="none" strike="noStrike">
              <a:solidFill>
                <a:srgbClr val="202124"/>
              </a:solidFill>
              <a:effectLst/>
              <a:highlight>
                <a:srgbClr val="FFFFFF"/>
              </a:highlight>
              <a:latin typeface="Google Sans"/>
            </a:endParaRPr>
          </a:p>
          <a:p>
            <a:r>
              <a:rPr lang="en-GB">
                <a:solidFill>
                  <a:srgbClr val="202124"/>
                </a:solidFill>
                <a:highlight>
                  <a:srgbClr val="FFFFFF"/>
                </a:highlight>
                <a:latin typeface="Google Sans"/>
              </a:rPr>
              <a:t>Vocabulary lists and bilingual dictionaries (paper or online)</a:t>
            </a:r>
          </a:p>
          <a:p>
            <a:pPr lvl="1"/>
            <a:r>
              <a:rPr lang="en-GB">
                <a:solidFill>
                  <a:srgbClr val="202124"/>
                </a:solidFill>
                <a:highlight>
                  <a:srgbClr val="FFFFFF"/>
                </a:highlight>
                <a:latin typeface="Google Sans"/>
              </a:rPr>
              <a:t>No context given; examples are rare;</a:t>
            </a:r>
          </a:p>
          <a:p>
            <a:pPr lvl="1"/>
            <a:r>
              <a:rPr lang="en-GB">
                <a:solidFill>
                  <a:srgbClr val="202124"/>
                </a:solidFill>
                <a:highlight>
                  <a:srgbClr val="FFFFFF"/>
                </a:highlight>
                <a:latin typeface="Google Sans"/>
              </a:rPr>
              <a:t>Tend to privilege so-called equivalences;</a:t>
            </a:r>
          </a:p>
          <a:p>
            <a:pPr lvl="1"/>
            <a:r>
              <a:rPr lang="en-GB">
                <a:solidFill>
                  <a:srgbClr val="202124"/>
                </a:solidFill>
                <a:highlight>
                  <a:srgbClr val="FFFFFF"/>
                </a:highlight>
                <a:latin typeface="Google Sans"/>
              </a:rPr>
              <a:t>Mentioning of all the possible meanings with no care of diachronic evolution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65066"/>
      </p:ext>
    </p:extLst>
  </p:cSld>
  <p:clrMapOvr>
    <a:masterClrMapping/>
  </p:clrMapOvr>
</p:sld>
</file>

<file path=ppt/theme/theme1.xml><?xml version="1.0" encoding="utf-8"?>
<a:theme xmlns:a="http://schemas.openxmlformats.org/drawingml/2006/main" name="1_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1055</TotalTime>
  <Words>409</Words>
  <Application>Microsoft Macintosh PowerPoint</Application>
  <PresentationFormat>Grand écran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Google Sans</vt:lpstr>
      <vt:lpstr>Arial</vt:lpstr>
      <vt:lpstr>Trebuchet MS</vt:lpstr>
      <vt:lpstr>Wingdings 3</vt:lpstr>
      <vt:lpstr>1_Facette</vt:lpstr>
      <vt:lpstr>Beyond Linguistics Borders: Teaching Chinese as a Foreign Language in French-speaking Belgium</vt:lpstr>
      <vt:lpstr>Advent of Chinese teaching in French-speaking Belgium</vt:lpstr>
      <vt:lpstr>Chinese teaching in French-speaking Belgium universities</vt:lpstr>
      <vt:lpstr>Chinese teaching in French-speaking Belgium universities</vt:lpstr>
      <vt:lpstr>Benchmarks for Chinese teaching</vt:lpstr>
      <vt:lpstr>Vocabulary teaching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HENRY</dc:creator>
  <cp:lastModifiedBy>auteur</cp:lastModifiedBy>
  <cp:revision>3</cp:revision>
  <dcterms:created xsi:type="dcterms:W3CDTF">2024-06-19T16:31:06Z</dcterms:created>
  <dcterms:modified xsi:type="dcterms:W3CDTF">2024-07-11T14:23:46Z</dcterms:modified>
</cp:coreProperties>
</file>