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671" r:id="rId4"/>
    <p:sldId id="275" r:id="rId5"/>
    <p:sldId id="322" r:id="rId6"/>
    <p:sldId id="315" r:id="rId7"/>
    <p:sldId id="277" r:id="rId8"/>
    <p:sldId id="376" r:id="rId9"/>
    <p:sldId id="329" r:id="rId10"/>
    <p:sldId id="279" r:id="rId11"/>
    <p:sldId id="321" r:id="rId12"/>
    <p:sldId id="377" r:id="rId13"/>
    <p:sldId id="737" r:id="rId14"/>
    <p:sldId id="728" r:id="rId15"/>
    <p:sldId id="709" r:id="rId16"/>
    <p:sldId id="673" r:id="rId17"/>
    <p:sldId id="704" r:id="rId18"/>
    <p:sldId id="733" r:id="rId19"/>
    <p:sldId id="714" r:id="rId20"/>
    <p:sldId id="715" r:id="rId21"/>
    <p:sldId id="717" r:id="rId22"/>
    <p:sldId id="721" r:id="rId23"/>
    <p:sldId id="718" r:id="rId24"/>
    <p:sldId id="722" r:id="rId25"/>
    <p:sldId id="724" r:id="rId26"/>
    <p:sldId id="719" r:id="rId27"/>
    <p:sldId id="723" r:id="rId28"/>
    <p:sldId id="730" r:id="rId29"/>
    <p:sldId id="720" r:id="rId30"/>
    <p:sldId id="726" r:id="rId31"/>
    <p:sldId id="732" r:id="rId32"/>
    <p:sldId id="736" r:id="rId33"/>
    <p:sldId id="729" r:id="rId34"/>
    <p:sldId id="731" r:id="rId35"/>
    <p:sldId id="734" r:id="rId36"/>
    <p:sldId id="73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3873"/>
  </p:normalViewPr>
  <p:slideViewPr>
    <p:cSldViewPr snapToGrid="0">
      <p:cViewPr varScale="1">
        <p:scale>
          <a:sx n="93" d="100"/>
          <a:sy n="93" d="100"/>
        </p:scale>
        <p:origin x="21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EA5D06-E027-4513-858D-3F8FD5048523}"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5747ED8C-94D8-4B23-84BE-D589CC02AA33}">
      <dgm:prSet/>
      <dgm:spPr/>
      <dgm:t>
        <a:bodyPr/>
        <a:lstStyle/>
        <a:p>
          <a:r>
            <a:rPr lang="fr-FR"/>
            <a:t>Les belgicismes phonétiques</a:t>
          </a:r>
          <a:endParaRPr lang="en-US"/>
        </a:p>
      </dgm:t>
    </dgm:pt>
    <dgm:pt modelId="{9FC34117-D74F-4BA1-94BF-06FA65175EC9}" type="parTrans" cxnId="{1EC53FC3-22C7-4046-A4F4-92D79450435F}">
      <dgm:prSet/>
      <dgm:spPr/>
      <dgm:t>
        <a:bodyPr/>
        <a:lstStyle/>
        <a:p>
          <a:endParaRPr lang="en-US"/>
        </a:p>
      </dgm:t>
    </dgm:pt>
    <dgm:pt modelId="{6E47872C-2E06-41EE-8543-7600CCF38294}" type="sibTrans" cxnId="{1EC53FC3-22C7-4046-A4F4-92D79450435F}">
      <dgm:prSet/>
      <dgm:spPr/>
      <dgm:t>
        <a:bodyPr/>
        <a:lstStyle/>
        <a:p>
          <a:endParaRPr lang="en-US"/>
        </a:p>
      </dgm:t>
    </dgm:pt>
    <dgm:pt modelId="{A1A99565-3D52-41FD-870C-9036BAFB8022}">
      <dgm:prSet/>
      <dgm:spPr/>
      <dgm:t>
        <a:bodyPr/>
        <a:lstStyle/>
        <a:p>
          <a:r>
            <a:rPr lang="fr-FR"/>
            <a:t>Les belgicismes lexicaux</a:t>
          </a:r>
          <a:endParaRPr lang="en-US"/>
        </a:p>
      </dgm:t>
    </dgm:pt>
    <dgm:pt modelId="{1929F99D-4C68-464C-8D92-1ECFFA0CE7D2}" type="parTrans" cxnId="{7627F10C-F5D0-4873-A12E-248E999DAB8F}">
      <dgm:prSet/>
      <dgm:spPr/>
      <dgm:t>
        <a:bodyPr/>
        <a:lstStyle/>
        <a:p>
          <a:endParaRPr lang="en-US"/>
        </a:p>
      </dgm:t>
    </dgm:pt>
    <dgm:pt modelId="{E57665ED-4265-49FD-9303-42C4F285D680}" type="sibTrans" cxnId="{7627F10C-F5D0-4873-A12E-248E999DAB8F}">
      <dgm:prSet/>
      <dgm:spPr/>
      <dgm:t>
        <a:bodyPr/>
        <a:lstStyle/>
        <a:p>
          <a:endParaRPr lang="en-US"/>
        </a:p>
      </dgm:t>
    </dgm:pt>
    <dgm:pt modelId="{C42FB05F-B6AD-46EA-B8D7-1DC636175CC8}">
      <dgm:prSet/>
      <dgm:spPr/>
      <dgm:t>
        <a:bodyPr/>
        <a:lstStyle/>
        <a:p>
          <a:r>
            <a:rPr lang="fr-FR" dirty="0"/>
            <a:t>Les belgicismes morpho-syntaxiques</a:t>
          </a:r>
          <a:endParaRPr lang="en-US" dirty="0"/>
        </a:p>
      </dgm:t>
    </dgm:pt>
    <dgm:pt modelId="{2DCF0DEA-06E8-4D4F-9BE0-3FEF38AA1AEF}" type="parTrans" cxnId="{5D563232-95A5-42E2-9F34-F132A7F522B0}">
      <dgm:prSet/>
      <dgm:spPr/>
      <dgm:t>
        <a:bodyPr/>
        <a:lstStyle/>
        <a:p>
          <a:endParaRPr lang="en-US"/>
        </a:p>
      </dgm:t>
    </dgm:pt>
    <dgm:pt modelId="{84279D86-D0BE-41BB-BDE1-043E1FF10554}" type="sibTrans" cxnId="{5D563232-95A5-42E2-9F34-F132A7F522B0}">
      <dgm:prSet/>
      <dgm:spPr/>
      <dgm:t>
        <a:bodyPr/>
        <a:lstStyle/>
        <a:p>
          <a:endParaRPr lang="en-US"/>
        </a:p>
      </dgm:t>
    </dgm:pt>
    <dgm:pt modelId="{E7525C14-15A2-419B-AF49-8CD6DF179CBD}">
      <dgm:prSet/>
      <dgm:spPr/>
      <dgm:t>
        <a:bodyPr/>
        <a:lstStyle/>
        <a:p>
          <a:r>
            <a:rPr lang="fr-FR"/>
            <a:t>(Les belgicismes discursifs)</a:t>
          </a:r>
          <a:endParaRPr lang="en-US"/>
        </a:p>
      </dgm:t>
    </dgm:pt>
    <dgm:pt modelId="{0239096F-9DCE-477E-8779-84079DF64F1A}" type="parTrans" cxnId="{391FD8C1-930C-4048-B9BE-543A27922825}">
      <dgm:prSet/>
      <dgm:spPr/>
      <dgm:t>
        <a:bodyPr/>
        <a:lstStyle/>
        <a:p>
          <a:endParaRPr lang="en-US"/>
        </a:p>
      </dgm:t>
    </dgm:pt>
    <dgm:pt modelId="{2A3CB127-8D94-446B-9C3A-84366F53E144}" type="sibTrans" cxnId="{391FD8C1-930C-4048-B9BE-543A27922825}">
      <dgm:prSet/>
      <dgm:spPr/>
      <dgm:t>
        <a:bodyPr/>
        <a:lstStyle/>
        <a:p>
          <a:endParaRPr lang="en-US"/>
        </a:p>
      </dgm:t>
    </dgm:pt>
    <dgm:pt modelId="{10566E27-1B93-D945-A836-8BC97B00210E}" type="pres">
      <dgm:prSet presAssocID="{ABEA5D06-E027-4513-858D-3F8FD5048523}" presName="vert0" presStyleCnt="0">
        <dgm:presLayoutVars>
          <dgm:dir/>
          <dgm:animOne val="branch"/>
          <dgm:animLvl val="lvl"/>
        </dgm:presLayoutVars>
      </dgm:prSet>
      <dgm:spPr/>
    </dgm:pt>
    <dgm:pt modelId="{3567D363-C35E-DB4A-966C-44DDEF272CC9}" type="pres">
      <dgm:prSet presAssocID="{5747ED8C-94D8-4B23-84BE-D589CC02AA33}" presName="thickLine" presStyleLbl="alignNode1" presStyleIdx="0" presStyleCnt="4"/>
      <dgm:spPr/>
    </dgm:pt>
    <dgm:pt modelId="{505CF573-6748-7449-8F50-916A712B360E}" type="pres">
      <dgm:prSet presAssocID="{5747ED8C-94D8-4B23-84BE-D589CC02AA33}" presName="horz1" presStyleCnt="0"/>
      <dgm:spPr/>
    </dgm:pt>
    <dgm:pt modelId="{20EBBCD6-ED1B-7A4A-9757-79BB75465821}" type="pres">
      <dgm:prSet presAssocID="{5747ED8C-94D8-4B23-84BE-D589CC02AA33}" presName="tx1" presStyleLbl="revTx" presStyleIdx="0" presStyleCnt="4"/>
      <dgm:spPr/>
    </dgm:pt>
    <dgm:pt modelId="{5B9B182D-D528-C24E-98C4-23B121EB2C33}" type="pres">
      <dgm:prSet presAssocID="{5747ED8C-94D8-4B23-84BE-D589CC02AA33}" presName="vert1" presStyleCnt="0"/>
      <dgm:spPr/>
    </dgm:pt>
    <dgm:pt modelId="{A017E769-5D7B-A84B-8BEF-127A629F1DB1}" type="pres">
      <dgm:prSet presAssocID="{A1A99565-3D52-41FD-870C-9036BAFB8022}" presName="thickLine" presStyleLbl="alignNode1" presStyleIdx="1" presStyleCnt="4"/>
      <dgm:spPr/>
    </dgm:pt>
    <dgm:pt modelId="{8D4F7483-979D-BC43-A686-E50B7164CFE2}" type="pres">
      <dgm:prSet presAssocID="{A1A99565-3D52-41FD-870C-9036BAFB8022}" presName="horz1" presStyleCnt="0"/>
      <dgm:spPr/>
    </dgm:pt>
    <dgm:pt modelId="{D620753F-1719-F24E-8637-E426923F4C4B}" type="pres">
      <dgm:prSet presAssocID="{A1A99565-3D52-41FD-870C-9036BAFB8022}" presName="tx1" presStyleLbl="revTx" presStyleIdx="1" presStyleCnt="4"/>
      <dgm:spPr/>
    </dgm:pt>
    <dgm:pt modelId="{8F3BCE46-0651-0A42-B914-72C79D4EFE18}" type="pres">
      <dgm:prSet presAssocID="{A1A99565-3D52-41FD-870C-9036BAFB8022}" presName="vert1" presStyleCnt="0"/>
      <dgm:spPr/>
    </dgm:pt>
    <dgm:pt modelId="{E1690BA0-96EB-904F-B974-18DBB6B895B0}" type="pres">
      <dgm:prSet presAssocID="{C42FB05F-B6AD-46EA-B8D7-1DC636175CC8}" presName="thickLine" presStyleLbl="alignNode1" presStyleIdx="2" presStyleCnt="4"/>
      <dgm:spPr/>
    </dgm:pt>
    <dgm:pt modelId="{157B2C16-D2CE-AE40-BABA-034E800BF9F8}" type="pres">
      <dgm:prSet presAssocID="{C42FB05F-B6AD-46EA-B8D7-1DC636175CC8}" presName="horz1" presStyleCnt="0"/>
      <dgm:spPr/>
    </dgm:pt>
    <dgm:pt modelId="{C080AEFC-C25C-2545-AC13-25E8270524F0}" type="pres">
      <dgm:prSet presAssocID="{C42FB05F-B6AD-46EA-B8D7-1DC636175CC8}" presName="tx1" presStyleLbl="revTx" presStyleIdx="2" presStyleCnt="4"/>
      <dgm:spPr/>
    </dgm:pt>
    <dgm:pt modelId="{D243FCBA-33B0-B345-8FA0-9247284B0D87}" type="pres">
      <dgm:prSet presAssocID="{C42FB05F-B6AD-46EA-B8D7-1DC636175CC8}" presName="vert1" presStyleCnt="0"/>
      <dgm:spPr/>
    </dgm:pt>
    <dgm:pt modelId="{A71B8256-8FF2-5E45-939D-B1174B03D3B2}" type="pres">
      <dgm:prSet presAssocID="{E7525C14-15A2-419B-AF49-8CD6DF179CBD}" presName="thickLine" presStyleLbl="alignNode1" presStyleIdx="3" presStyleCnt="4"/>
      <dgm:spPr/>
    </dgm:pt>
    <dgm:pt modelId="{496154C3-DE32-0A47-9B6F-4D57D576080F}" type="pres">
      <dgm:prSet presAssocID="{E7525C14-15A2-419B-AF49-8CD6DF179CBD}" presName="horz1" presStyleCnt="0"/>
      <dgm:spPr/>
    </dgm:pt>
    <dgm:pt modelId="{5DC47A74-F2C3-8F4D-8313-EC863276C059}" type="pres">
      <dgm:prSet presAssocID="{E7525C14-15A2-419B-AF49-8CD6DF179CBD}" presName="tx1" presStyleLbl="revTx" presStyleIdx="3" presStyleCnt="4"/>
      <dgm:spPr/>
    </dgm:pt>
    <dgm:pt modelId="{6B4CE713-AFAD-684D-BC87-6ED9DAA8F7B4}" type="pres">
      <dgm:prSet presAssocID="{E7525C14-15A2-419B-AF49-8CD6DF179CBD}" presName="vert1" presStyleCnt="0"/>
      <dgm:spPr/>
    </dgm:pt>
  </dgm:ptLst>
  <dgm:cxnLst>
    <dgm:cxn modelId="{7627F10C-F5D0-4873-A12E-248E999DAB8F}" srcId="{ABEA5D06-E027-4513-858D-3F8FD5048523}" destId="{A1A99565-3D52-41FD-870C-9036BAFB8022}" srcOrd="1" destOrd="0" parTransId="{1929F99D-4C68-464C-8D92-1ECFFA0CE7D2}" sibTransId="{E57665ED-4265-49FD-9303-42C4F285D680}"/>
    <dgm:cxn modelId="{D8BECE17-4F70-2F4F-8DBD-810E785885E1}" type="presOf" srcId="{5747ED8C-94D8-4B23-84BE-D589CC02AA33}" destId="{20EBBCD6-ED1B-7A4A-9757-79BB75465821}" srcOrd="0" destOrd="0" presId="urn:microsoft.com/office/officeart/2008/layout/LinedList"/>
    <dgm:cxn modelId="{5D563232-95A5-42E2-9F34-F132A7F522B0}" srcId="{ABEA5D06-E027-4513-858D-3F8FD5048523}" destId="{C42FB05F-B6AD-46EA-B8D7-1DC636175CC8}" srcOrd="2" destOrd="0" parTransId="{2DCF0DEA-06E8-4D4F-9BE0-3FEF38AA1AEF}" sibTransId="{84279D86-D0BE-41BB-BDE1-043E1FF10554}"/>
    <dgm:cxn modelId="{29A96569-F110-F74C-B322-4AACCCD138CC}" type="presOf" srcId="{A1A99565-3D52-41FD-870C-9036BAFB8022}" destId="{D620753F-1719-F24E-8637-E426923F4C4B}" srcOrd="0" destOrd="0" presId="urn:microsoft.com/office/officeart/2008/layout/LinedList"/>
    <dgm:cxn modelId="{00C32E9F-25EA-7140-A0F4-41F6F3B5C1D3}" type="presOf" srcId="{E7525C14-15A2-419B-AF49-8CD6DF179CBD}" destId="{5DC47A74-F2C3-8F4D-8313-EC863276C059}" srcOrd="0" destOrd="0" presId="urn:microsoft.com/office/officeart/2008/layout/LinedList"/>
    <dgm:cxn modelId="{56745CBD-4184-724D-B179-F23B20032FFD}" type="presOf" srcId="{C42FB05F-B6AD-46EA-B8D7-1DC636175CC8}" destId="{C080AEFC-C25C-2545-AC13-25E8270524F0}" srcOrd="0" destOrd="0" presId="urn:microsoft.com/office/officeart/2008/layout/LinedList"/>
    <dgm:cxn modelId="{391FD8C1-930C-4048-B9BE-543A27922825}" srcId="{ABEA5D06-E027-4513-858D-3F8FD5048523}" destId="{E7525C14-15A2-419B-AF49-8CD6DF179CBD}" srcOrd="3" destOrd="0" parTransId="{0239096F-9DCE-477E-8779-84079DF64F1A}" sibTransId="{2A3CB127-8D94-446B-9C3A-84366F53E144}"/>
    <dgm:cxn modelId="{1EC53FC3-22C7-4046-A4F4-92D79450435F}" srcId="{ABEA5D06-E027-4513-858D-3F8FD5048523}" destId="{5747ED8C-94D8-4B23-84BE-D589CC02AA33}" srcOrd="0" destOrd="0" parTransId="{9FC34117-D74F-4BA1-94BF-06FA65175EC9}" sibTransId="{6E47872C-2E06-41EE-8543-7600CCF38294}"/>
    <dgm:cxn modelId="{E7C10DEA-3331-E64F-8E16-1625EF1D9571}" type="presOf" srcId="{ABEA5D06-E027-4513-858D-3F8FD5048523}" destId="{10566E27-1B93-D945-A836-8BC97B00210E}" srcOrd="0" destOrd="0" presId="urn:microsoft.com/office/officeart/2008/layout/LinedList"/>
    <dgm:cxn modelId="{C62F8765-FAD8-9A4B-96EB-24777B504DDB}" type="presParOf" srcId="{10566E27-1B93-D945-A836-8BC97B00210E}" destId="{3567D363-C35E-DB4A-966C-44DDEF272CC9}" srcOrd="0" destOrd="0" presId="urn:microsoft.com/office/officeart/2008/layout/LinedList"/>
    <dgm:cxn modelId="{86171F19-7A70-7541-B535-1BF207AB2790}" type="presParOf" srcId="{10566E27-1B93-D945-A836-8BC97B00210E}" destId="{505CF573-6748-7449-8F50-916A712B360E}" srcOrd="1" destOrd="0" presId="urn:microsoft.com/office/officeart/2008/layout/LinedList"/>
    <dgm:cxn modelId="{CB2C9B7F-8C28-9D4B-8CD4-E60998A35220}" type="presParOf" srcId="{505CF573-6748-7449-8F50-916A712B360E}" destId="{20EBBCD6-ED1B-7A4A-9757-79BB75465821}" srcOrd="0" destOrd="0" presId="urn:microsoft.com/office/officeart/2008/layout/LinedList"/>
    <dgm:cxn modelId="{6C2F2662-CBE1-8A41-B393-89B976E42BB8}" type="presParOf" srcId="{505CF573-6748-7449-8F50-916A712B360E}" destId="{5B9B182D-D528-C24E-98C4-23B121EB2C33}" srcOrd="1" destOrd="0" presId="urn:microsoft.com/office/officeart/2008/layout/LinedList"/>
    <dgm:cxn modelId="{403EF233-C65D-D849-B39D-8369422A7630}" type="presParOf" srcId="{10566E27-1B93-D945-A836-8BC97B00210E}" destId="{A017E769-5D7B-A84B-8BEF-127A629F1DB1}" srcOrd="2" destOrd="0" presId="urn:microsoft.com/office/officeart/2008/layout/LinedList"/>
    <dgm:cxn modelId="{C8C02824-FBF5-A74E-8391-2AE377342A4C}" type="presParOf" srcId="{10566E27-1B93-D945-A836-8BC97B00210E}" destId="{8D4F7483-979D-BC43-A686-E50B7164CFE2}" srcOrd="3" destOrd="0" presId="urn:microsoft.com/office/officeart/2008/layout/LinedList"/>
    <dgm:cxn modelId="{42D4162B-D075-A949-B661-92B4AA706379}" type="presParOf" srcId="{8D4F7483-979D-BC43-A686-E50B7164CFE2}" destId="{D620753F-1719-F24E-8637-E426923F4C4B}" srcOrd="0" destOrd="0" presId="urn:microsoft.com/office/officeart/2008/layout/LinedList"/>
    <dgm:cxn modelId="{1B041872-2595-9E4D-BC92-2DFF429633A6}" type="presParOf" srcId="{8D4F7483-979D-BC43-A686-E50B7164CFE2}" destId="{8F3BCE46-0651-0A42-B914-72C79D4EFE18}" srcOrd="1" destOrd="0" presId="urn:microsoft.com/office/officeart/2008/layout/LinedList"/>
    <dgm:cxn modelId="{58469A98-3C41-C847-AB31-9BED0B50B472}" type="presParOf" srcId="{10566E27-1B93-D945-A836-8BC97B00210E}" destId="{E1690BA0-96EB-904F-B974-18DBB6B895B0}" srcOrd="4" destOrd="0" presId="urn:microsoft.com/office/officeart/2008/layout/LinedList"/>
    <dgm:cxn modelId="{7D387729-72AE-D04B-9686-3B632BBA11B0}" type="presParOf" srcId="{10566E27-1B93-D945-A836-8BC97B00210E}" destId="{157B2C16-D2CE-AE40-BABA-034E800BF9F8}" srcOrd="5" destOrd="0" presId="urn:microsoft.com/office/officeart/2008/layout/LinedList"/>
    <dgm:cxn modelId="{2E46BC4A-5257-0646-BEFA-C0FEEDDA3DD6}" type="presParOf" srcId="{157B2C16-D2CE-AE40-BABA-034E800BF9F8}" destId="{C080AEFC-C25C-2545-AC13-25E8270524F0}" srcOrd="0" destOrd="0" presId="urn:microsoft.com/office/officeart/2008/layout/LinedList"/>
    <dgm:cxn modelId="{0E9D83B8-2DEC-A440-9428-6FF3F68E196F}" type="presParOf" srcId="{157B2C16-D2CE-AE40-BABA-034E800BF9F8}" destId="{D243FCBA-33B0-B345-8FA0-9247284B0D87}" srcOrd="1" destOrd="0" presId="urn:microsoft.com/office/officeart/2008/layout/LinedList"/>
    <dgm:cxn modelId="{07D2AFE4-29CE-DF47-B2D8-9B59D1CC2E16}" type="presParOf" srcId="{10566E27-1B93-D945-A836-8BC97B00210E}" destId="{A71B8256-8FF2-5E45-939D-B1174B03D3B2}" srcOrd="6" destOrd="0" presId="urn:microsoft.com/office/officeart/2008/layout/LinedList"/>
    <dgm:cxn modelId="{A1188161-4FF1-D147-964C-4FA54305ED6E}" type="presParOf" srcId="{10566E27-1B93-D945-A836-8BC97B00210E}" destId="{496154C3-DE32-0A47-9B6F-4D57D576080F}" srcOrd="7" destOrd="0" presId="urn:microsoft.com/office/officeart/2008/layout/LinedList"/>
    <dgm:cxn modelId="{C9B46A4E-2595-2749-8637-2F6BE3D5B6B9}" type="presParOf" srcId="{496154C3-DE32-0A47-9B6F-4D57D576080F}" destId="{5DC47A74-F2C3-8F4D-8313-EC863276C059}" srcOrd="0" destOrd="0" presId="urn:microsoft.com/office/officeart/2008/layout/LinedList"/>
    <dgm:cxn modelId="{B8EEB37D-257B-A24C-AE22-34EB90602752}" type="presParOf" srcId="{496154C3-DE32-0A47-9B6F-4D57D576080F}" destId="{6B4CE713-AFAD-684D-BC87-6ED9DAA8F7B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6B2DB3-ECF4-4DD0-B3F9-3F1B439EF3C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3DCF556-1DB6-43A3-A978-749CD11B63F9}">
      <dgm:prSet custT="1"/>
      <dgm:spPr/>
      <dgm:t>
        <a:bodyPr/>
        <a:lstStyle/>
        <a:p>
          <a:r>
            <a:rPr lang="fr-BE" sz="2200" dirty="0"/>
            <a:t>Les « belgicismes » sont soumis à la variation diachronique (apparition, essor, recul, disparition) comme les autres faits de langue… Ex. </a:t>
          </a:r>
          <a:r>
            <a:rPr lang="fr-BE" sz="2200" i="1" dirty="0"/>
            <a:t>crolle</a:t>
          </a:r>
          <a:r>
            <a:rPr lang="fr-BE" sz="2200" dirty="0"/>
            <a:t> (</a:t>
          </a:r>
          <a:r>
            <a:rPr lang="fr-BE" sz="2200" i="1" dirty="0"/>
            <a:t>copeau</a:t>
          </a:r>
          <a:r>
            <a:rPr lang="fr-BE" sz="2200" dirty="0"/>
            <a:t>) – cf. la notion de « vitalité » introduite par M. </a:t>
          </a:r>
          <a:r>
            <a:rPr lang="fr-BE" sz="2200" dirty="0" err="1"/>
            <a:t>Francard</a:t>
          </a:r>
          <a:r>
            <a:rPr lang="fr-BE" sz="2200" dirty="0"/>
            <a:t> dans son dictionnaire</a:t>
          </a:r>
          <a:endParaRPr lang="en-US" sz="2200" dirty="0"/>
        </a:p>
      </dgm:t>
    </dgm:pt>
    <dgm:pt modelId="{1873D44F-52E5-438F-8498-3878A659B755}" type="parTrans" cxnId="{9491FBE8-8663-4ED5-9CAD-0459E36C73F1}">
      <dgm:prSet/>
      <dgm:spPr/>
      <dgm:t>
        <a:bodyPr/>
        <a:lstStyle/>
        <a:p>
          <a:endParaRPr lang="en-US"/>
        </a:p>
      </dgm:t>
    </dgm:pt>
    <dgm:pt modelId="{F34D7C65-C2A9-4AF8-89B3-7C981FC000C0}" type="sibTrans" cxnId="{9491FBE8-8663-4ED5-9CAD-0459E36C73F1}">
      <dgm:prSet phldrT="1" phldr="0"/>
      <dgm:spPr/>
      <dgm:t>
        <a:bodyPr/>
        <a:lstStyle/>
        <a:p>
          <a:endParaRPr lang="en-US"/>
        </a:p>
      </dgm:t>
    </dgm:pt>
    <dgm:pt modelId="{B56320C3-3B84-4DA8-A87D-1D33C52E87B0}">
      <dgm:prSet custT="1"/>
      <dgm:spPr/>
      <dgm:t>
        <a:bodyPr/>
        <a:lstStyle/>
        <a:p>
          <a:r>
            <a:rPr lang="fr-BE" sz="2200" dirty="0"/>
            <a:t>Tous les Belges francophones ne s’expriment pas de la même manière en fonction de leur origine sociale, de leur scolarisation, etc. Ex. </a:t>
          </a:r>
          <a:r>
            <a:rPr lang="fr-BE" sz="2200" i="1" dirty="0"/>
            <a:t>jatte</a:t>
          </a:r>
          <a:r>
            <a:rPr lang="fr-BE" sz="2200" dirty="0"/>
            <a:t> (une jatte de café)</a:t>
          </a:r>
          <a:endParaRPr lang="en-US" sz="2200" dirty="0"/>
        </a:p>
      </dgm:t>
    </dgm:pt>
    <dgm:pt modelId="{7807447B-39F8-4332-9E5E-59A135162670}" type="parTrans" cxnId="{57D2D3F4-43CD-4D17-AED4-EFF3146ADE95}">
      <dgm:prSet/>
      <dgm:spPr/>
      <dgm:t>
        <a:bodyPr/>
        <a:lstStyle/>
        <a:p>
          <a:endParaRPr lang="en-US"/>
        </a:p>
      </dgm:t>
    </dgm:pt>
    <dgm:pt modelId="{3BEF6CA1-84DA-4F58-8478-2DF966B466A0}" type="sibTrans" cxnId="{57D2D3F4-43CD-4D17-AED4-EFF3146ADE95}">
      <dgm:prSet phldrT="2" phldr="0"/>
      <dgm:spPr/>
      <dgm:t>
        <a:bodyPr/>
        <a:lstStyle/>
        <a:p>
          <a:endParaRPr lang="en-US"/>
        </a:p>
      </dgm:t>
    </dgm:pt>
    <dgm:pt modelId="{F76D4580-83B9-4DDD-ACD6-A1A0E13A4F87}">
      <dgm:prSet custT="1"/>
      <dgm:spPr/>
      <dgm:t>
        <a:bodyPr/>
        <a:lstStyle/>
        <a:p>
          <a:r>
            <a:rPr lang="fr-BE" sz="2200" dirty="0"/>
            <a:t>Le contexte plus ou moins formel, plus ou moins familier influe aussi ; les « façons de parler » varient selon les situations de communication. Ex. </a:t>
          </a:r>
          <a:r>
            <a:rPr lang="fr-BE" sz="2200" i="1" dirty="0" err="1"/>
            <a:t>djok</a:t>
          </a:r>
          <a:r>
            <a:rPr lang="fr-BE" sz="2200" dirty="0"/>
            <a:t> = toilettes [emprunt au wallon, « perchoir »])</a:t>
          </a:r>
          <a:endParaRPr lang="en-US" sz="2200" dirty="0"/>
        </a:p>
      </dgm:t>
    </dgm:pt>
    <dgm:pt modelId="{7874B278-578E-4A47-B75D-3AF5ABB00A5A}" type="parTrans" cxnId="{92DAD674-4297-45C5-BBE1-573FA6A92FC8}">
      <dgm:prSet/>
      <dgm:spPr/>
      <dgm:t>
        <a:bodyPr/>
        <a:lstStyle/>
        <a:p>
          <a:endParaRPr lang="en-US"/>
        </a:p>
      </dgm:t>
    </dgm:pt>
    <dgm:pt modelId="{7BF5A187-32DB-4854-985C-20CB9DC5D4F0}" type="sibTrans" cxnId="{92DAD674-4297-45C5-BBE1-573FA6A92FC8}">
      <dgm:prSet phldrT="3" phldr="0"/>
      <dgm:spPr/>
      <dgm:t>
        <a:bodyPr/>
        <a:lstStyle/>
        <a:p>
          <a:endParaRPr lang="en-US"/>
        </a:p>
      </dgm:t>
    </dgm:pt>
    <dgm:pt modelId="{EC6DAFB2-0BB4-4BFA-8107-001E6D2C6F12}">
      <dgm:prSet custT="1"/>
      <dgm:spPr/>
      <dgm:t>
        <a:bodyPr/>
        <a:lstStyle/>
        <a:p>
          <a:r>
            <a:rPr lang="fr-BE" sz="2200" dirty="0"/>
            <a:t>Le fait que la communication se fasse à l’oral ou à l’écrit a également un impact sur la présence/le choix des belgicismes (la modalité écrite ne recoupant pas nécessairement l’opposition familier &gt;&lt; formel). Ex. </a:t>
          </a:r>
          <a:r>
            <a:rPr lang="fr-BE" sz="2200" i="1" dirty="0"/>
            <a:t>nunuche</a:t>
          </a:r>
          <a:r>
            <a:rPr lang="fr-BE" sz="2200" dirty="0"/>
            <a:t> (personne peu délurée) ou </a:t>
          </a:r>
          <a:r>
            <a:rPr lang="fr-BE" sz="2200" i="1" dirty="0"/>
            <a:t>biesse</a:t>
          </a:r>
          <a:r>
            <a:rPr lang="fr-BE" sz="2200" dirty="0"/>
            <a:t> (bête)</a:t>
          </a:r>
          <a:endParaRPr lang="en-US" sz="2200" dirty="0"/>
        </a:p>
      </dgm:t>
    </dgm:pt>
    <dgm:pt modelId="{463A0671-E69C-4AEE-B3EF-43DC3555B750}" type="parTrans" cxnId="{00E14A87-25C0-4C7B-B534-3A588B56A685}">
      <dgm:prSet/>
      <dgm:spPr/>
      <dgm:t>
        <a:bodyPr/>
        <a:lstStyle/>
        <a:p>
          <a:endParaRPr lang="en-US"/>
        </a:p>
      </dgm:t>
    </dgm:pt>
    <dgm:pt modelId="{0B834284-F216-4FA9-B92E-A1C5A38235B9}" type="sibTrans" cxnId="{00E14A87-25C0-4C7B-B534-3A588B56A685}">
      <dgm:prSet phldrT="4" phldr="0"/>
      <dgm:spPr/>
      <dgm:t>
        <a:bodyPr/>
        <a:lstStyle/>
        <a:p>
          <a:endParaRPr lang="en-US"/>
        </a:p>
      </dgm:t>
    </dgm:pt>
    <dgm:pt modelId="{AB939F56-D7CC-7B4A-9767-46E53AA3DCBF}" type="pres">
      <dgm:prSet presAssocID="{6A6B2DB3-ECF4-4DD0-B3F9-3F1B439EF3C7}" presName="linear" presStyleCnt="0">
        <dgm:presLayoutVars>
          <dgm:animLvl val="lvl"/>
          <dgm:resizeHandles val="exact"/>
        </dgm:presLayoutVars>
      </dgm:prSet>
      <dgm:spPr/>
    </dgm:pt>
    <dgm:pt modelId="{52AF151B-35C7-A24E-9C10-6A08CE1CBFC8}" type="pres">
      <dgm:prSet presAssocID="{83DCF556-1DB6-43A3-A978-749CD11B63F9}" presName="parentText" presStyleLbl="node1" presStyleIdx="0" presStyleCnt="4">
        <dgm:presLayoutVars>
          <dgm:chMax val="0"/>
          <dgm:bulletEnabled val="1"/>
        </dgm:presLayoutVars>
      </dgm:prSet>
      <dgm:spPr/>
    </dgm:pt>
    <dgm:pt modelId="{2A108EDB-EE23-934C-AACB-08884576888F}" type="pres">
      <dgm:prSet presAssocID="{F34D7C65-C2A9-4AF8-89B3-7C981FC000C0}" presName="spacer" presStyleCnt="0"/>
      <dgm:spPr/>
    </dgm:pt>
    <dgm:pt modelId="{6BE743A3-4C12-6A42-B456-BB79F196B987}" type="pres">
      <dgm:prSet presAssocID="{B56320C3-3B84-4DA8-A87D-1D33C52E87B0}" presName="parentText" presStyleLbl="node1" presStyleIdx="1" presStyleCnt="4">
        <dgm:presLayoutVars>
          <dgm:chMax val="0"/>
          <dgm:bulletEnabled val="1"/>
        </dgm:presLayoutVars>
      </dgm:prSet>
      <dgm:spPr/>
    </dgm:pt>
    <dgm:pt modelId="{C5BF29A3-B24B-FE49-93A5-DCA7081D08C9}" type="pres">
      <dgm:prSet presAssocID="{3BEF6CA1-84DA-4F58-8478-2DF966B466A0}" presName="spacer" presStyleCnt="0"/>
      <dgm:spPr/>
    </dgm:pt>
    <dgm:pt modelId="{4AD69A42-A5CB-7F43-89F6-42F93E1A69D1}" type="pres">
      <dgm:prSet presAssocID="{F76D4580-83B9-4DDD-ACD6-A1A0E13A4F87}" presName="parentText" presStyleLbl="node1" presStyleIdx="2" presStyleCnt="4">
        <dgm:presLayoutVars>
          <dgm:chMax val="0"/>
          <dgm:bulletEnabled val="1"/>
        </dgm:presLayoutVars>
      </dgm:prSet>
      <dgm:spPr/>
    </dgm:pt>
    <dgm:pt modelId="{9AD11ADB-09EA-D541-AA24-9DFA5CD98BAB}" type="pres">
      <dgm:prSet presAssocID="{7BF5A187-32DB-4854-985C-20CB9DC5D4F0}" presName="spacer" presStyleCnt="0"/>
      <dgm:spPr/>
    </dgm:pt>
    <dgm:pt modelId="{18405A7D-AAE5-954B-87BF-295BF421830A}" type="pres">
      <dgm:prSet presAssocID="{EC6DAFB2-0BB4-4BFA-8107-001E6D2C6F12}" presName="parentText" presStyleLbl="node1" presStyleIdx="3" presStyleCnt="4">
        <dgm:presLayoutVars>
          <dgm:chMax val="0"/>
          <dgm:bulletEnabled val="1"/>
        </dgm:presLayoutVars>
      </dgm:prSet>
      <dgm:spPr/>
    </dgm:pt>
  </dgm:ptLst>
  <dgm:cxnLst>
    <dgm:cxn modelId="{F8B9012D-590B-384A-A109-B8FAB4CA9BD2}" type="presOf" srcId="{B56320C3-3B84-4DA8-A87D-1D33C52E87B0}" destId="{6BE743A3-4C12-6A42-B456-BB79F196B987}" srcOrd="0" destOrd="0" presId="urn:microsoft.com/office/officeart/2005/8/layout/vList2"/>
    <dgm:cxn modelId="{92DAD674-4297-45C5-BBE1-573FA6A92FC8}" srcId="{6A6B2DB3-ECF4-4DD0-B3F9-3F1B439EF3C7}" destId="{F76D4580-83B9-4DDD-ACD6-A1A0E13A4F87}" srcOrd="2" destOrd="0" parTransId="{7874B278-578E-4A47-B75D-3AF5ABB00A5A}" sibTransId="{7BF5A187-32DB-4854-985C-20CB9DC5D4F0}"/>
    <dgm:cxn modelId="{00E14A87-25C0-4C7B-B534-3A588B56A685}" srcId="{6A6B2DB3-ECF4-4DD0-B3F9-3F1B439EF3C7}" destId="{EC6DAFB2-0BB4-4BFA-8107-001E6D2C6F12}" srcOrd="3" destOrd="0" parTransId="{463A0671-E69C-4AEE-B3EF-43DC3555B750}" sibTransId="{0B834284-F216-4FA9-B92E-A1C5A38235B9}"/>
    <dgm:cxn modelId="{E34AAEB7-A838-B349-A467-C5DDA40224C3}" type="presOf" srcId="{6A6B2DB3-ECF4-4DD0-B3F9-3F1B439EF3C7}" destId="{AB939F56-D7CC-7B4A-9767-46E53AA3DCBF}" srcOrd="0" destOrd="0" presId="urn:microsoft.com/office/officeart/2005/8/layout/vList2"/>
    <dgm:cxn modelId="{39E7A0D0-0521-5A49-B531-2BB10EDC50B0}" type="presOf" srcId="{EC6DAFB2-0BB4-4BFA-8107-001E6D2C6F12}" destId="{18405A7D-AAE5-954B-87BF-295BF421830A}" srcOrd="0" destOrd="0" presId="urn:microsoft.com/office/officeart/2005/8/layout/vList2"/>
    <dgm:cxn modelId="{099B52E7-010A-3B4E-91FD-9BE90D7156F3}" type="presOf" srcId="{83DCF556-1DB6-43A3-A978-749CD11B63F9}" destId="{52AF151B-35C7-A24E-9C10-6A08CE1CBFC8}" srcOrd="0" destOrd="0" presId="urn:microsoft.com/office/officeart/2005/8/layout/vList2"/>
    <dgm:cxn modelId="{9491FBE8-8663-4ED5-9CAD-0459E36C73F1}" srcId="{6A6B2DB3-ECF4-4DD0-B3F9-3F1B439EF3C7}" destId="{83DCF556-1DB6-43A3-A978-749CD11B63F9}" srcOrd="0" destOrd="0" parTransId="{1873D44F-52E5-438F-8498-3878A659B755}" sibTransId="{F34D7C65-C2A9-4AF8-89B3-7C981FC000C0}"/>
    <dgm:cxn modelId="{4EA773EC-3535-774D-9EA4-9642D1AE1F5D}" type="presOf" srcId="{F76D4580-83B9-4DDD-ACD6-A1A0E13A4F87}" destId="{4AD69A42-A5CB-7F43-89F6-42F93E1A69D1}" srcOrd="0" destOrd="0" presId="urn:microsoft.com/office/officeart/2005/8/layout/vList2"/>
    <dgm:cxn modelId="{57D2D3F4-43CD-4D17-AED4-EFF3146ADE95}" srcId="{6A6B2DB3-ECF4-4DD0-B3F9-3F1B439EF3C7}" destId="{B56320C3-3B84-4DA8-A87D-1D33C52E87B0}" srcOrd="1" destOrd="0" parTransId="{7807447B-39F8-4332-9E5E-59A135162670}" sibTransId="{3BEF6CA1-84DA-4F58-8478-2DF966B466A0}"/>
    <dgm:cxn modelId="{4274E971-2F65-5D46-9412-2C3F06C4FED7}" type="presParOf" srcId="{AB939F56-D7CC-7B4A-9767-46E53AA3DCBF}" destId="{52AF151B-35C7-A24E-9C10-6A08CE1CBFC8}" srcOrd="0" destOrd="0" presId="urn:microsoft.com/office/officeart/2005/8/layout/vList2"/>
    <dgm:cxn modelId="{0180A074-1F2A-4544-B8E6-F06B50601BDA}" type="presParOf" srcId="{AB939F56-D7CC-7B4A-9767-46E53AA3DCBF}" destId="{2A108EDB-EE23-934C-AACB-08884576888F}" srcOrd="1" destOrd="0" presId="urn:microsoft.com/office/officeart/2005/8/layout/vList2"/>
    <dgm:cxn modelId="{458B1F0F-5F46-4440-8402-DBF9AE38C837}" type="presParOf" srcId="{AB939F56-D7CC-7B4A-9767-46E53AA3DCBF}" destId="{6BE743A3-4C12-6A42-B456-BB79F196B987}" srcOrd="2" destOrd="0" presId="urn:microsoft.com/office/officeart/2005/8/layout/vList2"/>
    <dgm:cxn modelId="{1E2E7839-97F7-F840-8895-65DC37CB790A}" type="presParOf" srcId="{AB939F56-D7CC-7B4A-9767-46E53AA3DCBF}" destId="{C5BF29A3-B24B-FE49-93A5-DCA7081D08C9}" srcOrd="3" destOrd="0" presId="urn:microsoft.com/office/officeart/2005/8/layout/vList2"/>
    <dgm:cxn modelId="{305804C8-B87E-C44A-A9E3-09BE60CBD0E6}" type="presParOf" srcId="{AB939F56-D7CC-7B4A-9767-46E53AA3DCBF}" destId="{4AD69A42-A5CB-7F43-89F6-42F93E1A69D1}" srcOrd="4" destOrd="0" presId="urn:microsoft.com/office/officeart/2005/8/layout/vList2"/>
    <dgm:cxn modelId="{DAE02D69-6E58-504B-8F89-B06F41E721C6}" type="presParOf" srcId="{AB939F56-D7CC-7B4A-9767-46E53AA3DCBF}" destId="{9AD11ADB-09EA-D541-AA24-9DFA5CD98BAB}" srcOrd="5" destOrd="0" presId="urn:microsoft.com/office/officeart/2005/8/layout/vList2"/>
    <dgm:cxn modelId="{7AC3C779-7026-CD4F-8D95-0D1D8DC4F3BA}" type="presParOf" srcId="{AB939F56-D7CC-7B4A-9767-46E53AA3DCBF}" destId="{18405A7D-AAE5-954B-87BF-295BF421830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30F81-3DD8-4F8B-B869-88988CC6587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94FD225-C46D-4D40-87BE-49954BEA777C}">
      <dgm:prSet/>
      <dgm:spPr/>
      <dgm:t>
        <a:bodyPr/>
        <a:lstStyle/>
        <a:p>
          <a:r>
            <a:rPr lang="fr-BE"/>
            <a:t>• Ces classements sont tributaires des relevés systématiques que l’on peut faire (presse, réseaux sociaux, littérature…) → la Base de données lexicographiques panfrancophone (https://www.bdlp.org)</a:t>
          </a:r>
          <a:endParaRPr lang="en-US"/>
        </a:p>
      </dgm:t>
    </dgm:pt>
    <dgm:pt modelId="{E378F9AD-C3A0-4934-8905-D240BCA29431}" type="parTrans" cxnId="{D15FAC3C-FE79-4A35-946E-1BEA132A6229}">
      <dgm:prSet/>
      <dgm:spPr/>
      <dgm:t>
        <a:bodyPr/>
        <a:lstStyle/>
        <a:p>
          <a:endParaRPr lang="en-US"/>
        </a:p>
      </dgm:t>
    </dgm:pt>
    <dgm:pt modelId="{D9EB25FD-CD22-4D43-BA15-6C99C5C3D485}" type="sibTrans" cxnId="{D15FAC3C-FE79-4A35-946E-1BEA132A6229}">
      <dgm:prSet/>
      <dgm:spPr/>
      <dgm:t>
        <a:bodyPr/>
        <a:lstStyle/>
        <a:p>
          <a:endParaRPr lang="en-US"/>
        </a:p>
      </dgm:t>
    </dgm:pt>
    <dgm:pt modelId="{6713B440-A9A5-4575-B026-64E3BB3F7A1D}">
      <dgm:prSet/>
      <dgm:spPr/>
      <dgm:t>
        <a:bodyPr/>
        <a:lstStyle/>
        <a:p>
          <a:r>
            <a:rPr lang="fr-BE"/>
            <a:t>• Le fait de parler de variantes diatopiques n’élimine pas les autres variations : diachroniques (a), diastratiques (b), diaphasiques (c) ou diamésiques (d). </a:t>
          </a:r>
          <a:endParaRPr lang="en-US"/>
        </a:p>
      </dgm:t>
    </dgm:pt>
    <dgm:pt modelId="{69E07FC8-7A48-436A-84E5-EABCB81E0A4A}" type="parTrans" cxnId="{0A88B10E-22E2-465E-AEAC-8FE7E8BAD12D}">
      <dgm:prSet/>
      <dgm:spPr/>
      <dgm:t>
        <a:bodyPr/>
        <a:lstStyle/>
        <a:p>
          <a:endParaRPr lang="en-US"/>
        </a:p>
      </dgm:t>
    </dgm:pt>
    <dgm:pt modelId="{C3055D7D-BF46-4E08-854E-32110343C273}" type="sibTrans" cxnId="{0A88B10E-22E2-465E-AEAC-8FE7E8BAD12D}">
      <dgm:prSet/>
      <dgm:spPr/>
      <dgm:t>
        <a:bodyPr/>
        <a:lstStyle/>
        <a:p>
          <a:endParaRPr lang="en-US"/>
        </a:p>
      </dgm:t>
    </dgm:pt>
    <dgm:pt modelId="{41F8A0B0-78FA-3244-A65C-934CE414A768}" type="pres">
      <dgm:prSet presAssocID="{AE530F81-3DD8-4F8B-B869-88988CC6587B}" presName="hierChild1" presStyleCnt="0">
        <dgm:presLayoutVars>
          <dgm:chPref val="1"/>
          <dgm:dir/>
          <dgm:animOne val="branch"/>
          <dgm:animLvl val="lvl"/>
          <dgm:resizeHandles/>
        </dgm:presLayoutVars>
      </dgm:prSet>
      <dgm:spPr/>
    </dgm:pt>
    <dgm:pt modelId="{E2B0D507-F5AE-E240-B21B-B40C93BE8496}" type="pres">
      <dgm:prSet presAssocID="{194FD225-C46D-4D40-87BE-49954BEA777C}" presName="hierRoot1" presStyleCnt="0"/>
      <dgm:spPr/>
    </dgm:pt>
    <dgm:pt modelId="{2359D9AB-9CD9-CD40-9C57-B0F8CCEEBDEB}" type="pres">
      <dgm:prSet presAssocID="{194FD225-C46D-4D40-87BE-49954BEA777C}" presName="composite" presStyleCnt="0"/>
      <dgm:spPr/>
    </dgm:pt>
    <dgm:pt modelId="{C64C00AF-F677-C048-885E-77B61AA65D2E}" type="pres">
      <dgm:prSet presAssocID="{194FD225-C46D-4D40-87BE-49954BEA777C}" presName="background" presStyleLbl="node0" presStyleIdx="0" presStyleCnt="2"/>
      <dgm:spPr/>
    </dgm:pt>
    <dgm:pt modelId="{6AAB9412-B87A-2A4D-8452-F9457C533D28}" type="pres">
      <dgm:prSet presAssocID="{194FD225-C46D-4D40-87BE-49954BEA777C}" presName="text" presStyleLbl="fgAcc0" presStyleIdx="0" presStyleCnt="2">
        <dgm:presLayoutVars>
          <dgm:chPref val="3"/>
        </dgm:presLayoutVars>
      </dgm:prSet>
      <dgm:spPr/>
    </dgm:pt>
    <dgm:pt modelId="{0BD82A0F-9DFD-A945-AA3E-74B2A81B4BA7}" type="pres">
      <dgm:prSet presAssocID="{194FD225-C46D-4D40-87BE-49954BEA777C}" presName="hierChild2" presStyleCnt="0"/>
      <dgm:spPr/>
    </dgm:pt>
    <dgm:pt modelId="{E7CA38C2-5203-C54C-9653-770F327D6248}" type="pres">
      <dgm:prSet presAssocID="{6713B440-A9A5-4575-B026-64E3BB3F7A1D}" presName="hierRoot1" presStyleCnt="0"/>
      <dgm:spPr/>
    </dgm:pt>
    <dgm:pt modelId="{4B023FFE-8A25-3E43-BB90-0EBAFD2AB229}" type="pres">
      <dgm:prSet presAssocID="{6713B440-A9A5-4575-B026-64E3BB3F7A1D}" presName="composite" presStyleCnt="0"/>
      <dgm:spPr/>
    </dgm:pt>
    <dgm:pt modelId="{D8FE3A1A-0E79-F44A-8560-1596E55315DA}" type="pres">
      <dgm:prSet presAssocID="{6713B440-A9A5-4575-B026-64E3BB3F7A1D}" presName="background" presStyleLbl="node0" presStyleIdx="1" presStyleCnt="2"/>
      <dgm:spPr/>
    </dgm:pt>
    <dgm:pt modelId="{70766F17-C9C3-9F45-BC60-FFE5C08CC33E}" type="pres">
      <dgm:prSet presAssocID="{6713B440-A9A5-4575-B026-64E3BB3F7A1D}" presName="text" presStyleLbl="fgAcc0" presStyleIdx="1" presStyleCnt="2">
        <dgm:presLayoutVars>
          <dgm:chPref val="3"/>
        </dgm:presLayoutVars>
      </dgm:prSet>
      <dgm:spPr/>
    </dgm:pt>
    <dgm:pt modelId="{311561BF-3257-574F-88B1-96089B4C75CA}" type="pres">
      <dgm:prSet presAssocID="{6713B440-A9A5-4575-B026-64E3BB3F7A1D}" presName="hierChild2" presStyleCnt="0"/>
      <dgm:spPr/>
    </dgm:pt>
  </dgm:ptLst>
  <dgm:cxnLst>
    <dgm:cxn modelId="{0A88B10E-22E2-465E-AEAC-8FE7E8BAD12D}" srcId="{AE530F81-3DD8-4F8B-B869-88988CC6587B}" destId="{6713B440-A9A5-4575-B026-64E3BB3F7A1D}" srcOrd="1" destOrd="0" parTransId="{69E07FC8-7A48-436A-84E5-EABCB81E0A4A}" sibTransId="{C3055D7D-BF46-4E08-854E-32110343C273}"/>
    <dgm:cxn modelId="{D15FAC3C-FE79-4A35-946E-1BEA132A6229}" srcId="{AE530F81-3DD8-4F8B-B869-88988CC6587B}" destId="{194FD225-C46D-4D40-87BE-49954BEA777C}" srcOrd="0" destOrd="0" parTransId="{E378F9AD-C3A0-4934-8905-D240BCA29431}" sibTransId="{D9EB25FD-CD22-4D43-BA15-6C99C5C3D485}"/>
    <dgm:cxn modelId="{045EDD67-350A-E44E-9018-0920C9D3835D}" type="presOf" srcId="{AE530F81-3DD8-4F8B-B869-88988CC6587B}" destId="{41F8A0B0-78FA-3244-A65C-934CE414A768}" srcOrd="0" destOrd="0" presId="urn:microsoft.com/office/officeart/2005/8/layout/hierarchy1"/>
    <dgm:cxn modelId="{B3134CDC-E1BB-5D49-8D2C-EBF92F38883E}" type="presOf" srcId="{6713B440-A9A5-4575-B026-64E3BB3F7A1D}" destId="{70766F17-C9C3-9F45-BC60-FFE5C08CC33E}" srcOrd="0" destOrd="0" presId="urn:microsoft.com/office/officeart/2005/8/layout/hierarchy1"/>
    <dgm:cxn modelId="{554B3FED-9987-1846-8781-D16D0DB14E0B}" type="presOf" srcId="{194FD225-C46D-4D40-87BE-49954BEA777C}" destId="{6AAB9412-B87A-2A4D-8452-F9457C533D28}" srcOrd="0" destOrd="0" presId="urn:microsoft.com/office/officeart/2005/8/layout/hierarchy1"/>
    <dgm:cxn modelId="{118909FA-FF0D-A144-B923-1D23009B28FB}" type="presParOf" srcId="{41F8A0B0-78FA-3244-A65C-934CE414A768}" destId="{E2B0D507-F5AE-E240-B21B-B40C93BE8496}" srcOrd="0" destOrd="0" presId="urn:microsoft.com/office/officeart/2005/8/layout/hierarchy1"/>
    <dgm:cxn modelId="{FEA1534C-BB4D-1D46-ACBE-417FAAAB58F0}" type="presParOf" srcId="{E2B0D507-F5AE-E240-B21B-B40C93BE8496}" destId="{2359D9AB-9CD9-CD40-9C57-B0F8CCEEBDEB}" srcOrd="0" destOrd="0" presId="urn:microsoft.com/office/officeart/2005/8/layout/hierarchy1"/>
    <dgm:cxn modelId="{62554158-70CA-0444-A02A-73FADDEF4781}" type="presParOf" srcId="{2359D9AB-9CD9-CD40-9C57-B0F8CCEEBDEB}" destId="{C64C00AF-F677-C048-885E-77B61AA65D2E}" srcOrd="0" destOrd="0" presId="urn:microsoft.com/office/officeart/2005/8/layout/hierarchy1"/>
    <dgm:cxn modelId="{6AB157F1-6653-1849-9266-8470BC08B9B7}" type="presParOf" srcId="{2359D9AB-9CD9-CD40-9C57-B0F8CCEEBDEB}" destId="{6AAB9412-B87A-2A4D-8452-F9457C533D28}" srcOrd="1" destOrd="0" presId="urn:microsoft.com/office/officeart/2005/8/layout/hierarchy1"/>
    <dgm:cxn modelId="{04550626-6293-2547-BFA9-D5621AE81A3F}" type="presParOf" srcId="{E2B0D507-F5AE-E240-B21B-B40C93BE8496}" destId="{0BD82A0F-9DFD-A945-AA3E-74B2A81B4BA7}" srcOrd="1" destOrd="0" presId="urn:microsoft.com/office/officeart/2005/8/layout/hierarchy1"/>
    <dgm:cxn modelId="{2D325516-EB4F-8B49-BEEA-61B642562016}" type="presParOf" srcId="{41F8A0B0-78FA-3244-A65C-934CE414A768}" destId="{E7CA38C2-5203-C54C-9653-770F327D6248}" srcOrd="1" destOrd="0" presId="urn:microsoft.com/office/officeart/2005/8/layout/hierarchy1"/>
    <dgm:cxn modelId="{E1529FF2-F755-684A-A244-135EE5D592BC}" type="presParOf" srcId="{E7CA38C2-5203-C54C-9653-770F327D6248}" destId="{4B023FFE-8A25-3E43-BB90-0EBAFD2AB229}" srcOrd="0" destOrd="0" presId="urn:microsoft.com/office/officeart/2005/8/layout/hierarchy1"/>
    <dgm:cxn modelId="{A5F47944-D2C9-1F45-886E-19156C705AF9}" type="presParOf" srcId="{4B023FFE-8A25-3E43-BB90-0EBAFD2AB229}" destId="{D8FE3A1A-0E79-F44A-8560-1596E55315DA}" srcOrd="0" destOrd="0" presId="urn:microsoft.com/office/officeart/2005/8/layout/hierarchy1"/>
    <dgm:cxn modelId="{56314D58-EF5D-6948-9E6F-4BEC9F344E5A}" type="presParOf" srcId="{4B023FFE-8A25-3E43-BB90-0EBAFD2AB229}" destId="{70766F17-C9C3-9F45-BC60-FFE5C08CC33E}" srcOrd="1" destOrd="0" presId="urn:microsoft.com/office/officeart/2005/8/layout/hierarchy1"/>
    <dgm:cxn modelId="{724A7955-1AD7-3B4D-B196-87A88FD7DD6A}" type="presParOf" srcId="{E7CA38C2-5203-C54C-9653-770F327D6248}" destId="{311561BF-3257-574F-88B1-96089B4C75C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7D363-C35E-DB4A-966C-44DDEF272CC9}">
      <dsp:nvSpPr>
        <dsp:cNvPr id="0" name=""/>
        <dsp:cNvSpPr/>
      </dsp:nvSpPr>
      <dsp:spPr>
        <a:xfrm>
          <a:off x="0" y="0"/>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BBCD6-ED1B-7A4A-9757-79BB75465821}">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fr-FR" sz="3800" kern="1200"/>
            <a:t>Les belgicismes phonétiques</a:t>
          </a:r>
          <a:endParaRPr lang="en-US" sz="3800" kern="1200"/>
        </a:p>
      </dsp:txBody>
      <dsp:txXfrm>
        <a:off x="0" y="0"/>
        <a:ext cx="6291714" cy="1382683"/>
      </dsp:txXfrm>
    </dsp:sp>
    <dsp:sp modelId="{A017E769-5D7B-A84B-8BEF-127A629F1DB1}">
      <dsp:nvSpPr>
        <dsp:cNvPr id="0" name=""/>
        <dsp:cNvSpPr/>
      </dsp:nvSpPr>
      <dsp:spPr>
        <a:xfrm>
          <a:off x="0" y="1382683"/>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20753F-1719-F24E-8637-E426923F4C4B}">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fr-FR" sz="3800" kern="1200"/>
            <a:t>Les belgicismes lexicaux</a:t>
          </a:r>
          <a:endParaRPr lang="en-US" sz="3800" kern="1200"/>
        </a:p>
      </dsp:txBody>
      <dsp:txXfrm>
        <a:off x="0" y="1382683"/>
        <a:ext cx="6291714" cy="1382683"/>
      </dsp:txXfrm>
    </dsp:sp>
    <dsp:sp modelId="{E1690BA0-96EB-904F-B974-18DBB6B895B0}">
      <dsp:nvSpPr>
        <dsp:cNvPr id="0" name=""/>
        <dsp:cNvSpPr/>
      </dsp:nvSpPr>
      <dsp:spPr>
        <a:xfrm>
          <a:off x="0" y="2765367"/>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0AEFC-C25C-2545-AC13-25E8270524F0}">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fr-FR" sz="3800" kern="1200" dirty="0"/>
            <a:t>Les belgicismes morpho-syntaxiques</a:t>
          </a:r>
          <a:endParaRPr lang="en-US" sz="3800" kern="1200" dirty="0"/>
        </a:p>
      </dsp:txBody>
      <dsp:txXfrm>
        <a:off x="0" y="2765367"/>
        <a:ext cx="6291714" cy="1382683"/>
      </dsp:txXfrm>
    </dsp:sp>
    <dsp:sp modelId="{A71B8256-8FF2-5E45-939D-B1174B03D3B2}">
      <dsp:nvSpPr>
        <dsp:cNvPr id="0" name=""/>
        <dsp:cNvSpPr/>
      </dsp:nvSpPr>
      <dsp:spPr>
        <a:xfrm>
          <a:off x="0" y="4148051"/>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47A74-F2C3-8F4D-8313-EC863276C059}">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fr-FR" sz="3800" kern="1200"/>
            <a:t>(Les belgicismes discursifs)</a:t>
          </a:r>
          <a:endParaRPr lang="en-US" sz="3800" kern="1200"/>
        </a:p>
      </dsp:txBody>
      <dsp:txXfrm>
        <a:off x="0" y="4148051"/>
        <a:ext cx="6291714" cy="1382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F151B-35C7-A24E-9C10-6A08CE1CBFC8}">
      <dsp:nvSpPr>
        <dsp:cNvPr id="0" name=""/>
        <dsp:cNvSpPr/>
      </dsp:nvSpPr>
      <dsp:spPr>
        <a:xfrm>
          <a:off x="0" y="2843"/>
          <a:ext cx="9358827" cy="1371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BE" sz="2200" kern="1200" dirty="0"/>
            <a:t>Les « belgicismes » sont soumis à la variation diachronique (apparition, essor, recul, disparition) comme les autres faits de langue… Ex. </a:t>
          </a:r>
          <a:r>
            <a:rPr lang="fr-BE" sz="2200" i="1" kern="1200" dirty="0"/>
            <a:t>crolle</a:t>
          </a:r>
          <a:r>
            <a:rPr lang="fr-BE" sz="2200" kern="1200" dirty="0"/>
            <a:t> (</a:t>
          </a:r>
          <a:r>
            <a:rPr lang="fr-BE" sz="2200" i="1" kern="1200" dirty="0"/>
            <a:t>copeau</a:t>
          </a:r>
          <a:r>
            <a:rPr lang="fr-BE" sz="2200" kern="1200" dirty="0"/>
            <a:t>) – cf. la notion de « vitalité » introduite par M. </a:t>
          </a:r>
          <a:r>
            <a:rPr lang="fr-BE" sz="2200" kern="1200" dirty="0" err="1"/>
            <a:t>Francard</a:t>
          </a:r>
          <a:r>
            <a:rPr lang="fr-BE" sz="2200" kern="1200" dirty="0"/>
            <a:t> dans son dictionnaire</a:t>
          </a:r>
          <a:endParaRPr lang="en-US" sz="2200" kern="1200" dirty="0"/>
        </a:p>
      </dsp:txBody>
      <dsp:txXfrm>
        <a:off x="66964" y="69807"/>
        <a:ext cx="9224899" cy="1237831"/>
      </dsp:txXfrm>
    </dsp:sp>
    <dsp:sp modelId="{6BE743A3-4C12-6A42-B456-BB79F196B987}">
      <dsp:nvSpPr>
        <dsp:cNvPr id="0" name=""/>
        <dsp:cNvSpPr/>
      </dsp:nvSpPr>
      <dsp:spPr>
        <a:xfrm>
          <a:off x="0" y="1387273"/>
          <a:ext cx="9358827" cy="137175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BE" sz="2200" kern="1200" dirty="0"/>
            <a:t>Tous les Belges francophones ne s’expriment pas de la même manière en fonction de leur origine sociale, de leur scolarisation, etc. Ex. </a:t>
          </a:r>
          <a:r>
            <a:rPr lang="fr-BE" sz="2200" i="1" kern="1200" dirty="0"/>
            <a:t>jatte</a:t>
          </a:r>
          <a:r>
            <a:rPr lang="fr-BE" sz="2200" kern="1200" dirty="0"/>
            <a:t> (une jatte de café)</a:t>
          </a:r>
          <a:endParaRPr lang="en-US" sz="2200" kern="1200" dirty="0"/>
        </a:p>
      </dsp:txBody>
      <dsp:txXfrm>
        <a:off x="66964" y="1454237"/>
        <a:ext cx="9224899" cy="1237831"/>
      </dsp:txXfrm>
    </dsp:sp>
    <dsp:sp modelId="{4AD69A42-A5CB-7F43-89F6-42F93E1A69D1}">
      <dsp:nvSpPr>
        <dsp:cNvPr id="0" name=""/>
        <dsp:cNvSpPr/>
      </dsp:nvSpPr>
      <dsp:spPr>
        <a:xfrm>
          <a:off x="0" y="2771702"/>
          <a:ext cx="9358827" cy="137175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BE" sz="2200" kern="1200" dirty="0"/>
            <a:t>Le contexte plus ou moins formel, plus ou moins familier influe aussi ; les « façons de parler » varient selon les situations de communication. Ex. </a:t>
          </a:r>
          <a:r>
            <a:rPr lang="fr-BE" sz="2200" i="1" kern="1200" dirty="0" err="1"/>
            <a:t>djok</a:t>
          </a:r>
          <a:r>
            <a:rPr lang="fr-BE" sz="2200" kern="1200" dirty="0"/>
            <a:t> = toilettes [emprunt au wallon, « perchoir »])</a:t>
          </a:r>
          <a:endParaRPr lang="en-US" sz="2200" kern="1200" dirty="0"/>
        </a:p>
      </dsp:txBody>
      <dsp:txXfrm>
        <a:off x="66964" y="2838666"/>
        <a:ext cx="9224899" cy="1237831"/>
      </dsp:txXfrm>
    </dsp:sp>
    <dsp:sp modelId="{18405A7D-AAE5-954B-87BF-295BF421830A}">
      <dsp:nvSpPr>
        <dsp:cNvPr id="0" name=""/>
        <dsp:cNvSpPr/>
      </dsp:nvSpPr>
      <dsp:spPr>
        <a:xfrm>
          <a:off x="0" y="4156132"/>
          <a:ext cx="9358827" cy="13717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BE" sz="2200" kern="1200" dirty="0"/>
            <a:t>Le fait que la communication se fasse à l’oral ou à l’écrit a également un impact sur la présence/le choix des belgicismes (la modalité écrite ne recoupant pas nécessairement l’opposition familier &gt;&lt; formel). Ex. </a:t>
          </a:r>
          <a:r>
            <a:rPr lang="fr-BE" sz="2200" i="1" kern="1200" dirty="0"/>
            <a:t>nunuche</a:t>
          </a:r>
          <a:r>
            <a:rPr lang="fr-BE" sz="2200" kern="1200" dirty="0"/>
            <a:t> (personne peu délurée) ou </a:t>
          </a:r>
          <a:r>
            <a:rPr lang="fr-BE" sz="2200" i="1" kern="1200" dirty="0"/>
            <a:t>biesse</a:t>
          </a:r>
          <a:r>
            <a:rPr lang="fr-BE" sz="2200" kern="1200" dirty="0"/>
            <a:t> (bête)</a:t>
          </a:r>
          <a:endParaRPr lang="en-US" sz="2200" kern="1200" dirty="0"/>
        </a:p>
      </dsp:txBody>
      <dsp:txXfrm>
        <a:off x="66964" y="4223096"/>
        <a:ext cx="9224899" cy="1237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C00AF-F677-C048-885E-77B61AA65D2E}">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AB9412-B87A-2A4D-8452-F9457C533D28}">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BE" sz="2200" kern="1200"/>
            <a:t>• Ces classements sont tributaires des relevés systématiques que l’on peut faire (presse, réseaux sociaux, littérature…) → la Base de données lexicographiques panfrancophone (https://www.bdlp.org)</a:t>
          </a:r>
          <a:endParaRPr lang="en-US" sz="2200" kern="1200"/>
        </a:p>
      </dsp:txBody>
      <dsp:txXfrm>
        <a:off x="696297" y="538547"/>
        <a:ext cx="4171627" cy="2590157"/>
      </dsp:txXfrm>
    </dsp:sp>
    <dsp:sp modelId="{D8FE3A1A-0E79-F44A-8560-1596E55315DA}">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66F17-C9C3-9F45-BC60-FFE5C08CC33E}">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BE" sz="2200" kern="1200"/>
            <a:t>• Le fait de parler de variantes diatopiques n’élimine pas les autres variations : diachroniques (a), diastratiques (b), diaphasiques (c) ou diamésiques (d). </a:t>
          </a:r>
          <a:endParaRPr lang="en-US" sz="22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0DC98-04DD-5B4A-802D-D8133872E320}" type="datetimeFigureOut">
              <a:rPr lang="fr-FR" smtClean="0"/>
              <a:t>07/04/2025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AEB1D-FECC-474D-B3C0-A827142F5BE1}" type="slidenum">
              <a:rPr lang="fr-FR" smtClean="0"/>
              <a:t>‹N°›</a:t>
            </a:fld>
            <a:endParaRPr lang="fr-FR"/>
          </a:p>
        </p:txBody>
      </p:sp>
    </p:spTree>
    <p:extLst>
      <p:ext uri="{BB962C8B-B14F-4D97-AF65-F5344CB8AC3E}">
        <p14:creationId xmlns:p14="http://schemas.microsoft.com/office/powerpoint/2010/main" val="2498131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Petite histoire de la variation diatopique</a:t>
            </a:r>
          </a:p>
          <a:p>
            <a:pPr marL="0" indent="0">
              <a:buNone/>
            </a:pPr>
            <a:r>
              <a:rPr lang="fr-FR" sz="1200" dirty="0"/>
              <a:t>– Peut-on parler de belgicismes avant la Belgique ? </a:t>
            </a:r>
          </a:p>
          <a:p>
            <a:pPr marL="0" indent="0">
              <a:buNone/>
            </a:pPr>
            <a:r>
              <a:rPr lang="fr-FR" sz="1200" dirty="0"/>
              <a:t>– les « belgicismes » de 1830 à aujourd’hui</a:t>
            </a:r>
          </a:p>
          <a:p>
            <a:pPr marL="0" indent="0">
              <a:buNone/>
            </a:pPr>
            <a:r>
              <a:rPr lang="fr-FR" sz="1200" dirty="0"/>
              <a:t>• Les belgicismes dans les chroniques langagières au XXe siècle </a:t>
            </a:r>
          </a:p>
          <a:p>
            <a:pPr marL="0" indent="0">
              <a:buNone/>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Petite histoire de la variation diatopique : les relevés de belgicismes de </a:t>
            </a:r>
            <a:r>
              <a:rPr lang="fr-FR" sz="1200" dirty="0" err="1"/>
              <a:t>Meurier</a:t>
            </a:r>
            <a:r>
              <a:rPr lang="fr-FR" sz="1200" dirty="0"/>
              <a:t> (XVIe siècle) au Dictionnaire de </a:t>
            </a:r>
            <a:r>
              <a:rPr lang="fr-FR" sz="1200" dirty="0" err="1"/>
              <a:t>Francard</a:t>
            </a:r>
            <a:r>
              <a:rPr lang="fr-FR" sz="1200" dirty="0"/>
              <a:t> (2021) – y compris quelques réflexions sur les représentations et attitudes à l’égard des belgicismes</a:t>
            </a:r>
          </a:p>
          <a:p>
            <a:pPr marL="0" indent="0">
              <a:buNone/>
            </a:pPr>
            <a:endParaRPr lang="fr-FR" sz="1200" dirty="0"/>
          </a:p>
          <a:p>
            <a:pPr marL="0" indent="0">
              <a:buNone/>
            </a:pPr>
            <a:r>
              <a:rPr lang="fr-FR" sz="1200" dirty="0"/>
              <a:t>Explication (point de vue linguistique)</a:t>
            </a:r>
          </a:p>
          <a:p>
            <a:pPr marL="0" indent="0">
              <a:buNone/>
            </a:pPr>
            <a:r>
              <a:rPr lang="fr-FR" sz="1200" dirty="0"/>
              <a:t>Prendre qlqs exemples (lexique / phonétique / morphosyntaxe) et renvoyer à 1997. </a:t>
            </a:r>
          </a:p>
          <a:p>
            <a:pPr marL="0" indent="0">
              <a:buNone/>
            </a:pPr>
            <a:r>
              <a:rPr lang="fr-FR" sz="1200" dirty="0"/>
              <a:t>Attitude/représentation (point de vue sociologique – Dictionnaire Moreau ?</a:t>
            </a:r>
          </a:p>
          <a:p>
            <a:pPr marL="0" indent="0">
              <a:buNone/>
            </a:pPr>
            <a:r>
              <a:rPr lang="fr-FR" sz="1200" dirty="0"/>
              <a:t>Les chroniques langagières. </a:t>
            </a:r>
          </a:p>
          <a:p>
            <a:pPr marL="0" indent="0">
              <a:buNone/>
            </a:pPr>
            <a:r>
              <a:rPr lang="fr-FR" sz="1200" dirty="0"/>
              <a:t>Norme / Variation</a:t>
            </a:r>
          </a:p>
          <a:p>
            <a:pPr marL="0" indent="0">
              <a:buNone/>
            </a:pPr>
            <a:r>
              <a:rPr lang="fr-FR" sz="1200" dirty="0"/>
              <a:t>Les relevés (de </a:t>
            </a:r>
            <a:r>
              <a:rPr lang="fr-FR" sz="1200" dirty="0" err="1"/>
              <a:t>Meurier</a:t>
            </a:r>
            <a:r>
              <a:rPr lang="fr-FR" sz="1200" dirty="0"/>
              <a:t> XVIe siècle à </a:t>
            </a:r>
            <a:r>
              <a:rPr lang="fr-FR" sz="1200" dirty="0" err="1"/>
              <a:t>Francard</a:t>
            </a:r>
            <a:r>
              <a:rPr lang="fr-FR" sz="1200" dirty="0"/>
              <a:t> XXIe siècle)</a:t>
            </a:r>
          </a:p>
          <a:p>
            <a:pPr marL="0" indent="0">
              <a:buNone/>
            </a:pPr>
            <a:r>
              <a:rPr lang="fr-FR" sz="1200" dirty="0"/>
              <a:t>Identification, traitement (attitude/représentation/point de vue linguistique, point de social)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André </a:t>
            </a:r>
            <a:r>
              <a:rPr lang="fr-FR" dirty="0" err="1"/>
              <a:t>Goosse</a:t>
            </a:r>
            <a:r>
              <a:rPr lang="fr-FR" dirty="0"/>
              <a:t> + TLFi + </a:t>
            </a:r>
            <a:r>
              <a:rPr lang="fr-FR" dirty="0" err="1"/>
              <a:t>M.-L.Moreau</a:t>
            </a:r>
            <a:r>
              <a:rPr lang="fr-FR" dirty="0"/>
              <a:t> (éd.). </a:t>
            </a:r>
          </a:p>
          <a:p>
            <a:pPr marL="0" indent="0">
              <a:buNone/>
            </a:pPr>
            <a:r>
              <a:rPr lang="fr-FR" dirty="0"/>
              <a:t>1</a:t>
            </a:r>
            <a:r>
              <a:rPr lang="fr-FR" baseline="30000" dirty="0"/>
              <a:t>re</a:t>
            </a:r>
            <a:r>
              <a:rPr lang="fr-FR" dirty="0"/>
              <a:t> occurrence = 1811. </a:t>
            </a:r>
          </a:p>
          <a:p>
            <a:pPr marL="0" indent="0">
              <a:buNone/>
            </a:pPr>
            <a:r>
              <a:rPr lang="fr-FR" dirty="0"/>
              <a:t>Oui même si l’on ne parlait pas de belgicismes, mais de flandricismes et de wallonismes.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2</a:t>
            </a:fld>
            <a:endParaRPr lang="fr-FR"/>
          </a:p>
        </p:txBody>
      </p:sp>
    </p:spTree>
    <p:extLst>
      <p:ext uri="{BB962C8B-B14F-4D97-AF65-F5344CB8AC3E}">
        <p14:creationId xmlns:p14="http://schemas.microsoft.com/office/powerpoint/2010/main" val="46111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Avoir bon = </a:t>
            </a:r>
            <a:r>
              <a:rPr lang="fr-FR" b="1" dirty="0"/>
              <a:t>éprouver du plaisir, du bien-être </a:t>
            </a:r>
            <a:r>
              <a:rPr lang="fr-FR" dirty="0"/>
              <a:t>(avec infinitif ou en construction absolue : on a eu bon, hier à la soirée / j’ai bon de la voir rire ainsi).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Petit pain à l’eau tantôt de forme arrondie, tantôt de forme allongée. Emploi sporadique en Fr.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 plus vous en faites, au plus il vous méprise. Vitalité stable.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Femme de ménage. Femme qui vient faire les tâches ménagères dans une maison ou une institution.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Bien luné, mal luné. De bon poil, de mauvais poil.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Avoir de bon : de reste, de réserve.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11</a:t>
            </a:fld>
            <a:endParaRPr lang="fr-FR"/>
          </a:p>
        </p:txBody>
      </p:sp>
    </p:spTree>
    <p:extLst>
      <p:ext uri="{BB962C8B-B14F-4D97-AF65-F5344CB8AC3E}">
        <p14:creationId xmlns:p14="http://schemas.microsoft.com/office/powerpoint/2010/main" val="198976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Avoir une conduite répréhensible. Mal se conduire.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Ensemble des éléments constitutifs d’un tout. Intégralité, totalité. </a:t>
            </a:r>
            <a:r>
              <a:rPr lang="fr-FR" dirty="0" err="1"/>
              <a:t>Ré-emplois</a:t>
            </a:r>
            <a:r>
              <a:rPr lang="fr-FR" dirty="0"/>
              <a:t> récents en France.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12</a:t>
            </a:fld>
            <a:endParaRPr lang="fr-FR"/>
          </a:p>
        </p:txBody>
      </p:sp>
    </p:spTree>
    <p:extLst>
      <p:ext uri="{BB962C8B-B14F-4D97-AF65-F5344CB8AC3E}">
        <p14:creationId xmlns:p14="http://schemas.microsoft.com/office/powerpoint/2010/main" val="214618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15</a:t>
            </a:fld>
            <a:endParaRPr lang="fr-FR"/>
          </a:p>
        </p:txBody>
      </p:sp>
    </p:spTree>
    <p:extLst>
      <p:ext uri="{BB962C8B-B14F-4D97-AF65-F5344CB8AC3E}">
        <p14:creationId xmlns:p14="http://schemas.microsoft.com/office/powerpoint/2010/main" val="3659334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Fiston =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23</a:t>
            </a:fld>
            <a:endParaRPr lang="fr-FR"/>
          </a:p>
        </p:txBody>
      </p:sp>
    </p:spTree>
    <p:extLst>
      <p:ext uri="{BB962C8B-B14F-4D97-AF65-F5344CB8AC3E}">
        <p14:creationId xmlns:p14="http://schemas.microsoft.com/office/powerpoint/2010/main" val="83427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Fiston =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24</a:t>
            </a:fld>
            <a:endParaRPr lang="fr-FR"/>
          </a:p>
        </p:txBody>
      </p:sp>
    </p:spTree>
    <p:extLst>
      <p:ext uri="{BB962C8B-B14F-4D97-AF65-F5344CB8AC3E}">
        <p14:creationId xmlns:p14="http://schemas.microsoft.com/office/powerpoint/2010/main" val="225390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Fiston =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25</a:t>
            </a:fld>
            <a:endParaRPr lang="fr-FR"/>
          </a:p>
        </p:txBody>
      </p:sp>
    </p:spTree>
    <p:extLst>
      <p:ext uri="{BB962C8B-B14F-4D97-AF65-F5344CB8AC3E}">
        <p14:creationId xmlns:p14="http://schemas.microsoft.com/office/powerpoint/2010/main" val="1799370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Identités multiples et changeantes.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28</a:t>
            </a:fld>
            <a:endParaRPr lang="fr-FR"/>
          </a:p>
        </p:txBody>
      </p:sp>
    </p:spTree>
    <p:extLst>
      <p:ext uri="{BB962C8B-B14F-4D97-AF65-F5344CB8AC3E}">
        <p14:creationId xmlns:p14="http://schemas.microsoft.com/office/powerpoint/2010/main" val="226415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Identités multiples et changeantes.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30</a:t>
            </a:fld>
            <a:endParaRPr lang="fr-FR"/>
          </a:p>
        </p:txBody>
      </p:sp>
    </p:spTree>
    <p:extLst>
      <p:ext uri="{BB962C8B-B14F-4D97-AF65-F5344CB8AC3E}">
        <p14:creationId xmlns:p14="http://schemas.microsoft.com/office/powerpoint/2010/main" val="183299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Copeau = </a:t>
            </a:r>
            <a:r>
              <a:rPr lang="fr-BE" b="0" i="0" u="none" strike="noStrike" dirty="0">
                <a:solidFill>
                  <a:srgbClr val="000000"/>
                </a:solidFill>
                <a:effectLst/>
                <a:latin typeface="-webkit-standard"/>
              </a:rPr>
              <a:t>Petite chute de bois très mince et très légère, de forme généralement arrondie, arrachée par un outil tranchant comme la hache, le rabot, la varlope, lors du travail du bois (TLFi).</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*La question des francophones de Flandre mériterait un développement particulier.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31</a:t>
            </a:fld>
            <a:endParaRPr lang="fr-FR"/>
          </a:p>
        </p:txBody>
      </p:sp>
    </p:spTree>
    <p:extLst>
      <p:ext uri="{BB962C8B-B14F-4D97-AF65-F5344CB8AC3E}">
        <p14:creationId xmlns:p14="http://schemas.microsoft.com/office/powerpoint/2010/main" val="8059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BE" sz="1200" dirty="0">
                <a:effectLst/>
                <a:ea typeface="Times New Roman" panose="02020603050405020304" pitchFamily="18" charset="0"/>
              </a:rPr>
              <a:t>Carte de la Romania </a:t>
            </a:r>
            <a:r>
              <a:rPr lang="fr-BE" sz="1200" dirty="0" err="1">
                <a:effectLst/>
                <a:ea typeface="Times New Roman" panose="02020603050405020304" pitchFamily="18" charset="0"/>
              </a:rPr>
              <a:t>xxxx</a:t>
            </a:r>
            <a:r>
              <a:rPr lang="fr-BE" sz="1200" dirty="0">
                <a:effectLst/>
                <a:ea typeface="Times New Roman" panose="02020603050405020304" pitchFamily="18" charset="0"/>
              </a:rPr>
              <a:t> </a:t>
            </a:r>
          </a:p>
          <a:p>
            <a:pPr marL="0" indent="0">
              <a:buNone/>
            </a:pPr>
            <a:r>
              <a:rPr lang="fr-BE" sz="1200" dirty="0">
                <a:ea typeface="Times New Roman" panose="02020603050405020304" pitchFamily="18" charset="0"/>
              </a:rPr>
              <a:t>Carte linguistique de la Belgique + France (1997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34</a:t>
            </a:fld>
            <a:endParaRPr lang="fr-FR"/>
          </a:p>
        </p:txBody>
      </p:sp>
    </p:spTree>
    <p:extLst>
      <p:ext uri="{BB962C8B-B14F-4D97-AF65-F5344CB8AC3E}">
        <p14:creationId xmlns:p14="http://schemas.microsoft.com/office/powerpoint/2010/main" val="415106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Etat souverain d’environ 11 millions d’habitants, 30 000 km2 (entre 15 à 20 X plus petite que la France ; plus petite que les PB et la Suisse).</a:t>
            </a:r>
          </a:p>
          <a:p>
            <a:r>
              <a:rPr lang="fr-FR" dirty="0"/>
              <a:t>Origine de la frontière linguistique</a:t>
            </a:r>
          </a:p>
          <a:p>
            <a:r>
              <a:rPr lang="fr-FR" dirty="0"/>
              <a:t>44 av. J.-C. invasion romaine &gt; abandon des parlers celtiques &gt; la langue latine (d’où le français est issu)</a:t>
            </a:r>
          </a:p>
          <a:p>
            <a:r>
              <a:rPr lang="fr-FR" dirty="0"/>
              <a:t>Mais lors de la chute de l’Empire romain = invasions germaniques &gt; les Germains ont été assez nombreux dans le nord pour que leur langue s’impose ; au sud, ils se sont assimilés linguistiquement. Cette frontière n’a pas bcp bougé depuis le Haut MA (excepté BXL).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3</a:t>
            </a:fld>
            <a:endParaRPr lang="fr-FR"/>
          </a:p>
        </p:txBody>
      </p:sp>
    </p:spTree>
    <p:extLst>
      <p:ext uri="{BB962C8B-B14F-4D97-AF65-F5344CB8AC3E}">
        <p14:creationId xmlns:p14="http://schemas.microsoft.com/office/powerpoint/2010/main" val="234620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le seul dictionnaire ; il en existe depuis le début du XIXe siècle (nomenclature plus ou moins variable).</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35</a:t>
            </a:fld>
            <a:endParaRPr lang="fr-FR"/>
          </a:p>
        </p:txBody>
      </p:sp>
    </p:spTree>
    <p:extLst>
      <p:ext uri="{BB962C8B-B14F-4D97-AF65-F5344CB8AC3E}">
        <p14:creationId xmlns:p14="http://schemas.microsoft.com/office/powerpoint/2010/main" val="225764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le seul dictionnaire ; il en existe depuis le début du XIXe siècle (nomenclature plus ou moins variable).</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36</a:t>
            </a:fld>
            <a:endParaRPr lang="fr-FR"/>
          </a:p>
        </p:txBody>
      </p:sp>
    </p:spTree>
    <p:extLst>
      <p:ext uri="{BB962C8B-B14F-4D97-AF65-F5344CB8AC3E}">
        <p14:creationId xmlns:p14="http://schemas.microsoft.com/office/powerpoint/2010/main" val="41268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André </a:t>
            </a:r>
            <a:r>
              <a:rPr lang="fr-FR" dirty="0" err="1"/>
              <a:t>Goosse</a:t>
            </a:r>
            <a:r>
              <a:rPr lang="fr-FR" dirty="0"/>
              <a:t> + TLFi + </a:t>
            </a:r>
            <a:r>
              <a:rPr lang="fr-FR" dirty="0" err="1"/>
              <a:t>M.-L.Moreau</a:t>
            </a:r>
            <a:r>
              <a:rPr lang="fr-FR" dirty="0"/>
              <a:t> (éd.) + </a:t>
            </a:r>
            <a:r>
              <a:rPr lang="fr-FR" dirty="0" err="1"/>
              <a:t>Francard</a:t>
            </a:r>
            <a:r>
              <a:rPr lang="fr-FR" dirty="0"/>
              <a:t> (préface, définition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a de l’argent assez (explication &lt; flamand / wallon). Postposition de l’adverbe (</a:t>
            </a:r>
            <a:r>
              <a:rPr lang="fr-FR" dirty="0" err="1"/>
              <a:t>quatifiant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chemeClr val="bg2">
                    <a:lumMod val="50000"/>
                  </a:schemeClr>
                </a:solidFill>
                <a:effectLst/>
              </a:rPr>
              <a:t>Le français « normal », le français tout court n'est pas celui de Paris, mais celui qui est commun à l'ensemble de la francophonie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4</a:t>
            </a:fld>
            <a:endParaRPr lang="fr-FR"/>
          </a:p>
        </p:txBody>
      </p:sp>
    </p:spTree>
    <p:extLst>
      <p:ext uri="{BB962C8B-B14F-4D97-AF65-F5344CB8AC3E}">
        <p14:creationId xmlns:p14="http://schemas.microsoft.com/office/powerpoint/2010/main" val="171909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André </a:t>
            </a:r>
            <a:r>
              <a:rPr lang="fr-FR" dirty="0" err="1"/>
              <a:t>Goosse</a:t>
            </a:r>
            <a:r>
              <a:rPr lang="fr-FR" dirty="0"/>
              <a:t> + TLFi + </a:t>
            </a:r>
            <a:r>
              <a:rPr lang="fr-FR" dirty="0" err="1"/>
              <a:t>M.-L.Moreau</a:t>
            </a:r>
            <a:r>
              <a:rPr lang="fr-FR" dirty="0"/>
              <a:t> (éd.) + </a:t>
            </a:r>
            <a:r>
              <a:rPr lang="fr-FR" dirty="0" err="1"/>
              <a:t>Francard</a:t>
            </a:r>
            <a:r>
              <a:rPr lang="fr-FR" dirty="0"/>
              <a:t> (préface, définition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a de l’argent assez (explication &lt; flamand / wallon). Postposition de l’adverbe (</a:t>
            </a:r>
            <a:r>
              <a:rPr lang="fr-FR" dirty="0" err="1"/>
              <a:t>quatifiant</a:t>
            </a:r>
            <a:r>
              <a:rPr lang="fr-FR" dirty="0"/>
              <a:t>).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5</a:t>
            </a:fld>
            <a:endParaRPr lang="fr-FR"/>
          </a:p>
        </p:txBody>
      </p:sp>
    </p:spTree>
    <p:extLst>
      <p:ext uri="{BB962C8B-B14F-4D97-AF65-F5344CB8AC3E}">
        <p14:creationId xmlns:p14="http://schemas.microsoft.com/office/powerpoint/2010/main" val="13524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dirty="0">
                <a:effectLst/>
                <a:latin typeface="TimesNewRoman"/>
              </a:rPr>
              <a:t>Ici Wilmet : démêler l’écheveau des…. </a:t>
            </a:r>
            <a:r>
              <a:rPr lang="fr-BE" sz="1800" dirty="0" err="1">
                <a:effectLst/>
                <a:latin typeface="TimesNewRoman"/>
              </a:rPr>
              <a:t>xxxx</a:t>
            </a:r>
            <a:endParaRPr lang="fr-BE" sz="1800" dirty="0">
              <a:effectLst/>
              <a:latin typeface="TimesNewRoman"/>
            </a:endParaRPr>
          </a:p>
          <a:p>
            <a:r>
              <a:rPr lang="fr-BE" sz="1800" dirty="0">
                <a:effectLst/>
                <a:latin typeface="TimesNewRoman"/>
              </a:rPr>
              <a:t>Dans les </a:t>
            </a:r>
            <a:r>
              <a:rPr lang="fr-BE" sz="1800" dirty="0">
                <a:effectLst/>
                <a:latin typeface="TimesNewRoman,Italic"/>
              </a:rPr>
              <a:t>Observations sur les </a:t>
            </a:r>
            <a:r>
              <a:rPr lang="fr-BE" sz="1800" dirty="0" err="1">
                <a:effectLst/>
                <a:latin typeface="TimesNewRoman,Italic"/>
              </a:rPr>
              <a:t>écrits</a:t>
            </a:r>
            <a:r>
              <a:rPr lang="fr-BE" sz="1800" dirty="0">
                <a:effectLst/>
                <a:latin typeface="TimesNewRoman,Italic"/>
              </a:rPr>
              <a:t> modernes </a:t>
            </a:r>
            <a:r>
              <a:rPr lang="fr-BE" sz="1800" dirty="0">
                <a:effectLst/>
                <a:latin typeface="TimesNewRoman"/>
              </a:rPr>
              <a:t>(Paris, </a:t>
            </a:r>
            <a:r>
              <a:rPr lang="fr-BE" sz="1800" dirty="0" err="1">
                <a:effectLst/>
                <a:latin typeface="TimesNewRoman"/>
              </a:rPr>
              <a:t>Chaubert</a:t>
            </a:r>
            <a:r>
              <a:rPr lang="fr-BE" sz="1800" dirty="0">
                <a:effectLst/>
                <a:latin typeface="TimesNewRoman"/>
              </a:rPr>
              <a:t>, 1737), un « censeur flamand » demande à son lecteur de bien vouloir « corriger les flandricismes qui auront pu [lui] </a:t>
            </a:r>
            <a:r>
              <a:rPr lang="fr-BE" sz="1800" dirty="0" err="1">
                <a:effectLst/>
                <a:latin typeface="TimesNewRoman"/>
              </a:rPr>
              <a:t>échapper</a:t>
            </a:r>
            <a:r>
              <a:rPr lang="fr-BE" sz="1800" dirty="0">
                <a:effectLst/>
                <a:latin typeface="TimesNewRoman"/>
              </a:rPr>
              <a:t> ». </a:t>
            </a:r>
          </a:p>
          <a:p>
            <a:r>
              <a:rPr lang="fr-BE" sz="1800" dirty="0">
                <a:effectLst/>
                <a:latin typeface="TimesNewRoman"/>
              </a:rPr>
              <a:t>Par le lexicographe et imprimeur Henri Estienne in A. Henry, Histoire des mots Wallon et Wallonie, Mont-sur-Marchienne, Institut J. Destrée, 1990, p. 62 et pp. 101-102.</a:t>
            </a:r>
            <a:endParaRPr lang="fr-BE" dirty="0"/>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6</a:t>
            </a:fld>
            <a:endParaRPr lang="fr-FR"/>
          </a:p>
        </p:txBody>
      </p:sp>
    </p:spTree>
    <p:extLst>
      <p:ext uri="{BB962C8B-B14F-4D97-AF65-F5344CB8AC3E}">
        <p14:creationId xmlns:p14="http://schemas.microsoft.com/office/powerpoint/2010/main" val="344476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 attendre un enfant. </a:t>
            </a:r>
            <a:r>
              <a:rPr lang="fr-BE" sz="1200" b="1" dirty="0">
                <a:ea typeface="Times New Roman" panose="02020603050405020304" pitchFamily="18" charset="0"/>
              </a:rPr>
              <a:t>Être enceinte</a:t>
            </a:r>
            <a:r>
              <a:rPr lang="fr-BE" sz="1200" dirty="0">
                <a:ea typeface="Times New Roman" panose="02020603050405020304" pitchFamily="18" charset="0"/>
              </a:rPr>
              <a:t>. Vitalité élevée et stable.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 </a:t>
            </a:r>
            <a:r>
              <a:rPr lang="fr-BE" sz="1200" b="1" dirty="0">
                <a:ea typeface="Times New Roman" panose="02020603050405020304" pitchFamily="18" charset="0"/>
              </a:rPr>
              <a:t>cela n’avance à rien 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Emploi impersonnel. Cela n’avance à rien / Avance dans le sens d’avantage, d’intérêt (il n’y a pas d’avantage/d’intérêt à faire cela)</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Mali = ce qui manque dans un budget pour équilibrer les dépenses et les recettes. </a:t>
            </a:r>
            <a:r>
              <a:rPr lang="fr-BE" sz="1200" b="1" dirty="0">
                <a:ea typeface="Times New Roman" panose="02020603050405020304" pitchFamily="18" charset="0"/>
              </a:rPr>
              <a:t>Déficit</a:t>
            </a:r>
            <a:r>
              <a:rPr lang="fr-BE" sz="1200" dirty="0">
                <a:ea typeface="Times New Roman" panose="02020603050405020304" pitchFamily="18" charset="0"/>
              </a:rPr>
              <a:t>. (</a:t>
            </a:r>
            <a:r>
              <a:rPr lang="fr-BE" sz="1200" dirty="0" err="1">
                <a:ea typeface="Times New Roman" panose="02020603050405020304" pitchFamily="18" charset="0"/>
              </a:rPr>
              <a:t>aliquid</a:t>
            </a:r>
            <a:r>
              <a:rPr lang="fr-BE" sz="1200" dirty="0">
                <a:ea typeface="Times New Roman" panose="02020603050405020304" pitchFamily="18" charset="0"/>
              </a:rPr>
              <a:t> mali : quelque chose de mauvais). Un boni = </a:t>
            </a:r>
            <a:r>
              <a:rPr lang="fr-BE" sz="1200" dirty="0" err="1">
                <a:ea typeface="Times New Roman" panose="02020603050405020304" pitchFamily="18" charset="0"/>
              </a:rPr>
              <a:t>aliquid</a:t>
            </a:r>
            <a:r>
              <a:rPr lang="fr-BE" sz="1200" dirty="0">
                <a:ea typeface="Times New Roman" panose="02020603050405020304" pitchFamily="18" charset="0"/>
              </a:rPr>
              <a:t> boni.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Bloquer (emprunt au </a:t>
            </a:r>
            <a:r>
              <a:rPr lang="fr-BE" sz="1200" dirty="0" err="1">
                <a:ea typeface="Times New Roman" panose="02020603050405020304" pitchFamily="18" charset="0"/>
              </a:rPr>
              <a:t>ndls</a:t>
            </a:r>
            <a:r>
              <a:rPr lang="fr-BE" sz="1200" dirty="0">
                <a:ea typeface="Times New Roman" panose="02020603050405020304" pitchFamily="18" charset="0"/>
              </a:rPr>
              <a:t> </a:t>
            </a:r>
            <a:r>
              <a:rPr lang="fr-BE" sz="1200" dirty="0" err="1">
                <a:ea typeface="Times New Roman" panose="02020603050405020304" pitchFamily="18" charset="0"/>
              </a:rPr>
              <a:t>blokken</a:t>
            </a:r>
            <a:r>
              <a:rPr lang="fr-BE" sz="1200" dirty="0">
                <a:ea typeface="Times New Roman" panose="02020603050405020304" pitchFamily="18" charset="0"/>
              </a:rPr>
              <a:t>) ; dérivé = la bloque (préparation intensive aux examens ; voir aussi blocus). </a:t>
            </a:r>
            <a:r>
              <a:rPr lang="fr-BE" sz="1200" b="1" dirty="0">
                <a:ea typeface="Times New Roman" panose="02020603050405020304" pitchFamily="18" charset="0"/>
              </a:rPr>
              <a:t>Bûcher, potasser les cours</a:t>
            </a:r>
            <a:r>
              <a:rPr lang="fr-BE" sz="1200" dirty="0">
                <a:ea typeface="Times New Roman" panose="02020603050405020304" pitchFamily="18" charset="0"/>
              </a:rPr>
              <a:t>. Période de révision.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a typeface="Times New Roman" panose="02020603050405020304" pitchFamily="18" charset="0"/>
              </a:rPr>
              <a:t>Être busé = avoir échoué lors d’un examen. Néologisme à partir de buse (échec, origine incertaine). </a:t>
            </a:r>
            <a:r>
              <a:rPr lang="fr-BE" sz="1200" b="1" dirty="0">
                <a:ea typeface="Times New Roman" panose="02020603050405020304" pitchFamily="18" charset="0"/>
              </a:rPr>
              <a:t>Recaler, échouer</a:t>
            </a:r>
            <a:r>
              <a:rPr lang="fr-BE" sz="1200" dirty="0">
                <a:ea typeface="Times New Roman" panose="02020603050405020304" pitchFamily="18" charset="0"/>
              </a:rPr>
              <a:t>, coller.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7</a:t>
            </a:fld>
            <a:endParaRPr lang="fr-FR"/>
          </a:p>
        </p:txBody>
      </p:sp>
    </p:spTree>
    <p:extLst>
      <p:ext uri="{BB962C8B-B14F-4D97-AF65-F5344CB8AC3E}">
        <p14:creationId xmlns:p14="http://schemas.microsoft.com/office/powerpoint/2010/main" val="320345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Émérite : conserve son titre après avoir cessé d’exercer sa fonction. Pour les magistrats et les professeurs d’université. Influence de l’allemand </a:t>
            </a:r>
            <a:r>
              <a:rPr lang="fr-FR" i="1" dirty="0"/>
              <a:t>: </a:t>
            </a:r>
            <a:r>
              <a:rPr lang="fr-FR" i="1" dirty="0" err="1"/>
              <a:t>ein</a:t>
            </a:r>
            <a:r>
              <a:rPr lang="fr-FR" i="1" dirty="0"/>
              <a:t> </a:t>
            </a:r>
            <a:r>
              <a:rPr lang="fr-FR" i="1" dirty="0" err="1"/>
              <a:t>emeritierter</a:t>
            </a:r>
            <a:r>
              <a:rPr lang="fr-FR" i="1" dirty="0"/>
              <a:t> Professor</a:t>
            </a:r>
            <a:r>
              <a:rPr lang="fr-FR" dirty="0"/>
              <a:t>. Le terme émérite existe en français de France, mais avec un sens différent. </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BE" sz="1200" dirty="0">
                <a:ea typeface="Times New Roman" panose="02020603050405020304" pitchFamily="18" charset="0"/>
              </a:rPr>
              <a:t>Cela dit, les frontières sont poreuses, les mots ont toujours voyagé…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 xénismes (tsar, toundra, moujik, kopek…).`</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Waterzooi : emprunt au flamand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Terrain marécageux, fange (emprunt au wallon)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Bière fabriquée dans la région BXL.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Fondu au fromage = croquette au fromage</a:t>
            </a:r>
            <a:r>
              <a:rPr lang="fr-FR" dirty="0"/>
              <a:t>. Fondue suisse, fondue bourguignonne.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8</a:t>
            </a:fld>
            <a:endParaRPr lang="fr-FR"/>
          </a:p>
        </p:txBody>
      </p:sp>
    </p:spTree>
    <p:extLst>
      <p:ext uri="{BB962C8B-B14F-4D97-AF65-F5344CB8AC3E}">
        <p14:creationId xmlns:p14="http://schemas.microsoft.com/office/powerpoint/2010/main" val="366557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Boucle de cheveux </a:t>
            </a:r>
            <a:r>
              <a:rPr lang="fr-FR" dirty="0"/>
              <a:t>(emprunt au </a:t>
            </a:r>
            <a:r>
              <a:rPr lang="fr-FR" dirty="0" err="1"/>
              <a:t>ndls</a:t>
            </a:r>
            <a:r>
              <a:rPr lang="fr-FR" dirty="0"/>
              <a:t> </a:t>
            </a:r>
            <a:r>
              <a:rPr lang="fr-FR" i="1" dirty="0" err="1"/>
              <a:t>krol</a:t>
            </a:r>
            <a:r>
              <a:rPr lang="fr-FR" dirty="0"/>
              <a:t>). Inconnu du TLFi.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Aller à la cour (se rendre aux toilettes). Localisation ancienne des toilettes (dans la cour).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Allée carrossable bordée d’arbres</a:t>
            </a:r>
            <a:r>
              <a:rPr lang="fr-FR" dirty="0"/>
              <a:t>. Emprunt au </a:t>
            </a:r>
            <a:r>
              <a:rPr lang="fr-FR" dirty="0" err="1"/>
              <a:t>ndls</a:t>
            </a:r>
            <a:r>
              <a:rPr lang="fr-FR" dirty="0"/>
              <a:t> (</a:t>
            </a:r>
            <a:r>
              <a:rPr lang="fr-FR" dirty="0" err="1"/>
              <a:t>drijven</a:t>
            </a:r>
            <a:r>
              <a:rPr lang="fr-FR" dirty="0"/>
              <a:t>, conduire).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Conduit raccordant le poêle à la cheminée (</a:t>
            </a:r>
            <a:r>
              <a:rPr lang="fr-FR" b="1" dirty="0"/>
              <a:t>tuyau de poêle</a:t>
            </a:r>
            <a:r>
              <a:rPr lang="fr-FR" dirty="0"/>
              <a:t>). Autres sens… Décroissant.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Qu’est-ce que c’est pour un appareil (ce) que tu as acheté là ? Quel genre d’appareil est-ce ? Influence de la construction germanique </a:t>
            </a:r>
            <a:r>
              <a:rPr lang="fr-FR" dirty="0" err="1"/>
              <a:t>wat</a:t>
            </a:r>
            <a:r>
              <a:rPr lang="fr-FR" dirty="0"/>
              <a:t> </a:t>
            </a:r>
            <a:r>
              <a:rPr lang="fr-FR" dirty="0" err="1"/>
              <a:t>is</a:t>
            </a:r>
            <a:r>
              <a:rPr lang="fr-FR" dirty="0"/>
              <a:t> </a:t>
            </a:r>
            <a:r>
              <a:rPr lang="fr-FR" dirty="0" err="1"/>
              <a:t>dat</a:t>
            </a:r>
            <a:r>
              <a:rPr lang="fr-FR" dirty="0"/>
              <a:t> </a:t>
            </a:r>
            <a:r>
              <a:rPr lang="fr-FR" dirty="0" err="1"/>
              <a:t>voor</a:t>
            </a:r>
            <a:r>
              <a:rPr lang="fr-FR" dirty="0"/>
              <a:t> Wat </a:t>
            </a:r>
            <a:r>
              <a:rPr lang="fr-FR" dirty="0" err="1"/>
              <a:t>is</a:t>
            </a:r>
            <a:r>
              <a:rPr lang="fr-FR" dirty="0"/>
              <a:t> </a:t>
            </a:r>
            <a:r>
              <a:rPr lang="fr-FR" dirty="0" err="1"/>
              <a:t>dast</a:t>
            </a:r>
            <a:r>
              <a:rPr lang="fr-FR" dirty="0"/>
              <a:t> </a:t>
            </a:r>
            <a:r>
              <a:rPr lang="fr-FR" dirty="0" err="1"/>
              <a:t>für</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Édicule où l’on vend des journaux. </a:t>
            </a:r>
            <a:r>
              <a:rPr lang="fr-FR" b="1" dirty="0"/>
              <a:t>Abri de bus. Kiosque à journaux</a:t>
            </a:r>
            <a:r>
              <a:rPr lang="fr-FR" dirty="0"/>
              <a:t>. Abribus. Stand. </a:t>
            </a:r>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9</a:t>
            </a:fld>
            <a:endParaRPr lang="fr-FR"/>
          </a:p>
        </p:txBody>
      </p:sp>
    </p:spTree>
    <p:extLst>
      <p:ext uri="{BB962C8B-B14F-4D97-AF65-F5344CB8AC3E}">
        <p14:creationId xmlns:p14="http://schemas.microsoft.com/office/powerpoint/2010/main" val="79294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Salle de cours généralement pourvue de gradins. Amphithéâtre. Auditoire = ensemble de personnes qui écoutent » (il a un large auditoire).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 battre sur la rue (dans). Influence possible du </a:t>
            </a:r>
            <a:r>
              <a:rPr lang="fr-FR" dirty="0" err="1"/>
              <a:t>ndls</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Matinée. Néologisme fabriqué sur le modèle d’après-midi.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337AEB1D-FECC-474D-B3C0-A827142F5BE1}" type="slidenum">
              <a:rPr lang="fr-FR" smtClean="0"/>
              <a:t>10</a:t>
            </a:fld>
            <a:endParaRPr lang="fr-FR"/>
          </a:p>
        </p:txBody>
      </p:sp>
    </p:spTree>
    <p:extLst>
      <p:ext uri="{BB962C8B-B14F-4D97-AF65-F5344CB8AC3E}">
        <p14:creationId xmlns:p14="http://schemas.microsoft.com/office/powerpoint/2010/main" val="389087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1F12B-CB3F-C29B-989D-0C544BF6D85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F557239-C848-21FF-9FEF-0CC1DC575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11FCB88-2234-DF73-747E-8B088989D182}"/>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5" name="Espace réservé du pied de page 4">
            <a:extLst>
              <a:ext uri="{FF2B5EF4-FFF2-40B4-BE49-F238E27FC236}">
                <a16:creationId xmlns:a16="http://schemas.microsoft.com/office/drawing/2014/main" id="{B11309A9-F40D-ABA8-352F-87921566F6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89736C-990D-9A83-B3D8-C602D1F409A3}"/>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88928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99F04-55DD-D480-744B-5B2F4455189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1FDBDC1-8786-9AB1-92DB-22DAB2D399C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EFE0F6-646E-07C7-D060-30239EF9DFE0}"/>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5" name="Espace réservé du pied de page 4">
            <a:extLst>
              <a:ext uri="{FF2B5EF4-FFF2-40B4-BE49-F238E27FC236}">
                <a16:creationId xmlns:a16="http://schemas.microsoft.com/office/drawing/2014/main" id="{D0438437-8B3D-2828-8726-2001FE7FC8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04775D-E026-1AFB-A906-66D15C091CA5}"/>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276133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1264539-9708-246D-3F54-6E075AEAE1A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47C49B2-5E83-7E7B-B73C-0C3832A835F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BA077C-0B0A-F0CE-338D-004D72646A15}"/>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5" name="Espace réservé du pied de page 4">
            <a:extLst>
              <a:ext uri="{FF2B5EF4-FFF2-40B4-BE49-F238E27FC236}">
                <a16:creationId xmlns:a16="http://schemas.microsoft.com/office/drawing/2014/main" id="{71DEF5FB-0903-4255-7D5A-F9CFCCD753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104034E-B465-3B6B-F614-D43EFE13908A}"/>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34300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D6AE3-B76E-41DF-13AA-76BEC705E41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954D9A5-61BB-13A0-2AED-7541A601CD5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859A6E-7097-3E45-69B7-A71E24530B2D}"/>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5" name="Espace réservé du pied de page 4">
            <a:extLst>
              <a:ext uri="{FF2B5EF4-FFF2-40B4-BE49-F238E27FC236}">
                <a16:creationId xmlns:a16="http://schemas.microsoft.com/office/drawing/2014/main" id="{129B4451-3369-FD46-265B-C3C4810574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07F362-BC0B-84B2-CADE-1DCAEDEBA14C}"/>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9664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FA1605-E184-A9EB-2652-EE8FA6111F1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0584E5B-7D17-9EC3-87AF-AE9B670AB5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DC9905D-CBA5-F269-F729-1227870FE813}"/>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5" name="Espace réservé du pied de page 4">
            <a:extLst>
              <a:ext uri="{FF2B5EF4-FFF2-40B4-BE49-F238E27FC236}">
                <a16:creationId xmlns:a16="http://schemas.microsoft.com/office/drawing/2014/main" id="{C0FEAEF8-DFBB-D365-0100-F844E57A02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8FD167-3E9E-0312-D54F-4C992D416823}"/>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247847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28C5F9-3453-C9BB-C539-FB45103709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AED4E7-8FC9-2B70-F677-34A8CEDB81E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28B1C86-3E8D-1AFE-71DB-B874AF01973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C8208D5-8B84-6BE3-4F71-AEC53823608B}"/>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6" name="Espace réservé du pied de page 5">
            <a:extLst>
              <a:ext uri="{FF2B5EF4-FFF2-40B4-BE49-F238E27FC236}">
                <a16:creationId xmlns:a16="http://schemas.microsoft.com/office/drawing/2014/main" id="{4BAD6527-DF7F-CA4E-37B5-53C1969FBE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A3CA4AB-B336-CD32-BB97-886BA067BA9C}"/>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290654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CDA8A-FC08-35D6-78C7-AF55FD637C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2555A18-11E0-4065-3993-159E19AAD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4D824D-E504-FD45-5FB6-9E6B68C7952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C159D8-D48A-1F63-62F8-2985D9C36F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DD644B9-F5E7-E17A-364B-44E93C04BC6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698D52D-046F-F7DA-4123-DACED97A373C}"/>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8" name="Espace réservé du pied de page 7">
            <a:extLst>
              <a:ext uri="{FF2B5EF4-FFF2-40B4-BE49-F238E27FC236}">
                <a16:creationId xmlns:a16="http://schemas.microsoft.com/office/drawing/2014/main" id="{C3E76B37-5262-8E73-312C-4B3EC1E7DA5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3D5BD31-EC97-1A50-87F7-C9E13ACD0F4B}"/>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350786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CF4BA-506E-A210-267E-80DE340D821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DC6A0B9-348D-8A8B-8FD0-52832916E5A6}"/>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4" name="Espace réservé du pied de page 3">
            <a:extLst>
              <a:ext uri="{FF2B5EF4-FFF2-40B4-BE49-F238E27FC236}">
                <a16:creationId xmlns:a16="http://schemas.microsoft.com/office/drawing/2014/main" id="{54336C7C-2FAB-709A-1586-7EB374FD3D4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A332C90-824B-A321-726B-D3CB5AE319D7}"/>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215859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522242-B4E7-4449-39C1-8D532103D7E3}"/>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3" name="Espace réservé du pied de page 2">
            <a:extLst>
              <a:ext uri="{FF2B5EF4-FFF2-40B4-BE49-F238E27FC236}">
                <a16:creationId xmlns:a16="http://schemas.microsoft.com/office/drawing/2014/main" id="{BAA04AF1-2446-936E-28D2-D4BDEF01EBE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3EAF619-3EE1-B8B3-36A7-B9943F7AB0CE}"/>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382250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6CF95-BDA0-99DC-70A8-E6F02F941F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F407B1B-6422-FAE0-94DF-0FA8CB7648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E48144B-A132-7F21-5402-6D1A27519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69F21CF-192E-EC4A-0619-8754A3E96CA7}"/>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6" name="Espace réservé du pied de page 5">
            <a:extLst>
              <a:ext uri="{FF2B5EF4-FFF2-40B4-BE49-F238E27FC236}">
                <a16:creationId xmlns:a16="http://schemas.microsoft.com/office/drawing/2014/main" id="{36ED9CF6-604C-7C65-9479-1C01CDB89F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6DD8C63-2DF7-125C-50A5-130B7B1E9381}"/>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4171056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B401BC-CED0-E603-58A4-24270D3DEB8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7FB474-6945-907C-8BFD-03D9FA8F47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A38BCA5-E909-B907-D2A3-25C8259A3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04962E2-1366-6EB6-E650-8B995368690B}"/>
              </a:ext>
            </a:extLst>
          </p:cNvPr>
          <p:cNvSpPr>
            <a:spLocks noGrp="1"/>
          </p:cNvSpPr>
          <p:nvPr>
            <p:ph type="dt" sz="half" idx="10"/>
          </p:nvPr>
        </p:nvSpPr>
        <p:spPr/>
        <p:txBody>
          <a:bodyPr/>
          <a:lstStyle/>
          <a:p>
            <a:fld id="{CFAF43B2-9D6F-1F47-935A-AD8C78649B2B}" type="datetimeFigureOut">
              <a:rPr lang="fr-FR" smtClean="0"/>
              <a:t>07/04/2025</a:t>
            </a:fld>
            <a:endParaRPr lang="fr-FR"/>
          </a:p>
        </p:txBody>
      </p:sp>
      <p:sp>
        <p:nvSpPr>
          <p:cNvPr id="6" name="Espace réservé du pied de page 5">
            <a:extLst>
              <a:ext uri="{FF2B5EF4-FFF2-40B4-BE49-F238E27FC236}">
                <a16:creationId xmlns:a16="http://schemas.microsoft.com/office/drawing/2014/main" id="{4243CA29-21AC-981D-BDBC-9B92F87C97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22FD14-2A3E-5AF3-7E4F-5DC45A91A8D2}"/>
              </a:ext>
            </a:extLst>
          </p:cNvPr>
          <p:cNvSpPr>
            <a:spLocks noGrp="1"/>
          </p:cNvSpPr>
          <p:nvPr>
            <p:ph type="sldNum" sz="quarter" idx="12"/>
          </p:nvPr>
        </p:nvSpPr>
        <p:spPr/>
        <p:txBody>
          <a:bodyPr/>
          <a:lstStyle/>
          <a:p>
            <a:fld id="{573D5533-875B-A14C-BA4C-176A3DA1E423}" type="slidenum">
              <a:rPr lang="fr-FR" smtClean="0"/>
              <a:t>‹N°›</a:t>
            </a:fld>
            <a:endParaRPr lang="fr-FR"/>
          </a:p>
        </p:txBody>
      </p:sp>
    </p:spTree>
    <p:extLst>
      <p:ext uri="{BB962C8B-B14F-4D97-AF65-F5344CB8AC3E}">
        <p14:creationId xmlns:p14="http://schemas.microsoft.com/office/powerpoint/2010/main" val="56176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91CE3E0-0BFD-67AF-739C-AD77EDA6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ED64A52-B19B-4B8F-1849-CD53F2AF3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0CAB45D-D391-C5B2-DBA9-074819C9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F43B2-9D6F-1F47-935A-AD8C78649B2B}" type="datetimeFigureOut">
              <a:rPr lang="fr-FR" smtClean="0"/>
              <a:t>07/04/2025</a:t>
            </a:fld>
            <a:endParaRPr lang="fr-FR"/>
          </a:p>
        </p:txBody>
      </p:sp>
      <p:sp>
        <p:nvSpPr>
          <p:cNvPr id="5" name="Espace réservé du pied de page 4">
            <a:extLst>
              <a:ext uri="{FF2B5EF4-FFF2-40B4-BE49-F238E27FC236}">
                <a16:creationId xmlns:a16="http://schemas.microsoft.com/office/drawing/2014/main" id="{0DE8D7EE-A8F2-7B07-C0C8-202DD0EA6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B9BBCF3-C955-3EB2-A29F-353804EA0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5533-875B-A14C-BA4C-176A3DA1E423}" type="slidenum">
              <a:rPr lang="fr-FR" smtClean="0"/>
              <a:t>‹N°›</a:t>
            </a:fld>
            <a:endParaRPr lang="fr-FR"/>
          </a:p>
        </p:txBody>
      </p:sp>
    </p:spTree>
    <p:extLst>
      <p:ext uri="{BB962C8B-B14F-4D97-AF65-F5344CB8AC3E}">
        <p14:creationId xmlns:p14="http://schemas.microsoft.com/office/powerpoint/2010/main" val="2594600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70"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Vidéo 11" descr="Numéros et lettres flottants en haut d’un livre">
            <a:extLst>
              <a:ext uri="{FF2B5EF4-FFF2-40B4-BE49-F238E27FC236}">
                <a16:creationId xmlns:a16="http://schemas.microsoft.com/office/drawing/2014/main" id="{382E0623-2FC5-B999-D8EB-52B518A76C5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6803647" y="2102407"/>
            <a:ext cx="4730214" cy="2653186"/>
          </a:xfrm>
          <a:prstGeom prst="rect">
            <a:avLst/>
          </a:prstGeom>
        </p:spPr>
      </p:pic>
      <p:grpSp>
        <p:nvGrpSpPr>
          <p:cNvPr id="71" name="Group 4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72" name="Freeform: Shape 5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5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4" name="Freeform: Shape 5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5" name="Freeform: Shape 5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6" name="Freeform: Shape 5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7" name="Freeform: Shape 5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Freeform: Shape 5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re 1">
            <a:extLst>
              <a:ext uri="{FF2B5EF4-FFF2-40B4-BE49-F238E27FC236}">
                <a16:creationId xmlns:a16="http://schemas.microsoft.com/office/drawing/2014/main" id="{34D4F297-E5B4-DBE3-52E6-3815710C130E}"/>
              </a:ext>
            </a:extLst>
          </p:cNvPr>
          <p:cNvSpPr>
            <a:spLocks noGrp="1"/>
          </p:cNvSpPr>
          <p:nvPr>
            <p:ph type="ctrTitle"/>
          </p:nvPr>
        </p:nvSpPr>
        <p:spPr>
          <a:xfrm>
            <a:off x="789708" y="1014574"/>
            <a:ext cx="5633531" cy="2226769"/>
          </a:xfrm>
        </p:spPr>
        <p:txBody>
          <a:bodyPr vert="horz" lIns="91440" tIns="45720" rIns="91440" bIns="45720" rtlCol="0" anchor="ctr">
            <a:normAutofit/>
          </a:bodyPr>
          <a:lstStyle/>
          <a:p>
            <a:pPr algn="l"/>
            <a:r>
              <a:rPr lang="fr-FR" sz="3700" b="1" dirty="0">
                <a:solidFill>
                  <a:schemeClr val="bg1"/>
                </a:solidFill>
              </a:rPr>
              <a:t>Le « parler belge » : une variété sans frontière ?</a:t>
            </a:r>
            <a:br>
              <a:rPr lang="fr-FR" sz="3700" b="1" dirty="0">
                <a:solidFill>
                  <a:schemeClr val="bg1"/>
                </a:solidFill>
              </a:rPr>
            </a:br>
            <a:endParaRPr lang="fr-FR" sz="3700" kern="1200" dirty="0">
              <a:solidFill>
                <a:schemeClr val="bg1"/>
              </a:solidFill>
              <a:latin typeface="+mj-lt"/>
              <a:ea typeface="+mj-ea"/>
              <a:cs typeface="+mj-cs"/>
            </a:endParaRPr>
          </a:p>
        </p:txBody>
      </p:sp>
      <p:sp>
        <p:nvSpPr>
          <p:cNvPr id="3" name="Sous-titre 2">
            <a:extLst>
              <a:ext uri="{FF2B5EF4-FFF2-40B4-BE49-F238E27FC236}">
                <a16:creationId xmlns:a16="http://schemas.microsoft.com/office/drawing/2014/main" id="{1AE1CE74-C217-DE88-3348-7A776E650D10}"/>
              </a:ext>
            </a:extLst>
          </p:cNvPr>
          <p:cNvSpPr>
            <a:spLocks noGrp="1"/>
          </p:cNvSpPr>
          <p:nvPr>
            <p:ph type="subTitle" idx="1"/>
          </p:nvPr>
        </p:nvSpPr>
        <p:spPr>
          <a:xfrm>
            <a:off x="789708" y="3640633"/>
            <a:ext cx="5631417" cy="2487212"/>
          </a:xfrm>
        </p:spPr>
        <p:txBody>
          <a:bodyPr vert="horz" lIns="91440" tIns="45720" rIns="91440" bIns="45720" rtlCol="0" anchor="ctr">
            <a:normAutofit/>
          </a:bodyPr>
          <a:lstStyle/>
          <a:p>
            <a:pPr indent="-228600" algn="l">
              <a:buFont typeface="Arial" panose="020B0604020202020204" pitchFamily="34" charset="0"/>
              <a:buChar char="•"/>
            </a:pPr>
            <a:r>
              <a:rPr lang="fr-FR" dirty="0">
                <a:solidFill>
                  <a:schemeClr val="tx2"/>
                </a:solidFill>
              </a:rPr>
              <a:t>Ambassade belge au </a:t>
            </a:r>
            <a:r>
              <a:rPr lang="fr-FR" dirty="0" err="1">
                <a:solidFill>
                  <a:schemeClr val="tx2"/>
                </a:solidFill>
              </a:rPr>
              <a:t>Kirghistan</a:t>
            </a:r>
            <a:r>
              <a:rPr lang="fr-FR" dirty="0">
                <a:solidFill>
                  <a:schemeClr val="tx2"/>
                </a:solidFill>
              </a:rPr>
              <a:t> et Alliance française de Bichkek</a:t>
            </a:r>
          </a:p>
          <a:p>
            <a:pPr indent="-228600" algn="l">
              <a:buFont typeface="Arial" panose="020B0604020202020204" pitchFamily="34" charset="0"/>
              <a:buChar char="•"/>
            </a:pPr>
            <a:r>
              <a:rPr lang="fr-FR" dirty="0">
                <a:solidFill>
                  <a:schemeClr val="tx2"/>
                </a:solidFill>
              </a:rPr>
              <a:t>Lundi 7 avril 2025 (14h)</a:t>
            </a:r>
          </a:p>
          <a:p>
            <a:pPr indent="-228600" algn="l">
              <a:buFont typeface="Arial" panose="020B0604020202020204" pitchFamily="34" charset="0"/>
              <a:buChar char="•"/>
            </a:pPr>
            <a:r>
              <a:rPr lang="fr-FR" dirty="0">
                <a:solidFill>
                  <a:schemeClr val="tx2"/>
                </a:solidFill>
              </a:rPr>
              <a:t>Michel </a:t>
            </a:r>
            <a:r>
              <a:rPr lang="fr-FR" dirty="0" err="1">
                <a:solidFill>
                  <a:schemeClr val="tx2"/>
                </a:solidFill>
              </a:rPr>
              <a:t>Berré</a:t>
            </a:r>
            <a:r>
              <a:rPr lang="fr-FR" dirty="0">
                <a:solidFill>
                  <a:schemeClr val="tx2"/>
                </a:solidFill>
              </a:rPr>
              <a:t> (université de Mons)</a:t>
            </a:r>
          </a:p>
        </p:txBody>
      </p:sp>
    </p:spTree>
    <p:extLst>
      <p:ext uri="{BB962C8B-B14F-4D97-AF65-F5344CB8AC3E}">
        <p14:creationId xmlns:p14="http://schemas.microsoft.com/office/powerpoint/2010/main" val="295664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41248" y="548640"/>
            <a:ext cx="3600860" cy="5431536"/>
          </a:xfrm>
        </p:spPr>
        <p:txBody>
          <a:bodyPr>
            <a:normAutofit/>
          </a:bodyPr>
          <a:lstStyle/>
          <a:p>
            <a:r>
              <a:rPr lang="fr-FR" sz="5400" dirty="0"/>
              <a:t>2) Les « origines » des belgicismes et leur diffusion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5126418" y="552091"/>
            <a:ext cx="6224335" cy="5431536"/>
          </a:xfrm>
        </p:spPr>
        <p:txBody>
          <a:bodyPr anchor="ctr">
            <a:normAutofit/>
          </a:bodyPr>
          <a:lstStyle/>
          <a:p>
            <a:pPr marL="0" indent="0">
              <a:buNone/>
            </a:pPr>
            <a:r>
              <a:rPr lang="fr-BE" sz="2200" dirty="0">
                <a:ea typeface="Times New Roman" panose="02020603050405020304" pitchFamily="18" charset="0"/>
              </a:rPr>
              <a:t>4) </a:t>
            </a:r>
            <a:r>
              <a:rPr lang="fr-BE" sz="2200" dirty="0">
                <a:effectLst/>
                <a:highlight>
                  <a:srgbClr val="FFFF00"/>
                </a:highlight>
                <a:ea typeface="Times New Roman" panose="02020603050405020304" pitchFamily="18" charset="0"/>
              </a:rPr>
              <a:t>Emplois attestés aussi en Suisse, au Canada (Québec), à l'île Maurice (ancienne colonie française), etc., soit dans un seul de ces pays, soit dans plusieurs</a:t>
            </a:r>
            <a:r>
              <a:rPr lang="fr-BE" sz="2200" dirty="0">
                <a:highlight>
                  <a:srgbClr val="FFFF00"/>
                </a:highlight>
                <a:ea typeface="Times New Roman" panose="02020603050405020304" pitchFamily="18" charset="0"/>
              </a:rPr>
              <a:t> (dans d’autres pays francophones, mais pas en France)</a:t>
            </a:r>
            <a:endParaRPr lang="fr-BE" sz="2200" dirty="0">
              <a:effectLst/>
              <a:highlight>
                <a:srgbClr val="FFFF00"/>
              </a:highlight>
              <a:ea typeface="Times New Roman" panose="02020603050405020304" pitchFamily="18" charset="0"/>
            </a:endParaRPr>
          </a:p>
          <a:p>
            <a:pPr marL="0" indent="0">
              <a:buNone/>
            </a:pPr>
            <a:r>
              <a:rPr lang="fr-BE" sz="2200" dirty="0">
                <a:ea typeface="Times New Roman" panose="02020603050405020304" pitchFamily="18" charset="0"/>
              </a:rPr>
              <a:t>Il s’agit souvent d’« archaïsmes » qui ont été éliminés du français central</a:t>
            </a:r>
          </a:p>
          <a:p>
            <a:pPr marL="0" indent="0">
              <a:buNone/>
            </a:pPr>
            <a:r>
              <a:rPr lang="fr-BE" sz="2200" dirty="0">
                <a:effectLst/>
                <a:ea typeface="Times New Roman" panose="02020603050405020304" pitchFamily="18" charset="0"/>
              </a:rPr>
              <a:t>Exemples : </a:t>
            </a:r>
            <a:r>
              <a:rPr lang="fr-BE" sz="2200" i="1" dirty="0">
                <a:effectLst/>
                <a:ea typeface="Times New Roman" panose="02020603050405020304" pitchFamily="18" charset="0"/>
              </a:rPr>
              <a:t>sur la rue, avant-midi, </a:t>
            </a:r>
            <a:r>
              <a:rPr lang="fr-BE" sz="2200" b="1" i="1" dirty="0">
                <a:effectLst/>
                <a:ea typeface="Times New Roman" panose="02020603050405020304" pitchFamily="18" charset="0"/>
              </a:rPr>
              <a:t>auditoire</a:t>
            </a:r>
            <a:r>
              <a:rPr lang="fr-BE" sz="2200" i="1" dirty="0">
                <a:effectLst/>
                <a:ea typeface="Times New Roman" panose="02020603050405020304" pitchFamily="18" charset="0"/>
              </a:rPr>
              <a:t> </a:t>
            </a:r>
            <a:r>
              <a:rPr lang="fr-BE" sz="2200" dirty="0">
                <a:effectLst/>
                <a:ea typeface="Times New Roman" panose="02020603050405020304" pitchFamily="18" charset="0"/>
              </a:rPr>
              <a:t>(salle de cours), </a:t>
            </a:r>
            <a:r>
              <a:rPr lang="fr-BE" sz="2200" i="1" dirty="0">
                <a:effectLst/>
                <a:ea typeface="Times New Roman" panose="02020603050405020304" pitchFamily="18" charset="0"/>
              </a:rPr>
              <a:t>rhétorique</a:t>
            </a:r>
            <a:r>
              <a:rPr lang="fr-BE" sz="2200" dirty="0">
                <a:effectLst/>
                <a:ea typeface="Times New Roman" panose="02020603050405020304" pitchFamily="18" charset="0"/>
              </a:rPr>
              <a:t> (classe de première), etc. </a:t>
            </a:r>
          </a:p>
          <a:p>
            <a:pPr marL="0" indent="0">
              <a:buNone/>
            </a:pPr>
            <a:endParaRPr lang="fr-BE" sz="2200" dirty="0">
              <a:effectLst/>
              <a:ea typeface="Times New Roman" panose="02020603050405020304" pitchFamily="18" charset="0"/>
            </a:endParaRPr>
          </a:p>
        </p:txBody>
      </p:sp>
    </p:spTree>
    <p:extLst>
      <p:ext uri="{BB962C8B-B14F-4D97-AF65-F5344CB8AC3E}">
        <p14:creationId xmlns:p14="http://schemas.microsoft.com/office/powerpoint/2010/main" val="3832320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41248" y="548640"/>
            <a:ext cx="3600860" cy="5431536"/>
          </a:xfrm>
        </p:spPr>
        <p:txBody>
          <a:bodyPr>
            <a:normAutofit/>
          </a:bodyPr>
          <a:lstStyle/>
          <a:p>
            <a:r>
              <a:rPr lang="fr-FR" sz="5400" dirty="0"/>
              <a:t>2) Les « origines » des belgicismes et leur diffusion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5126418" y="552091"/>
            <a:ext cx="6224335" cy="5431536"/>
          </a:xfrm>
        </p:spPr>
        <p:txBody>
          <a:bodyPr anchor="ctr">
            <a:normAutofit/>
          </a:bodyPr>
          <a:lstStyle/>
          <a:p>
            <a:pPr marL="0" indent="0">
              <a:buNone/>
            </a:pPr>
            <a:r>
              <a:rPr lang="fr-BE" sz="2200" dirty="0">
                <a:effectLst/>
                <a:ea typeface="Times New Roman" panose="02020603050405020304" pitchFamily="18" charset="0"/>
              </a:rPr>
              <a:t>5) </a:t>
            </a:r>
            <a:r>
              <a:rPr lang="fr-FR" sz="2200" dirty="0">
                <a:effectLst/>
                <a:highlight>
                  <a:srgbClr val="FFFF00"/>
                </a:highlight>
                <a:ea typeface="DengXian" panose="02010600030101010101" pitchFamily="2" charset="-122"/>
                <a:cs typeface="Arial" panose="020B0604020202020204" pitchFamily="34" charset="0"/>
              </a:rPr>
              <a:t>Emplois observés en France, mais dans des régions assez éloignées de la Belgique </a:t>
            </a:r>
            <a:r>
              <a:rPr lang="fr-FR" sz="2200" dirty="0">
                <a:ea typeface="DengXian" panose="02010600030101010101" pitchFamily="2" charset="-122"/>
                <a:cs typeface="Arial" panose="020B0604020202020204" pitchFamily="34" charset="0"/>
              </a:rPr>
              <a:t>(a priori la proximité géographique n’a pas pu jouer)</a:t>
            </a:r>
          </a:p>
          <a:p>
            <a:pPr marL="0" indent="0">
              <a:buNone/>
            </a:pPr>
            <a:r>
              <a:rPr lang="fr-FR" sz="2200" dirty="0">
                <a:ea typeface="DengXian" panose="02010600030101010101" pitchFamily="2" charset="-122"/>
                <a:cs typeface="Arial" panose="020B0604020202020204" pitchFamily="34" charset="0"/>
              </a:rPr>
              <a:t>Exemples : </a:t>
            </a:r>
            <a:r>
              <a:rPr lang="fr-FR" sz="2200" i="1" dirty="0">
                <a:ea typeface="DengXian" panose="02010600030101010101" pitchFamily="2" charset="-122"/>
                <a:cs typeface="Arial" panose="020B0604020202020204" pitchFamily="34" charset="0"/>
              </a:rPr>
              <a:t>pistolet, au plus… au plus, femme d’ouvrage, mal levé </a:t>
            </a:r>
            <a:r>
              <a:rPr lang="fr-FR" sz="2200" dirty="0">
                <a:ea typeface="DengXian" panose="02010600030101010101" pitchFamily="2" charset="-122"/>
                <a:cs typeface="Arial" panose="020B0604020202020204" pitchFamily="34" charset="0"/>
              </a:rPr>
              <a:t>(de mauvaise humeur), </a:t>
            </a:r>
            <a:r>
              <a:rPr lang="fr-FR" sz="2200" b="1" i="1" dirty="0">
                <a:ea typeface="DengXian" panose="02010600030101010101" pitchFamily="2" charset="-122"/>
                <a:cs typeface="Arial" panose="020B0604020202020204" pitchFamily="34" charset="0"/>
              </a:rPr>
              <a:t>avoir bon</a:t>
            </a:r>
            <a:r>
              <a:rPr lang="fr-FR" sz="2200" dirty="0">
                <a:ea typeface="DengXian" panose="02010600030101010101" pitchFamily="2" charset="-122"/>
                <a:cs typeface="Arial" panose="020B0604020202020204" pitchFamily="34" charset="0"/>
              </a:rPr>
              <a:t>, </a:t>
            </a:r>
            <a:r>
              <a:rPr lang="fr-FR" sz="2200" i="1" dirty="0">
                <a:ea typeface="DengXian" panose="02010600030101010101" pitchFamily="2" charset="-122"/>
                <a:cs typeface="Arial" panose="020B0604020202020204" pitchFamily="34" charset="0"/>
              </a:rPr>
              <a:t>avoir</a:t>
            </a:r>
            <a:r>
              <a:rPr lang="fr-FR" sz="2200" dirty="0">
                <a:ea typeface="DengXian" panose="02010600030101010101" pitchFamily="2" charset="-122"/>
                <a:cs typeface="Arial" panose="020B0604020202020204" pitchFamily="34" charset="0"/>
              </a:rPr>
              <a:t> [quelque chose] </a:t>
            </a:r>
            <a:r>
              <a:rPr lang="fr-FR" sz="2200" i="1" dirty="0">
                <a:ea typeface="DengXian" panose="02010600030101010101" pitchFamily="2" charset="-122"/>
                <a:cs typeface="Arial" panose="020B0604020202020204" pitchFamily="34" charset="0"/>
              </a:rPr>
              <a:t>de bon</a:t>
            </a:r>
            <a:r>
              <a:rPr lang="fr-FR" sz="2200" dirty="0">
                <a:ea typeface="DengXian" panose="02010600030101010101" pitchFamily="2" charset="-122"/>
                <a:cs typeface="Arial" panose="020B0604020202020204" pitchFamily="34" charset="0"/>
              </a:rPr>
              <a:t>, etc. </a:t>
            </a:r>
          </a:p>
          <a:p>
            <a:pPr marL="0" indent="0">
              <a:buNone/>
            </a:pPr>
            <a:r>
              <a:rPr lang="fr-FR" sz="2200" dirty="0">
                <a:ea typeface="DengXian" panose="02010600030101010101" pitchFamily="2" charset="-122"/>
                <a:cs typeface="Arial" panose="020B0604020202020204" pitchFamily="34" charset="0"/>
              </a:rPr>
              <a:t>Intéressant du point de vue de l’histoire du français, de sa diffusion… Comment expliquer ces « particularités » ? </a:t>
            </a:r>
            <a:r>
              <a:rPr lang="fr-BE" sz="2200" dirty="0">
                <a:effectLst/>
              </a:rPr>
              <a:t>Lorsque la région n'est pas trop éloignée, les attestations belges et les attestations françaises ne formaient-elles pas jadis une zone continue ? </a:t>
            </a:r>
          </a:p>
        </p:txBody>
      </p:sp>
    </p:spTree>
    <p:extLst>
      <p:ext uri="{BB962C8B-B14F-4D97-AF65-F5344CB8AC3E}">
        <p14:creationId xmlns:p14="http://schemas.microsoft.com/office/powerpoint/2010/main" val="3161868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41248" y="548640"/>
            <a:ext cx="3600860" cy="5431536"/>
          </a:xfrm>
        </p:spPr>
        <p:txBody>
          <a:bodyPr>
            <a:normAutofit/>
          </a:bodyPr>
          <a:lstStyle/>
          <a:p>
            <a:r>
              <a:rPr lang="fr-FR" sz="5400" dirty="0"/>
              <a:t>2) Les « origines » des belgicismes et leur diffusion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5126418" y="552091"/>
            <a:ext cx="6224335" cy="5431536"/>
          </a:xfrm>
        </p:spPr>
        <p:txBody>
          <a:bodyPr anchor="ctr">
            <a:normAutofit/>
          </a:bodyPr>
          <a:lstStyle/>
          <a:p>
            <a:pPr marL="0" indent="0">
              <a:buNone/>
            </a:pPr>
            <a:r>
              <a:rPr lang="fr-BE" sz="2200" dirty="0"/>
              <a:t>6) </a:t>
            </a:r>
            <a:r>
              <a:rPr lang="fr-BE" sz="2200" dirty="0">
                <a:effectLst/>
                <a:highlight>
                  <a:srgbClr val="FFFF00"/>
                </a:highlight>
              </a:rPr>
              <a:t>Emplois attestés chez des auteurs français, mais de façon tout à fait sporadique (emprunts ?)</a:t>
            </a:r>
          </a:p>
          <a:p>
            <a:pPr marL="0" indent="0">
              <a:buNone/>
            </a:pPr>
            <a:r>
              <a:rPr lang="fr-BE" sz="2200" dirty="0"/>
              <a:t>Exemples : </a:t>
            </a:r>
            <a:r>
              <a:rPr lang="fr-BE" sz="2200" i="1" dirty="0"/>
              <a:t>entièreté, </a:t>
            </a:r>
            <a:r>
              <a:rPr lang="fr-BE" sz="2200" b="1" i="1" dirty="0"/>
              <a:t>se méconduire</a:t>
            </a:r>
            <a:r>
              <a:rPr lang="fr-BE" sz="2200" dirty="0"/>
              <a:t>, etc.</a:t>
            </a:r>
          </a:p>
        </p:txBody>
      </p:sp>
    </p:spTree>
    <p:extLst>
      <p:ext uri="{BB962C8B-B14F-4D97-AF65-F5344CB8AC3E}">
        <p14:creationId xmlns:p14="http://schemas.microsoft.com/office/powerpoint/2010/main" val="3200872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2E233E7-BA2C-9A43-7159-8C2FBCFC5291}"/>
              </a:ext>
            </a:extLst>
          </p:cNvPr>
          <p:cNvSpPr>
            <a:spLocks noGrp="1"/>
          </p:cNvSpPr>
          <p:nvPr>
            <p:ph type="title"/>
          </p:nvPr>
        </p:nvSpPr>
        <p:spPr>
          <a:xfrm>
            <a:off x="838200" y="365125"/>
            <a:ext cx="5558489" cy="1325563"/>
          </a:xfrm>
        </p:spPr>
        <p:txBody>
          <a:bodyPr>
            <a:normAutofit/>
          </a:bodyPr>
          <a:lstStyle/>
          <a:p>
            <a:r>
              <a:rPr lang="fr-FR" dirty="0"/>
              <a:t>Origines ?</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695A9762-F24D-823A-3E61-F2F51DFB70A6}"/>
              </a:ext>
            </a:extLst>
          </p:cNvPr>
          <p:cNvSpPr>
            <a:spLocks noGrp="1"/>
          </p:cNvSpPr>
          <p:nvPr>
            <p:ph idx="1"/>
          </p:nvPr>
        </p:nvSpPr>
        <p:spPr>
          <a:xfrm>
            <a:off x="838200" y="1825625"/>
            <a:ext cx="5558489" cy="4351338"/>
          </a:xfrm>
        </p:spPr>
        <p:txBody>
          <a:bodyPr>
            <a:normAutofit/>
          </a:bodyPr>
          <a:lstStyle/>
          <a:p>
            <a:r>
              <a:rPr lang="fr-FR" sz="2600"/>
              <a:t>Substrats dialectaux (cf. dia suivante)</a:t>
            </a:r>
          </a:p>
          <a:p>
            <a:r>
              <a:rPr lang="fr-FR" sz="2600"/>
              <a:t>Adstrats (langues voisines, essentiellement germaniques)</a:t>
            </a:r>
          </a:p>
          <a:p>
            <a:r>
              <a:rPr lang="fr-FR" sz="2600"/>
              <a:t>Réalités « locales » (administratives, culturelles, etc.)</a:t>
            </a:r>
          </a:p>
          <a:p>
            <a:r>
              <a:rPr lang="fr-FR" sz="2600"/>
              <a:t>Maintien d’archaïsmes (les « confins » de la francophonie)</a:t>
            </a:r>
          </a:p>
          <a:p>
            <a:r>
              <a:rPr lang="fr-FR" sz="2600"/>
              <a:t>Développements indigènes (souvent conformes au « système » de la langue)</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9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DB53CD1-2EAB-9E91-302C-975F097CDB1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Les substrats dialectaux</a:t>
            </a:r>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carte, atlas&#10;&#10;Description générée automatiquement">
            <a:extLst>
              <a:ext uri="{FF2B5EF4-FFF2-40B4-BE49-F238E27FC236}">
                <a16:creationId xmlns:a16="http://schemas.microsoft.com/office/drawing/2014/main" id="{45A463B9-17D8-7A76-F661-EB410BAC719C}"/>
              </a:ext>
            </a:extLst>
          </p:cNvPr>
          <p:cNvPicPr>
            <a:picLocks noGrp="1" noChangeAspect="1"/>
          </p:cNvPicPr>
          <p:nvPr>
            <p:ph idx="1"/>
          </p:nvPr>
        </p:nvPicPr>
        <p:blipFill>
          <a:blip r:embed="rId2"/>
          <a:stretch>
            <a:fillRect/>
          </a:stretch>
        </p:blipFill>
        <p:spPr>
          <a:xfrm>
            <a:off x="4726312" y="640080"/>
            <a:ext cx="7070583" cy="5550408"/>
          </a:xfrm>
          <a:prstGeom prst="rect">
            <a:avLst/>
          </a:prstGeom>
        </p:spPr>
      </p:pic>
    </p:spTree>
    <p:extLst>
      <p:ext uri="{BB962C8B-B14F-4D97-AF65-F5344CB8AC3E}">
        <p14:creationId xmlns:p14="http://schemas.microsoft.com/office/powerpoint/2010/main" val="3788625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re 1">
            <a:extLst>
              <a:ext uri="{FF2B5EF4-FFF2-40B4-BE49-F238E27FC236}">
                <a16:creationId xmlns:a16="http://schemas.microsoft.com/office/drawing/2014/main" id="{C5B0496F-6100-4C17-318E-9BC44BE90200}"/>
              </a:ext>
            </a:extLst>
          </p:cNvPr>
          <p:cNvSpPr>
            <a:spLocks noGrp="1"/>
          </p:cNvSpPr>
          <p:nvPr>
            <p:ph type="title"/>
          </p:nvPr>
        </p:nvSpPr>
        <p:spPr>
          <a:xfrm>
            <a:off x="838200" y="643467"/>
            <a:ext cx="2951205" cy="5571066"/>
          </a:xfrm>
        </p:spPr>
        <p:txBody>
          <a:bodyPr>
            <a:normAutofit/>
          </a:bodyPr>
          <a:lstStyle/>
          <a:p>
            <a:r>
              <a:rPr lang="fr-FR">
                <a:solidFill>
                  <a:srgbClr val="FFFFFF"/>
                </a:solidFill>
              </a:rPr>
              <a:t>Les « types » de belgicismes</a:t>
            </a:r>
          </a:p>
        </p:txBody>
      </p:sp>
      <p:graphicFrame>
        <p:nvGraphicFramePr>
          <p:cNvPr id="23" name="Espace réservé du contenu 2">
            <a:extLst>
              <a:ext uri="{FF2B5EF4-FFF2-40B4-BE49-F238E27FC236}">
                <a16:creationId xmlns:a16="http://schemas.microsoft.com/office/drawing/2014/main" id="{FCDDA199-0349-C342-F4A8-52B2A44CCD99}"/>
              </a:ext>
            </a:extLst>
          </p:cNvPr>
          <p:cNvGraphicFramePr>
            <a:graphicFrameLocks noGrp="1"/>
          </p:cNvGraphicFramePr>
          <p:nvPr>
            <p:ph idx="1"/>
            <p:extLst>
              <p:ext uri="{D42A27DB-BD31-4B8C-83A1-F6EECF244321}">
                <p14:modId xmlns:p14="http://schemas.microsoft.com/office/powerpoint/2010/main" val="178212805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720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03BEA72-0B4A-0CAF-81A9-B9EAF3C8EF16}"/>
              </a:ext>
            </a:extLst>
          </p:cNvPr>
          <p:cNvSpPr>
            <a:spLocks noGrp="1"/>
          </p:cNvSpPr>
          <p:nvPr>
            <p:ph type="title"/>
          </p:nvPr>
        </p:nvSpPr>
        <p:spPr>
          <a:xfrm>
            <a:off x="686834" y="1153572"/>
            <a:ext cx="3200400" cy="4461163"/>
          </a:xfrm>
        </p:spPr>
        <p:txBody>
          <a:bodyPr>
            <a:normAutofit/>
          </a:bodyPr>
          <a:lstStyle/>
          <a:p>
            <a:r>
              <a:rPr lang="fr-FR">
                <a:solidFill>
                  <a:srgbClr val="FFFFFF"/>
                </a:solidFill>
              </a:rPr>
              <a:t>Belgicismes phonétiques (l’accent)</a:t>
            </a:r>
          </a:p>
        </p:txBody>
      </p:sp>
      <p:sp>
        <p:nvSpPr>
          <p:cNvPr id="38" name="Arc 3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4CDC0A8-DA9D-8DEA-EC0C-2A7F653EAB05}"/>
              </a:ext>
            </a:extLst>
          </p:cNvPr>
          <p:cNvSpPr>
            <a:spLocks noGrp="1"/>
          </p:cNvSpPr>
          <p:nvPr>
            <p:ph idx="1"/>
          </p:nvPr>
        </p:nvSpPr>
        <p:spPr>
          <a:xfrm>
            <a:off x="4447308" y="591344"/>
            <a:ext cx="6906491" cy="5585619"/>
          </a:xfrm>
        </p:spPr>
        <p:txBody>
          <a:bodyPr anchor="ctr">
            <a:normAutofit/>
          </a:bodyPr>
          <a:lstStyle/>
          <a:p>
            <a:r>
              <a:rPr lang="fr-FR" sz="2400" dirty="0"/>
              <a:t>Les français régionaux de Belgique (Wallonie) partagent une faible tension musculaire articulatoire (voyelles et consonnes)</a:t>
            </a:r>
          </a:p>
          <a:p>
            <a:pPr marL="0" indent="0">
              <a:buNone/>
            </a:pPr>
            <a:r>
              <a:rPr lang="fr-FR" sz="2400" dirty="0"/>
              <a:t>→ Lenteur dans le débit. Cela se traduit auditivement par un manque de netteté de certains éléments; l’articulation labiale est particulièrement négligée (</a:t>
            </a:r>
            <a:r>
              <a:rPr lang="fr-FR" sz="2400" i="1" dirty="0"/>
              <a:t>sable</a:t>
            </a:r>
            <a:r>
              <a:rPr lang="fr-FR" sz="2400" dirty="0"/>
              <a:t> &gt; </a:t>
            </a:r>
            <a:r>
              <a:rPr lang="fr-FR" sz="2400" dirty="0" err="1"/>
              <a:t>sa:p</a:t>
            </a:r>
            <a:r>
              <a:rPr lang="fr-FR" sz="2400" dirty="0"/>
              <a:t>)</a:t>
            </a:r>
          </a:p>
          <a:p>
            <a:pPr marL="0" indent="0">
              <a:buNone/>
            </a:pPr>
            <a:r>
              <a:rPr lang="fr-FR" sz="2400" dirty="0"/>
              <a:t>→ allongement vocalique, assourdissement des consonnes finales, nasalisation indues, réduction des semi-consonnes, </a:t>
            </a:r>
            <a:r>
              <a:rPr lang="fr-FR" sz="2400" b="1" dirty="0"/>
              <a:t>apparition de semi-consonnes indues</a:t>
            </a:r>
            <a:r>
              <a:rPr lang="fr-FR" sz="2400" dirty="0"/>
              <a:t>, prononciations « étrangères »…</a:t>
            </a:r>
          </a:p>
        </p:txBody>
      </p:sp>
    </p:spTree>
    <p:extLst>
      <p:ext uri="{BB962C8B-B14F-4D97-AF65-F5344CB8AC3E}">
        <p14:creationId xmlns:p14="http://schemas.microsoft.com/office/powerpoint/2010/main" val="112011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A52EDDF4-D71B-B8CA-AC23-30FF335089FC}"/>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300" dirty="0"/>
              <a:t>A</a:t>
            </a:r>
            <a:r>
              <a:rPr lang="en-US" sz="3300" kern="1200" dirty="0">
                <a:solidFill>
                  <a:schemeClr val="tx1"/>
                </a:solidFill>
                <a:latin typeface="+mj-lt"/>
                <a:ea typeface="+mj-ea"/>
                <a:cs typeface="+mj-cs"/>
              </a:rPr>
              <a:t>pparition de semi-</a:t>
            </a:r>
            <a:r>
              <a:rPr lang="en-US" sz="3300" kern="1200" dirty="0" err="1">
                <a:solidFill>
                  <a:schemeClr val="tx1"/>
                </a:solidFill>
                <a:latin typeface="+mj-lt"/>
                <a:ea typeface="+mj-ea"/>
                <a:cs typeface="+mj-cs"/>
              </a:rPr>
              <a:t>consonnes</a:t>
            </a:r>
            <a:endParaRPr lang="en-US" sz="3300" kern="1200" dirty="0">
              <a:solidFill>
                <a:schemeClr val="tx1"/>
              </a:solidFill>
              <a:latin typeface="+mj-lt"/>
              <a:ea typeface="+mj-ea"/>
              <a:cs typeface="+mj-cs"/>
            </a:endParaRPr>
          </a:p>
        </p:txBody>
      </p:sp>
      <p:pic>
        <p:nvPicPr>
          <p:cNvPr id="5" name="Espace réservé du contenu 4" descr="Une image contenant texte, journal&#10;&#10;Description générée automatiquement">
            <a:extLst>
              <a:ext uri="{FF2B5EF4-FFF2-40B4-BE49-F238E27FC236}">
                <a16:creationId xmlns:a16="http://schemas.microsoft.com/office/drawing/2014/main" id="{F4E86ABD-B130-D791-F927-A5A0963B8BEF}"/>
              </a:ext>
            </a:extLst>
          </p:cNvPr>
          <p:cNvPicPr>
            <a:picLocks noGrp="1" noChangeAspect="1"/>
          </p:cNvPicPr>
          <p:nvPr>
            <p:ph idx="1"/>
          </p:nvPr>
        </p:nvPicPr>
        <p:blipFill>
          <a:blip r:embed="rId2"/>
          <a:stretch>
            <a:fillRect/>
          </a:stretch>
        </p:blipFill>
        <p:spPr>
          <a:xfrm>
            <a:off x="2128075" y="2354239"/>
            <a:ext cx="7935849" cy="3948085"/>
          </a:xfrm>
          <a:prstGeom prst="rect">
            <a:avLst/>
          </a:prstGeom>
        </p:spPr>
      </p:pic>
    </p:spTree>
    <p:extLst>
      <p:ext uri="{BB962C8B-B14F-4D97-AF65-F5344CB8AC3E}">
        <p14:creationId xmlns:p14="http://schemas.microsoft.com/office/powerpoint/2010/main" val="1571413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livre, Prospectus, Publicité&#10;&#10;Description générée automatiquement">
            <a:extLst>
              <a:ext uri="{FF2B5EF4-FFF2-40B4-BE49-F238E27FC236}">
                <a16:creationId xmlns:a16="http://schemas.microsoft.com/office/drawing/2014/main" id="{65F61396-A898-7787-26CC-AFF0390E2A50}"/>
              </a:ext>
            </a:extLst>
          </p:cNvPr>
          <p:cNvPicPr>
            <a:picLocks noChangeAspect="1"/>
          </p:cNvPicPr>
          <p:nvPr/>
        </p:nvPicPr>
        <p:blipFill>
          <a:blip r:embed="rId2"/>
          <a:srcRect r="860"/>
          <a:stretch/>
        </p:blipFill>
        <p:spPr>
          <a:xfrm>
            <a:off x="1466440" y="640080"/>
            <a:ext cx="3787960" cy="5577840"/>
          </a:xfrm>
          <a:prstGeom prst="rect">
            <a:avLst/>
          </a:prstGeom>
        </p:spPr>
      </p:pic>
      <p:sp>
        <p:nvSpPr>
          <p:cNvPr id="2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0930F4E-31CF-4BB6-0D00-A91F3AA2EE31}"/>
              </a:ext>
            </a:extLst>
          </p:cNvPr>
          <p:cNvSpPr>
            <a:spLocks noGrp="1"/>
          </p:cNvSpPr>
          <p:nvPr>
            <p:ph idx="1"/>
          </p:nvPr>
        </p:nvSpPr>
        <p:spPr>
          <a:xfrm>
            <a:off x="6739128" y="2664886"/>
            <a:ext cx="4818888" cy="3550789"/>
          </a:xfrm>
        </p:spPr>
        <p:txBody>
          <a:bodyPr anchor="t">
            <a:normAutofit/>
          </a:bodyPr>
          <a:lstStyle/>
          <a:p>
            <a:r>
              <a:rPr lang="en-US" sz="2400" b="1" dirty="0"/>
              <a:t>Les </a:t>
            </a:r>
            <a:r>
              <a:rPr lang="en-US" sz="2400" b="1" dirty="0" err="1"/>
              <a:t>belgicismes</a:t>
            </a:r>
            <a:r>
              <a:rPr lang="en-US" sz="2400" b="1" dirty="0"/>
              <a:t> </a:t>
            </a:r>
            <a:r>
              <a:rPr lang="en-US" sz="2400" b="1" dirty="0" err="1"/>
              <a:t>lexicaux</a:t>
            </a:r>
            <a:endParaRPr lang="en-US" sz="2400" b="1" dirty="0"/>
          </a:p>
        </p:txBody>
      </p:sp>
    </p:spTree>
    <p:extLst>
      <p:ext uri="{BB962C8B-B14F-4D97-AF65-F5344CB8AC3E}">
        <p14:creationId xmlns:p14="http://schemas.microsoft.com/office/powerpoint/2010/main" val="927635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C5DD473-C1B7-705A-8979-C4DE88D4A143}"/>
              </a:ext>
            </a:extLst>
          </p:cNvPr>
          <p:cNvSpPr>
            <a:spLocks noGrp="1"/>
          </p:cNvSpPr>
          <p:nvPr>
            <p:ph type="title"/>
          </p:nvPr>
        </p:nvSpPr>
        <p:spPr>
          <a:xfrm>
            <a:off x="686834" y="1153572"/>
            <a:ext cx="3200400" cy="4461163"/>
          </a:xfrm>
        </p:spPr>
        <p:txBody>
          <a:bodyPr>
            <a:normAutofit/>
          </a:bodyPr>
          <a:lstStyle/>
          <a:p>
            <a:r>
              <a:rPr lang="fr-FR">
                <a:solidFill>
                  <a:srgbClr val="FFFFFF"/>
                </a:solidFill>
              </a:rPr>
              <a:t>Les belgicismes lexicaux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DF2F3676-5318-D84C-0495-E73D6A9F99E3}"/>
              </a:ext>
            </a:extLst>
          </p:cNvPr>
          <p:cNvSpPr>
            <a:spLocks noGrp="1"/>
          </p:cNvSpPr>
          <p:nvPr>
            <p:ph idx="1"/>
          </p:nvPr>
        </p:nvSpPr>
        <p:spPr>
          <a:xfrm>
            <a:off x="4447308" y="591344"/>
            <a:ext cx="6906491" cy="5585619"/>
          </a:xfrm>
        </p:spPr>
        <p:txBody>
          <a:bodyPr anchor="ctr">
            <a:normAutofit lnSpcReduction="10000"/>
          </a:bodyPr>
          <a:lstStyle/>
          <a:p>
            <a:pPr>
              <a:spcBef>
                <a:spcPts val="600"/>
              </a:spcBef>
              <a:spcAft>
                <a:spcPts val="600"/>
              </a:spcAft>
              <a:buFont typeface="Wingdings" pitchFamily="2" charset="2"/>
              <a:buChar char="Ø"/>
            </a:pPr>
            <a:endParaRPr lang="fr-FR" sz="2400" dirty="0">
              <a:effectLst/>
              <a:highlight>
                <a:srgbClr val="FFFF00"/>
              </a:highlight>
              <a:ea typeface="Cambria" panose="02040503050406030204" pitchFamily="18" charset="0"/>
              <a:cs typeface="Arial" panose="020B0604020202020204" pitchFamily="34" charset="0"/>
            </a:endParaRPr>
          </a:p>
          <a:p>
            <a:pPr>
              <a:spcBef>
                <a:spcPts val="600"/>
              </a:spcBef>
              <a:spcAft>
                <a:spcPts val="600"/>
              </a:spcAft>
              <a:buFont typeface="Wingdings" pitchFamily="2" charset="2"/>
              <a:buChar char="Ø"/>
            </a:pPr>
            <a:endParaRPr lang="fr-FR" sz="2400" dirty="0">
              <a:highlight>
                <a:srgbClr val="FFFF00"/>
              </a:highlight>
              <a:ea typeface="Cambria" panose="02040503050406030204" pitchFamily="18" charset="0"/>
              <a:cs typeface="Arial" panose="020B0604020202020204" pitchFamily="34" charset="0"/>
            </a:endParaRPr>
          </a:p>
          <a:p>
            <a:pPr>
              <a:spcBef>
                <a:spcPts val="600"/>
              </a:spcBef>
              <a:spcAft>
                <a:spcPts val="600"/>
              </a:spcAft>
              <a:buFont typeface="Wingdings" pitchFamily="2" charset="2"/>
              <a:buChar char="Ø"/>
            </a:pPr>
            <a:r>
              <a:rPr lang="fr-FR" sz="2400" dirty="0">
                <a:effectLst/>
                <a:highlight>
                  <a:srgbClr val="FFFF00"/>
                </a:highlight>
                <a:ea typeface="Cambria" panose="02040503050406030204" pitchFamily="18" charset="0"/>
                <a:cs typeface="Arial" panose="020B0604020202020204" pitchFamily="34" charset="0"/>
              </a:rPr>
              <a:t>Bab(e)luter</a:t>
            </a:r>
            <a:r>
              <a:rPr lang="fr-FR" sz="2400" dirty="0">
                <a:effectLst/>
                <a:ea typeface="Cambria" panose="02040503050406030204" pitchFamily="18" charset="0"/>
                <a:cs typeface="Arial" panose="020B0604020202020204" pitchFamily="34" charset="0"/>
              </a:rPr>
              <a:t> : papoter, bavarder (berdeller). Belgicisme lexical. </a:t>
            </a:r>
            <a:r>
              <a:rPr lang="fr-FR" sz="2400" b="1" dirty="0" err="1">
                <a:effectLst/>
                <a:ea typeface="Cambria" panose="02040503050406030204" pitchFamily="18" charset="0"/>
                <a:cs typeface="Arial" panose="020B0604020202020204" pitchFamily="34" charset="0"/>
              </a:rPr>
              <a:t>Orig</a:t>
            </a:r>
            <a:r>
              <a:rPr lang="fr-FR" sz="2400" b="1" dirty="0">
                <a:effectLst/>
                <a:ea typeface="Cambria" panose="02040503050406030204" pitchFamily="18" charset="0"/>
                <a:cs typeface="Arial" panose="020B0604020202020204" pitchFamily="34" charset="0"/>
              </a:rPr>
              <a:t>. </a:t>
            </a:r>
            <a:r>
              <a:rPr lang="fr-FR" sz="2400" b="1" dirty="0" err="1">
                <a:ea typeface="Cambria" panose="02040503050406030204" pitchFamily="18" charset="0"/>
                <a:cs typeface="Arial" panose="020B0604020202020204" pitchFamily="34" charset="0"/>
              </a:rPr>
              <a:t>g</a:t>
            </a:r>
            <a:r>
              <a:rPr lang="fr-FR" sz="2400" b="1" dirty="0" err="1">
                <a:effectLst/>
                <a:ea typeface="Cambria" panose="02040503050406030204" pitchFamily="18" charset="0"/>
                <a:cs typeface="Arial" panose="020B0604020202020204" pitchFamily="34" charset="0"/>
              </a:rPr>
              <a:t>erm</a:t>
            </a:r>
            <a:r>
              <a:rPr lang="fr-FR" sz="2400" dirty="0">
                <a:effectLst/>
                <a:ea typeface="Cambria" panose="02040503050406030204" pitchFamily="18" charset="0"/>
                <a:cs typeface="Arial" panose="020B0604020202020204" pitchFamily="34" charset="0"/>
              </a:rPr>
              <a:t>. (radical onomatopéique – </a:t>
            </a:r>
            <a:r>
              <a:rPr lang="fr-FR" sz="2400" dirty="0" err="1">
                <a:effectLst/>
                <a:ea typeface="Cambria" panose="02040503050406030204" pitchFamily="18" charset="0"/>
                <a:cs typeface="Arial" panose="020B0604020202020204" pitchFamily="34" charset="0"/>
              </a:rPr>
              <a:t>bab</a:t>
            </a:r>
            <a:r>
              <a:rPr lang="fr-FR" sz="2400" dirty="0">
                <a:effectLst/>
                <a:ea typeface="Cambria" panose="02040503050406030204" pitchFamily="18" charset="0"/>
                <a:cs typeface="Arial" panose="020B0604020202020204" pitchFamily="34" charset="0"/>
              </a:rPr>
              <a:t>).</a:t>
            </a:r>
          </a:p>
          <a:p>
            <a:pPr marL="0" indent="0">
              <a:spcBef>
                <a:spcPts val="600"/>
              </a:spcBef>
              <a:spcAft>
                <a:spcPts val="600"/>
              </a:spcAft>
              <a:buNone/>
            </a:pPr>
            <a:r>
              <a:rPr lang="fr-BE" sz="2400" dirty="0">
                <a:effectLst/>
                <a:ea typeface="Cambria" panose="02040503050406030204" pitchFamily="18" charset="0"/>
                <a:cs typeface="Arial" panose="020B0604020202020204" pitchFamily="34" charset="0"/>
              </a:rPr>
              <a:t>	• Une </a:t>
            </a:r>
            <a:r>
              <a:rPr lang="fr-BE" sz="2400" dirty="0" err="1">
                <a:effectLst/>
                <a:ea typeface="Cambria" panose="02040503050406030204" pitchFamily="18" charset="0"/>
                <a:cs typeface="Arial" panose="020B0604020202020204" pitchFamily="34" charset="0"/>
              </a:rPr>
              <a:t>bab</a:t>
            </a:r>
            <a:r>
              <a:rPr lang="fr-BE" sz="2400" dirty="0">
                <a:effectLst/>
                <a:ea typeface="Cambria" panose="02040503050406030204" pitchFamily="18" charset="0"/>
                <a:cs typeface="Arial" panose="020B0604020202020204" pitchFamily="34" charset="0"/>
              </a:rPr>
              <a:t>(e)lute = personne qui parle beaucoup qui est intarissable. </a:t>
            </a:r>
          </a:p>
          <a:p>
            <a:pPr marL="0" indent="0">
              <a:spcBef>
                <a:spcPts val="600"/>
              </a:spcBef>
              <a:spcAft>
                <a:spcPts val="600"/>
              </a:spcAft>
              <a:buNone/>
            </a:pPr>
            <a:r>
              <a:rPr lang="fr-BE" sz="2400" dirty="0">
                <a:effectLst/>
                <a:ea typeface="Cambria" panose="02040503050406030204" pitchFamily="18" charset="0"/>
                <a:cs typeface="Arial" panose="020B0604020202020204" pitchFamily="34" charset="0"/>
              </a:rPr>
              <a:t>	• C’est aussi une friandise à base de beurre, de cassonade et de miel. </a:t>
            </a:r>
          </a:p>
          <a:p>
            <a:pPr>
              <a:buFont typeface="Wingdings" pitchFamily="2" charset="2"/>
              <a:buChar char="Ø"/>
            </a:pPr>
            <a:r>
              <a:rPr lang="fr-FR" sz="2400" dirty="0">
                <a:highlight>
                  <a:srgbClr val="FFFF00"/>
                </a:highlight>
              </a:rPr>
              <a:t>En stoemeling(s) </a:t>
            </a:r>
            <a:r>
              <a:rPr lang="fr-FR" sz="2400" dirty="0"/>
              <a:t>: locution adverbiale familière, sans se faire remarquer (en catimini, en douce, filer à l’anglaise). </a:t>
            </a:r>
            <a:r>
              <a:rPr lang="fr-FR" sz="2400" dirty="0">
                <a:effectLst/>
                <a:ea typeface="Cambria" panose="02040503050406030204" pitchFamily="18" charset="0"/>
                <a:cs typeface="Arial" panose="020B0604020202020204" pitchFamily="34" charset="0"/>
              </a:rPr>
              <a:t>Belgicisme lexical. </a:t>
            </a:r>
            <a:r>
              <a:rPr lang="fr-FR" sz="2400" b="1" dirty="0">
                <a:effectLst/>
                <a:ea typeface="Cambria" panose="02040503050406030204" pitchFamily="18" charset="0"/>
                <a:cs typeface="Arial" panose="020B0604020202020204" pitchFamily="34" charset="0"/>
              </a:rPr>
              <a:t>Emprunt au néerlandais</a:t>
            </a:r>
            <a:r>
              <a:rPr lang="fr-FR" sz="2400" dirty="0">
                <a:effectLst/>
                <a:ea typeface="Cambria" panose="02040503050406030204" pitchFamily="18" charset="0"/>
                <a:cs typeface="Arial" panose="020B0604020202020204" pitchFamily="34" charset="0"/>
              </a:rPr>
              <a:t>. </a:t>
            </a:r>
          </a:p>
          <a:p>
            <a:pPr marL="0" indent="0">
              <a:buNone/>
            </a:pPr>
            <a:r>
              <a:rPr lang="fr-FR" sz="2400" dirty="0">
                <a:cs typeface="Arial" panose="020B0604020202020204" pitchFamily="34" charset="0"/>
              </a:rPr>
              <a:t>Plus grande vitalité à Bruxelles et dans le Brabant wallon (régions proches de la Flandre)</a:t>
            </a:r>
          </a:p>
          <a:p>
            <a:pPr marL="0" indent="0">
              <a:buNone/>
            </a:pPr>
            <a:endParaRPr lang="fr-FR" sz="2400" dirty="0"/>
          </a:p>
          <a:p>
            <a:pPr>
              <a:buFont typeface="Wingdings" pitchFamily="2" charset="2"/>
              <a:buChar char="Ø"/>
            </a:pPr>
            <a:endParaRPr lang="fr-FR" sz="2400" dirty="0"/>
          </a:p>
        </p:txBody>
      </p:sp>
    </p:spTree>
    <p:extLst>
      <p:ext uri="{BB962C8B-B14F-4D97-AF65-F5344CB8AC3E}">
        <p14:creationId xmlns:p14="http://schemas.microsoft.com/office/powerpoint/2010/main" val="372198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38200" y="963877"/>
            <a:ext cx="3494362" cy="4930246"/>
          </a:xfrm>
        </p:spPr>
        <p:txBody>
          <a:bodyPr>
            <a:normAutofit/>
          </a:bodyPr>
          <a:lstStyle/>
          <a:p>
            <a:pPr algn="r"/>
            <a:r>
              <a:rPr lang="fr-FR" sz="4200" dirty="0">
                <a:solidFill>
                  <a:schemeClr val="accent1"/>
                </a:solidFill>
              </a:rPr>
              <a:t>Pourquoi trois langues officielles en Belgique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4976031" y="963877"/>
            <a:ext cx="6377769" cy="4930246"/>
          </a:xfrm>
        </p:spPr>
        <p:txBody>
          <a:bodyPr anchor="ctr">
            <a:normAutofit/>
          </a:bodyPr>
          <a:lstStyle/>
          <a:p>
            <a:pPr marL="0" indent="0">
              <a:buNone/>
            </a:pPr>
            <a:r>
              <a:rPr lang="fr-FR" sz="2400" dirty="0"/>
              <a:t>Plan</a:t>
            </a:r>
          </a:p>
          <a:p>
            <a:r>
              <a:rPr lang="fr-FR" sz="2400" dirty="0"/>
              <a:t>Contextualisation (un peu d’histoire)</a:t>
            </a:r>
          </a:p>
          <a:p>
            <a:pPr marL="0" indent="0">
              <a:buNone/>
            </a:pPr>
            <a:r>
              <a:rPr lang="fr-FR" sz="2400" dirty="0"/>
              <a:t>• Origine, diffusion, vitalité des belgicismes</a:t>
            </a:r>
          </a:p>
          <a:p>
            <a:pPr marL="0" indent="0">
              <a:buNone/>
            </a:pPr>
            <a:r>
              <a:rPr lang="fr-FR" sz="2400" dirty="0"/>
              <a:t>• Quelques exemples de belgicismes  phonétiques, lexicaux, morphosyntaxiques</a:t>
            </a:r>
          </a:p>
        </p:txBody>
      </p:sp>
    </p:spTree>
    <p:extLst>
      <p:ext uri="{BB962C8B-B14F-4D97-AF65-F5344CB8AC3E}">
        <p14:creationId xmlns:p14="http://schemas.microsoft.com/office/powerpoint/2010/main" val="1752567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686834" y="591344"/>
            <a:ext cx="3200400" cy="5585619"/>
          </a:xfrm>
        </p:spPr>
        <p:txBody>
          <a:bodyPr>
            <a:normAutofit/>
          </a:bodyPr>
          <a:lstStyle/>
          <a:p>
            <a:r>
              <a:rPr lang="fr-FR">
                <a:solidFill>
                  <a:srgbClr val="FFFFFF"/>
                </a:solidFill>
              </a:rPr>
              <a:t>Les belgicismes lexicaux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4447308" y="591344"/>
            <a:ext cx="6906491" cy="5585619"/>
          </a:xfrm>
        </p:spPr>
        <p:txBody>
          <a:bodyPr anchor="ctr">
            <a:normAutofit/>
          </a:bodyPr>
          <a:lstStyle/>
          <a:p>
            <a:pPr marL="0" indent="0">
              <a:buNone/>
            </a:pPr>
            <a:endParaRPr lang="fr-FR" sz="2600"/>
          </a:p>
          <a:p>
            <a:pPr>
              <a:buFont typeface="Wingdings" pitchFamily="2" charset="2"/>
              <a:buChar char="Ø"/>
            </a:pPr>
            <a:r>
              <a:rPr lang="fr-FR" sz="2600" i="1">
                <a:effectLst/>
                <a:highlight>
                  <a:srgbClr val="FFFF00"/>
                </a:highlight>
                <a:ea typeface="Cambria" panose="02040503050406030204" pitchFamily="18" charset="0"/>
                <a:cs typeface="Arial" panose="020B0604020202020204" pitchFamily="34" charset="0"/>
              </a:rPr>
              <a:t>bardaf</a:t>
            </a:r>
            <a:r>
              <a:rPr lang="fr-FR" sz="2600" i="1">
                <a:effectLst/>
                <a:ea typeface="Cambria" panose="02040503050406030204" pitchFamily="18" charset="0"/>
                <a:cs typeface="Arial" panose="020B0604020202020204" pitchFamily="34" charset="0"/>
              </a:rPr>
              <a:t> </a:t>
            </a:r>
            <a:r>
              <a:rPr lang="fr-FR" sz="2600">
                <a:effectLst/>
                <a:ea typeface="Cambria" panose="02040503050406030204" pitchFamily="18" charset="0"/>
                <a:cs typeface="Arial" panose="020B0604020202020204" pitchFamily="34" charset="0"/>
              </a:rPr>
              <a:t>: interjection (</a:t>
            </a:r>
            <a:r>
              <a:rPr lang="fr-FR" sz="2600" b="1">
                <a:effectLst/>
                <a:ea typeface="Cambria" panose="02040503050406030204" pitchFamily="18" charset="0"/>
                <a:cs typeface="Arial" panose="020B0604020202020204" pitchFamily="34" charset="0"/>
              </a:rPr>
              <a:t>onomatopée</a:t>
            </a:r>
            <a:r>
              <a:rPr lang="fr-FR" sz="2600">
                <a:effectLst/>
                <a:ea typeface="Cambria" panose="02040503050406030204" pitchFamily="18" charset="0"/>
                <a:cs typeface="Arial" panose="020B0604020202020204" pitchFamily="34" charset="0"/>
              </a:rPr>
              <a:t> ; imite le bruit d’un corps tombant avec fracs. « Bardaf, la statue vole à terre ! »). Mot qui exprime la soudaineté d’un événement considéré comme fâcheux : « Bardaf, les contributions lui tombent dessus ». Vitalité stable. Equivalent en français de référence = </a:t>
            </a:r>
            <a:r>
              <a:rPr lang="fr-FR" sz="2600" i="1">
                <a:effectLst/>
                <a:ea typeface="Cambria" panose="02040503050406030204" pitchFamily="18" charset="0"/>
                <a:cs typeface="Arial" panose="020B0604020202020204" pitchFamily="34" charset="0"/>
              </a:rPr>
              <a:t>patatras</a:t>
            </a:r>
            <a:r>
              <a:rPr lang="fr-FR" sz="2600">
                <a:effectLst/>
                <a:ea typeface="Cambria" panose="02040503050406030204" pitchFamily="18" charset="0"/>
                <a:cs typeface="Arial" panose="020B0604020202020204" pitchFamily="34" charset="0"/>
              </a:rPr>
              <a:t>. </a:t>
            </a:r>
          </a:p>
          <a:p>
            <a:pPr>
              <a:buFont typeface="Wingdings" pitchFamily="2" charset="2"/>
              <a:buChar char="Ø"/>
            </a:pPr>
            <a:endParaRPr lang="fr-FR" sz="2600">
              <a:ea typeface="Cambria" panose="02040503050406030204" pitchFamily="18" charset="0"/>
              <a:cs typeface="Arial" panose="020B0604020202020204" pitchFamily="34" charset="0"/>
            </a:endParaRPr>
          </a:p>
          <a:p>
            <a:pPr>
              <a:buFont typeface="Wingdings" pitchFamily="2" charset="2"/>
              <a:buChar char="Ø"/>
            </a:pPr>
            <a:r>
              <a:rPr lang="fr-FR" sz="2600">
                <a:highlight>
                  <a:srgbClr val="FFFF00"/>
                </a:highlight>
              </a:rPr>
              <a:t>une dringuelle </a:t>
            </a:r>
            <a:r>
              <a:rPr lang="fr-FR" sz="2600">
                <a:cs typeface="Arial" panose="020B0604020202020204" pitchFamily="34" charset="0"/>
              </a:rPr>
              <a:t>=</a:t>
            </a:r>
            <a:r>
              <a:rPr lang="fr-FR" sz="2600" i="1">
                <a:effectLst/>
                <a:ea typeface="Cambria" panose="02040503050406030204" pitchFamily="18" charset="0"/>
                <a:cs typeface="Arial" panose="020B0604020202020204" pitchFamily="34" charset="0"/>
              </a:rPr>
              <a:t> </a:t>
            </a:r>
            <a:r>
              <a:rPr lang="fr-FR" sz="2600">
                <a:effectLst/>
                <a:ea typeface="Cambria" panose="02040503050406030204" pitchFamily="18" charset="0"/>
                <a:cs typeface="Arial" panose="020B0604020202020204" pitchFamily="34" charset="0"/>
              </a:rPr>
              <a:t>petite somme d’argent donnée à titre de gratification (pot de vin, argent de poche, pourboire). </a:t>
            </a:r>
            <a:r>
              <a:rPr lang="fr-FR" sz="2600" b="1" err="1">
                <a:effectLst/>
                <a:ea typeface="Cambria" panose="02040503050406030204" pitchFamily="18" charset="0"/>
                <a:cs typeface="Arial" panose="020B0604020202020204" pitchFamily="34" charset="0"/>
              </a:rPr>
              <a:t>Orig</a:t>
            </a:r>
            <a:r>
              <a:rPr lang="fr-FR" sz="2600" b="1">
                <a:effectLst/>
                <a:ea typeface="Cambria" panose="02040503050406030204" pitchFamily="18" charset="0"/>
                <a:cs typeface="Arial" panose="020B0604020202020204" pitchFamily="34" charset="0"/>
              </a:rPr>
              <a:t>. </a:t>
            </a:r>
            <a:r>
              <a:rPr lang="fr-FR" sz="2600" b="1" err="1">
                <a:effectLst/>
                <a:ea typeface="Cambria" panose="02040503050406030204" pitchFamily="18" charset="0"/>
                <a:cs typeface="Arial" panose="020B0604020202020204" pitchFamily="34" charset="0"/>
              </a:rPr>
              <a:t>Germ</a:t>
            </a:r>
            <a:r>
              <a:rPr lang="fr-FR" sz="2600">
                <a:effectLst/>
                <a:ea typeface="Cambria" panose="02040503050406030204" pitchFamily="18" charset="0"/>
                <a:cs typeface="Arial" panose="020B0604020202020204" pitchFamily="34" charset="0"/>
              </a:rPr>
              <a:t>. (</a:t>
            </a:r>
            <a:r>
              <a:rPr lang="fr-FR" sz="2600" i="1" err="1">
                <a:effectLst/>
                <a:ea typeface="Cambria" panose="02040503050406030204" pitchFamily="18" charset="0"/>
                <a:cs typeface="Arial" panose="020B0604020202020204" pitchFamily="34" charset="0"/>
              </a:rPr>
              <a:t>drinkgeld</a:t>
            </a:r>
            <a:r>
              <a:rPr lang="fr-FR" sz="2600" i="1">
                <a:effectLst/>
                <a:ea typeface="Cambria" panose="02040503050406030204" pitchFamily="18" charset="0"/>
                <a:cs typeface="Arial" panose="020B0604020202020204" pitchFamily="34" charset="0"/>
              </a:rPr>
              <a:t>, </a:t>
            </a:r>
            <a:r>
              <a:rPr lang="fr-FR" sz="2600" i="1" err="1">
                <a:effectLst/>
                <a:ea typeface="Cambria" panose="02040503050406030204" pitchFamily="18" charset="0"/>
                <a:cs typeface="Arial" panose="020B0604020202020204" pitchFamily="34" charset="0"/>
              </a:rPr>
              <a:t>trinkgeld</a:t>
            </a:r>
            <a:r>
              <a:rPr lang="fr-FR" sz="2600">
                <a:effectLst/>
                <a:ea typeface="Cambria" panose="02040503050406030204" pitchFamily="18" charset="0"/>
                <a:cs typeface="Arial" panose="020B0604020202020204" pitchFamily="34" charset="0"/>
              </a:rPr>
              <a:t>). </a:t>
            </a:r>
            <a:endParaRPr lang="fr-BE" sz="2600">
              <a:effectLst/>
              <a:ea typeface="Cambria" panose="02040503050406030204" pitchFamily="18" charset="0"/>
              <a:cs typeface="Arial" panose="020B0604020202020204" pitchFamily="34" charset="0"/>
            </a:endParaRPr>
          </a:p>
          <a:p>
            <a:pPr marL="0" indent="0">
              <a:buNone/>
            </a:pPr>
            <a:endParaRPr lang="fr-BE" sz="2600">
              <a:effectLst/>
              <a:ea typeface="Cambria" panose="02040503050406030204" pitchFamily="18" charset="0"/>
              <a:cs typeface="Arial" panose="020B0604020202020204" pitchFamily="34" charset="0"/>
            </a:endParaRPr>
          </a:p>
          <a:p>
            <a:pPr>
              <a:buFont typeface="Wingdings" pitchFamily="2" charset="2"/>
              <a:buChar char="Ø"/>
            </a:pPr>
            <a:endParaRPr lang="fr-FR" sz="2600"/>
          </a:p>
        </p:txBody>
      </p:sp>
    </p:spTree>
    <p:extLst>
      <p:ext uri="{BB962C8B-B14F-4D97-AF65-F5344CB8AC3E}">
        <p14:creationId xmlns:p14="http://schemas.microsoft.com/office/powerpoint/2010/main" val="4991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686834" y="1153572"/>
            <a:ext cx="3200400" cy="4461163"/>
          </a:xfrm>
        </p:spPr>
        <p:txBody>
          <a:bodyPr>
            <a:normAutofit/>
          </a:bodyPr>
          <a:lstStyle/>
          <a:p>
            <a:r>
              <a:rPr lang="fr-FR">
                <a:solidFill>
                  <a:srgbClr val="FFFFFF"/>
                </a:solidFill>
              </a:rPr>
              <a:t>Les belgicismes lexicaux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Ø"/>
            </a:pPr>
            <a:r>
              <a:rPr lang="fr-FR" sz="2400" dirty="0">
                <a:highlight>
                  <a:srgbClr val="FFFF00"/>
                </a:highlight>
              </a:rPr>
              <a:t>Le cornet </a:t>
            </a:r>
            <a:r>
              <a:rPr lang="fr-FR" sz="2400" dirty="0"/>
              <a:t>= </a:t>
            </a:r>
            <a:r>
              <a:rPr lang="fr-FR" sz="2400" dirty="0">
                <a:effectLst/>
                <a:ea typeface="Cambria" panose="02040503050406030204" pitchFamily="18" charset="0"/>
                <a:cs typeface="Arial" panose="020B0604020202020204" pitchFamily="34" charset="0"/>
              </a:rPr>
              <a:t>partie mobile d’un téléphone fixe (le fixe), réunissant l’écouteur et le microphone. On décroche ou on repose le cornet du téléphone. Usage décroissant. FR = le combiné. </a:t>
            </a:r>
          </a:p>
          <a:p>
            <a:pPr marL="0" indent="0">
              <a:buNone/>
            </a:pPr>
            <a:endParaRPr lang="fr-FR" sz="2400" dirty="0"/>
          </a:p>
          <a:p>
            <a:pPr>
              <a:buFont typeface="Wingdings" pitchFamily="2" charset="2"/>
              <a:buChar char="Ø"/>
            </a:pPr>
            <a:r>
              <a:rPr lang="fr-FR" sz="2400" dirty="0">
                <a:highlight>
                  <a:srgbClr val="FFFF00"/>
                </a:highlight>
              </a:rPr>
              <a:t>Oufti !</a:t>
            </a:r>
            <a:r>
              <a:rPr lang="fr-FR" sz="2400" dirty="0"/>
              <a:t> </a:t>
            </a:r>
            <a:r>
              <a:rPr lang="fr-FR" sz="2400" dirty="0">
                <a:cs typeface="Arial" panose="020B0604020202020204" pitchFamily="34" charset="0"/>
              </a:rPr>
              <a:t>=</a:t>
            </a:r>
            <a:r>
              <a:rPr lang="fr-FR" sz="2400" dirty="0">
                <a:effectLst/>
                <a:ea typeface="Cambria" panose="02040503050406030204" pitchFamily="18" charset="0"/>
                <a:cs typeface="Arial" panose="020B0604020202020204" pitchFamily="34" charset="0"/>
              </a:rPr>
              <a:t> interjection. Mot qui exprime des sentiments divers : surprise souvent mêlée d’admiration, mais aussi lassitude, agacement. Composé de « ouf » (interjection marquant le soulagement) et de « ti » (= </a:t>
            </a:r>
            <a:r>
              <a:rPr lang="fr-FR" sz="2400" i="1" dirty="0">
                <a:effectLst/>
                <a:ea typeface="Cambria" panose="02040503050406030204" pitchFamily="18" charset="0"/>
                <a:cs typeface="Arial" panose="020B0604020202020204" pitchFamily="34" charset="0"/>
              </a:rPr>
              <a:t>toi</a:t>
            </a:r>
            <a:r>
              <a:rPr lang="fr-FR" sz="2400" dirty="0">
                <a:effectLst/>
                <a:ea typeface="Cambria" panose="02040503050406030204" pitchFamily="18" charset="0"/>
                <a:cs typeface="Arial" panose="020B0604020202020204" pitchFamily="34" charset="0"/>
              </a:rPr>
              <a:t> en wallon).</a:t>
            </a:r>
          </a:p>
          <a:p>
            <a:pPr marL="0" indent="0">
              <a:buNone/>
            </a:pPr>
            <a:endParaRPr lang="fr-FR" sz="2400" dirty="0"/>
          </a:p>
          <a:p>
            <a:pPr>
              <a:buFont typeface="Wingdings" pitchFamily="2" charset="2"/>
              <a:buChar char="Ø"/>
            </a:pPr>
            <a:r>
              <a:rPr lang="fr-FR" sz="2400" dirty="0">
                <a:highlight>
                  <a:srgbClr val="FFFF00"/>
                </a:highlight>
              </a:rPr>
              <a:t>(la) </a:t>
            </a:r>
            <a:r>
              <a:rPr lang="fr-FR" sz="2400" dirty="0" err="1">
                <a:highlight>
                  <a:srgbClr val="FFFF00"/>
                </a:highlight>
              </a:rPr>
              <a:t>comprenure</a:t>
            </a:r>
            <a:r>
              <a:rPr lang="fr-FR" sz="2400" dirty="0"/>
              <a:t> : uniquement dans des tours plaisants et plus ou moins figés (</a:t>
            </a:r>
            <a:r>
              <a:rPr lang="fr-FR" sz="2400" i="1" dirty="0"/>
              <a:t>dur de la </a:t>
            </a:r>
            <a:r>
              <a:rPr lang="fr-FR" sz="2400" i="1" dirty="0" err="1"/>
              <a:t>comprenure</a:t>
            </a:r>
            <a:r>
              <a:rPr lang="fr-FR" sz="2400" i="1" dirty="0"/>
              <a:t>, lent à la </a:t>
            </a:r>
            <a:r>
              <a:rPr lang="fr-FR" sz="2400" i="1" dirty="0" err="1"/>
              <a:t>comprenure</a:t>
            </a:r>
            <a:r>
              <a:rPr lang="fr-FR" sz="2400" dirty="0"/>
              <a:t>…). </a:t>
            </a:r>
            <a:r>
              <a:rPr lang="fr-FR" sz="2400" b="1" dirty="0"/>
              <a:t>Dérivé</a:t>
            </a:r>
            <a:r>
              <a:rPr lang="fr-FR" sz="2400" dirty="0"/>
              <a:t> du verbe </a:t>
            </a:r>
            <a:r>
              <a:rPr lang="fr-FR" sz="2400" i="1" dirty="0"/>
              <a:t>comprendre</a:t>
            </a:r>
            <a:r>
              <a:rPr lang="fr-FR" sz="2400" dirty="0"/>
              <a:t>.  </a:t>
            </a:r>
          </a:p>
        </p:txBody>
      </p:sp>
    </p:spTree>
    <p:extLst>
      <p:ext uri="{BB962C8B-B14F-4D97-AF65-F5344CB8AC3E}">
        <p14:creationId xmlns:p14="http://schemas.microsoft.com/office/powerpoint/2010/main" val="397441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686834" y="591344"/>
            <a:ext cx="3200400" cy="5585619"/>
          </a:xfrm>
        </p:spPr>
        <p:txBody>
          <a:bodyPr>
            <a:normAutofit/>
          </a:bodyPr>
          <a:lstStyle/>
          <a:p>
            <a:r>
              <a:rPr lang="fr-FR">
                <a:solidFill>
                  <a:srgbClr val="FFFFFF"/>
                </a:solidFill>
              </a:rPr>
              <a:t>Les belgicismes lexicaux</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Ø"/>
            </a:pPr>
            <a:r>
              <a:rPr lang="fr-FR">
                <a:highlight>
                  <a:srgbClr val="FFFF00"/>
                </a:highlight>
              </a:rPr>
              <a:t>(re)sonner</a:t>
            </a:r>
            <a:r>
              <a:rPr lang="fr-FR">
                <a:effectLst/>
                <a:highlight>
                  <a:srgbClr val="FFFF00"/>
                </a:highlight>
                <a:ea typeface="Cambria" panose="02040503050406030204" pitchFamily="18" charset="0"/>
                <a:cs typeface="Arial" panose="020B0604020202020204" pitchFamily="34" charset="0"/>
              </a:rPr>
              <a:t> </a:t>
            </a:r>
            <a:r>
              <a:rPr lang="fr-FR">
                <a:effectLst/>
                <a:ea typeface="Cambria" panose="02040503050406030204" pitchFamily="18" charset="0"/>
                <a:cs typeface="Arial" panose="020B0604020202020204" pitchFamily="34" charset="0"/>
              </a:rPr>
              <a:t>: appeler quelqu’un par téléphone. « Je te (re)sonne ce soir » (transitif indirect, généralement). Français de référence</a:t>
            </a:r>
            <a:r>
              <a:rPr lang="fr-FR" i="1">
                <a:effectLst/>
                <a:ea typeface="Cambria" panose="02040503050406030204" pitchFamily="18" charset="0"/>
                <a:cs typeface="Arial" panose="020B0604020202020204" pitchFamily="34" charset="0"/>
              </a:rPr>
              <a:t> : je t’appelle/téléphone ce soir</a:t>
            </a:r>
          </a:p>
          <a:p>
            <a:pPr marL="0" indent="0">
              <a:buNone/>
            </a:pPr>
            <a:endParaRPr lang="fr-FR"/>
          </a:p>
          <a:p>
            <a:pPr>
              <a:buFont typeface="Wingdings" pitchFamily="2" charset="2"/>
              <a:buChar char="Ø"/>
            </a:pPr>
            <a:r>
              <a:rPr lang="fr-FR">
                <a:highlight>
                  <a:srgbClr val="FFFF00"/>
                </a:highlight>
              </a:rPr>
              <a:t>Zwanzez</a:t>
            </a:r>
            <a:r>
              <a:rPr lang="fr-FR"/>
              <a:t> (infinitif = zwanzer) = </a:t>
            </a:r>
            <a:r>
              <a:rPr lang="fr-FR">
                <a:effectLst/>
                <a:ea typeface="Cambria" panose="02040503050406030204" pitchFamily="18" charset="0"/>
                <a:cs typeface="Arial" panose="020B0604020202020204" pitchFamily="34" charset="0"/>
              </a:rPr>
              <a:t>plaisanter en pratiquant l’humour typique des Bruxellois. En français de référence = blaguer. </a:t>
            </a:r>
            <a:r>
              <a:rPr lang="fr-FR" b="1">
                <a:effectLst/>
                <a:ea typeface="Cambria" panose="02040503050406030204" pitchFamily="18" charset="0"/>
                <a:cs typeface="Arial" panose="020B0604020202020204" pitchFamily="34" charset="0"/>
              </a:rPr>
              <a:t>Emprunt germanique </a:t>
            </a:r>
            <a:r>
              <a:rPr lang="fr-FR">
                <a:effectLst/>
                <a:ea typeface="Cambria" panose="02040503050406030204" pitchFamily="18" charset="0"/>
                <a:cs typeface="Arial" panose="020B0604020202020204" pitchFamily="34" charset="0"/>
              </a:rPr>
              <a:t>(</a:t>
            </a:r>
            <a:r>
              <a:rPr lang="fr-FR" err="1">
                <a:effectLst/>
                <a:ea typeface="Cambria" panose="02040503050406030204" pitchFamily="18" charset="0"/>
                <a:cs typeface="Arial" panose="020B0604020202020204" pitchFamily="34" charset="0"/>
              </a:rPr>
              <a:t>zwansen</a:t>
            </a:r>
            <a:r>
              <a:rPr lang="fr-FR">
                <a:effectLst/>
                <a:ea typeface="Cambria" panose="02040503050406030204" pitchFamily="18" charset="0"/>
                <a:cs typeface="Arial" panose="020B0604020202020204" pitchFamily="34" charset="0"/>
              </a:rPr>
              <a:t> = dire des bêtises = </a:t>
            </a:r>
            <a:r>
              <a:rPr lang="fr-FR" err="1">
                <a:effectLst/>
                <a:ea typeface="Cambria" panose="02040503050406030204" pitchFamily="18" charset="0"/>
                <a:cs typeface="Arial" panose="020B0604020202020204" pitchFamily="34" charset="0"/>
              </a:rPr>
              <a:t>grappen</a:t>
            </a:r>
            <a:r>
              <a:rPr lang="fr-FR">
                <a:effectLst/>
                <a:ea typeface="Cambria" panose="02040503050406030204" pitchFamily="18" charset="0"/>
                <a:cs typeface="Arial" panose="020B0604020202020204" pitchFamily="34" charset="0"/>
              </a:rPr>
              <a:t> </a:t>
            </a:r>
            <a:r>
              <a:rPr lang="fr-FR" err="1">
                <a:effectLst/>
                <a:ea typeface="Cambria" panose="02040503050406030204" pitchFamily="18" charset="0"/>
                <a:cs typeface="Arial" panose="020B0604020202020204" pitchFamily="34" charset="0"/>
              </a:rPr>
              <a:t>vertellen</a:t>
            </a:r>
            <a:r>
              <a:rPr lang="fr-FR">
                <a:effectLst/>
                <a:ea typeface="Cambria" panose="02040503050406030204" pitchFamily="18" charset="0"/>
                <a:cs typeface="Arial" panose="020B0604020202020204" pitchFamily="34" charset="0"/>
              </a:rPr>
              <a:t>). </a:t>
            </a:r>
            <a:endParaRPr lang="fr-BE">
              <a:effectLst/>
              <a:ea typeface="Cambria" panose="02040503050406030204" pitchFamily="18" charset="0"/>
              <a:cs typeface="Arial" panose="020B0604020202020204" pitchFamily="34" charset="0"/>
            </a:endParaRPr>
          </a:p>
          <a:p>
            <a:pPr marL="0" indent="0">
              <a:buNone/>
            </a:pPr>
            <a:endParaRPr lang="fr-FR"/>
          </a:p>
        </p:txBody>
      </p:sp>
    </p:spTree>
    <p:extLst>
      <p:ext uri="{BB962C8B-B14F-4D97-AF65-F5344CB8AC3E}">
        <p14:creationId xmlns:p14="http://schemas.microsoft.com/office/powerpoint/2010/main" val="1982304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686834" y="1153572"/>
            <a:ext cx="3200400" cy="4461163"/>
          </a:xfrm>
        </p:spPr>
        <p:txBody>
          <a:bodyPr>
            <a:normAutofit/>
          </a:bodyPr>
          <a:lstStyle/>
          <a:p>
            <a:r>
              <a:rPr lang="fr-FR">
                <a:solidFill>
                  <a:srgbClr val="FFFFFF"/>
                </a:solidFill>
              </a:rPr>
              <a:t>Les belgicismes lexicaux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Ø"/>
            </a:pPr>
            <a:r>
              <a:rPr lang="fr-FR" sz="2200" dirty="0" err="1">
                <a:highlight>
                  <a:srgbClr val="FFFF00"/>
                </a:highlight>
              </a:rPr>
              <a:t>Tof</a:t>
            </a:r>
            <a:r>
              <a:rPr lang="fr-FR" sz="2200" dirty="0"/>
              <a:t> : </a:t>
            </a:r>
            <a:r>
              <a:rPr lang="fr-FR" sz="2200" dirty="0">
                <a:effectLst/>
                <a:ea typeface="Cambria" panose="02040503050406030204" pitchFamily="18" charset="0"/>
                <a:cs typeface="Arial" panose="020B0604020202020204" pitchFamily="34" charset="0"/>
              </a:rPr>
              <a:t>adj. le plus souvent invariable. Épatant, chouette. </a:t>
            </a:r>
            <a:r>
              <a:rPr lang="fr-FR" sz="2200" i="1" dirty="0">
                <a:effectLst/>
                <a:ea typeface="Cambria" panose="02040503050406030204" pitchFamily="18" charset="0"/>
                <a:cs typeface="Arial" panose="020B0604020202020204" pitchFamily="34" charset="0"/>
              </a:rPr>
              <a:t>Une </a:t>
            </a:r>
            <a:r>
              <a:rPr lang="fr-FR" sz="2200" i="1" dirty="0" err="1">
                <a:effectLst/>
                <a:ea typeface="Cambria" panose="02040503050406030204" pitchFamily="18" charset="0"/>
                <a:cs typeface="Arial" panose="020B0604020202020204" pitchFamily="34" charset="0"/>
              </a:rPr>
              <a:t>tof</a:t>
            </a:r>
            <a:r>
              <a:rPr lang="fr-FR" sz="2200" i="1" dirty="0">
                <a:effectLst/>
                <a:ea typeface="Cambria" panose="02040503050406030204" pitchFamily="18" charset="0"/>
                <a:cs typeface="Arial" panose="020B0604020202020204" pitchFamily="34" charset="0"/>
              </a:rPr>
              <a:t> idée </a:t>
            </a:r>
            <a:r>
              <a:rPr lang="fr-FR" sz="2200" dirty="0">
                <a:effectLst/>
                <a:ea typeface="Cambria" panose="02040503050406030204" pitchFamily="18" charset="0"/>
                <a:cs typeface="Arial" panose="020B0604020202020204" pitchFamily="34" charset="0"/>
              </a:rPr>
              <a:t>(adjectif généralement antéposé)… En français de référence = génial, épatant, chouette (emprunt au néerlandais &lt; yiddish) </a:t>
            </a:r>
            <a:endParaRPr lang="fr-FR" sz="2200" dirty="0"/>
          </a:p>
          <a:p>
            <a:pPr>
              <a:buFont typeface="Wingdings" pitchFamily="2" charset="2"/>
              <a:buChar char="Ø"/>
            </a:pPr>
            <a:r>
              <a:rPr lang="fr-FR" sz="2200" dirty="0">
                <a:highlight>
                  <a:srgbClr val="FFFF00"/>
                </a:highlight>
              </a:rPr>
              <a:t>Broubelez</a:t>
            </a:r>
            <a:r>
              <a:rPr lang="fr-FR" sz="2200" dirty="0"/>
              <a:t> :</a:t>
            </a:r>
            <a:r>
              <a:rPr lang="fr-FR" sz="2200" dirty="0">
                <a:effectLst/>
                <a:ea typeface="Cambria" panose="02040503050406030204" pitchFamily="18" charset="0"/>
                <a:cs typeface="Arial" panose="020B0604020202020204" pitchFamily="34" charset="0"/>
              </a:rPr>
              <a:t> v. </a:t>
            </a:r>
            <a:r>
              <a:rPr lang="fr-FR" sz="2200" dirty="0" err="1">
                <a:effectLst/>
                <a:ea typeface="Cambria" panose="02040503050406030204" pitchFamily="18" charset="0"/>
                <a:cs typeface="Arial" panose="020B0604020202020204" pitchFamily="34" charset="0"/>
              </a:rPr>
              <a:t>intr</a:t>
            </a:r>
            <a:r>
              <a:rPr lang="fr-FR" sz="2200" dirty="0">
                <a:effectLst/>
                <a:ea typeface="Cambria" panose="02040503050406030204" pitchFamily="18" charset="0"/>
                <a:cs typeface="Arial" panose="020B0604020202020204" pitchFamily="34" charset="0"/>
              </a:rPr>
              <a:t>. (</a:t>
            </a:r>
            <a:r>
              <a:rPr lang="fr-FR" sz="2200" i="1" dirty="0">
                <a:effectLst/>
                <a:ea typeface="Cambria" panose="02040503050406030204" pitchFamily="18" charset="0"/>
                <a:cs typeface="Arial" panose="020B0604020202020204" pitchFamily="34" charset="0"/>
              </a:rPr>
              <a:t>broubeler</a:t>
            </a:r>
            <a:r>
              <a:rPr lang="fr-FR" sz="2200" dirty="0">
                <a:effectLst/>
                <a:ea typeface="Cambria" panose="02040503050406030204" pitchFamily="18" charset="0"/>
                <a:cs typeface="Arial" panose="020B0604020202020204" pitchFamily="34" charset="0"/>
              </a:rPr>
              <a:t>)</a:t>
            </a:r>
            <a:r>
              <a:rPr lang="fr-FR" sz="2200" i="1" dirty="0">
                <a:effectLst/>
                <a:ea typeface="Cambria" panose="02040503050406030204" pitchFamily="18" charset="0"/>
                <a:cs typeface="Arial" panose="020B0604020202020204" pitchFamily="34" charset="0"/>
              </a:rPr>
              <a:t>. </a:t>
            </a:r>
            <a:r>
              <a:rPr lang="fr-FR" sz="2200" dirty="0">
                <a:effectLst/>
                <a:ea typeface="Cambria" panose="02040503050406030204" pitchFamily="18" charset="0"/>
                <a:cs typeface="Arial" panose="020B0604020202020204" pitchFamily="34" charset="0"/>
              </a:rPr>
              <a:t>Parler d’une manière embarrassée, bafouiller. En français de référence = rabâcher, parler abondamment. </a:t>
            </a:r>
            <a:endParaRPr lang="fr-FR" sz="2200" dirty="0"/>
          </a:p>
          <a:p>
            <a:pPr>
              <a:buFont typeface="Wingdings" pitchFamily="2" charset="2"/>
              <a:buChar char="Ø"/>
            </a:pPr>
            <a:r>
              <a:rPr lang="fr-FR" sz="2200" i="1" dirty="0" err="1">
                <a:highlight>
                  <a:srgbClr val="FFFF00"/>
                </a:highlight>
                <a:ea typeface="Cambria" panose="02040503050406030204" pitchFamily="18" charset="0"/>
                <a:cs typeface="Arial" panose="020B0604020202020204" pitchFamily="34" charset="0"/>
              </a:rPr>
              <a:t>s</a:t>
            </a:r>
            <a:r>
              <a:rPr lang="fr-FR" sz="2200" i="1" dirty="0" err="1">
                <a:effectLst/>
                <a:highlight>
                  <a:srgbClr val="FFFF00"/>
                </a:highlight>
                <a:ea typeface="Cambria" panose="02040503050406030204" pitchFamily="18" charset="0"/>
                <a:cs typeface="Arial" panose="020B0604020202020204" pitchFamily="34" charset="0"/>
              </a:rPr>
              <a:t>tud</a:t>
            </a:r>
            <a:r>
              <a:rPr lang="fr-FR" sz="2200" i="1" dirty="0">
                <a:effectLst/>
                <a:ea typeface="Cambria" panose="02040503050406030204" pitchFamily="18" charset="0"/>
                <a:cs typeface="Arial" panose="020B0604020202020204" pitchFamily="34" charset="0"/>
              </a:rPr>
              <a:t> </a:t>
            </a:r>
            <a:r>
              <a:rPr lang="fr-FR" sz="2200" dirty="0">
                <a:effectLst/>
                <a:ea typeface="Cambria" panose="02040503050406030204" pitchFamily="18" charset="0"/>
                <a:cs typeface="Arial" panose="020B0604020202020204" pitchFamily="34" charset="0"/>
              </a:rPr>
              <a:t>: généralement « </a:t>
            </a:r>
            <a:r>
              <a:rPr lang="fr-FR" sz="2200" dirty="0" err="1">
                <a:effectLst/>
                <a:highlight>
                  <a:srgbClr val="FFFF00"/>
                </a:highlight>
                <a:ea typeface="Cambria" panose="02040503050406030204" pitchFamily="18" charset="0"/>
                <a:cs typeface="Arial" panose="020B0604020202020204" pitchFamily="34" charset="0"/>
              </a:rPr>
              <a:t>stut</a:t>
            </a:r>
            <a:r>
              <a:rPr lang="fr-FR" sz="2200" dirty="0">
                <a:effectLst/>
                <a:ea typeface="Cambria" panose="02040503050406030204" pitchFamily="18" charset="0"/>
                <a:cs typeface="Arial" panose="020B0604020202020204" pitchFamily="34" charset="0"/>
              </a:rPr>
              <a:t> ». Nom masculin signifiant </a:t>
            </a:r>
            <a:r>
              <a:rPr lang="fr-FR" sz="2200" i="1" dirty="0">
                <a:effectLst/>
                <a:ea typeface="Cambria" panose="02040503050406030204" pitchFamily="18" charset="0"/>
                <a:cs typeface="Arial" panose="020B0604020202020204" pitchFamily="34" charset="0"/>
              </a:rPr>
              <a:t>affaire, machin, problème, difficulté</a:t>
            </a:r>
            <a:r>
              <a:rPr lang="fr-FR" sz="2200" dirty="0">
                <a:effectLst/>
                <a:ea typeface="Cambria" panose="02040503050406030204" pitchFamily="18" charset="0"/>
                <a:cs typeface="Arial" panose="020B0604020202020204" pitchFamily="34" charset="0"/>
              </a:rPr>
              <a:t>. On trouve aussi </a:t>
            </a:r>
            <a:r>
              <a:rPr lang="fr-FR" sz="2200" dirty="0" err="1">
                <a:effectLst/>
                <a:highlight>
                  <a:srgbClr val="FFFF00"/>
                </a:highlight>
                <a:ea typeface="Cambria" panose="02040503050406030204" pitchFamily="18" charset="0"/>
                <a:cs typeface="Arial" panose="020B0604020202020204" pitchFamily="34" charset="0"/>
              </a:rPr>
              <a:t>stuut</a:t>
            </a:r>
            <a:r>
              <a:rPr lang="fr-FR" sz="2200" dirty="0">
                <a:effectLst/>
                <a:ea typeface="Cambria" panose="02040503050406030204" pitchFamily="18" charset="0"/>
                <a:cs typeface="Arial" panose="020B0604020202020204" pitchFamily="34" charset="0"/>
              </a:rPr>
              <a:t>. En français de référence = </a:t>
            </a:r>
            <a:r>
              <a:rPr lang="fr-FR" sz="2200" i="1" dirty="0">
                <a:effectLst/>
                <a:ea typeface="Cambria" panose="02040503050406030204" pitchFamily="18" charset="0"/>
                <a:cs typeface="Arial" panose="020B0604020202020204" pitchFamily="34" charset="0"/>
              </a:rPr>
              <a:t>truc, os</a:t>
            </a:r>
            <a:r>
              <a:rPr lang="fr-FR" sz="2200" dirty="0">
                <a:effectLst/>
                <a:ea typeface="Cambria" panose="02040503050406030204" pitchFamily="18" charset="0"/>
                <a:cs typeface="Arial" panose="020B0604020202020204" pitchFamily="34" charset="0"/>
              </a:rPr>
              <a:t>. Orig</a:t>
            </a:r>
            <a:r>
              <a:rPr lang="fr-FR" sz="2200" dirty="0">
                <a:ea typeface="Cambria" panose="02040503050406030204" pitchFamily="18" charset="0"/>
                <a:cs typeface="Arial" panose="020B0604020202020204" pitchFamily="34" charset="0"/>
              </a:rPr>
              <a:t>ine germanique. Emploi renforcé en Belgique francophone par un </a:t>
            </a:r>
            <a:r>
              <a:rPr lang="fr-FR" sz="2200" dirty="0">
                <a:effectLst/>
                <a:ea typeface="Cambria" panose="02040503050406030204" pitchFamily="18" charset="0"/>
                <a:cs typeface="Arial" panose="020B0604020202020204" pitchFamily="34" charset="0"/>
              </a:rPr>
              <a:t>sketch « il y a un </a:t>
            </a:r>
            <a:r>
              <a:rPr lang="fr-FR" sz="2200" dirty="0" err="1">
                <a:effectLst/>
                <a:ea typeface="Cambria" panose="02040503050406030204" pitchFamily="18" charset="0"/>
                <a:cs typeface="Arial" panose="020B0604020202020204" pitchFamily="34" charset="0"/>
              </a:rPr>
              <a:t>stuuuût</a:t>
            </a:r>
            <a:r>
              <a:rPr lang="fr-FR" sz="2200" dirty="0">
                <a:effectLst/>
                <a:ea typeface="Cambria" panose="02040503050406030204" pitchFamily="18" charset="0"/>
                <a:cs typeface="Arial" panose="020B0604020202020204" pitchFamily="34" charset="0"/>
              </a:rPr>
              <a:t> » de l’humoriste Marc Herman. </a:t>
            </a:r>
            <a:r>
              <a:rPr lang="fr-FR" sz="2200" dirty="0" err="1">
                <a:ea typeface="Cambria" panose="02040503050406030204" pitchFamily="18" charset="0"/>
                <a:cs typeface="Arial" panose="020B0604020202020204" pitchFamily="34" charset="0"/>
              </a:rPr>
              <a:t>S</a:t>
            </a:r>
            <a:r>
              <a:rPr lang="fr-FR" sz="2200" dirty="0" err="1">
                <a:effectLst/>
                <a:ea typeface="Cambria" panose="02040503050406030204" pitchFamily="18" charset="0"/>
                <a:cs typeface="Arial" panose="020B0604020202020204" pitchFamily="34" charset="0"/>
              </a:rPr>
              <a:t>tud</a:t>
            </a:r>
            <a:r>
              <a:rPr lang="fr-FR" sz="2200" dirty="0">
                <a:effectLst/>
                <a:ea typeface="Cambria" panose="02040503050406030204" pitchFamily="18" charset="0"/>
                <a:cs typeface="Arial" panose="020B0604020202020204" pitchFamily="34" charset="0"/>
              </a:rPr>
              <a:t> (n. m.) désigne un petit cylindre que l’on visse à la semelle d’une chaussure de sport pour assurer une meilleure adhérence au sol (notamment pour jouer au football). En français de référence = crampon. </a:t>
            </a:r>
          </a:p>
        </p:txBody>
      </p:sp>
    </p:spTree>
    <p:extLst>
      <p:ext uri="{BB962C8B-B14F-4D97-AF65-F5344CB8AC3E}">
        <p14:creationId xmlns:p14="http://schemas.microsoft.com/office/powerpoint/2010/main" val="3788937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686834" y="591344"/>
            <a:ext cx="3200400" cy="5585619"/>
          </a:xfrm>
        </p:spPr>
        <p:txBody>
          <a:bodyPr>
            <a:normAutofit/>
          </a:bodyPr>
          <a:lstStyle/>
          <a:p>
            <a:r>
              <a:rPr lang="fr-FR">
                <a:solidFill>
                  <a:srgbClr val="FFFFFF"/>
                </a:solidFill>
              </a:rPr>
              <a:t>Les belgicismes lexicaux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Ø"/>
            </a:pPr>
            <a:r>
              <a:rPr lang="fr-FR" sz="2400">
                <a:highlight>
                  <a:srgbClr val="FFFF00"/>
                </a:highlight>
              </a:rPr>
              <a:t>Carabistouilles</a:t>
            </a:r>
            <a:r>
              <a:rPr lang="fr-FR" sz="2400" i="1">
                <a:effectLst/>
                <a:ea typeface="Cambria" panose="02040503050406030204" pitchFamily="18" charset="0"/>
                <a:cs typeface="Arial" panose="020B0604020202020204" pitchFamily="34" charset="0"/>
              </a:rPr>
              <a:t> </a:t>
            </a:r>
            <a:r>
              <a:rPr lang="fr-FR" sz="2400">
                <a:effectLst/>
                <a:ea typeface="Cambria" panose="02040503050406030204" pitchFamily="18" charset="0"/>
                <a:cs typeface="Arial" panose="020B0604020202020204" pitchFamily="34" charset="0"/>
              </a:rPr>
              <a:t>: n. f. </a:t>
            </a:r>
            <a:r>
              <a:rPr lang="fr-FR" sz="2400">
                <a:ea typeface="Cambria" panose="02040503050406030204" pitchFamily="18" charset="0"/>
                <a:cs typeface="Arial" panose="020B0604020202020204" pitchFamily="34" charset="0"/>
              </a:rPr>
              <a:t>souvent au pluriel.</a:t>
            </a:r>
            <a:r>
              <a:rPr lang="fr-FR" sz="2400">
                <a:effectLst/>
                <a:ea typeface="Cambria" panose="02040503050406030204" pitchFamily="18" charset="0"/>
                <a:cs typeface="Arial" panose="020B0604020202020204" pitchFamily="34" charset="0"/>
              </a:rPr>
              <a:t> Propos fantaisistes qui visent à amuser. </a:t>
            </a:r>
            <a:r>
              <a:rPr lang="fr-FR" sz="2400" i="1">
                <a:effectLst/>
                <a:ea typeface="Cambria" panose="02040503050406030204" pitchFamily="18" charset="0"/>
                <a:cs typeface="Arial" panose="020B0604020202020204" pitchFamily="34" charset="0"/>
              </a:rPr>
              <a:t>Balivernes, fariboles, bobards, craques, sornettes </a:t>
            </a:r>
            <a:r>
              <a:rPr lang="fr-FR" sz="2400">
                <a:effectLst/>
                <a:ea typeface="Cambria" panose="02040503050406030204" pitchFamily="18" charset="0"/>
                <a:cs typeface="Arial" panose="020B0604020202020204" pitchFamily="34" charset="0"/>
              </a:rPr>
              <a:t>(FR). Origine ? Cara + bistouille = mauvais alcool. </a:t>
            </a:r>
          </a:p>
          <a:p>
            <a:pPr marL="0" indent="0">
              <a:buNone/>
            </a:pPr>
            <a:endParaRPr lang="fr-FR" sz="2400"/>
          </a:p>
          <a:p>
            <a:pPr>
              <a:buFont typeface="Wingdings" pitchFamily="2" charset="2"/>
              <a:buChar char="Ø"/>
            </a:pPr>
            <a:r>
              <a:rPr lang="fr-FR" sz="2400">
                <a:highlight>
                  <a:srgbClr val="FFFF00"/>
                </a:highlight>
              </a:rPr>
              <a:t>(re)clap(p)er </a:t>
            </a:r>
            <a:r>
              <a:rPr lang="fr-FR" sz="2400"/>
              <a:t>: faire se refermer avec bruit et, familièrement, raccrocher violemment. Français de référence = </a:t>
            </a:r>
            <a:r>
              <a:rPr lang="fr-FR" sz="2400" i="1"/>
              <a:t>claquer</a:t>
            </a:r>
            <a:r>
              <a:rPr lang="fr-FR" sz="2400"/>
              <a:t> (même si « clapper » existe en français de référence, mais dans un sens très spécifique). Emprunt au néerlandais </a:t>
            </a:r>
            <a:r>
              <a:rPr lang="fr-FR" sz="2400" i="1" err="1"/>
              <a:t>klappen</a:t>
            </a:r>
            <a:r>
              <a:rPr lang="fr-FR" sz="2400"/>
              <a:t>. </a:t>
            </a:r>
          </a:p>
          <a:p>
            <a:pPr marL="0" indent="0">
              <a:buNone/>
            </a:pPr>
            <a:endParaRPr lang="fr-FR" sz="2400"/>
          </a:p>
          <a:p>
            <a:pPr>
              <a:buFont typeface="Wingdings" pitchFamily="2" charset="2"/>
              <a:buChar char="Ø"/>
            </a:pPr>
            <a:r>
              <a:rPr lang="fr-FR" sz="2400"/>
              <a:t>(Un fameux) </a:t>
            </a:r>
            <a:r>
              <a:rPr lang="fr-FR" sz="2400">
                <a:highlight>
                  <a:srgbClr val="FFFF00"/>
                </a:highlight>
              </a:rPr>
              <a:t>couillon</a:t>
            </a:r>
            <a:r>
              <a:rPr lang="fr-FR" sz="2400"/>
              <a:t> : adjectif. le terme est attesté en France, mais dans un sens différent (</a:t>
            </a:r>
            <a:r>
              <a:rPr lang="fr-FR" sz="2400" i="1"/>
              <a:t>imbécile, idiot</a:t>
            </a:r>
            <a:r>
              <a:rPr lang="fr-FR" sz="2400"/>
              <a:t>). En français de Belgique, le sens est plus souvent </a:t>
            </a:r>
            <a:r>
              <a:rPr lang="fr-FR" sz="2400" i="1"/>
              <a:t>froussard</a:t>
            </a:r>
            <a:r>
              <a:rPr lang="fr-FR" sz="2400"/>
              <a:t>, </a:t>
            </a:r>
            <a:r>
              <a:rPr lang="fr-FR" sz="2400" i="1"/>
              <a:t>peureux</a:t>
            </a:r>
            <a:r>
              <a:rPr lang="fr-FR" sz="2400"/>
              <a:t>.</a:t>
            </a:r>
          </a:p>
        </p:txBody>
      </p:sp>
    </p:spTree>
    <p:extLst>
      <p:ext uri="{BB962C8B-B14F-4D97-AF65-F5344CB8AC3E}">
        <p14:creationId xmlns:p14="http://schemas.microsoft.com/office/powerpoint/2010/main" val="46114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686834" y="1153572"/>
            <a:ext cx="3200400" cy="4461163"/>
          </a:xfrm>
        </p:spPr>
        <p:txBody>
          <a:bodyPr>
            <a:normAutofit/>
          </a:bodyPr>
          <a:lstStyle/>
          <a:p>
            <a:r>
              <a:rPr lang="fr-FR">
                <a:solidFill>
                  <a:srgbClr val="FFFFFF"/>
                </a:solidFill>
              </a:rPr>
              <a:t>Les belgicismes lexicaux</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Ø"/>
            </a:pPr>
            <a:r>
              <a:rPr lang="fr-FR" sz="2200" dirty="0">
                <a:highlight>
                  <a:srgbClr val="FFFF00"/>
                </a:highlight>
              </a:rPr>
              <a:t>Que du contraire </a:t>
            </a:r>
            <a:r>
              <a:rPr lang="fr-FR" sz="2200" dirty="0"/>
              <a:t>= locution adverbiale signifiant = au contraire. En Belgique, on parle aussi d’une </a:t>
            </a:r>
            <a:r>
              <a:rPr lang="fr-FR" sz="2200" i="1" dirty="0"/>
              <a:t>personne contraire</a:t>
            </a:r>
            <a:r>
              <a:rPr lang="fr-FR" sz="2200" dirty="0"/>
              <a:t>, emploi non attesté en français de référence.</a:t>
            </a:r>
          </a:p>
          <a:p>
            <a:pPr marL="0" indent="0">
              <a:buNone/>
            </a:pPr>
            <a:endParaRPr lang="fr-FR" sz="2200" dirty="0"/>
          </a:p>
          <a:p>
            <a:pPr>
              <a:buFont typeface="Wingdings" pitchFamily="2" charset="2"/>
              <a:buChar char="Ø"/>
            </a:pPr>
            <a:r>
              <a:rPr lang="fr-FR" sz="2200" dirty="0">
                <a:highlight>
                  <a:srgbClr val="FFFF00"/>
                </a:highlight>
              </a:rPr>
              <a:t>Je ne sais pas vous aider </a:t>
            </a:r>
            <a:r>
              <a:rPr lang="fr-FR" sz="2200" dirty="0"/>
              <a:t>= je ne peux pas vous aider ? Confusion entre </a:t>
            </a:r>
            <a:r>
              <a:rPr lang="fr-FR" sz="2200" i="1" dirty="0"/>
              <a:t>savoir</a:t>
            </a:r>
            <a:r>
              <a:rPr lang="fr-FR" sz="2200" dirty="0"/>
              <a:t> et </a:t>
            </a:r>
            <a:r>
              <a:rPr lang="fr-FR" sz="2200" i="1" dirty="0"/>
              <a:t>pouvoir</a:t>
            </a:r>
            <a:r>
              <a:rPr lang="fr-FR" sz="2200" dirty="0"/>
              <a:t> emblématique du français de Belgique (</a:t>
            </a:r>
            <a:r>
              <a:rPr lang="fr-FR" sz="2200" i="1" dirty="0"/>
              <a:t>une fois </a:t>
            </a:r>
            <a:r>
              <a:rPr lang="fr-FR" sz="2200" dirty="0"/>
              <a:t>!) – cf. </a:t>
            </a:r>
            <a:r>
              <a:rPr lang="fr-FR" sz="2200" i="1" dirty="0"/>
              <a:t>Madame, je ne sais pas lire</a:t>
            </a:r>
            <a:r>
              <a:rPr lang="fr-FR" sz="2200" dirty="0"/>
              <a:t>. Phénomène d’</a:t>
            </a:r>
            <a:r>
              <a:rPr lang="fr-FR" sz="2200" dirty="0" err="1"/>
              <a:t>hypercorrectisme</a:t>
            </a:r>
            <a:r>
              <a:rPr lang="fr-FR" sz="2200" dirty="0"/>
              <a:t> ? Je ne sais pas vous aider = je n’ai pas </a:t>
            </a:r>
            <a:r>
              <a:rPr lang="fr-FR" sz="2200" dirty="0">
                <a:effectLst/>
                <a:ea typeface="Cambria" panose="02040503050406030204" pitchFamily="18" charset="0"/>
                <a:cs typeface="Arial" panose="020B0604020202020204" pitchFamily="34" charset="0"/>
              </a:rPr>
              <a:t>la capacité de , avoir la faculté de, être en état de… (emplois critiqués : je ne sais plus lire sans mes lunettes. Elle ne sait pas dormir avec la fenêtre ouverte. La fenêtre ne sait plus se fermer). </a:t>
            </a:r>
            <a:endParaRPr lang="fr-BE" sz="2200" dirty="0">
              <a:ea typeface="Cambria" panose="02040503050406030204" pitchFamily="18" charset="0"/>
              <a:cs typeface="Arial" panose="020B0604020202020204" pitchFamily="34" charset="0"/>
            </a:endParaRPr>
          </a:p>
          <a:p>
            <a:pPr>
              <a:buFont typeface="Wingdings" pitchFamily="2" charset="2"/>
              <a:buChar char="Ø"/>
            </a:pPr>
            <a:r>
              <a:rPr lang="fr-FR" sz="2200" dirty="0">
                <a:highlight>
                  <a:srgbClr val="FFFF00"/>
                </a:highlight>
              </a:rPr>
              <a:t>(aller à la) cour </a:t>
            </a:r>
            <a:r>
              <a:rPr lang="fr-FR" sz="2200" dirty="0"/>
              <a:t>= se rendre aux toilettes. Vitalité décroissante. Auparavant, les toilettes se trouvaient fréquemment à l’extérieur des maisons, dans la cour (métonymie)</a:t>
            </a:r>
          </a:p>
        </p:txBody>
      </p:sp>
    </p:spTree>
    <p:extLst>
      <p:ext uri="{BB962C8B-B14F-4D97-AF65-F5344CB8AC3E}">
        <p14:creationId xmlns:p14="http://schemas.microsoft.com/office/powerpoint/2010/main" val="333245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956826" y="1112969"/>
            <a:ext cx="3937298" cy="4166010"/>
          </a:xfrm>
        </p:spPr>
        <p:txBody>
          <a:bodyPr>
            <a:normAutofit/>
          </a:bodyPr>
          <a:lstStyle/>
          <a:p>
            <a:r>
              <a:rPr lang="fr-FR">
                <a:solidFill>
                  <a:srgbClr val="FFFFFF"/>
                </a:solidFill>
              </a:rPr>
              <a:t>Les belgicismes syntaxiques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6096000" y="820880"/>
            <a:ext cx="5257799" cy="4889350"/>
          </a:xfrm>
        </p:spPr>
        <p:txBody>
          <a:bodyPr anchor="t">
            <a:normAutofit/>
          </a:bodyPr>
          <a:lstStyle/>
          <a:p>
            <a:pPr marL="0" indent="0">
              <a:buNone/>
            </a:pPr>
            <a:r>
              <a:rPr lang="fr-FR" sz="1800"/>
              <a:t>Repérage plus complexe, relève de la construction des mots entre eux ; par ailleurs, le classement (emploi de pouvoir relève-t-il du lexique ou de la syntaxe) n’est pas toujours évident…</a:t>
            </a:r>
          </a:p>
          <a:p>
            <a:pPr>
              <a:buFont typeface="Wingdings" pitchFamily="2" charset="2"/>
              <a:buChar char="Ø"/>
            </a:pPr>
            <a:r>
              <a:rPr lang="fr-FR" sz="1800">
                <a:highlight>
                  <a:srgbClr val="FFFF00"/>
                </a:highlight>
              </a:rPr>
              <a:t>Je ne peux mal de + INF</a:t>
            </a:r>
            <a:r>
              <a:rPr lang="fr-FR" sz="1800">
                <a:effectLst/>
                <a:highlight>
                  <a:srgbClr val="FFFF00"/>
                </a:highlight>
                <a:ea typeface="Cambria" panose="02040503050406030204" pitchFamily="18" charset="0"/>
                <a:cs typeface="Arial" panose="020B0604020202020204" pitchFamily="34" charset="0"/>
              </a:rPr>
              <a:t> </a:t>
            </a:r>
            <a:r>
              <a:rPr lang="fr-FR" sz="1800">
                <a:effectLst/>
                <a:ea typeface="Cambria" panose="02040503050406030204" pitchFamily="18" charset="0"/>
                <a:cs typeface="Arial" panose="020B0604020202020204" pitchFamily="34" charset="0"/>
              </a:rPr>
              <a:t>: locution verbale. N’être nullement disposé à faire qlq chose. </a:t>
            </a:r>
            <a:r>
              <a:rPr lang="fr-FR" sz="1800" i="1">
                <a:effectLst/>
                <a:ea typeface="Cambria" panose="02040503050406030204" pitchFamily="18" charset="0"/>
                <a:cs typeface="Arial" panose="020B0604020202020204" pitchFamily="34" charset="0"/>
              </a:rPr>
              <a:t>Je ne peux mal de monter sur cette échelle. Elle ne peut mal de recommencer. Il ne peut mal de pleuvoir </a:t>
            </a:r>
            <a:r>
              <a:rPr lang="fr-FR" sz="1800">
                <a:effectLst/>
                <a:ea typeface="Cambria" panose="02040503050406030204" pitchFamily="18" charset="0"/>
                <a:cs typeface="Arial" panose="020B0604020202020204" pitchFamily="34" charset="0"/>
              </a:rPr>
              <a:t>(il n’y a aucun risque). Emploi absolu : </a:t>
            </a:r>
            <a:r>
              <a:rPr lang="fr-FR" sz="1800" i="1">
                <a:effectLst/>
                <a:ea typeface="Cambria" panose="02040503050406030204" pitchFamily="18" charset="0"/>
                <a:cs typeface="Arial" panose="020B0604020202020204" pitchFamily="34" charset="0"/>
              </a:rPr>
              <a:t>il ne peut mal </a:t>
            </a:r>
            <a:r>
              <a:rPr lang="fr-FR" sz="1800">
                <a:effectLst/>
                <a:ea typeface="Cambria" panose="02040503050406030204" pitchFamily="18" charset="0"/>
                <a:cs typeface="Arial" panose="020B0604020202020204" pitchFamily="34" charset="0"/>
              </a:rPr>
              <a:t>(ce chien n’est pas dangereux). </a:t>
            </a:r>
            <a:endParaRPr lang="fr-FR" sz="1800"/>
          </a:p>
          <a:p>
            <a:pPr>
              <a:buFont typeface="Wingdings" pitchFamily="2" charset="2"/>
              <a:buChar char="Ø"/>
            </a:pPr>
            <a:r>
              <a:rPr lang="fr-FR" sz="1800">
                <a:highlight>
                  <a:srgbClr val="FFFF00"/>
                </a:highlight>
              </a:rPr>
              <a:t>Ça sonne chez lui </a:t>
            </a:r>
            <a:r>
              <a:rPr lang="fr-FR" sz="1800"/>
              <a:t>: u</a:t>
            </a:r>
            <a:r>
              <a:rPr lang="fr-FR" sz="1800">
                <a:effectLst/>
                <a:ea typeface="Cambria" panose="02040503050406030204" pitchFamily="18" charset="0"/>
                <a:cs typeface="Arial" panose="020B0604020202020204" pitchFamily="34" charset="0"/>
              </a:rPr>
              <a:t>sage plus fréquent des formes impersonnelles (?)</a:t>
            </a:r>
            <a:endParaRPr lang="fr-FR" sz="1800"/>
          </a:p>
          <a:p>
            <a:pPr>
              <a:buFont typeface="Wingdings" pitchFamily="2" charset="2"/>
              <a:buChar char="Ø"/>
            </a:pPr>
            <a:r>
              <a:rPr lang="fr-FR" sz="1800">
                <a:highlight>
                  <a:srgbClr val="FFFF00"/>
                </a:highlight>
              </a:rPr>
              <a:t>J’aime autant</a:t>
            </a:r>
            <a:r>
              <a:rPr lang="fr-FR" sz="1800"/>
              <a:t> : en emploi absolu, </a:t>
            </a:r>
            <a:r>
              <a:rPr lang="fr-FR" sz="1800" i="1"/>
              <a:t>j’aime autant </a:t>
            </a:r>
            <a:r>
              <a:rPr lang="fr-FR" sz="1800"/>
              <a:t>= j’accepte (= français de Belgique). Ici l’emploi est « régulier » avec un complément (« que vous resonniez plus tard »). Sens = </a:t>
            </a:r>
            <a:r>
              <a:rPr lang="fr-FR" sz="1800" i="1"/>
              <a:t>préférer</a:t>
            </a:r>
            <a:r>
              <a:rPr lang="fr-FR" sz="1800"/>
              <a:t>.</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57772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956826" y="1112969"/>
            <a:ext cx="3937298" cy="4166010"/>
          </a:xfrm>
        </p:spPr>
        <p:txBody>
          <a:bodyPr>
            <a:normAutofit/>
          </a:bodyPr>
          <a:lstStyle/>
          <a:p>
            <a:r>
              <a:rPr lang="fr-FR">
                <a:solidFill>
                  <a:srgbClr val="FFFFFF"/>
                </a:solidFill>
              </a:rPr>
              <a:t>Les belgicismes syntaxiques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6096000" y="820880"/>
            <a:ext cx="5257799" cy="4889350"/>
          </a:xfrm>
        </p:spPr>
        <p:txBody>
          <a:bodyPr anchor="t">
            <a:normAutofit/>
          </a:bodyPr>
          <a:lstStyle/>
          <a:p>
            <a:pPr>
              <a:buFont typeface="Wingdings" pitchFamily="2" charset="2"/>
              <a:buChar char="Ø"/>
            </a:pPr>
            <a:r>
              <a:rPr lang="fr-FR" sz="1800">
                <a:highlight>
                  <a:srgbClr val="FFFF00"/>
                </a:highlight>
              </a:rPr>
              <a:t>Avoir mal à la tête à vous écouter </a:t>
            </a:r>
            <a:r>
              <a:rPr lang="fr-FR" sz="1800"/>
              <a:t>(avoir mal la tête en vous écoutant)</a:t>
            </a:r>
          </a:p>
          <a:p>
            <a:pPr marL="0" indent="0">
              <a:buNone/>
            </a:pPr>
            <a:endParaRPr lang="fr-FR" sz="1800"/>
          </a:p>
          <a:p>
            <a:pPr>
              <a:buFont typeface="Wingdings" pitchFamily="2" charset="2"/>
              <a:buChar char="Ø"/>
            </a:pPr>
            <a:r>
              <a:rPr lang="fr-FR" sz="1800">
                <a:highlight>
                  <a:srgbClr val="FFFF00"/>
                </a:highlight>
              </a:rPr>
              <a:t>Je lui arrose les plantes</a:t>
            </a:r>
            <a:r>
              <a:rPr lang="fr-FR" sz="1800"/>
              <a:t> (= </a:t>
            </a:r>
            <a:r>
              <a:rPr lang="fr-FR" sz="1800" i="1"/>
              <a:t>j’arrose ses plantes</a:t>
            </a:r>
            <a:r>
              <a:rPr lang="fr-FR" sz="1800"/>
              <a:t>)</a:t>
            </a:r>
            <a:r>
              <a:rPr lang="fr-FR" sz="1800">
                <a:cs typeface="Arial" panose="020B0604020202020204" pitchFamily="34" charset="0"/>
              </a:rPr>
              <a:t> ;</a:t>
            </a:r>
            <a:r>
              <a:rPr lang="fr-FR" sz="1800">
                <a:effectLst/>
                <a:ea typeface="Cambria" panose="02040503050406030204" pitchFamily="18" charset="0"/>
                <a:cs typeface="Arial" panose="020B0604020202020204" pitchFamily="34" charset="0"/>
              </a:rPr>
              <a:t> pronom personnel (</a:t>
            </a:r>
            <a:r>
              <a:rPr lang="fr-FR" sz="1800" i="1">
                <a:effectLst/>
                <a:ea typeface="Cambria" panose="02040503050406030204" pitchFamily="18" charset="0"/>
                <a:cs typeface="Arial" panose="020B0604020202020204" pitchFamily="34" charset="0"/>
              </a:rPr>
              <a:t>lui</a:t>
            </a:r>
            <a:r>
              <a:rPr lang="fr-FR" sz="1800">
                <a:effectLst/>
                <a:ea typeface="Cambria" panose="02040503050406030204" pitchFamily="18" charset="0"/>
                <a:cs typeface="Arial" panose="020B0604020202020204" pitchFamily="34" charset="0"/>
              </a:rPr>
              <a:t>) = j’arrose les plantes à/pour/de… lui. </a:t>
            </a:r>
            <a:r>
              <a:rPr lang="fr-FR" sz="1800">
                <a:ea typeface="Cambria" panose="02040503050406030204" pitchFamily="18" charset="0"/>
                <a:cs typeface="Arial" panose="020B0604020202020204" pitchFamily="34" charset="0"/>
              </a:rPr>
              <a:t>Tour p</a:t>
            </a:r>
            <a:r>
              <a:rPr lang="fr-FR" sz="1800">
                <a:effectLst/>
                <a:ea typeface="Cambria" panose="02040503050406030204" pitchFamily="18" charset="0"/>
                <a:cs typeface="Arial" panose="020B0604020202020204" pitchFamily="34" charset="0"/>
              </a:rPr>
              <a:t>lus familier, plus populaire… ?</a:t>
            </a:r>
          </a:p>
          <a:p>
            <a:pPr marL="0" indent="0">
              <a:buNone/>
            </a:pPr>
            <a:endParaRPr lang="fr-FR" sz="1800"/>
          </a:p>
          <a:p>
            <a:pPr>
              <a:buFont typeface="Wingdings" pitchFamily="2" charset="2"/>
              <a:buChar char="Ø"/>
            </a:pPr>
            <a:r>
              <a:rPr lang="fr-FR" sz="1800">
                <a:highlight>
                  <a:srgbClr val="FFFF00"/>
                </a:highlight>
              </a:rPr>
              <a:t>(dans) le poste </a:t>
            </a:r>
            <a:r>
              <a:rPr lang="fr-FR" sz="1800"/>
              <a:t>(= à la télévision)</a:t>
            </a:r>
          </a:p>
          <a:p>
            <a:pPr marL="0" indent="0">
              <a:buNone/>
            </a:pPr>
            <a:endParaRPr lang="fr-FR" sz="1800"/>
          </a:p>
          <a:p>
            <a:pPr>
              <a:buFont typeface="Wingdings" pitchFamily="2" charset="2"/>
              <a:buChar char="Ø"/>
            </a:pPr>
            <a:r>
              <a:rPr lang="fr-FR" sz="1800" i="1">
                <a:effectLst/>
                <a:highlight>
                  <a:srgbClr val="FFFF00"/>
                </a:highlight>
                <a:ea typeface="Cambria" panose="02040503050406030204" pitchFamily="18" charset="0"/>
                <a:cs typeface="Arial" panose="020B0604020202020204" pitchFamily="34" charset="0"/>
              </a:rPr>
              <a:t>être contre</a:t>
            </a:r>
            <a:r>
              <a:rPr lang="fr-FR" sz="1800">
                <a:effectLst/>
                <a:highlight>
                  <a:srgbClr val="FFFF00"/>
                </a:highlight>
                <a:ea typeface="Cambria" panose="02040503050406030204" pitchFamily="18" charset="0"/>
                <a:cs typeface="Arial" panose="020B0604020202020204" pitchFamily="34" charset="0"/>
              </a:rPr>
              <a:t> </a:t>
            </a:r>
            <a:r>
              <a:rPr lang="fr-FR" sz="1800">
                <a:effectLst/>
                <a:ea typeface="Cambria" panose="02040503050406030204" pitchFamily="18" charset="0"/>
                <a:cs typeface="Arial" panose="020B0604020202020204" pitchFamily="34" charset="0"/>
              </a:rPr>
              <a:t>(emploi absolu) : je ne suis pas opposé. Le tour </a:t>
            </a:r>
            <a:r>
              <a:rPr lang="fr-FR" sz="1800" i="1">
                <a:effectLst/>
                <a:ea typeface="Cambria" panose="02040503050406030204" pitchFamily="18" charset="0"/>
                <a:cs typeface="Arial" panose="020B0604020202020204" pitchFamily="34" charset="0"/>
              </a:rPr>
              <a:t>La porte est contre </a:t>
            </a:r>
            <a:r>
              <a:rPr lang="fr-FR" sz="1800">
                <a:effectLst/>
                <a:ea typeface="Cambria" panose="02040503050406030204" pitchFamily="18" charset="0"/>
                <a:cs typeface="Arial" panose="020B0604020202020204" pitchFamily="34" charset="0"/>
              </a:rPr>
              <a:t>(laisse la porte contre !) appartient au français de Belgique, mais l’emploi absolu ? </a:t>
            </a:r>
            <a:r>
              <a:rPr lang="fr-BE" sz="1800">
                <a:ea typeface="Cambria" panose="02040503050406030204" pitchFamily="18" charset="0"/>
                <a:cs typeface="Arial" panose="020B0604020202020204" pitchFamily="34" charset="0"/>
              </a:rPr>
              <a:t>Signifie être en contact avec le chambranle, sans être fermée (pour une porte, une fenêtre)</a:t>
            </a:r>
          </a:p>
          <a:p>
            <a:pPr>
              <a:buFont typeface="Wingdings" pitchFamily="2" charset="2"/>
              <a:buChar char="Ø"/>
            </a:pPr>
            <a:endParaRPr lang="fr-FR" sz="1800"/>
          </a:p>
          <a:p>
            <a:pPr marL="0" indent="0">
              <a:buNone/>
            </a:pPr>
            <a:endParaRPr lang="fr-FR" sz="180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7042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F6D2CF-048F-FE8C-247A-33DA281A7F91}"/>
              </a:ext>
            </a:extLst>
          </p:cNvPr>
          <p:cNvSpPr>
            <a:spLocks noGrp="1"/>
          </p:cNvSpPr>
          <p:nvPr>
            <p:ph type="title"/>
          </p:nvPr>
        </p:nvSpPr>
        <p:spPr>
          <a:xfrm>
            <a:off x="956826" y="1112969"/>
            <a:ext cx="3937298" cy="4166010"/>
          </a:xfrm>
        </p:spPr>
        <p:txBody>
          <a:bodyPr>
            <a:normAutofit/>
          </a:bodyPr>
          <a:lstStyle/>
          <a:p>
            <a:r>
              <a:rPr lang="fr-FR">
                <a:solidFill>
                  <a:srgbClr val="FFFFFF"/>
                </a:solidFill>
              </a:rPr>
              <a:t>Les belgicismes syntaxiques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76A9B263-339B-2BBE-8742-AAF9401F4D8E}"/>
              </a:ext>
            </a:extLst>
          </p:cNvPr>
          <p:cNvSpPr>
            <a:spLocks noGrp="1"/>
          </p:cNvSpPr>
          <p:nvPr>
            <p:ph idx="1"/>
          </p:nvPr>
        </p:nvSpPr>
        <p:spPr>
          <a:xfrm>
            <a:off x="6096000" y="820880"/>
            <a:ext cx="5257799" cy="4889350"/>
          </a:xfrm>
        </p:spPr>
        <p:txBody>
          <a:bodyPr anchor="t">
            <a:normAutofit/>
          </a:bodyPr>
          <a:lstStyle/>
          <a:p>
            <a:r>
              <a:rPr lang="fr-FR" dirty="0">
                <a:highlight>
                  <a:srgbClr val="FFFF00"/>
                </a:highlight>
              </a:rPr>
              <a:t>Imparfait </a:t>
            </a:r>
            <a:r>
              <a:rPr lang="fr-FR" dirty="0" err="1">
                <a:highlight>
                  <a:srgbClr val="FFFF00"/>
                </a:highlight>
              </a:rPr>
              <a:t>préludique</a:t>
            </a:r>
            <a:r>
              <a:rPr lang="fr-FR" dirty="0">
                <a:highlight>
                  <a:srgbClr val="FFFF00"/>
                </a:highlight>
              </a:rPr>
              <a:t> </a:t>
            </a:r>
            <a:r>
              <a:rPr lang="fr-FR" dirty="0"/>
              <a:t>: tu étais le voleur et j’étais le gendarme (= valeur particulière de l’imparfait ; exploitation de ses potentialités modales)</a:t>
            </a:r>
          </a:p>
          <a:p>
            <a:r>
              <a:rPr lang="fr-FR" dirty="0">
                <a:highlight>
                  <a:srgbClr val="FFFF00"/>
                </a:highlight>
              </a:rPr>
              <a:t>Place de l’épithète qualificative </a:t>
            </a:r>
            <a:r>
              <a:rPr lang="fr-FR" dirty="0"/>
              <a:t>: plus grande facilité à antéposer l’adjectif (influence du wallon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5413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a:xfrm>
            <a:off x="1389278" y="1233241"/>
            <a:ext cx="3240506" cy="4064628"/>
          </a:xfrm>
        </p:spPr>
        <p:txBody>
          <a:bodyPr>
            <a:normAutofit/>
          </a:bodyPr>
          <a:lstStyle/>
          <a:p>
            <a:r>
              <a:rPr lang="fr-FR">
                <a:solidFill>
                  <a:srgbClr val="FFFFFF"/>
                </a:solidFill>
              </a:rPr>
              <a:t>Les belgicismes « discursifs »</a:t>
            </a:r>
          </a:p>
        </p:txBody>
      </p:sp>
      <p:sp>
        <p:nvSpPr>
          <p:cNvPr id="21"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a:xfrm>
            <a:off x="6096000" y="820880"/>
            <a:ext cx="5257799" cy="4889350"/>
          </a:xfrm>
        </p:spPr>
        <p:txBody>
          <a:bodyPr anchor="t">
            <a:normAutofit/>
          </a:bodyPr>
          <a:lstStyle/>
          <a:p>
            <a:pPr marL="0" indent="0">
              <a:buNone/>
            </a:pPr>
            <a:r>
              <a:rPr lang="fr-FR" sz="2400"/>
              <a:t>Repérage encore plus aléatoire que pour les constructions syntaxiques. Autres variations (diastratiques, diaphasique) et aussi « individuelles » (expressions idiosyncrasiques)</a:t>
            </a:r>
          </a:p>
          <a:p>
            <a:pPr marL="0" indent="0">
              <a:buNone/>
            </a:pPr>
            <a:r>
              <a:rPr lang="fr-FR" sz="2400"/>
              <a:t>• Peu présents dans les dictionnaires (sauf les expressions figées qui sont classées dans le lexique ; cf. </a:t>
            </a:r>
            <a:r>
              <a:rPr lang="fr-FR" sz="2400" i="1">
                <a:highlight>
                  <a:srgbClr val="FFFF00"/>
                </a:highlight>
              </a:rPr>
              <a:t>que du contraire </a:t>
            </a:r>
            <a:r>
              <a:rPr lang="fr-FR" sz="2400"/>
              <a:t>supra)</a:t>
            </a:r>
          </a:p>
          <a:p>
            <a:pPr marL="0" indent="0">
              <a:buNone/>
            </a:pPr>
            <a:r>
              <a:rPr lang="fr-FR" sz="2400"/>
              <a:t>• des « belgicismes » de fréquence (</a:t>
            </a:r>
            <a:r>
              <a:rPr lang="fr-FR" sz="2400" i="1">
                <a:highlight>
                  <a:srgbClr val="FFFF00"/>
                </a:highlight>
              </a:rPr>
              <a:t>savez-vous ? </a:t>
            </a:r>
            <a:r>
              <a:rPr lang="fr-FR" sz="2400"/>
              <a:t>vs </a:t>
            </a:r>
            <a:r>
              <a:rPr lang="fr-FR" sz="2400" i="1"/>
              <a:t>N’est-ce pas ?)</a:t>
            </a:r>
          </a:p>
          <a:p>
            <a:pPr marL="0" indent="0">
              <a:buNone/>
            </a:pPr>
            <a:r>
              <a:rPr lang="fr-FR" sz="2400"/>
              <a:t>• le « </a:t>
            </a:r>
            <a:r>
              <a:rPr lang="fr-FR" sz="2400">
                <a:highlight>
                  <a:srgbClr val="FFFF00"/>
                </a:highlight>
              </a:rPr>
              <a:t>une fois </a:t>
            </a:r>
            <a:r>
              <a:rPr lang="fr-FR" sz="2400"/>
              <a:t>» (</a:t>
            </a:r>
            <a:r>
              <a:rPr lang="fr-FR" sz="2400" err="1"/>
              <a:t>eens</a:t>
            </a:r>
            <a:r>
              <a:rPr lang="fr-FR" sz="2400"/>
              <a:t>) ? </a:t>
            </a:r>
          </a:p>
          <a:p>
            <a:pPr marL="0" indent="0">
              <a:buNone/>
            </a:pPr>
            <a:r>
              <a:rPr lang="fr-FR" sz="2400"/>
              <a:t>• plus grande perméabilité à l’anglais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4274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5"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34" name="Rectangle 5133">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 name="Rectangle 2">
            <a:extLst>
              <a:ext uri="{FF2B5EF4-FFF2-40B4-BE49-F238E27FC236}">
                <a16:creationId xmlns:a16="http://schemas.microsoft.com/office/drawing/2014/main" id="{DF635F3D-320C-C525-68CA-184BD3A0734B}"/>
              </a:ext>
            </a:extLst>
          </p:cNvPr>
          <p:cNvSpPr>
            <a:spLocks noGrp="1" noChangeArrowheads="1"/>
          </p:cNvSpPr>
          <p:nvPr>
            <p:ph type="title"/>
          </p:nvPr>
        </p:nvSpPr>
        <p:spPr>
          <a:xfrm>
            <a:off x="758952" y="813574"/>
            <a:ext cx="3221377" cy="3859252"/>
          </a:xfrm>
        </p:spPr>
        <p:txBody>
          <a:bodyPr vert="horz" lIns="91440" tIns="45720" rIns="91440" bIns="45720" rtlCol="0" anchor="t">
            <a:normAutofit/>
          </a:bodyPr>
          <a:lstStyle/>
          <a:p>
            <a:r>
              <a:rPr lang="en-US" altLang="fr-FR" sz="4000" dirty="0"/>
              <a:t>La situation des </a:t>
            </a:r>
            <a:r>
              <a:rPr lang="en-US" altLang="fr-FR" sz="4000" dirty="0" err="1"/>
              <a:t>langues</a:t>
            </a:r>
            <a:r>
              <a:rPr lang="en-US" altLang="fr-FR" sz="4000" dirty="0"/>
              <a:t> </a:t>
            </a:r>
            <a:r>
              <a:rPr lang="en-US" altLang="fr-FR" sz="4000" dirty="0" err="1"/>
              <a:t>en</a:t>
            </a:r>
            <a:r>
              <a:rPr lang="en-US" altLang="fr-FR" sz="4000" dirty="0"/>
              <a:t> Belgique</a:t>
            </a:r>
            <a:br>
              <a:rPr lang="en-US" altLang="fr-FR" sz="4000" dirty="0"/>
            </a:br>
            <a:r>
              <a:rPr lang="en-US" altLang="fr-FR" sz="4000" dirty="0"/>
              <a:t>(</a:t>
            </a:r>
            <a:r>
              <a:rPr lang="en-US" altLang="fr-FR" sz="4000" b="1" dirty="0"/>
              <a:t>4 “</a:t>
            </a:r>
            <a:r>
              <a:rPr lang="en-US" altLang="fr-FR" sz="4000" b="1" dirty="0" err="1"/>
              <a:t>régions</a:t>
            </a:r>
            <a:r>
              <a:rPr lang="en-US" altLang="fr-FR" sz="4000" b="1" dirty="0"/>
              <a:t>” </a:t>
            </a:r>
            <a:r>
              <a:rPr lang="en-US" altLang="fr-FR" sz="4000" b="1" dirty="0" err="1"/>
              <a:t>linguistiques</a:t>
            </a:r>
            <a:r>
              <a:rPr lang="en-US" altLang="fr-FR" sz="4000" dirty="0"/>
              <a:t>) </a:t>
            </a:r>
          </a:p>
        </p:txBody>
      </p:sp>
      <p:pic>
        <p:nvPicPr>
          <p:cNvPr id="5" name="Espace réservé du contenu 4" descr="Une image contenant texte, carte, atlas, capture d’écran&#10;&#10;Description générée automatiquement">
            <a:extLst>
              <a:ext uri="{FF2B5EF4-FFF2-40B4-BE49-F238E27FC236}">
                <a16:creationId xmlns:a16="http://schemas.microsoft.com/office/drawing/2014/main" id="{BAA501D5-9E40-EF28-7234-74A7022B3E0F}"/>
              </a:ext>
            </a:extLst>
          </p:cNvPr>
          <p:cNvPicPr>
            <a:picLocks noGrp="1" noChangeAspect="1"/>
          </p:cNvPicPr>
          <p:nvPr>
            <p:ph idx="1"/>
          </p:nvPr>
        </p:nvPicPr>
        <p:blipFill>
          <a:blip r:embed="rId3"/>
          <a:srcRect r="-1" b="2117"/>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spTree>
    <p:extLst>
      <p:ext uri="{BB962C8B-B14F-4D97-AF65-F5344CB8AC3E}">
        <p14:creationId xmlns:p14="http://schemas.microsoft.com/office/powerpoint/2010/main" val="62099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F6D2CF-048F-FE8C-247A-33DA281A7F91}"/>
              </a:ext>
            </a:extLst>
          </p:cNvPr>
          <p:cNvSpPr>
            <a:spLocks noGrp="1"/>
          </p:cNvSpPr>
          <p:nvPr>
            <p:ph type="title"/>
          </p:nvPr>
        </p:nvSpPr>
        <p:spPr>
          <a:xfrm>
            <a:off x="838200" y="365125"/>
            <a:ext cx="5558489" cy="1325563"/>
          </a:xfrm>
        </p:spPr>
        <p:txBody>
          <a:bodyPr>
            <a:normAutofit/>
          </a:bodyPr>
          <a:lstStyle/>
          <a:p>
            <a:r>
              <a:rPr lang="fr-FR"/>
              <a:t>Intérêt pour les belgicismes</a:t>
            </a:r>
          </a:p>
        </p:txBody>
      </p:sp>
      <p:sp>
        <p:nvSpPr>
          <p:cNvPr id="19" name="Freeform: Shape 18">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76A9B263-339B-2BBE-8742-AAF9401F4D8E}"/>
              </a:ext>
            </a:extLst>
          </p:cNvPr>
          <p:cNvSpPr>
            <a:spLocks noGrp="1"/>
          </p:cNvSpPr>
          <p:nvPr>
            <p:ph idx="1"/>
          </p:nvPr>
        </p:nvSpPr>
        <p:spPr>
          <a:xfrm>
            <a:off x="838200" y="1690688"/>
            <a:ext cx="5558489" cy="5167311"/>
          </a:xfrm>
        </p:spPr>
        <p:txBody>
          <a:bodyPr>
            <a:noAutofit/>
          </a:bodyPr>
          <a:lstStyle/>
          <a:p>
            <a:r>
              <a:rPr lang="fr-FR" sz="2200" dirty="0"/>
              <a:t>Conscience </a:t>
            </a:r>
            <a:r>
              <a:rPr lang="fr-FR" sz="2200" dirty="0" err="1"/>
              <a:t>lapsologique</a:t>
            </a:r>
            <a:r>
              <a:rPr lang="fr-FR" sz="2200" dirty="0"/>
              <a:t> très ancienne</a:t>
            </a:r>
          </a:p>
          <a:p>
            <a:r>
              <a:rPr lang="fr-FR" sz="2200" b="1" dirty="0"/>
              <a:t>Dictionnaires</a:t>
            </a:r>
            <a:r>
              <a:rPr lang="fr-FR" sz="2200" dirty="0"/>
              <a:t> depuis le début du XIXe siècle (à finalité prescriptive, descriptive, valorisante… et plus ou moins « scientifique » – cf. le critère de la vitalité et la difficulté d’établir une nomenclature)</a:t>
            </a:r>
          </a:p>
          <a:p>
            <a:r>
              <a:rPr lang="fr-FR" sz="2200" dirty="0"/>
              <a:t>Des </a:t>
            </a:r>
            <a:r>
              <a:rPr lang="fr-FR" sz="2200" b="1" dirty="0"/>
              <a:t>chroniques</a:t>
            </a:r>
            <a:r>
              <a:rPr lang="fr-FR" sz="2200" dirty="0"/>
              <a:t> dites langagières depuis le début du XXe s. (dire la norme auprès du grand public, valoriser les expressions « locales », etc.)</a:t>
            </a:r>
          </a:p>
          <a:p>
            <a:r>
              <a:rPr lang="fr-FR" sz="2200" dirty="0"/>
              <a:t>Le chroniqueur prend une tournure « régionale » et discute de son origine, de sa signification, de ses emplois et, aussi, de son « acceptabilité » par rapport au français de référence</a:t>
            </a:r>
          </a:p>
        </p:txBody>
      </p:sp>
      <p:sp>
        <p:nvSpPr>
          <p:cNvPr id="21" name="Oval 20">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22">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7" name="Straight Connector 26">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73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38200" y="643467"/>
            <a:ext cx="2951205" cy="5571066"/>
          </a:xfrm>
        </p:spPr>
        <p:txBody>
          <a:bodyPr>
            <a:normAutofit/>
          </a:bodyPr>
          <a:lstStyle/>
          <a:p>
            <a:r>
              <a:rPr lang="fr-FR">
                <a:solidFill>
                  <a:srgbClr val="FFFFFF"/>
                </a:solidFill>
              </a:rPr>
              <a:t>Repérer le belgicisme et le classer</a:t>
            </a:r>
          </a:p>
        </p:txBody>
      </p:sp>
      <p:graphicFrame>
        <p:nvGraphicFramePr>
          <p:cNvPr id="21" name="Espace réservé du contenu 2">
            <a:extLst>
              <a:ext uri="{FF2B5EF4-FFF2-40B4-BE49-F238E27FC236}">
                <a16:creationId xmlns:a16="http://schemas.microsoft.com/office/drawing/2014/main" id="{365DFA34-6B75-0F95-6FE5-F81B1EA8A072}"/>
              </a:ext>
            </a:extLst>
          </p:cNvPr>
          <p:cNvGraphicFramePr>
            <a:graphicFrameLocks noGrp="1"/>
          </p:cNvGraphicFramePr>
          <p:nvPr>
            <p:ph idx="1"/>
            <p:extLst>
              <p:ext uri="{D42A27DB-BD31-4B8C-83A1-F6EECF244321}">
                <p14:modId xmlns:p14="http://schemas.microsoft.com/office/powerpoint/2010/main" val="1734573128"/>
              </p:ext>
            </p:extLst>
          </p:nvPr>
        </p:nvGraphicFramePr>
        <p:xfrm>
          <a:off x="2140527" y="643466"/>
          <a:ext cx="9358827"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577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78D0690-F9B4-FB00-AB9F-79D32F40879E}"/>
              </a:ext>
            </a:extLst>
          </p:cNvPr>
          <p:cNvSpPr>
            <a:spLocks noGrp="1"/>
          </p:cNvSpPr>
          <p:nvPr>
            <p:ph type="title"/>
          </p:nvPr>
        </p:nvSpPr>
        <p:spPr>
          <a:xfrm>
            <a:off x="686834" y="1153572"/>
            <a:ext cx="3200400" cy="4461163"/>
          </a:xfrm>
        </p:spPr>
        <p:txBody>
          <a:bodyPr>
            <a:normAutofit/>
          </a:bodyPr>
          <a:lstStyle/>
          <a:p>
            <a:r>
              <a:rPr lang="fr-FR">
                <a:solidFill>
                  <a:srgbClr val="FFFFFF"/>
                </a:solidFill>
              </a:rPr>
              <a:t>Quel avenir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7F4D040D-A18C-1570-78A3-16FF6422B225}"/>
              </a:ext>
            </a:extLst>
          </p:cNvPr>
          <p:cNvSpPr>
            <a:spLocks noGrp="1"/>
          </p:cNvSpPr>
          <p:nvPr>
            <p:ph idx="1"/>
          </p:nvPr>
        </p:nvSpPr>
        <p:spPr>
          <a:xfrm>
            <a:off x="4447308" y="591344"/>
            <a:ext cx="6906491" cy="5585619"/>
          </a:xfrm>
        </p:spPr>
        <p:txBody>
          <a:bodyPr anchor="ctr">
            <a:normAutofit/>
          </a:bodyPr>
          <a:lstStyle/>
          <a:p>
            <a:r>
              <a:rPr lang="fr-FR" dirty="0"/>
              <a:t>Effets de la régionalisation (Belgique = État fédéral)  + internationalisation (diminution de l’influence du néerlandais, accroissement des échanges avec la France…) ? </a:t>
            </a:r>
          </a:p>
          <a:p>
            <a:r>
              <a:rPr lang="fr-FR" dirty="0"/>
              <a:t>Entre trait identitaire et </a:t>
            </a:r>
            <a:r>
              <a:rPr lang="fr-FR" dirty="0" err="1"/>
              <a:t>folklorisation</a:t>
            </a:r>
            <a:r>
              <a:rPr lang="fr-FR" dirty="0"/>
              <a:t>…</a:t>
            </a:r>
          </a:p>
        </p:txBody>
      </p:sp>
    </p:spTree>
    <p:extLst>
      <p:ext uri="{BB962C8B-B14F-4D97-AF65-F5344CB8AC3E}">
        <p14:creationId xmlns:p14="http://schemas.microsoft.com/office/powerpoint/2010/main" val="3176166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2A26E6-E5D5-CCD5-62A9-78E946FBC644}"/>
              </a:ext>
            </a:extLst>
          </p:cNvPr>
          <p:cNvSpPr>
            <a:spLocks noGrp="1"/>
          </p:cNvSpPr>
          <p:nvPr>
            <p:ph type="title"/>
          </p:nvPr>
        </p:nvSpPr>
        <p:spPr/>
        <p:txBody>
          <a:bodyPr/>
          <a:lstStyle/>
          <a:p>
            <a:r>
              <a:rPr lang="fr-FR" dirty="0"/>
              <a:t>Les belgicismes « discursifs »</a:t>
            </a:r>
          </a:p>
        </p:txBody>
      </p:sp>
      <p:sp>
        <p:nvSpPr>
          <p:cNvPr id="3" name="Espace réservé du contenu 2">
            <a:extLst>
              <a:ext uri="{FF2B5EF4-FFF2-40B4-BE49-F238E27FC236}">
                <a16:creationId xmlns:a16="http://schemas.microsoft.com/office/drawing/2014/main" id="{3C3F1A5D-7005-4A02-AE17-44B8CBF263B1}"/>
              </a:ext>
            </a:extLst>
          </p:cNvPr>
          <p:cNvSpPr>
            <a:spLocks noGrp="1"/>
          </p:cNvSpPr>
          <p:nvPr>
            <p:ph idx="1"/>
          </p:nvPr>
        </p:nvSpPr>
        <p:spPr/>
        <p:txBody>
          <a:bodyPr>
            <a:normAutofit/>
          </a:bodyPr>
          <a:lstStyle/>
          <a:p>
            <a:pPr marL="0" indent="0">
              <a:buNone/>
            </a:pPr>
            <a:r>
              <a:rPr lang="fr-FR" sz="2200" dirty="0"/>
              <a:t>Dans notre texte ?</a:t>
            </a:r>
          </a:p>
          <a:p>
            <a:pPr lvl="1">
              <a:buFont typeface="Wingdings" pitchFamily="2" charset="2"/>
              <a:buChar char="Ø"/>
            </a:pPr>
            <a:r>
              <a:rPr lang="fr-FR" sz="2000" dirty="0">
                <a:highlight>
                  <a:srgbClr val="FFFF00"/>
                </a:highlight>
              </a:rPr>
              <a:t>Je suppose </a:t>
            </a:r>
          </a:p>
          <a:p>
            <a:pPr lvl="1">
              <a:buFont typeface="Wingdings" pitchFamily="2" charset="2"/>
              <a:buChar char="Ø"/>
            </a:pPr>
            <a:r>
              <a:rPr lang="fr-FR" sz="2000" dirty="0">
                <a:highlight>
                  <a:srgbClr val="FFFF00"/>
                </a:highlight>
              </a:rPr>
              <a:t>L’emploi du prénom </a:t>
            </a:r>
            <a:r>
              <a:rPr lang="fr-FR" sz="2000" dirty="0"/>
              <a:t>(Bruno)</a:t>
            </a:r>
          </a:p>
          <a:p>
            <a:pPr lvl="1">
              <a:buFont typeface="Wingdings" pitchFamily="2" charset="2"/>
              <a:buChar char="Ø"/>
            </a:pPr>
            <a:r>
              <a:rPr lang="fr-FR" sz="2000" dirty="0">
                <a:highlight>
                  <a:srgbClr val="FFFF00"/>
                </a:highlight>
              </a:rPr>
              <a:t>Je suis Paul </a:t>
            </a:r>
            <a:r>
              <a:rPr lang="fr-FR" sz="2000" dirty="0"/>
              <a:t>(je m’appelle…)</a:t>
            </a:r>
          </a:p>
          <a:p>
            <a:pPr lvl="1">
              <a:buFont typeface="Wingdings" pitchFamily="2" charset="2"/>
              <a:buChar char="Ø"/>
            </a:pPr>
            <a:r>
              <a:rPr lang="fr-FR" sz="2000" dirty="0">
                <a:highlight>
                  <a:srgbClr val="FFFF00"/>
                </a:highlight>
              </a:rPr>
              <a:t>Les anglicismes de l’interlocutrice</a:t>
            </a:r>
          </a:p>
          <a:p>
            <a:pPr marL="0" indent="0">
              <a:buNone/>
            </a:pPr>
            <a:r>
              <a:rPr lang="fr-FR" sz="2200" dirty="0"/>
              <a:t>Dimension « holistique » : dans la production (orale, écrite), toutes les « déterminations » convergent et il est difficile de les séparer (ajout d’une forme oralisée dans la tête ; plutôt « bruxellois »)</a:t>
            </a:r>
          </a:p>
          <a:p>
            <a:pPr marL="0" indent="0">
              <a:buNone/>
            </a:pPr>
            <a:r>
              <a:rPr lang="fr-FR" sz="2200" dirty="0"/>
              <a:t>Effet de redondance également lié au genre discursif (parodie du parler belge = caricature) : il s’agit de faire (du) belge</a:t>
            </a:r>
          </a:p>
          <a:p>
            <a:pPr marL="0" indent="0">
              <a:buNone/>
            </a:pPr>
            <a:endParaRPr lang="fr-FR" sz="2200" dirty="0"/>
          </a:p>
        </p:txBody>
      </p:sp>
    </p:spTree>
    <p:extLst>
      <p:ext uri="{BB962C8B-B14F-4D97-AF65-F5344CB8AC3E}">
        <p14:creationId xmlns:p14="http://schemas.microsoft.com/office/powerpoint/2010/main" val="2798897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1043631" y="809898"/>
            <a:ext cx="10173010" cy="1554480"/>
          </a:xfrm>
        </p:spPr>
        <p:txBody>
          <a:bodyPr anchor="ctr">
            <a:normAutofit/>
          </a:bodyPr>
          <a:lstStyle/>
          <a:p>
            <a:r>
              <a:rPr lang="fr-FR" sz="4800"/>
              <a:t>Repérer le belgicisme et le classer</a:t>
            </a:r>
          </a:p>
        </p:txBody>
      </p:sp>
      <p:graphicFrame>
        <p:nvGraphicFramePr>
          <p:cNvPr id="12" name="Espace réservé du contenu 2">
            <a:extLst>
              <a:ext uri="{FF2B5EF4-FFF2-40B4-BE49-F238E27FC236}">
                <a16:creationId xmlns:a16="http://schemas.microsoft.com/office/drawing/2014/main" id="{C9D309C0-E36F-0CC4-75BF-ED36797BCE33}"/>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3585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CA9CA-676E-44B2-6B7E-529733EEEFC2}"/>
              </a:ext>
            </a:extLst>
          </p:cNvPr>
          <p:cNvSpPr>
            <a:spLocks noGrp="1"/>
          </p:cNvSpPr>
          <p:nvPr>
            <p:ph type="title"/>
          </p:nvPr>
        </p:nvSpPr>
        <p:spPr/>
        <p:txBody>
          <a:bodyPr/>
          <a:lstStyle/>
          <a:p>
            <a:r>
              <a:rPr lang="fr-FR" dirty="0"/>
              <a:t>Autres belgicismes à partir d’un texte « authentique » (mais parodique)</a:t>
            </a:r>
          </a:p>
        </p:txBody>
      </p:sp>
      <p:sp>
        <p:nvSpPr>
          <p:cNvPr id="3" name="Espace réservé du contenu 2">
            <a:extLst>
              <a:ext uri="{FF2B5EF4-FFF2-40B4-BE49-F238E27FC236}">
                <a16:creationId xmlns:a16="http://schemas.microsoft.com/office/drawing/2014/main" id="{9A006CC2-40AE-F45C-56CD-E7C0846706EA}"/>
              </a:ext>
            </a:extLst>
          </p:cNvPr>
          <p:cNvSpPr>
            <a:spLocks noGrp="1"/>
          </p:cNvSpPr>
          <p:nvPr>
            <p:ph idx="1"/>
          </p:nvPr>
        </p:nvSpPr>
        <p:spPr/>
        <p:txBody>
          <a:bodyPr>
            <a:normAutofit/>
          </a:bodyPr>
          <a:lstStyle/>
          <a:p>
            <a:pPr marL="0" indent="0">
              <a:buNone/>
            </a:pPr>
            <a:r>
              <a:rPr lang="fr-FR" sz="2400" dirty="0"/>
              <a:t>∞ Contexte </a:t>
            </a:r>
          </a:p>
          <a:p>
            <a:r>
              <a:rPr lang="fr-FR" sz="2400" dirty="0">
                <a:effectLst/>
                <a:ea typeface="Cambria" panose="02040503050406030204" pitchFamily="18" charset="0"/>
                <a:cs typeface="Arial" panose="020B0604020202020204" pitchFamily="34" charset="0"/>
              </a:rPr>
              <a:t>Texte </a:t>
            </a:r>
            <a:r>
              <a:rPr lang="fr-FR" sz="2400" dirty="0">
                <a:ea typeface="Cambria" panose="02040503050406030204" pitchFamily="18" charset="0"/>
                <a:cs typeface="Arial" panose="020B0604020202020204" pitchFamily="34" charset="0"/>
              </a:rPr>
              <a:t>d</a:t>
            </a:r>
            <a:r>
              <a:rPr lang="fr-FR" sz="2400" dirty="0">
                <a:effectLst/>
                <a:ea typeface="Cambria" panose="02040503050406030204" pitchFamily="18" charset="0"/>
                <a:cs typeface="Arial" panose="020B0604020202020204" pitchFamily="34" charset="0"/>
              </a:rPr>
              <a:t>ialogué. Deux interlocuteurs : une secrétaire, Vanessa Burning (qui travaille pour une maison d’édition) et Paul, un ami de l’humoriste belge Bruno Coppens à qui la maison d’édition a demandé de rédiger une préface pour le </a:t>
            </a:r>
            <a:r>
              <a:rPr lang="fr-FR" sz="2400" i="1" dirty="0">
                <a:effectLst/>
                <a:ea typeface="Cambria" panose="02040503050406030204" pitchFamily="18" charset="0"/>
                <a:cs typeface="Arial" panose="020B0604020202020204" pitchFamily="34" charset="0"/>
              </a:rPr>
              <a:t>Dictionnaire des belgicismes</a:t>
            </a:r>
            <a:r>
              <a:rPr lang="fr-FR" sz="2400" dirty="0">
                <a:effectLst/>
                <a:ea typeface="Cambria" panose="02040503050406030204" pitchFamily="18" charset="0"/>
                <a:cs typeface="Arial" panose="020B0604020202020204" pitchFamily="34" charset="0"/>
              </a:rPr>
              <a:t> de Michel </a:t>
            </a:r>
            <a:r>
              <a:rPr lang="fr-FR" sz="2400" dirty="0" err="1">
                <a:effectLst/>
                <a:ea typeface="Cambria" panose="02040503050406030204" pitchFamily="18" charset="0"/>
                <a:cs typeface="Arial" panose="020B0604020202020204" pitchFamily="34" charset="0"/>
              </a:rPr>
              <a:t>Francard</a:t>
            </a:r>
            <a:r>
              <a:rPr lang="fr-FR" sz="2400" dirty="0">
                <a:effectLst/>
                <a:ea typeface="Cambria" panose="02040503050406030204" pitchFamily="18" charset="0"/>
                <a:cs typeface="Arial" panose="020B0604020202020204" pitchFamily="34" charset="0"/>
              </a:rPr>
              <a:t>. </a:t>
            </a:r>
          </a:p>
          <a:p>
            <a:r>
              <a:rPr lang="fr-FR" sz="2400" dirty="0">
                <a:effectLst/>
                <a:ea typeface="Cambria" panose="02040503050406030204" pitchFamily="18" charset="0"/>
                <a:cs typeface="Arial" panose="020B0604020202020204" pitchFamily="34" charset="0"/>
              </a:rPr>
              <a:t>Mme Burning souhaite obtenir des renseignements de la part de Bruno Coppens sur l’état d’avancement de son travail. Toutefois, ce n’est pas Monsieur Coppens qui décroche et répond à la secrétaire, mais Paul, l’ami de l’humoriste. Une conversation s’engage entre les deux interlocuteurs…</a:t>
            </a:r>
          </a:p>
          <a:p>
            <a:pPr marL="0" indent="0">
              <a:buNone/>
            </a:pPr>
            <a:endParaRPr lang="fr-BE" sz="2400" dirty="0">
              <a:effectLst/>
              <a:ea typeface="Cambria" panose="02040503050406030204" pitchFamily="18" charset="0"/>
              <a:cs typeface="Arial" panose="020B0604020202020204" pitchFamily="34" charset="0"/>
            </a:endParaRPr>
          </a:p>
          <a:p>
            <a:endParaRPr lang="fr-FR" sz="2400" dirty="0"/>
          </a:p>
        </p:txBody>
      </p:sp>
    </p:spTree>
    <p:extLst>
      <p:ext uri="{BB962C8B-B14F-4D97-AF65-F5344CB8AC3E}">
        <p14:creationId xmlns:p14="http://schemas.microsoft.com/office/powerpoint/2010/main" val="1518635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CA9CA-676E-44B2-6B7E-529733EEEFC2}"/>
              </a:ext>
            </a:extLst>
          </p:cNvPr>
          <p:cNvSpPr>
            <a:spLocks noGrp="1"/>
          </p:cNvSpPr>
          <p:nvPr>
            <p:ph type="title"/>
          </p:nvPr>
        </p:nvSpPr>
        <p:spPr/>
        <p:txBody>
          <a:bodyPr/>
          <a:lstStyle/>
          <a:p>
            <a:r>
              <a:rPr lang="fr-FR" dirty="0"/>
              <a:t>Autres belgicismes à partir d’un texte « authentique » (mais parodique)</a:t>
            </a:r>
          </a:p>
        </p:txBody>
      </p:sp>
      <p:sp>
        <p:nvSpPr>
          <p:cNvPr id="3" name="Espace réservé du contenu 2">
            <a:extLst>
              <a:ext uri="{FF2B5EF4-FFF2-40B4-BE49-F238E27FC236}">
                <a16:creationId xmlns:a16="http://schemas.microsoft.com/office/drawing/2014/main" id="{9A006CC2-40AE-F45C-56CD-E7C0846706EA}"/>
              </a:ext>
            </a:extLst>
          </p:cNvPr>
          <p:cNvSpPr>
            <a:spLocks noGrp="1"/>
          </p:cNvSpPr>
          <p:nvPr>
            <p:ph idx="1"/>
          </p:nvPr>
        </p:nvSpPr>
        <p:spPr/>
        <p:txBody>
          <a:bodyPr>
            <a:normAutofit/>
          </a:bodyPr>
          <a:lstStyle/>
          <a:p>
            <a:pPr marL="0" indent="0">
              <a:buNone/>
            </a:pPr>
            <a:r>
              <a:rPr lang="fr-FR" sz="2400" dirty="0"/>
              <a:t>Le parler de l’un est marqué par des anglicismes</a:t>
            </a:r>
          </a:p>
          <a:p>
            <a:pPr marL="0" indent="0">
              <a:buNone/>
            </a:pPr>
            <a:r>
              <a:rPr lang="fr-FR" sz="2400" dirty="0"/>
              <a:t>Celui de l’autre par des « régionalismes »</a:t>
            </a:r>
          </a:p>
          <a:p>
            <a:pPr marL="0" indent="0">
              <a:buNone/>
            </a:pPr>
            <a:r>
              <a:rPr lang="fr-FR" sz="2400" dirty="0"/>
              <a:t>Ces variations sont traversées par d’autres, plus difficilement identifiables (statut social, évaluation du caractère plus ou moins formel de l’échange, caractères individuels...)</a:t>
            </a:r>
          </a:p>
          <a:p>
            <a:pPr marL="0" indent="0">
              <a:buNone/>
            </a:pPr>
            <a:endParaRPr lang="fr-FR" sz="2400" dirty="0"/>
          </a:p>
        </p:txBody>
      </p:sp>
    </p:spTree>
    <p:extLst>
      <p:ext uri="{BB962C8B-B14F-4D97-AF65-F5344CB8AC3E}">
        <p14:creationId xmlns:p14="http://schemas.microsoft.com/office/powerpoint/2010/main" val="222353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5DEC5C-A3A8-4628-A7E8-0B10A9FDA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B0AA77A-5BD1-4B69-A267-C53721CF1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ADDF4E6-6BEF-4F11-BF5E-DF2D30C44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DA3AF8-1878-4695-8957-953FE1754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13C49740-F66E-4FA5-BAF0-20082FFCC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8"/>
            <a:ext cx="4619625" cy="68579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1092200" y="907143"/>
            <a:ext cx="3275084" cy="5193406"/>
          </a:xfrm>
        </p:spPr>
        <p:txBody>
          <a:bodyPr anchor="t">
            <a:noAutofit/>
          </a:bodyPr>
          <a:lstStyle/>
          <a:p>
            <a:r>
              <a:rPr lang="fr-FR" sz="2800" dirty="0"/>
              <a:t>1) Qu’est-ce qu’un « belgicisme » ?</a:t>
            </a:r>
            <a:br>
              <a:rPr lang="fr-FR" sz="2800" dirty="0"/>
            </a:br>
            <a:r>
              <a:rPr lang="fr-FR" sz="2800" dirty="0"/>
              <a:t>= tout fait particularisant le français de Belgique, c’est-à-dire </a:t>
            </a:r>
            <a:r>
              <a:rPr lang="fr-FR" sz="2800" b="1" u="sng" dirty="0"/>
              <a:t>toute particularité</a:t>
            </a:r>
            <a:r>
              <a:rPr lang="fr-BE" sz="2800" b="1" u="sng" dirty="0">
                <a:effectLst/>
                <a:ea typeface="Times New Roman" panose="02020603050405020304" pitchFamily="18" charset="0"/>
              </a:rPr>
              <a:t> du parler français de Belgique et qui le différencie du français de France </a:t>
            </a:r>
            <a:r>
              <a:rPr lang="fr-BE" sz="2800" dirty="0">
                <a:effectLst/>
                <a:ea typeface="Times New Roman" panose="02020603050405020304" pitchFamily="18" charset="0"/>
              </a:rPr>
              <a:t>(d’après </a:t>
            </a:r>
            <a:r>
              <a:rPr lang="fr-BE" sz="2800" dirty="0" err="1">
                <a:effectLst/>
                <a:ea typeface="Times New Roman" panose="02020603050405020304" pitchFamily="18" charset="0"/>
              </a:rPr>
              <a:t>Goosse</a:t>
            </a:r>
            <a:r>
              <a:rPr lang="fr-BE" sz="2800" dirty="0">
                <a:ea typeface="Times New Roman" panose="02020603050405020304" pitchFamily="18" charset="0"/>
              </a:rPr>
              <a:t>, 1977, p. 348)</a:t>
            </a:r>
            <a:endParaRPr lang="fr-FR" sz="2800" dirty="0"/>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6383338" y="994229"/>
            <a:ext cx="4970462" cy="4833257"/>
          </a:xfrm>
        </p:spPr>
        <p:txBody>
          <a:bodyPr anchor="t">
            <a:normAutofit/>
          </a:bodyPr>
          <a:lstStyle/>
          <a:p>
            <a:r>
              <a:rPr lang="fr-BE" sz="2000" dirty="0">
                <a:solidFill>
                  <a:schemeClr val="bg2">
                    <a:lumMod val="50000"/>
                  </a:schemeClr>
                </a:solidFill>
                <a:ea typeface="Times New Roman" panose="02020603050405020304" pitchFamily="18" charset="0"/>
              </a:rPr>
              <a:t>Nombreuses difficultés : </a:t>
            </a:r>
          </a:p>
          <a:p>
            <a:pPr>
              <a:buFont typeface="Wingdings" pitchFamily="2" charset="2"/>
              <a:buChar char="Ø"/>
            </a:pPr>
            <a:r>
              <a:rPr lang="fr-BE" sz="2000" dirty="0">
                <a:solidFill>
                  <a:schemeClr val="bg2">
                    <a:lumMod val="50000"/>
                  </a:schemeClr>
                </a:solidFill>
                <a:ea typeface="Times New Roman" panose="02020603050405020304" pitchFamily="18" charset="0"/>
              </a:rPr>
              <a:t>quel français (de France) ? D’ailleurs ? Variations intra-françaises…</a:t>
            </a:r>
          </a:p>
          <a:p>
            <a:pPr>
              <a:buFont typeface="Wingdings" pitchFamily="2" charset="2"/>
              <a:buChar char="Ø"/>
            </a:pPr>
            <a:r>
              <a:rPr lang="fr-BE" sz="2000" dirty="0">
                <a:solidFill>
                  <a:schemeClr val="bg2">
                    <a:lumMod val="50000"/>
                  </a:schemeClr>
                </a:solidFill>
                <a:ea typeface="Times New Roman" panose="02020603050405020304" pitchFamily="18" charset="0"/>
              </a:rPr>
              <a:t>Quel français de Belgique ? Il n’y a pas « un » français de Belgique</a:t>
            </a:r>
          </a:p>
          <a:p>
            <a:r>
              <a:rPr lang="fr-BE" sz="2000" dirty="0">
                <a:solidFill>
                  <a:schemeClr val="bg2">
                    <a:lumMod val="50000"/>
                  </a:schemeClr>
                </a:solidFill>
                <a:effectLst/>
              </a:rPr>
              <a:t>Un écart par rapport à quelle norme ? </a:t>
            </a:r>
          </a:p>
          <a:p>
            <a:r>
              <a:rPr lang="fr-BE" sz="2000" dirty="0">
                <a:solidFill>
                  <a:schemeClr val="bg2">
                    <a:lumMod val="50000"/>
                  </a:schemeClr>
                </a:solidFill>
              </a:rPr>
              <a:t>La variation diatopique rencontre d’autres variations…</a:t>
            </a:r>
          </a:p>
          <a:p>
            <a:r>
              <a:rPr lang="fr-BE" sz="2000" dirty="0">
                <a:solidFill>
                  <a:schemeClr val="bg2">
                    <a:lumMod val="50000"/>
                  </a:schemeClr>
                </a:solidFill>
              </a:rPr>
              <a:t>Existence de « faux-belgicismes »</a:t>
            </a:r>
          </a:p>
          <a:p>
            <a:r>
              <a:rPr lang="fr-BE" sz="2000" dirty="0">
                <a:solidFill>
                  <a:schemeClr val="bg2">
                    <a:lumMod val="50000"/>
                  </a:schemeClr>
                </a:solidFill>
                <a:ea typeface="Times New Roman" panose="02020603050405020304" pitchFamily="18" charset="0"/>
              </a:rPr>
              <a:t>1</a:t>
            </a:r>
            <a:r>
              <a:rPr lang="fr-BE" sz="2000" baseline="30000" dirty="0">
                <a:solidFill>
                  <a:schemeClr val="bg2">
                    <a:lumMod val="50000"/>
                  </a:schemeClr>
                </a:solidFill>
                <a:ea typeface="Times New Roman" panose="02020603050405020304" pitchFamily="18" charset="0"/>
              </a:rPr>
              <a:t>re</a:t>
            </a:r>
            <a:r>
              <a:rPr lang="fr-BE" sz="2000" dirty="0">
                <a:solidFill>
                  <a:schemeClr val="bg2">
                    <a:lumMod val="50000"/>
                  </a:schemeClr>
                </a:solidFill>
                <a:ea typeface="Times New Roman" panose="02020603050405020304" pitchFamily="18" charset="0"/>
              </a:rPr>
              <a:t> attestation du terme : 1811</a:t>
            </a:r>
          </a:p>
          <a:p>
            <a:endParaRPr lang="fr-BE" sz="2000" dirty="0">
              <a:solidFill>
                <a:schemeClr val="bg2">
                  <a:lumMod val="50000"/>
                </a:schemeClr>
              </a:solidFill>
            </a:endParaRPr>
          </a:p>
        </p:txBody>
      </p:sp>
    </p:spTree>
    <p:extLst>
      <p:ext uri="{BB962C8B-B14F-4D97-AF65-F5344CB8AC3E}">
        <p14:creationId xmlns:p14="http://schemas.microsoft.com/office/powerpoint/2010/main" val="140595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5DEC5C-A3A8-4628-A7E8-0B10A9FDA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B0AA77A-5BD1-4B69-A267-C53721CF1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ADDF4E6-6BEF-4F11-BF5E-DF2D30C44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DA3AF8-1878-4695-8957-953FE1754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13C49740-F66E-4FA5-BAF0-20082FFCC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8"/>
            <a:ext cx="4619625" cy="68579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1092200" y="907143"/>
            <a:ext cx="2951163" cy="4861832"/>
          </a:xfrm>
        </p:spPr>
        <p:txBody>
          <a:bodyPr anchor="t">
            <a:normAutofit/>
          </a:bodyPr>
          <a:lstStyle/>
          <a:p>
            <a:r>
              <a:rPr lang="fr-FR" sz="4000" dirty="0"/>
              <a:t>1) Qu’est-ce qu’un belgicisme ?</a:t>
            </a:r>
            <a:br>
              <a:rPr lang="fr-FR" sz="4000" dirty="0"/>
            </a:br>
            <a:endParaRPr lang="fr-FR" sz="4000" dirty="0"/>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6383338" y="994229"/>
            <a:ext cx="4970462" cy="4833257"/>
          </a:xfrm>
        </p:spPr>
        <p:txBody>
          <a:bodyPr anchor="t">
            <a:normAutofit/>
          </a:bodyPr>
          <a:lstStyle/>
          <a:p>
            <a:r>
              <a:rPr lang="fr-BE" sz="2400" dirty="0">
                <a:effectLst/>
                <a:ea typeface="Times New Roman" panose="02020603050405020304" pitchFamily="18" charset="0"/>
              </a:rPr>
              <a:t>Les particularités du français de Belgique peuvent concerner le lexique, la phonétique et la syntaxe</a:t>
            </a:r>
            <a:r>
              <a:rPr lang="fr-BE" sz="2400" dirty="0">
                <a:ea typeface="Times New Roman" panose="02020603050405020304" pitchFamily="18" charset="0"/>
              </a:rPr>
              <a:t> – et parfois de manière syncrétique plusieurs niveaux simultanément + autres variations (sociales)</a:t>
            </a:r>
            <a:endParaRPr lang="fr-BE" sz="2400" dirty="0">
              <a:effectLst/>
              <a:ea typeface="Times New Roman" panose="02020603050405020304" pitchFamily="18" charset="0"/>
            </a:endParaRPr>
          </a:p>
          <a:p>
            <a:pPr>
              <a:buFont typeface="Wingdings" pitchFamily="2" charset="2"/>
              <a:buChar char="Ø"/>
            </a:pPr>
            <a:r>
              <a:rPr lang="fr-BE" sz="2400" dirty="0">
                <a:effectLst/>
                <a:ea typeface="Times New Roman" panose="02020603050405020304" pitchFamily="18" charset="0"/>
              </a:rPr>
              <a:t>les particularités phonétiques s'étendent rarement à la Wallonie de manière uniforme, </a:t>
            </a:r>
            <a:r>
              <a:rPr lang="fr-BE" sz="2400" i="1" dirty="0">
                <a:effectLst/>
                <a:ea typeface="Times New Roman" panose="02020603050405020304" pitchFamily="18" charset="0"/>
              </a:rPr>
              <a:t>a fortiori </a:t>
            </a:r>
            <a:r>
              <a:rPr lang="fr-BE" sz="2400" dirty="0">
                <a:effectLst/>
                <a:ea typeface="Times New Roman" panose="02020603050405020304" pitchFamily="18" charset="0"/>
              </a:rPr>
              <a:t>à la Belgique entière</a:t>
            </a:r>
          </a:p>
          <a:p>
            <a:pPr>
              <a:buFont typeface="Wingdings" pitchFamily="2" charset="2"/>
              <a:buChar char="Ø"/>
            </a:pPr>
            <a:r>
              <a:rPr lang="fr-BE" sz="2400" dirty="0">
                <a:effectLst/>
                <a:ea typeface="Times New Roman" panose="02020603050405020304" pitchFamily="18" charset="0"/>
              </a:rPr>
              <a:t>les faits de syntaxe sont souvent difficiles à localiser</a:t>
            </a:r>
            <a:endParaRPr lang="fr-BE" sz="2400" dirty="0">
              <a:ea typeface="Times New Roman" panose="02020603050405020304" pitchFamily="18" charset="0"/>
            </a:endParaRPr>
          </a:p>
        </p:txBody>
      </p:sp>
    </p:spTree>
    <p:extLst>
      <p:ext uri="{BB962C8B-B14F-4D97-AF65-F5344CB8AC3E}">
        <p14:creationId xmlns:p14="http://schemas.microsoft.com/office/powerpoint/2010/main" val="144777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5DEC5C-A3A8-4628-A7E8-0B10A9FDA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B0AA77A-5BD1-4B69-A267-C53721CF1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ADDF4E6-6BEF-4F11-BF5E-DF2D30C44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DA3AF8-1878-4695-8957-953FE1754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13C49740-F66E-4FA5-BAF0-20082FFCC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8"/>
            <a:ext cx="4619625" cy="68579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34888" y="907144"/>
            <a:ext cx="3653986" cy="4814784"/>
          </a:xfrm>
        </p:spPr>
        <p:txBody>
          <a:bodyPr anchor="t">
            <a:normAutofit/>
          </a:bodyPr>
          <a:lstStyle/>
          <a:p>
            <a:r>
              <a:rPr lang="fr-FR" sz="3800" dirty="0"/>
              <a:t>1) Qu’est-ce qu’un belgicisme ?</a:t>
            </a:r>
            <a:br>
              <a:rPr lang="fr-FR" sz="3800" dirty="0"/>
            </a:br>
            <a:r>
              <a:rPr lang="fr-FR" sz="3800" dirty="0"/>
              <a:t>À propos de « flandricisme » et « wallonisme »</a:t>
            </a:r>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6343581" y="907143"/>
            <a:ext cx="5013532" cy="5188857"/>
          </a:xfrm>
        </p:spPr>
        <p:txBody>
          <a:bodyPr anchor="t">
            <a:noAutofit/>
          </a:bodyPr>
          <a:lstStyle/>
          <a:p>
            <a:r>
              <a:rPr lang="fr-BE" sz="2000" dirty="0">
                <a:solidFill>
                  <a:schemeClr val="bg2">
                    <a:lumMod val="25000"/>
                  </a:schemeClr>
                </a:solidFill>
                <a:ea typeface="Times New Roman" panose="02020603050405020304" pitchFamily="18" charset="0"/>
              </a:rPr>
              <a:t>On rencontre aussi les termes de «  </a:t>
            </a:r>
            <a:r>
              <a:rPr lang="fr-BE" sz="2000" dirty="0" err="1">
                <a:solidFill>
                  <a:schemeClr val="bg2">
                    <a:lumMod val="25000"/>
                  </a:schemeClr>
                </a:solidFill>
                <a:ea typeface="Times New Roman" panose="02020603050405020304" pitchFamily="18" charset="0"/>
              </a:rPr>
              <a:t>fl</a:t>
            </a:r>
            <a:r>
              <a:rPr lang="fr-FR" sz="2000" dirty="0" err="1">
                <a:solidFill>
                  <a:schemeClr val="bg2">
                    <a:lumMod val="25000"/>
                  </a:schemeClr>
                </a:solidFill>
                <a:effectLst/>
                <a:ea typeface="DengXian" panose="02010600030101010101" pitchFamily="2" charset="-122"/>
                <a:cs typeface="Arial" panose="020B0604020202020204" pitchFamily="34" charset="0"/>
              </a:rPr>
              <a:t>andricismes</a:t>
            </a:r>
            <a:r>
              <a:rPr lang="fr-FR" sz="2000" dirty="0">
                <a:solidFill>
                  <a:schemeClr val="bg2">
                    <a:lumMod val="25000"/>
                  </a:schemeClr>
                </a:solidFill>
                <a:effectLst/>
                <a:ea typeface="DengXian" panose="02010600030101010101" pitchFamily="2" charset="-122"/>
                <a:cs typeface="Arial" panose="020B0604020202020204" pitchFamily="34" charset="0"/>
              </a:rPr>
              <a:t> » et de « wallonismes » ; ces termes sont tantôt utilisés pour désigner une réalité géographique (le français parlé en Wallonie) ou pour désigner une explication étymologique (pas simple à établir, tant les interférences / « motivations » peuvent être multiples, comme le sont les patois d’origine germanique ou roman</a:t>
            </a:r>
            <a:r>
              <a:rPr lang="fr-BE" sz="2000" dirty="0">
                <a:solidFill>
                  <a:schemeClr val="bg2">
                    <a:lumMod val="25000"/>
                  </a:schemeClr>
                </a:solidFill>
                <a:ea typeface="DengXian" panose="02010600030101010101" pitchFamily="2" charset="-122"/>
                <a:cs typeface="Arial" panose="020B0604020202020204" pitchFamily="34" charset="0"/>
              </a:rPr>
              <a:t>)</a:t>
            </a:r>
          </a:p>
          <a:p>
            <a:r>
              <a:rPr lang="fr-FR" sz="2000" dirty="0">
                <a:solidFill>
                  <a:schemeClr val="bg2">
                    <a:lumMod val="25000"/>
                  </a:schemeClr>
                </a:solidFill>
                <a:ea typeface="DengXian" panose="02010600030101010101" pitchFamily="2" charset="-122"/>
                <a:cs typeface="Arial" panose="020B0604020202020204" pitchFamily="34" charset="0"/>
              </a:rPr>
              <a:t>La première attestation de </a:t>
            </a:r>
            <a:r>
              <a:rPr lang="fr-FR" sz="2000" i="1" dirty="0">
                <a:solidFill>
                  <a:schemeClr val="bg2">
                    <a:lumMod val="25000"/>
                  </a:schemeClr>
                </a:solidFill>
                <a:ea typeface="DengXian" panose="02010600030101010101" pitchFamily="2" charset="-122"/>
                <a:cs typeface="Arial" panose="020B0604020202020204" pitchFamily="34" charset="0"/>
              </a:rPr>
              <a:t>flandricisme</a:t>
            </a:r>
            <a:r>
              <a:rPr lang="fr-FR" sz="2000" dirty="0">
                <a:solidFill>
                  <a:schemeClr val="bg2">
                    <a:lumMod val="25000"/>
                  </a:schemeClr>
                </a:solidFill>
                <a:ea typeface="DengXian" panose="02010600030101010101" pitchFamily="2" charset="-122"/>
                <a:cs typeface="Arial" panose="020B0604020202020204" pitchFamily="34" charset="0"/>
              </a:rPr>
              <a:t> (1737 – cf. M. </a:t>
            </a:r>
            <a:r>
              <a:rPr lang="fr-FR" sz="2000" dirty="0" err="1">
                <a:solidFill>
                  <a:schemeClr val="bg2">
                    <a:lumMod val="25000"/>
                  </a:schemeClr>
                </a:solidFill>
                <a:ea typeface="DengXian" panose="02010600030101010101" pitchFamily="2" charset="-122"/>
                <a:cs typeface="Arial" panose="020B0604020202020204" pitchFamily="34" charset="0"/>
              </a:rPr>
              <a:t>Berré</a:t>
            </a:r>
            <a:r>
              <a:rPr lang="fr-FR" sz="2000" dirty="0">
                <a:solidFill>
                  <a:schemeClr val="bg2">
                    <a:lumMod val="25000"/>
                  </a:schemeClr>
                </a:solidFill>
                <a:ea typeface="DengXian" panose="02010600030101010101" pitchFamily="2" charset="-122"/>
                <a:cs typeface="Arial" panose="020B0604020202020204" pitchFamily="34" charset="0"/>
              </a:rPr>
              <a:t> – C. </a:t>
            </a:r>
            <a:r>
              <a:rPr lang="fr-FR" sz="2000" dirty="0" err="1">
                <a:solidFill>
                  <a:schemeClr val="bg2">
                    <a:lumMod val="25000"/>
                  </a:schemeClr>
                </a:solidFill>
                <a:ea typeface="DengXian" panose="02010600030101010101" pitchFamily="2" charset="-122"/>
                <a:cs typeface="Arial" panose="020B0604020202020204" pitchFamily="34" charset="0"/>
              </a:rPr>
              <a:t>Pagani</a:t>
            </a:r>
            <a:r>
              <a:rPr lang="fr-FR" sz="2000" dirty="0">
                <a:solidFill>
                  <a:schemeClr val="bg2">
                    <a:lumMod val="25000"/>
                  </a:schemeClr>
                </a:solidFill>
                <a:ea typeface="DengXian" panose="02010600030101010101" pitchFamily="2" charset="-122"/>
                <a:cs typeface="Arial" panose="020B0604020202020204" pitchFamily="34" charset="0"/>
              </a:rPr>
              <a:t>-Naudet, 2018, p. 505)</a:t>
            </a:r>
          </a:p>
          <a:p>
            <a:r>
              <a:rPr lang="fr-FR" sz="2000" dirty="0">
                <a:solidFill>
                  <a:schemeClr val="bg2">
                    <a:lumMod val="25000"/>
                  </a:schemeClr>
                </a:solidFill>
                <a:ea typeface="DengXian" panose="02010600030101010101" pitchFamily="2" charset="-122"/>
                <a:cs typeface="Arial" panose="020B0604020202020204" pitchFamily="34" charset="0"/>
              </a:rPr>
              <a:t>La première attestation de </a:t>
            </a:r>
            <a:r>
              <a:rPr lang="fr-FR" sz="2000" i="1" dirty="0">
                <a:solidFill>
                  <a:schemeClr val="bg2">
                    <a:lumMod val="25000"/>
                  </a:schemeClr>
                </a:solidFill>
                <a:ea typeface="DengXian" panose="02010600030101010101" pitchFamily="2" charset="-122"/>
                <a:cs typeface="Arial" panose="020B0604020202020204" pitchFamily="34" charset="0"/>
              </a:rPr>
              <a:t>wallonisme</a:t>
            </a:r>
            <a:r>
              <a:rPr lang="fr-FR" sz="2000" dirty="0">
                <a:solidFill>
                  <a:schemeClr val="bg2">
                    <a:lumMod val="25000"/>
                  </a:schemeClr>
                </a:solidFill>
                <a:ea typeface="DengXian" panose="02010600030101010101" pitchFamily="2" charset="-122"/>
                <a:cs typeface="Arial" panose="020B0604020202020204" pitchFamily="34" charset="0"/>
              </a:rPr>
              <a:t> ([1565] – 1806 – cf. A. </a:t>
            </a:r>
            <a:r>
              <a:rPr lang="fr-BE" sz="2000" dirty="0">
                <a:solidFill>
                  <a:schemeClr val="bg2">
                    <a:lumMod val="25000"/>
                  </a:schemeClr>
                </a:solidFill>
                <a:effectLst/>
              </a:rPr>
              <a:t>Henry, 1990, p. 62 et pp. 101-102</a:t>
            </a:r>
            <a:r>
              <a:rPr lang="fr-FR" sz="2000" dirty="0">
                <a:solidFill>
                  <a:schemeClr val="bg2">
                    <a:lumMod val="25000"/>
                  </a:schemeClr>
                </a:solidFill>
                <a:ea typeface="DengXian" panose="02010600030101010101" pitchFamily="2" charset="-122"/>
                <a:cs typeface="Arial" panose="020B0604020202020204" pitchFamily="34" charset="0"/>
              </a:rPr>
              <a:t>)</a:t>
            </a:r>
            <a:endParaRPr lang="fr-FR" sz="2000" dirty="0">
              <a:solidFill>
                <a:schemeClr val="bg2">
                  <a:lumMod val="25000"/>
                </a:schemeClr>
              </a:solidFill>
            </a:endParaRPr>
          </a:p>
          <a:p>
            <a:endParaRPr lang="fr-FR" sz="2000" dirty="0">
              <a:solidFill>
                <a:schemeClr val="bg2">
                  <a:lumMod val="25000"/>
                </a:schemeClr>
              </a:solidFill>
            </a:endParaRPr>
          </a:p>
        </p:txBody>
      </p:sp>
    </p:spTree>
    <p:extLst>
      <p:ext uri="{BB962C8B-B14F-4D97-AF65-F5344CB8AC3E}">
        <p14:creationId xmlns:p14="http://schemas.microsoft.com/office/powerpoint/2010/main" val="353215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41248" y="548640"/>
            <a:ext cx="3600860" cy="5431536"/>
          </a:xfrm>
        </p:spPr>
        <p:txBody>
          <a:bodyPr>
            <a:normAutofit/>
          </a:bodyPr>
          <a:lstStyle/>
          <a:p>
            <a:r>
              <a:rPr lang="fr-FR" sz="4200" dirty="0"/>
              <a:t>2) Les « origines » des belgicismes et leur diffusion</a:t>
            </a:r>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5126418" y="552091"/>
            <a:ext cx="6224335" cy="5431536"/>
          </a:xfrm>
        </p:spPr>
        <p:txBody>
          <a:bodyPr anchor="ctr">
            <a:normAutofit/>
          </a:bodyPr>
          <a:lstStyle/>
          <a:p>
            <a:pPr marL="0" indent="0">
              <a:buNone/>
            </a:pPr>
            <a:r>
              <a:rPr lang="fr-BE" sz="2400" dirty="0" err="1">
                <a:effectLst/>
                <a:ea typeface="Times New Roman" panose="02020603050405020304" pitchFamily="18" charset="0"/>
              </a:rPr>
              <a:t>Goosse</a:t>
            </a:r>
            <a:r>
              <a:rPr lang="fr-BE" sz="2400" dirty="0">
                <a:effectLst/>
                <a:ea typeface="Times New Roman" panose="02020603050405020304" pitchFamily="18" charset="0"/>
              </a:rPr>
              <a:t> (1977) distingue 6 sortes de « fai</a:t>
            </a:r>
            <a:r>
              <a:rPr lang="fr-BE" sz="2400" dirty="0">
                <a:ea typeface="Times New Roman" panose="02020603050405020304" pitchFamily="18" charset="0"/>
              </a:rPr>
              <a:t>ts régionaux » selon leur degré de spécificité à l’espace belge (en se centrant surtout sur les belgicismes lexicaux)</a:t>
            </a:r>
            <a:endParaRPr lang="fr-BE" sz="2200" dirty="0">
              <a:ea typeface="Times New Roman" panose="02020603050405020304" pitchFamily="18" charset="0"/>
            </a:endParaRPr>
          </a:p>
          <a:p>
            <a:pPr marL="457200" indent="-457200">
              <a:buAutoNum type="arabicParenR"/>
            </a:pPr>
            <a:r>
              <a:rPr lang="fr-BE" sz="2200" dirty="0">
                <a:highlight>
                  <a:srgbClr val="FFFF00"/>
                </a:highlight>
                <a:ea typeface="Times New Roman" panose="02020603050405020304" pitchFamily="18" charset="0"/>
              </a:rPr>
              <a:t>Les belgicismes proprement dits</a:t>
            </a:r>
          </a:p>
          <a:p>
            <a:pPr marL="0" indent="0">
              <a:buNone/>
            </a:pPr>
            <a:r>
              <a:rPr lang="fr-BE" sz="2200" dirty="0">
                <a:ea typeface="Times New Roman" panose="02020603050405020304" pitchFamily="18" charset="0"/>
              </a:rPr>
              <a:t>Manières de parler spécifiques à l’espace belge (ou du moins dans une partie de cet espace) et qui ne se pratiquent pas ailleurs.</a:t>
            </a:r>
          </a:p>
          <a:p>
            <a:pPr marL="0" indent="0">
              <a:buNone/>
            </a:pPr>
            <a:r>
              <a:rPr lang="fr-BE" sz="2200" dirty="0">
                <a:ea typeface="Times New Roman" panose="02020603050405020304" pitchFamily="18" charset="0"/>
              </a:rPr>
              <a:t>Exemples : </a:t>
            </a:r>
            <a:r>
              <a:rPr lang="fr-BE" sz="2200" b="1" i="1" dirty="0">
                <a:ea typeface="Times New Roman" panose="02020603050405020304" pitchFamily="18" charset="0"/>
              </a:rPr>
              <a:t>attendre famille</a:t>
            </a:r>
            <a:r>
              <a:rPr lang="fr-BE" sz="2200" i="1" dirty="0">
                <a:ea typeface="Times New Roman" panose="02020603050405020304" pitchFamily="18" charset="0"/>
              </a:rPr>
              <a:t>, il n’y a pas d’avance, (un) mali, bloquer, buser</a:t>
            </a:r>
            <a:r>
              <a:rPr lang="fr-BE" sz="2200" dirty="0">
                <a:ea typeface="Times New Roman" panose="02020603050405020304" pitchFamily="18" charset="0"/>
              </a:rPr>
              <a:t>…</a:t>
            </a:r>
            <a:endParaRPr lang="fr-BE" sz="2200" dirty="0">
              <a:effectLst/>
              <a:ea typeface="Times New Roman" panose="02020603050405020304" pitchFamily="18" charset="0"/>
            </a:endParaRPr>
          </a:p>
        </p:txBody>
      </p:sp>
    </p:spTree>
    <p:extLst>
      <p:ext uri="{BB962C8B-B14F-4D97-AF65-F5344CB8AC3E}">
        <p14:creationId xmlns:p14="http://schemas.microsoft.com/office/powerpoint/2010/main" val="2969345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41248" y="548640"/>
            <a:ext cx="3600860" cy="5431536"/>
          </a:xfrm>
        </p:spPr>
        <p:txBody>
          <a:bodyPr>
            <a:normAutofit/>
          </a:bodyPr>
          <a:lstStyle/>
          <a:p>
            <a:r>
              <a:rPr lang="fr-FR" sz="4200" dirty="0"/>
              <a:t>2) Les « origines » des belgicismes et leur diffusion</a:t>
            </a:r>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5126418" y="552091"/>
            <a:ext cx="6224335" cy="5431536"/>
          </a:xfrm>
        </p:spPr>
        <p:txBody>
          <a:bodyPr anchor="ctr">
            <a:normAutofit/>
          </a:bodyPr>
          <a:lstStyle/>
          <a:p>
            <a:pPr marL="0" indent="0">
              <a:buNone/>
            </a:pPr>
            <a:r>
              <a:rPr lang="fr-BE" sz="2200" dirty="0">
                <a:effectLst/>
                <a:ea typeface="Times New Roman" panose="02020603050405020304" pitchFamily="18" charset="0"/>
              </a:rPr>
              <a:t>2) </a:t>
            </a:r>
            <a:r>
              <a:rPr lang="fr-BE" sz="2200" dirty="0">
                <a:effectLst/>
                <a:highlight>
                  <a:srgbClr val="FFFF00"/>
                </a:highlight>
                <a:ea typeface="Times New Roman" panose="02020603050405020304" pitchFamily="18" charset="0"/>
              </a:rPr>
              <a:t>Les termes spécifiques à la réalité belge (politique, institutionnelle, culinaire, etc.)</a:t>
            </a:r>
            <a:r>
              <a:rPr lang="fr-BE" sz="2200" dirty="0">
                <a:effectLst/>
                <a:ea typeface="Times New Roman" panose="02020603050405020304" pitchFamily="18" charset="0"/>
              </a:rPr>
              <a:t>, souvent connus en France à propos de la Belgique (sorte de xénisme)</a:t>
            </a:r>
          </a:p>
          <a:p>
            <a:pPr marL="0" indent="0">
              <a:buNone/>
            </a:pPr>
            <a:r>
              <a:rPr lang="fr-BE" sz="2200" dirty="0">
                <a:ea typeface="Times New Roman" panose="02020603050405020304" pitchFamily="18" charset="0"/>
              </a:rPr>
              <a:t>Exemples : </a:t>
            </a:r>
            <a:r>
              <a:rPr lang="fr-BE" sz="2200" i="1" dirty="0">
                <a:ea typeface="Times New Roman" panose="02020603050405020304" pitchFamily="18" charset="0"/>
              </a:rPr>
              <a:t>bourgmestre, athénée, </a:t>
            </a:r>
            <a:r>
              <a:rPr lang="fr-BE" sz="2200" b="1" i="1" dirty="0">
                <a:ea typeface="Times New Roman" panose="02020603050405020304" pitchFamily="18" charset="0"/>
              </a:rPr>
              <a:t>émérite</a:t>
            </a:r>
            <a:r>
              <a:rPr lang="fr-BE" sz="2200" i="1" dirty="0">
                <a:ea typeface="Times New Roman" panose="02020603050405020304" pitchFamily="18" charset="0"/>
              </a:rPr>
              <a:t>, fagne(s), waterzooi, faro, fondu(e)…</a:t>
            </a:r>
          </a:p>
        </p:txBody>
      </p:sp>
    </p:spTree>
    <p:extLst>
      <p:ext uri="{BB962C8B-B14F-4D97-AF65-F5344CB8AC3E}">
        <p14:creationId xmlns:p14="http://schemas.microsoft.com/office/powerpoint/2010/main" val="85266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92BD0D-4B40-60C4-57C9-5646CCC8661A}"/>
              </a:ext>
            </a:extLst>
          </p:cNvPr>
          <p:cNvSpPr>
            <a:spLocks noGrp="1"/>
          </p:cNvSpPr>
          <p:nvPr>
            <p:ph type="title"/>
          </p:nvPr>
        </p:nvSpPr>
        <p:spPr>
          <a:xfrm>
            <a:off x="841248" y="548640"/>
            <a:ext cx="3600860" cy="5431536"/>
          </a:xfrm>
        </p:spPr>
        <p:txBody>
          <a:bodyPr>
            <a:normAutofit/>
          </a:bodyPr>
          <a:lstStyle/>
          <a:p>
            <a:r>
              <a:rPr lang="fr-FR" sz="5400" dirty="0"/>
              <a:t>2) Les « origines » des belgicismes et leur diffusion </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AF61956-0874-89AC-CC71-56582FF5CF03}"/>
              </a:ext>
            </a:extLst>
          </p:cNvPr>
          <p:cNvSpPr>
            <a:spLocks noGrp="1"/>
          </p:cNvSpPr>
          <p:nvPr>
            <p:ph idx="1"/>
          </p:nvPr>
        </p:nvSpPr>
        <p:spPr>
          <a:xfrm>
            <a:off x="5126418" y="552091"/>
            <a:ext cx="6224335" cy="5431536"/>
          </a:xfrm>
        </p:spPr>
        <p:txBody>
          <a:bodyPr anchor="ctr">
            <a:normAutofit/>
          </a:bodyPr>
          <a:lstStyle/>
          <a:p>
            <a:pPr marL="0" indent="0">
              <a:buNone/>
            </a:pPr>
            <a:r>
              <a:rPr lang="fr-BE" sz="2200" dirty="0">
                <a:ea typeface="Times New Roman" panose="02020603050405020304" pitchFamily="18" charset="0"/>
              </a:rPr>
              <a:t>3) </a:t>
            </a:r>
            <a:r>
              <a:rPr lang="fr-BE" sz="2200" dirty="0">
                <a:highlight>
                  <a:srgbClr val="FFFF00"/>
                </a:highlight>
                <a:ea typeface="Times New Roman" panose="02020603050405020304" pitchFamily="18" charset="0"/>
              </a:rPr>
              <a:t>Les faits que l’on observe aussi dans les régions limitrophes de la Belgique </a:t>
            </a:r>
            <a:r>
              <a:rPr lang="fr-BE" sz="2200" dirty="0">
                <a:ea typeface="Times New Roman" panose="02020603050405020304" pitchFamily="18" charset="0"/>
              </a:rPr>
              <a:t>(et pas ailleurs)</a:t>
            </a:r>
          </a:p>
          <a:p>
            <a:pPr marL="0" indent="0">
              <a:buNone/>
            </a:pPr>
            <a:r>
              <a:rPr lang="fr-BE" sz="2200" dirty="0">
                <a:ea typeface="Times New Roman" panose="02020603050405020304" pitchFamily="18" charset="0"/>
              </a:rPr>
              <a:t>Exemples : </a:t>
            </a:r>
            <a:r>
              <a:rPr lang="fr-BE" sz="2200" i="1" dirty="0">
                <a:ea typeface="Times New Roman" panose="02020603050405020304" pitchFamily="18" charset="0"/>
              </a:rPr>
              <a:t>cour</a:t>
            </a:r>
            <a:r>
              <a:rPr lang="fr-BE" sz="2200" dirty="0">
                <a:ea typeface="Times New Roman" panose="02020603050405020304" pitchFamily="18" charset="0"/>
              </a:rPr>
              <a:t> (toilettes), </a:t>
            </a:r>
            <a:r>
              <a:rPr lang="fr-BE" sz="2200" i="1" dirty="0">
                <a:ea typeface="Times New Roman" panose="02020603050405020304" pitchFamily="18" charset="0"/>
              </a:rPr>
              <a:t>drève</a:t>
            </a:r>
            <a:r>
              <a:rPr lang="fr-BE" sz="2200" dirty="0">
                <a:ea typeface="Times New Roman" panose="02020603050405020304" pitchFamily="18" charset="0"/>
              </a:rPr>
              <a:t>, </a:t>
            </a:r>
            <a:r>
              <a:rPr lang="fr-BE" sz="2200" b="1" i="1" dirty="0">
                <a:ea typeface="Times New Roman" panose="02020603050405020304" pitchFamily="18" charset="0"/>
              </a:rPr>
              <a:t>crolle</a:t>
            </a:r>
            <a:r>
              <a:rPr lang="fr-BE" sz="2200" i="1" dirty="0">
                <a:ea typeface="Times New Roman" panose="02020603050405020304" pitchFamily="18" charset="0"/>
              </a:rPr>
              <a:t>, buse </a:t>
            </a:r>
            <a:r>
              <a:rPr lang="fr-BE" sz="2200" dirty="0">
                <a:ea typeface="Times New Roman" panose="02020603050405020304" pitchFamily="18" charset="0"/>
              </a:rPr>
              <a:t>(tuyau de poêle), </a:t>
            </a:r>
            <a:r>
              <a:rPr lang="fr-BE" sz="2200" i="1" dirty="0">
                <a:ea typeface="Times New Roman" panose="02020603050405020304" pitchFamily="18" charset="0"/>
              </a:rPr>
              <a:t>qu’est-ce que c’est pour ?, </a:t>
            </a:r>
            <a:r>
              <a:rPr lang="fr-FR" sz="2200" i="1" dirty="0">
                <a:ea typeface="DengXian" panose="02010600030101010101" pitchFamily="2" charset="-122"/>
                <a:cs typeface="Arial" panose="020B0604020202020204" pitchFamily="34" charset="0"/>
              </a:rPr>
              <a:t>aubette</a:t>
            </a:r>
            <a:r>
              <a:rPr lang="fr-BE" sz="2200" i="1" dirty="0">
                <a:ea typeface="DengXian" panose="02010600030101010101" pitchFamily="2" charset="-122"/>
                <a:cs typeface="Arial" panose="020B0604020202020204" pitchFamily="34" charset="0"/>
              </a:rPr>
              <a:t>,</a:t>
            </a:r>
            <a:r>
              <a:rPr lang="fr-BE" sz="2200" dirty="0">
                <a:ea typeface="DengXian" panose="02010600030101010101" pitchFamily="2" charset="-122"/>
                <a:cs typeface="Arial" panose="020B0604020202020204" pitchFamily="34" charset="0"/>
              </a:rPr>
              <a:t> etc.</a:t>
            </a:r>
            <a:r>
              <a:rPr lang="fr-BE" sz="2200" dirty="0">
                <a:ea typeface="Times New Roman" panose="02020603050405020304" pitchFamily="18" charset="0"/>
              </a:rPr>
              <a:t> </a:t>
            </a:r>
          </a:p>
          <a:p>
            <a:pPr marL="0" indent="0">
              <a:buNone/>
            </a:pPr>
            <a:r>
              <a:rPr lang="fr-FR" sz="2200" dirty="0">
                <a:effectLst/>
                <a:ea typeface="DengXian" panose="02010600030101010101" pitchFamily="2" charset="-122"/>
                <a:cs typeface="Arial" panose="020B0604020202020204" pitchFamily="34" charset="0"/>
              </a:rPr>
              <a:t>Ceci rappelle que frontière politique et frontière linguistique ne coïncident pas nécessairement ; nos dialectes se continuent en France (et inversement) ; des régions aujourd’hui voisines ont pu jadis faire partie des mêmes ensembles politiques que nos provinces (p. ex. le Comté de Hainaut</a:t>
            </a:r>
            <a:r>
              <a:rPr lang="fr-BE" sz="2200" dirty="0">
                <a:ea typeface="DengXian" panose="02010600030101010101" pitchFamily="2" charset="-122"/>
                <a:cs typeface="Arial" panose="020B0604020202020204" pitchFamily="34" charset="0"/>
              </a:rPr>
              <a:t>)</a:t>
            </a:r>
            <a:endParaRPr lang="fr-BE" sz="2200" dirty="0">
              <a:effectLst/>
            </a:endParaRPr>
          </a:p>
        </p:txBody>
      </p:sp>
    </p:spTree>
    <p:extLst>
      <p:ext uri="{BB962C8B-B14F-4D97-AF65-F5344CB8AC3E}">
        <p14:creationId xmlns:p14="http://schemas.microsoft.com/office/powerpoint/2010/main" val="39366248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TotalTime>
  <Words>4111</Words>
  <Application>Microsoft Macintosh PowerPoint</Application>
  <PresentationFormat>Grand écran</PresentationFormat>
  <Paragraphs>255</Paragraphs>
  <Slides>36</Slides>
  <Notes>21</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36</vt:i4>
      </vt:variant>
    </vt:vector>
  </HeadingPairs>
  <TitlesOfParts>
    <vt:vector size="44" baseType="lpstr">
      <vt:lpstr>-webkit-standard</vt:lpstr>
      <vt:lpstr>TimesNewRoman</vt:lpstr>
      <vt:lpstr>TimesNewRoman,Italic</vt:lpstr>
      <vt:lpstr>Arial</vt:lpstr>
      <vt:lpstr>Calibri</vt:lpstr>
      <vt:lpstr>Calibri Light</vt:lpstr>
      <vt:lpstr>Wingdings</vt:lpstr>
      <vt:lpstr>Thème Office</vt:lpstr>
      <vt:lpstr>Le « parler belge » : une variété sans frontière ? </vt:lpstr>
      <vt:lpstr>Pourquoi trois langues officielles en Belgique ?</vt:lpstr>
      <vt:lpstr>La situation des langues en Belgique (4 “régions” linguistiques) </vt:lpstr>
      <vt:lpstr>1) Qu’est-ce qu’un « belgicisme » ? = tout fait particularisant le français de Belgique, c’est-à-dire toute particularité du parler français de Belgique et qui le différencie du français de France (d’après Goosse, 1977, p. 348)</vt:lpstr>
      <vt:lpstr>1) Qu’est-ce qu’un belgicisme ? </vt:lpstr>
      <vt:lpstr>1) Qu’est-ce qu’un belgicisme ? À propos de « flandricisme » et « wallonisme »</vt:lpstr>
      <vt:lpstr>2) Les « origines » des belgicismes et leur diffusion</vt:lpstr>
      <vt:lpstr>2) Les « origines » des belgicismes et leur diffusion</vt:lpstr>
      <vt:lpstr>2) Les « origines » des belgicismes et leur diffusion </vt:lpstr>
      <vt:lpstr>2) Les « origines » des belgicismes et leur diffusion </vt:lpstr>
      <vt:lpstr>2) Les « origines » des belgicismes et leur diffusion </vt:lpstr>
      <vt:lpstr>2) Les « origines » des belgicismes et leur diffusion </vt:lpstr>
      <vt:lpstr>Origines ?</vt:lpstr>
      <vt:lpstr>Les substrats dialectaux</vt:lpstr>
      <vt:lpstr>Les « types » de belgicismes</vt:lpstr>
      <vt:lpstr>Belgicismes phonétiques (l’accent)</vt:lpstr>
      <vt:lpstr>Apparition de semi-consonnes</vt:lpstr>
      <vt:lpstr>Présentation PowerPoint</vt:lpstr>
      <vt:lpstr>Les belgicismes lexicaux</vt:lpstr>
      <vt:lpstr>Les belgicismes lexicaux</vt:lpstr>
      <vt:lpstr>Les belgicismes lexicaux</vt:lpstr>
      <vt:lpstr>Les belgicismes lexicaux</vt:lpstr>
      <vt:lpstr>Les belgicismes lexicaux</vt:lpstr>
      <vt:lpstr>Les belgicismes lexicaux</vt:lpstr>
      <vt:lpstr>Les belgicismes lexicaux</vt:lpstr>
      <vt:lpstr>Les belgicismes syntaxiques</vt:lpstr>
      <vt:lpstr>Les belgicismes syntaxiques</vt:lpstr>
      <vt:lpstr>Les belgicismes syntaxiques</vt:lpstr>
      <vt:lpstr>Les belgicismes « discursifs »</vt:lpstr>
      <vt:lpstr>Intérêt pour les belgicismes</vt:lpstr>
      <vt:lpstr>Repérer le belgicisme et le classer</vt:lpstr>
      <vt:lpstr>Quel avenir ?</vt:lpstr>
      <vt:lpstr>Les belgicismes « discursifs »</vt:lpstr>
      <vt:lpstr>Repérer le belgicisme et le classer</vt:lpstr>
      <vt:lpstr>Autres belgicismes à partir d’un texte « authentique » (mais parodique)</vt:lpstr>
      <vt:lpstr>Autres belgicismes à partir d’un texte « authentique » (mais parodique)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en didactique des langues (2022-2023)</dc:title>
  <dc:creator>Michel BERRE</dc:creator>
  <cp:lastModifiedBy>Michel BERRE</cp:lastModifiedBy>
  <cp:revision>374</cp:revision>
  <cp:lastPrinted>2023-02-17T10:54:30Z</cp:lastPrinted>
  <dcterms:created xsi:type="dcterms:W3CDTF">2023-02-01T09:45:44Z</dcterms:created>
  <dcterms:modified xsi:type="dcterms:W3CDTF">2025-04-07T09:03:12Z</dcterms:modified>
</cp:coreProperties>
</file>