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4" r:id="rId4"/>
    <p:sldMasterId id="2147483712" r:id="rId5"/>
    <p:sldMasterId id="2147483661" r:id="rId6"/>
  </p:sldMasterIdLst>
  <p:notesMasterIdLst>
    <p:notesMasterId r:id="rId53"/>
  </p:notesMasterIdLst>
  <p:sldIdLst>
    <p:sldId id="315" r:id="rId7"/>
    <p:sldId id="314" r:id="rId8"/>
    <p:sldId id="350" r:id="rId9"/>
    <p:sldId id="437" r:id="rId10"/>
    <p:sldId id="438" r:id="rId11"/>
    <p:sldId id="440" r:id="rId12"/>
    <p:sldId id="351" r:id="rId13"/>
    <p:sldId id="353" r:id="rId14"/>
    <p:sldId id="316" r:id="rId15"/>
    <p:sldId id="321" r:id="rId16"/>
    <p:sldId id="346" r:id="rId17"/>
    <p:sldId id="347" r:id="rId18"/>
    <p:sldId id="348" r:id="rId19"/>
    <p:sldId id="318" r:id="rId20"/>
    <p:sldId id="340" r:id="rId21"/>
    <p:sldId id="344" r:id="rId22"/>
    <p:sldId id="356" r:id="rId23"/>
    <p:sldId id="357" r:id="rId24"/>
    <p:sldId id="322" r:id="rId25"/>
    <p:sldId id="349" r:id="rId26"/>
    <p:sldId id="433" r:id="rId27"/>
    <p:sldId id="429" r:id="rId28"/>
    <p:sldId id="334" r:id="rId29"/>
    <p:sldId id="335" r:id="rId30"/>
    <p:sldId id="336" r:id="rId31"/>
    <p:sldId id="337" r:id="rId32"/>
    <p:sldId id="345" r:id="rId33"/>
    <p:sldId id="427" r:id="rId34"/>
    <p:sldId id="413" r:id="rId35"/>
    <p:sldId id="432" r:id="rId36"/>
    <p:sldId id="342" r:id="rId37"/>
    <p:sldId id="445" r:id="rId38"/>
    <p:sldId id="424" r:id="rId39"/>
    <p:sldId id="443" r:id="rId40"/>
    <p:sldId id="430" r:id="rId41"/>
    <p:sldId id="446" r:id="rId42"/>
    <p:sldId id="447" r:id="rId43"/>
    <p:sldId id="449" r:id="rId44"/>
    <p:sldId id="448" r:id="rId45"/>
    <p:sldId id="338" r:id="rId46"/>
    <p:sldId id="454" r:id="rId47"/>
    <p:sldId id="326" r:id="rId48"/>
    <p:sldId id="455" r:id="rId49"/>
    <p:sldId id="459" r:id="rId50"/>
    <p:sldId id="323" r:id="rId51"/>
    <p:sldId id="426" r:id="rId52"/>
  </p:sldIdLst>
  <p:sldSz cx="18288000" cy="10287000"/>
  <p:notesSz cx="6858000" cy="9144000"/>
  <p:embeddedFontLst>
    <p:embeddedFont>
      <p:font typeface="Aharoni" panose="02010803020104030203" pitchFamily="2" charset="-79"/>
      <p:bold r:id="rId54"/>
    </p:embeddedFont>
    <p:embeddedFont>
      <p:font typeface="Aptos Narrow" panose="020B0004020202020204" pitchFamily="34" charset="0"/>
      <p:regular r:id="rId55"/>
      <p:bold r:id="rId56"/>
      <p:italic r:id="rId57"/>
      <p:boldItalic r:id="rId58"/>
    </p:embeddedFont>
    <p:embeddedFont>
      <p:font typeface="Barlow Bold" panose="020B0604020202020204" charset="0"/>
      <p:regular r:id="rId59"/>
    </p:embeddedFont>
    <p:embeddedFont>
      <p:font typeface="Barlow Medium" panose="00000600000000000000" pitchFamily="2" charset="0"/>
      <p:regular r:id="rId60"/>
      <p:italic r:id="rId61"/>
    </p:embeddedFont>
    <p:embeddedFont>
      <p:font typeface="Cambria Math" panose="02040503050406030204" pitchFamily="18" charset="0"/>
      <p:regular r:id="rId62"/>
    </p:embeddedFont>
    <p:embeddedFont>
      <p:font typeface="Open Sans" panose="020B0606030504020204" pitchFamily="34" charset="0"/>
      <p:regular r:id="rId63"/>
      <p:bold r:id="rId64"/>
      <p:italic r:id="rId65"/>
      <p:boldItalic r:id="rId66"/>
    </p:embeddedFont>
    <p:embeddedFont>
      <p:font typeface="Open Sans Bold" panose="020B0806030504020204" charset="0"/>
      <p:bold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FBC"/>
    <a:srgbClr val="FFFFCC"/>
    <a:srgbClr val="1F9A2E"/>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autoAdjust="0"/>
    <p:restoredTop sz="91889" autoAdjust="0"/>
  </p:normalViewPr>
  <p:slideViewPr>
    <p:cSldViewPr snapToGrid="0">
      <p:cViewPr varScale="1">
        <p:scale>
          <a:sx n="45" d="100"/>
          <a:sy n="45" d="100"/>
        </p:scale>
        <p:origin x="86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0.fntdata"/><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Master" Target="slideMasters/slideMaster2.xml"/><Relationship Id="rId61" Type="http://schemas.openxmlformats.org/officeDocument/2006/relationships/font" Target="fonts/font8.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4.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k SOUGUIR" userId="7406ba04-17d7-4e26-847a-1143cf807e73" providerId="ADAL" clId="{DD76BCB0-701B-480A-8BED-894BF62DDF6B}"/>
    <pc:docChg chg="delSld">
      <pc:chgData name="Molk SOUGUIR" userId="7406ba04-17d7-4e26-847a-1143cf807e73" providerId="ADAL" clId="{DD76BCB0-701B-480A-8BED-894BF62DDF6B}" dt="2025-09-12T08:48:22.409" v="0" actId="47"/>
      <pc:docMkLst>
        <pc:docMk/>
      </pc:docMkLst>
      <pc:sldChg chg="del">
        <pc:chgData name="Molk SOUGUIR" userId="7406ba04-17d7-4e26-847a-1143cf807e73" providerId="ADAL" clId="{DD76BCB0-701B-480A-8BED-894BF62DDF6B}" dt="2025-09-12T08:48:22.409" v="0" actId="47"/>
        <pc:sldMkLst>
          <pc:docMk/>
          <pc:sldMk cId="3085624276" sldId="458"/>
        </pc:sldMkLst>
      </pc:sldChg>
    </pc:docChg>
  </pc:docChgLst>
  <pc:docChgLst>
    <pc:chgData name="Molk SOUGUIR" userId="7406ba04-17d7-4e26-847a-1143cf807e73" providerId="ADAL" clId="{0CED6ECD-C56E-4CDC-8032-43836F31EDF6}"/>
    <pc:docChg chg="undo custSel addSld delSld modSld">
      <pc:chgData name="Molk SOUGUIR" userId="7406ba04-17d7-4e26-847a-1143cf807e73" providerId="ADAL" clId="{0CED6ECD-C56E-4CDC-8032-43836F31EDF6}" dt="2025-08-22T14:21:09.754" v="78" actId="20577"/>
      <pc:docMkLst>
        <pc:docMk/>
      </pc:docMkLst>
      <pc:sldChg chg="addSp modSp mod">
        <pc:chgData name="Molk SOUGUIR" userId="7406ba04-17d7-4e26-847a-1143cf807e73" providerId="ADAL" clId="{0CED6ECD-C56E-4CDC-8032-43836F31EDF6}" dt="2025-06-19T06:17:05.319" v="12" actId="1076"/>
        <pc:sldMkLst>
          <pc:docMk/>
          <pc:sldMk cId="961026057" sldId="315"/>
        </pc:sldMkLst>
      </pc:sldChg>
      <pc:sldChg chg="modSp mod">
        <pc:chgData name="Molk SOUGUIR" userId="7406ba04-17d7-4e26-847a-1143cf807e73" providerId="ADAL" clId="{0CED6ECD-C56E-4CDC-8032-43836F31EDF6}" dt="2025-06-19T06:31:27.288" v="16" actId="20577"/>
        <pc:sldMkLst>
          <pc:docMk/>
          <pc:sldMk cId="2531625726" sldId="326"/>
        </pc:sldMkLst>
      </pc:sldChg>
      <pc:sldChg chg="modSp mod">
        <pc:chgData name="Molk SOUGUIR" userId="7406ba04-17d7-4e26-847a-1143cf807e73" providerId="ADAL" clId="{0CED6ECD-C56E-4CDC-8032-43836F31EDF6}" dt="2025-07-02T15:31:52.338" v="20" actId="5736"/>
        <pc:sldMkLst>
          <pc:docMk/>
          <pc:sldMk cId="4213634348" sldId="334"/>
        </pc:sldMkLst>
      </pc:sldChg>
      <pc:sldChg chg="modSp mod">
        <pc:chgData name="Molk SOUGUIR" userId="7406ba04-17d7-4e26-847a-1143cf807e73" providerId="ADAL" clId="{0CED6ECD-C56E-4CDC-8032-43836F31EDF6}" dt="2025-08-22T10:31:47.532" v="25" actId="20577"/>
        <pc:sldMkLst>
          <pc:docMk/>
          <pc:sldMk cId="2578061892" sldId="349"/>
        </pc:sldMkLst>
        <pc:graphicFrameChg chg="modGraphic">
          <ac:chgData name="Molk SOUGUIR" userId="7406ba04-17d7-4e26-847a-1143cf807e73" providerId="ADAL" clId="{0CED6ECD-C56E-4CDC-8032-43836F31EDF6}" dt="2025-08-22T10:31:47.532" v="25" actId="20577"/>
          <ac:graphicFrameMkLst>
            <pc:docMk/>
            <pc:sldMk cId="2578061892" sldId="349"/>
            <ac:graphicFrameMk id="2" creationId="{5BAC4263-E290-21DF-DF75-DFBBA20EDCFD}"/>
          </ac:graphicFrameMkLst>
        </pc:graphicFrameChg>
      </pc:sldChg>
      <pc:sldChg chg="modSp mod">
        <pc:chgData name="Molk SOUGUIR" userId="7406ba04-17d7-4e26-847a-1143cf807e73" providerId="ADAL" clId="{0CED6ECD-C56E-4CDC-8032-43836F31EDF6}" dt="2025-06-19T06:15:18.751" v="8" actId="20577"/>
        <pc:sldMkLst>
          <pc:docMk/>
          <pc:sldMk cId="2135319685" sldId="448"/>
        </pc:sldMkLst>
      </pc:sldChg>
      <pc:sldChg chg="del">
        <pc:chgData name="Molk SOUGUIR" userId="7406ba04-17d7-4e26-847a-1143cf807e73" providerId="ADAL" clId="{0CED6ECD-C56E-4CDC-8032-43836F31EDF6}" dt="2025-08-22T10:01:30.378" v="21" actId="47"/>
        <pc:sldMkLst>
          <pc:docMk/>
          <pc:sldMk cId="714221074" sldId="458"/>
        </pc:sldMkLst>
      </pc:sldChg>
      <pc:sldChg chg="modSp new mod">
        <pc:chgData name="Molk SOUGUIR" userId="7406ba04-17d7-4e26-847a-1143cf807e73" providerId="ADAL" clId="{0CED6ECD-C56E-4CDC-8032-43836F31EDF6}" dt="2025-08-22T14:21:09.754" v="78" actId="20577"/>
        <pc:sldMkLst>
          <pc:docMk/>
          <pc:sldMk cId="3085624276" sldId="458"/>
        </pc:sldMkLst>
      </pc:sldChg>
    </pc:docChg>
  </pc:docChgLst>
  <pc:docChgLst>
    <pc:chgData name="Molk SOUGUIR" userId="7406ba04-17d7-4e26-847a-1143cf807e73" providerId="ADAL" clId="{4F879141-38AA-4361-91E4-39631A772201}"/>
    <pc:docChg chg="custSel addSld delSld modSld">
      <pc:chgData name="Molk SOUGUIR" userId="7406ba04-17d7-4e26-847a-1143cf807e73" providerId="ADAL" clId="{4F879141-38AA-4361-91E4-39631A772201}" dt="2025-09-04T08:51:09.578" v="8" actId="20577"/>
      <pc:docMkLst>
        <pc:docMk/>
      </pc:docMkLst>
      <pc:sldChg chg="del">
        <pc:chgData name="Molk SOUGUIR" userId="7406ba04-17d7-4e26-847a-1143cf807e73" providerId="ADAL" clId="{4F879141-38AA-4361-91E4-39631A772201}" dt="2025-09-04T08:49:34.350" v="3" actId="47"/>
        <pc:sldMkLst>
          <pc:docMk/>
          <pc:sldMk cId="1506691191" sldId="428"/>
        </pc:sldMkLst>
      </pc:sldChg>
      <pc:sldChg chg="del">
        <pc:chgData name="Molk SOUGUIR" userId="7406ba04-17d7-4e26-847a-1143cf807e73" providerId="ADAL" clId="{4F879141-38AA-4361-91E4-39631A772201}" dt="2025-09-04T08:49:15.182" v="2" actId="47"/>
        <pc:sldMkLst>
          <pc:docMk/>
          <pc:sldMk cId="155007861" sldId="453"/>
        </pc:sldMkLst>
      </pc:sldChg>
      <pc:sldChg chg="modSp mod">
        <pc:chgData name="Molk SOUGUIR" userId="7406ba04-17d7-4e26-847a-1143cf807e73" providerId="ADAL" clId="{4F879141-38AA-4361-91E4-39631A772201}" dt="2025-09-04T08:50:57.987" v="6" actId="255"/>
        <pc:sldMkLst>
          <pc:docMk/>
          <pc:sldMk cId="889450975" sldId="455"/>
        </pc:sldMkLst>
        <pc:spChg chg="mod">
          <ac:chgData name="Molk SOUGUIR" userId="7406ba04-17d7-4e26-847a-1143cf807e73" providerId="ADAL" clId="{4F879141-38AA-4361-91E4-39631A772201}" dt="2025-09-04T08:50:33.731" v="5" actId="20577"/>
          <ac:spMkLst>
            <pc:docMk/>
            <pc:sldMk cId="889450975" sldId="455"/>
            <ac:spMk id="4" creationId="{89874C36-3A98-89F4-4224-09CA38379291}"/>
          </ac:spMkLst>
        </pc:spChg>
        <pc:spChg chg="mod">
          <ac:chgData name="Molk SOUGUIR" userId="7406ba04-17d7-4e26-847a-1143cf807e73" providerId="ADAL" clId="{4F879141-38AA-4361-91E4-39631A772201}" dt="2025-09-04T08:50:57.987" v="6" actId="255"/>
          <ac:spMkLst>
            <pc:docMk/>
            <pc:sldMk cId="889450975" sldId="455"/>
            <ac:spMk id="5" creationId="{3D74F8F3-7CD5-6D37-F21E-DE9881FE850A}"/>
          </ac:spMkLst>
        </pc:spChg>
      </pc:sldChg>
      <pc:sldChg chg="del">
        <pc:chgData name="Molk SOUGUIR" userId="7406ba04-17d7-4e26-847a-1143cf807e73" providerId="ADAL" clId="{4F879141-38AA-4361-91E4-39631A772201}" dt="2025-09-04T08:49:11.688" v="1" actId="47"/>
        <pc:sldMkLst>
          <pc:docMk/>
          <pc:sldMk cId="1333438077" sldId="456"/>
        </pc:sldMkLst>
      </pc:sldChg>
      <pc:sldChg chg="del">
        <pc:chgData name="Molk SOUGUIR" userId="7406ba04-17d7-4e26-847a-1143cf807e73" providerId="ADAL" clId="{4F879141-38AA-4361-91E4-39631A772201}" dt="2025-09-04T08:49:10.781" v="0" actId="47"/>
        <pc:sldMkLst>
          <pc:docMk/>
          <pc:sldMk cId="1608226543" sldId="457"/>
        </pc:sldMkLst>
      </pc:sldChg>
      <pc:sldChg chg="modSp add mod">
        <pc:chgData name="Molk SOUGUIR" userId="7406ba04-17d7-4e26-847a-1143cf807e73" providerId="ADAL" clId="{4F879141-38AA-4361-91E4-39631A772201}" dt="2025-09-04T08:51:09.578" v="8" actId="20577"/>
        <pc:sldMkLst>
          <pc:docMk/>
          <pc:sldMk cId="2570423262" sldId="459"/>
        </pc:sldMkLst>
        <pc:spChg chg="mod">
          <ac:chgData name="Molk SOUGUIR" userId="7406ba04-17d7-4e26-847a-1143cf807e73" providerId="ADAL" clId="{4F879141-38AA-4361-91E4-39631A772201}" dt="2025-09-04T08:51:09.578" v="8" actId="20577"/>
          <ac:spMkLst>
            <pc:docMk/>
            <pc:sldMk cId="2570423262" sldId="459"/>
            <ac:spMk id="4" creationId="{C13DFFA2-2B34-4A5E-8969-5D8F0CC83C47}"/>
          </ac:spMkLst>
        </pc:spChg>
        <pc:spChg chg="mod">
          <ac:chgData name="Molk SOUGUIR" userId="7406ba04-17d7-4e26-847a-1143cf807e73" providerId="ADAL" clId="{4F879141-38AA-4361-91E4-39631A772201}" dt="2025-09-04T08:51:07.009" v="7" actId="255"/>
          <ac:spMkLst>
            <pc:docMk/>
            <pc:sldMk cId="2570423262" sldId="459"/>
            <ac:spMk id="5" creationId="{D2860E11-5291-108A-5B65-F0403A5E1255}"/>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FB894-A921-4D12-9013-89E050AA2881}"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182F6FDD-0CB8-4F5C-9517-5C3F63DB2C84}">
      <dgm:prSet custT="1"/>
      <dgm:spPr>
        <a:solidFill>
          <a:schemeClr val="bg1">
            <a:lumMod val="95000"/>
          </a:schemeClr>
        </a:solidFill>
      </dgm:spPr>
      <dgm:t>
        <a:bodyPr/>
        <a:lstStyle/>
        <a:p>
          <a:pPr algn="ctr"/>
          <a:r>
            <a:rPr lang="en-US" sz="3200" noProof="0" dirty="0">
              <a:solidFill>
                <a:schemeClr val="tx1"/>
              </a:solidFill>
            </a:rPr>
            <a:t>The equipment fleet is about to reach its </a:t>
          </a:r>
          <a:r>
            <a:rPr lang="en-US" sz="3200" noProof="0" dirty="0">
              <a:solidFill>
                <a:srgbClr val="FF0000"/>
              </a:solidFill>
            </a:rPr>
            <a:t>lifespan</a:t>
          </a:r>
        </a:p>
        <a:p>
          <a:pPr algn="ctr"/>
          <a:r>
            <a:rPr lang="en-US" sz="3200" noProof="0" dirty="0">
              <a:solidFill>
                <a:schemeClr val="tx1"/>
              </a:solidFill>
              <a:latin typeface="Calibri" pitchFamily="34" charset="0"/>
              <a:ea typeface="Calibri" pitchFamily="34" charset="0"/>
              <a:cs typeface="Times New Roman" pitchFamily="18" charset="0"/>
              <a:sym typeface="Wingdings" panose="05000000000000000000" pitchFamily="2" charset="2"/>
            </a:rPr>
            <a:t></a:t>
          </a:r>
          <a:r>
            <a:rPr lang="en-US" sz="3200" noProof="0" dirty="0">
              <a:latin typeface="Calibri" pitchFamily="34" charset="0"/>
              <a:ea typeface="Calibri" pitchFamily="34" charset="0"/>
              <a:cs typeface="Times New Roman" pitchFamily="18" charset="0"/>
              <a:sym typeface="Wingdings" panose="05000000000000000000" pitchFamily="2" charset="2"/>
            </a:rPr>
            <a:t> </a:t>
          </a:r>
          <a:r>
            <a:rPr lang="en-US" sz="3200" noProof="0" dirty="0">
              <a:solidFill>
                <a:schemeClr val="tx1"/>
              </a:solidFill>
            </a:rPr>
            <a:t>time to take the replacement decision </a:t>
          </a:r>
        </a:p>
      </dgm:t>
    </dgm:pt>
    <dgm:pt modelId="{A893E0AE-BA96-425B-8E5B-5C792974CE06}" type="parTrans" cxnId="{2071C5C1-2F27-4063-8DA2-9D0F36EAD992}">
      <dgm:prSet/>
      <dgm:spPr/>
      <dgm:t>
        <a:bodyPr/>
        <a:lstStyle/>
        <a:p>
          <a:endParaRPr lang="en-US"/>
        </a:p>
      </dgm:t>
    </dgm:pt>
    <dgm:pt modelId="{4A4D1D6F-5701-4194-905F-6576D0A12DB7}" type="sibTrans" cxnId="{2071C5C1-2F27-4063-8DA2-9D0F36EAD992}">
      <dgm:prSet/>
      <dgm:spPr/>
      <dgm:t>
        <a:bodyPr/>
        <a:lstStyle/>
        <a:p>
          <a:endParaRPr lang="en-US"/>
        </a:p>
      </dgm:t>
    </dgm:pt>
    <dgm:pt modelId="{D484030A-4E54-46A0-AB0E-EBEECB0D5FAD}" type="pres">
      <dgm:prSet presAssocID="{9FCFB894-A921-4D12-9013-89E050AA2881}" presName="linear" presStyleCnt="0">
        <dgm:presLayoutVars>
          <dgm:animLvl val="lvl"/>
          <dgm:resizeHandles val="exact"/>
        </dgm:presLayoutVars>
      </dgm:prSet>
      <dgm:spPr/>
    </dgm:pt>
    <dgm:pt modelId="{F1C6D5F4-C50E-4A0D-9B67-094049000422}" type="pres">
      <dgm:prSet presAssocID="{182F6FDD-0CB8-4F5C-9517-5C3F63DB2C84}" presName="parentText" presStyleLbl="node1" presStyleIdx="0" presStyleCnt="1" custLinFactNeighborX="626" custLinFactNeighborY="-28828">
        <dgm:presLayoutVars>
          <dgm:chMax val="0"/>
          <dgm:bulletEnabled val="1"/>
        </dgm:presLayoutVars>
      </dgm:prSet>
      <dgm:spPr/>
    </dgm:pt>
  </dgm:ptLst>
  <dgm:cxnLst>
    <dgm:cxn modelId="{A46BCE25-FE31-4490-946A-448ABDAA337B}" type="presOf" srcId="{9FCFB894-A921-4D12-9013-89E050AA2881}" destId="{D484030A-4E54-46A0-AB0E-EBEECB0D5FAD}" srcOrd="0" destOrd="0" presId="urn:microsoft.com/office/officeart/2005/8/layout/vList2"/>
    <dgm:cxn modelId="{3CDD0E57-9C94-4401-9DCB-CB7775C0C585}" type="presOf" srcId="{182F6FDD-0CB8-4F5C-9517-5C3F63DB2C84}" destId="{F1C6D5F4-C50E-4A0D-9B67-094049000422}" srcOrd="0" destOrd="0" presId="urn:microsoft.com/office/officeart/2005/8/layout/vList2"/>
    <dgm:cxn modelId="{2071C5C1-2F27-4063-8DA2-9D0F36EAD992}" srcId="{9FCFB894-A921-4D12-9013-89E050AA2881}" destId="{182F6FDD-0CB8-4F5C-9517-5C3F63DB2C84}" srcOrd="0" destOrd="0" parTransId="{A893E0AE-BA96-425B-8E5B-5C792974CE06}" sibTransId="{4A4D1D6F-5701-4194-905F-6576D0A12DB7}"/>
    <dgm:cxn modelId="{0DDE9423-8290-41A7-8590-D5B33C9A5CC5}" type="presParOf" srcId="{D484030A-4E54-46A0-AB0E-EBEECB0D5FAD}" destId="{F1C6D5F4-C50E-4A0D-9B67-09404900042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57581-FD5F-4436-B68F-4B7F95EA24C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BE"/>
        </a:p>
      </dgm:t>
    </dgm:pt>
    <dgm:pt modelId="{22B3F6A9-D499-40D1-A3C4-CD9DA26510E3}">
      <dgm:prSet phldrT="[Texte]"/>
      <dgm:spPr/>
      <dgm:t>
        <a:bodyPr/>
        <a:lstStyle/>
        <a:p>
          <a:r>
            <a:rPr lang="en-US" noProof="0" dirty="0"/>
            <a:t>Cost of ownership(€)</a:t>
          </a:r>
        </a:p>
      </dgm:t>
    </dgm:pt>
    <dgm:pt modelId="{A49DBB78-151C-452C-8BF6-B8863D12874D}" type="parTrans" cxnId="{424E0307-4023-4D0F-B63F-F0184BC6CE87}">
      <dgm:prSet/>
      <dgm:spPr/>
      <dgm:t>
        <a:bodyPr/>
        <a:lstStyle/>
        <a:p>
          <a:endParaRPr lang="fr-BE"/>
        </a:p>
      </dgm:t>
    </dgm:pt>
    <dgm:pt modelId="{4289AC12-C0E8-4F60-810A-F6A39880DD89}" type="sibTrans" cxnId="{424E0307-4023-4D0F-B63F-F0184BC6CE87}">
      <dgm:prSet/>
      <dgm:spPr/>
      <dgm:t>
        <a:bodyPr/>
        <a:lstStyle/>
        <a:p>
          <a:endParaRPr lang="fr-BE"/>
        </a:p>
      </dgm:t>
    </dgm:pt>
    <dgm:pt modelId="{F516532D-4850-4398-A233-7AA19F978A52}">
      <dgm:prSet phldrT="[Texte]"/>
      <dgm:spPr/>
      <dgm:t>
        <a:bodyPr/>
        <a:lstStyle/>
        <a:p>
          <a:r>
            <a:rPr lang="en-US" noProof="0" dirty="0"/>
            <a:t>Patient safety</a:t>
          </a:r>
        </a:p>
      </dgm:t>
    </dgm:pt>
    <dgm:pt modelId="{5B766F67-8643-4CAA-907A-2788082F0CF3}" type="parTrans" cxnId="{4FCECF34-13E9-4807-9DE3-8AEF470D6275}">
      <dgm:prSet/>
      <dgm:spPr/>
      <dgm:t>
        <a:bodyPr/>
        <a:lstStyle/>
        <a:p>
          <a:endParaRPr lang="fr-BE"/>
        </a:p>
      </dgm:t>
    </dgm:pt>
    <dgm:pt modelId="{0BE02478-40D1-41B9-88A9-38DB31A2750E}" type="sibTrans" cxnId="{4FCECF34-13E9-4807-9DE3-8AEF470D6275}">
      <dgm:prSet/>
      <dgm:spPr/>
      <dgm:t>
        <a:bodyPr/>
        <a:lstStyle/>
        <a:p>
          <a:endParaRPr lang="fr-BE"/>
        </a:p>
      </dgm:t>
    </dgm:pt>
    <dgm:pt modelId="{E2161476-9500-41A0-8428-2084DCDBC5F9}">
      <dgm:prSet phldrT="[Texte]"/>
      <dgm:spPr/>
      <dgm:t>
        <a:bodyPr/>
        <a:lstStyle/>
        <a:p>
          <a:r>
            <a:rPr lang="en-US" noProof="0" dirty="0"/>
            <a:t>Uniformity</a:t>
          </a:r>
        </a:p>
      </dgm:t>
    </dgm:pt>
    <dgm:pt modelId="{0C84ACA9-AA7E-4D55-AECE-B0C59BD001F9}" type="parTrans" cxnId="{1558ECC4-BB20-49C4-9CAA-0E8835A785A2}">
      <dgm:prSet/>
      <dgm:spPr/>
      <dgm:t>
        <a:bodyPr/>
        <a:lstStyle/>
        <a:p>
          <a:endParaRPr lang="fr-BE"/>
        </a:p>
      </dgm:t>
    </dgm:pt>
    <dgm:pt modelId="{FF6DF894-F914-4909-8E59-153C0865876D}" type="sibTrans" cxnId="{1558ECC4-BB20-49C4-9CAA-0E8835A785A2}">
      <dgm:prSet/>
      <dgm:spPr/>
      <dgm:t>
        <a:bodyPr/>
        <a:lstStyle/>
        <a:p>
          <a:endParaRPr lang="fr-BE"/>
        </a:p>
      </dgm:t>
    </dgm:pt>
    <dgm:pt modelId="{E2F9B270-4095-4898-8FDC-E6DE84C58220}" type="pres">
      <dgm:prSet presAssocID="{62A57581-FD5F-4436-B68F-4B7F95EA24C3}" presName="Name0" presStyleCnt="0">
        <dgm:presLayoutVars>
          <dgm:dir/>
          <dgm:resizeHandles val="exact"/>
        </dgm:presLayoutVars>
      </dgm:prSet>
      <dgm:spPr/>
    </dgm:pt>
    <dgm:pt modelId="{F183D48D-1ABC-42DD-AD21-997790B17AC3}" type="pres">
      <dgm:prSet presAssocID="{22B3F6A9-D499-40D1-A3C4-CD9DA26510E3}" presName="composite" presStyleCnt="0"/>
      <dgm:spPr/>
    </dgm:pt>
    <dgm:pt modelId="{46DBD728-84DD-494D-AB73-DAF93420517D}" type="pres">
      <dgm:prSet presAssocID="{22B3F6A9-D499-40D1-A3C4-CD9DA26510E3}" presName="rect1" presStyleLbl="trAlignAcc1" presStyleIdx="0" presStyleCnt="3">
        <dgm:presLayoutVars>
          <dgm:bulletEnabled val="1"/>
        </dgm:presLayoutVars>
      </dgm:prSet>
      <dgm:spPr/>
    </dgm:pt>
    <dgm:pt modelId="{2C94EDEA-71A9-4DEF-B225-D5E9967E9E7A}" type="pres">
      <dgm:prSet presAssocID="{22B3F6A9-D499-40D1-A3C4-CD9DA26510E3}" presName="rect2"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Argent avec un remplissage uni"/>
        </a:ext>
      </dgm:extLst>
    </dgm:pt>
    <dgm:pt modelId="{CD723607-A566-4172-B48E-D947B78F64A2}" type="pres">
      <dgm:prSet presAssocID="{4289AC12-C0E8-4F60-810A-F6A39880DD89}" presName="sibTrans" presStyleCnt="0"/>
      <dgm:spPr/>
    </dgm:pt>
    <dgm:pt modelId="{BD8437D2-6995-46E7-AB6E-924875CB70CF}" type="pres">
      <dgm:prSet presAssocID="{F516532D-4850-4398-A233-7AA19F978A52}" presName="composite" presStyleCnt="0"/>
      <dgm:spPr/>
    </dgm:pt>
    <dgm:pt modelId="{0BEC9269-884D-4883-8B43-AE6A8070D976}" type="pres">
      <dgm:prSet presAssocID="{F516532D-4850-4398-A233-7AA19F978A52}" presName="rect1" presStyleLbl="trAlignAcc1" presStyleIdx="1" presStyleCnt="3">
        <dgm:presLayoutVars>
          <dgm:bulletEnabled val="1"/>
        </dgm:presLayoutVars>
      </dgm:prSet>
      <dgm:spPr/>
    </dgm:pt>
    <dgm:pt modelId="{D205EF0F-BBEB-4952-9850-69D8A90EDAA7}" type="pres">
      <dgm:prSet presAssocID="{F516532D-4850-4398-A233-7AA19F978A52}" presName="rect2"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ouclier coche avec un remplissage uni"/>
        </a:ext>
      </dgm:extLst>
    </dgm:pt>
    <dgm:pt modelId="{9E34DBAE-E5CC-4EA4-8B74-C30333064A0E}" type="pres">
      <dgm:prSet presAssocID="{0BE02478-40D1-41B9-88A9-38DB31A2750E}" presName="sibTrans" presStyleCnt="0"/>
      <dgm:spPr/>
    </dgm:pt>
    <dgm:pt modelId="{92414351-C365-4A6B-A9C9-F70D953E22F7}" type="pres">
      <dgm:prSet presAssocID="{E2161476-9500-41A0-8428-2084DCDBC5F9}" presName="composite" presStyleCnt="0"/>
      <dgm:spPr/>
    </dgm:pt>
    <dgm:pt modelId="{D52C163C-EF40-4B36-8E98-8FD539DCF24B}" type="pres">
      <dgm:prSet presAssocID="{E2161476-9500-41A0-8428-2084DCDBC5F9}" presName="rect1" presStyleLbl="trAlignAcc1" presStyleIdx="2" presStyleCnt="3">
        <dgm:presLayoutVars>
          <dgm:bulletEnabled val="1"/>
        </dgm:presLayoutVars>
      </dgm:prSet>
      <dgm:spPr/>
    </dgm:pt>
    <dgm:pt modelId="{0F3DF01E-9E43-4071-B8AA-422B87FF276F}" type="pres">
      <dgm:prSet presAssocID="{E2161476-9500-41A0-8428-2084DCDBC5F9}" presName="rect2"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Amélioration continue avec un remplissage uni"/>
        </a:ext>
      </dgm:extLst>
    </dgm:pt>
  </dgm:ptLst>
  <dgm:cxnLst>
    <dgm:cxn modelId="{424E0307-4023-4D0F-B63F-F0184BC6CE87}" srcId="{62A57581-FD5F-4436-B68F-4B7F95EA24C3}" destId="{22B3F6A9-D499-40D1-A3C4-CD9DA26510E3}" srcOrd="0" destOrd="0" parTransId="{A49DBB78-151C-452C-8BF6-B8863D12874D}" sibTransId="{4289AC12-C0E8-4F60-810A-F6A39880DD89}"/>
    <dgm:cxn modelId="{4B41E116-A064-4F08-80B5-AA68557DDC76}" type="presOf" srcId="{62A57581-FD5F-4436-B68F-4B7F95EA24C3}" destId="{E2F9B270-4095-4898-8FDC-E6DE84C58220}" srcOrd="0" destOrd="0" presId="urn:microsoft.com/office/officeart/2008/layout/PictureStrips"/>
    <dgm:cxn modelId="{4FCECF34-13E9-4807-9DE3-8AEF470D6275}" srcId="{62A57581-FD5F-4436-B68F-4B7F95EA24C3}" destId="{F516532D-4850-4398-A233-7AA19F978A52}" srcOrd="1" destOrd="0" parTransId="{5B766F67-8643-4CAA-907A-2788082F0CF3}" sibTransId="{0BE02478-40D1-41B9-88A9-38DB31A2750E}"/>
    <dgm:cxn modelId="{DC8F426F-78BF-45D0-A26B-84D0E32D8F8E}" type="presOf" srcId="{E2161476-9500-41A0-8428-2084DCDBC5F9}" destId="{D52C163C-EF40-4B36-8E98-8FD539DCF24B}" srcOrd="0" destOrd="0" presId="urn:microsoft.com/office/officeart/2008/layout/PictureStrips"/>
    <dgm:cxn modelId="{46D14977-6315-45F9-89DA-31E81098276D}" type="presOf" srcId="{F516532D-4850-4398-A233-7AA19F978A52}" destId="{0BEC9269-884D-4883-8B43-AE6A8070D976}" srcOrd="0" destOrd="0" presId="urn:microsoft.com/office/officeart/2008/layout/PictureStrips"/>
    <dgm:cxn modelId="{D6DFF682-EE62-43D7-864C-5C36C0C626DC}" type="presOf" srcId="{22B3F6A9-D499-40D1-A3C4-CD9DA26510E3}" destId="{46DBD728-84DD-494D-AB73-DAF93420517D}" srcOrd="0" destOrd="0" presId="urn:microsoft.com/office/officeart/2008/layout/PictureStrips"/>
    <dgm:cxn modelId="{1558ECC4-BB20-49C4-9CAA-0E8835A785A2}" srcId="{62A57581-FD5F-4436-B68F-4B7F95EA24C3}" destId="{E2161476-9500-41A0-8428-2084DCDBC5F9}" srcOrd="2" destOrd="0" parTransId="{0C84ACA9-AA7E-4D55-AECE-B0C59BD001F9}" sibTransId="{FF6DF894-F914-4909-8E59-153C0865876D}"/>
    <dgm:cxn modelId="{4B6C5AB9-442F-4CCD-8911-8DA268E78A84}" type="presParOf" srcId="{E2F9B270-4095-4898-8FDC-E6DE84C58220}" destId="{F183D48D-1ABC-42DD-AD21-997790B17AC3}" srcOrd="0" destOrd="0" presId="urn:microsoft.com/office/officeart/2008/layout/PictureStrips"/>
    <dgm:cxn modelId="{E93AEBA6-1F98-4BDE-96B3-4FDDC6840472}" type="presParOf" srcId="{F183D48D-1ABC-42DD-AD21-997790B17AC3}" destId="{46DBD728-84DD-494D-AB73-DAF93420517D}" srcOrd="0" destOrd="0" presId="urn:microsoft.com/office/officeart/2008/layout/PictureStrips"/>
    <dgm:cxn modelId="{57DA4EA0-BD84-4DEA-87F5-B22B688EE01A}" type="presParOf" srcId="{F183D48D-1ABC-42DD-AD21-997790B17AC3}" destId="{2C94EDEA-71A9-4DEF-B225-D5E9967E9E7A}" srcOrd="1" destOrd="0" presId="urn:microsoft.com/office/officeart/2008/layout/PictureStrips"/>
    <dgm:cxn modelId="{3C54CBC2-B904-48DE-893B-534B19C190C2}" type="presParOf" srcId="{E2F9B270-4095-4898-8FDC-E6DE84C58220}" destId="{CD723607-A566-4172-B48E-D947B78F64A2}" srcOrd="1" destOrd="0" presId="urn:microsoft.com/office/officeart/2008/layout/PictureStrips"/>
    <dgm:cxn modelId="{F85E60CD-039B-480B-85BF-4EDED94250E2}" type="presParOf" srcId="{E2F9B270-4095-4898-8FDC-E6DE84C58220}" destId="{BD8437D2-6995-46E7-AB6E-924875CB70CF}" srcOrd="2" destOrd="0" presId="urn:microsoft.com/office/officeart/2008/layout/PictureStrips"/>
    <dgm:cxn modelId="{9C39B4C8-68E9-436A-A0A8-B94B476C981E}" type="presParOf" srcId="{BD8437D2-6995-46E7-AB6E-924875CB70CF}" destId="{0BEC9269-884D-4883-8B43-AE6A8070D976}" srcOrd="0" destOrd="0" presId="urn:microsoft.com/office/officeart/2008/layout/PictureStrips"/>
    <dgm:cxn modelId="{5FDD08F4-A6B5-4ED9-8BE3-4B3770554092}" type="presParOf" srcId="{BD8437D2-6995-46E7-AB6E-924875CB70CF}" destId="{D205EF0F-BBEB-4952-9850-69D8A90EDAA7}" srcOrd="1" destOrd="0" presId="urn:microsoft.com/office/officeart/2008/layout/PictureStrips"/>
    <dgm:cxn modelId="{916C0E04-7EB8-451B-B553-2B45503E04D9}" type="presParOf" srcId="{E2F9B270-4095-4898-8FDC-E6DE84C58220}" destId="{9E34DBAE-E5CC-4EA4-8B74-C30333064A0E}" srcOrd="3" destOrd="0" presId="urn:microsoft.com/office/officeart/2008/layout/PictureStrips"/>
    <dgm:cxn modelId="{C541D78B-DE08-4D96-934E-43B659C84F2F}" type="presParOf" srcId="{E2F9B270-4095-4898-8FDC-E6DE84C58220}" destId="{92414351-C365-4A6B-A9C9-F70D953E22F7}" srcOrd="4" destOrd="0" presId="urn:microsoft.com/office/officeart/2008/layout/PictureStrips"/>
    <dgm:cxn modelId="{248C968E-0AFA-4734-AB24-2C696DB04554}" type="presParOf" srcId="{92414351-C365-4A6B-A9C9-F70D953E22F7}" destId="{D52C163C-EF40-4B36-8E98-8FD539DCF24B}" srcOrd="0" destOrd="0" presId="urn:microsoft.com/office/officeart/2008/layout/PictureStrips"/>
    <dgm:cxn modelId="{7FE1E5C1-72DA-4DBA-8A26-E17BEFB35145}" type="presParOf" srcId="{92414351-C365-4A6B-A9C9-F70D953E22F7}" destId="{0F3DF01E-9E43-4071-B8AA-422B87FF276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B3F77C-B3F7-446C-946D-3FF87B1600B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BE"/>
        </a:p>
      </dgm:t>
    </dgm:pt>
    <dgm:pt modelId="{BE5DCAD6-6AD6-4B62-AF6A-E2E75B327431}">
      <dgm:prSet phldrT="[Texte]"/>
      <dgm:spPr/>
      <dgm:t>
        <a:bodyPr/>
        <a:lstStyle/>
        <a:p>
          <a:r>
            <a:rPr lang="en-US" noProof="0" dirty="0"/>
            <a:t>Clinical and technology features</a:t>
          </a:r>
        </a:p>
      </dgm:t>
    </dgm:pt>
    <dgm:pt modelId="{C14A0970-AB2D-4C02-9821-857A7D44866B}" type="parTrans" cxnId="{AF509035-C71A-4EF2-94CF-B72691304ED9}">
      <dgm:prSet/>
      <dgm:spPr/>
      <dgm:t>
        <a:bodyPr/>
        <a:lstStyle/>
        <a:p>
          <a:endParaRPr lang="fr-BE"/>
        </a:p>
      </dgm:t>
    </dgm:pt>
    <dgm:pt modelId="{C661B6E9-5F24-4140-AF0A-B669DDE97352}" type="sibTrans" cxnId="{AF509035-C71A-4EF2-94CF-B72691304ED9}">
      <dgm:prSet/>
      <dgm:spPr/>
      <dgm:t>
        <a:bodyPr/>
        <a:lstStyle/>
        <a:p>
          <a:endParaRPr lang="fr-BE"/>
        </a:p>
      </dgm:t>
    </dgm:pt>
    <dgm:pt modelId="{34DD52F4-82E4-41C3-9C39-89C54200853C}">
      <dgm:prSet phldrT="[Texte]"/>
      <dgm:spPr/>
      <dgm:t>
        <a:bodyPr/>
        <a:lstStyle/>
        <a:p>
          <a:r>
            <a:rPr lang="en-US" noProof="0" dirty="0"/>
            <a:t>Procurement and logistics</a:t>
          </a:r>
        </a:p>
      </dgm:t>
    </dgm:pt>
    <dgm:pt modelId="{1BCCB75A-276C-4943-9830-48349624DEE0}" type="parTrans" cxnId="{0D9808D6-EC25-480E-9FC0-3F83C374771A}">
      <dgm:prSet/>
      <dgm:spPr/>
      <dgm:t>
        <a:bodyPr/>
        <a:lstStyle/>
        <a:p>
          <a:endParaRPr lang="fr-BE"/>
        </a:p>
      </dgm:t>
    </dgm:pt>
    <dgm:pt modelId="{78E57B16-2F05-4C20-B951-33F3390B7CB1}" type="sibTrans" cxnId="{0D9808D6-EC25-480E-9FC0-3F83C374771A}">
      <dgm:prSet/>
      <dgm:spPr/>
      <dgm:t>
        <a:bodyPr/>
        <a:lstStyle/>
        <a:p>
          <a:endParaRPr lang="fr-BE"/>
        </a:p>
      </dgm:t>
    </dgm:pt>
    <dgm:pt modelId="{6986632C-FE7E-489A-BEB2-000B419BFC6C}">
      <dgm:prSet phldrT="[Texte]"/>
      <dgm:spPr/>
      <dgm:t>
        <a:bodyPr/>
        <a:lstStyle/>
        <a:p>
          <a:r>
            <a:rPr lang="en-US" noProof="0" dirty="0"/>
            <a:t>Staff satisfaction</a:t>
          </a:r>
        </a:p>
      </dgm:t>
    </dgm:pt>
    <dgm:pt modelId="{7734592E-1FBA-46B0-8324-87CB3C05ABC1}" type="parTrans" cxnId="{AC035FE7-1254-41BB-82F5-D8202253F976}">
      <dgm:prSet/>
      <dgm:spPr/>
      <dgm:t>
        <a:bodyPr/>
        <a:lstStyle/>
        <a:p>
          <a:endParaRPr lang="fr-BE"/>
        </a:p>
      </dgm:t>
    </dgm:pt>
    <dgm:pt modelId="{8897C987-FE1C-4DC1-A109-F6B68ACF93FB}" type="sibTrans" cxnId="{AC035FE7-1254-41BB-82F5-D8202253F976}">
      <dgm:prSet/>
      <dgm:spPr/>
      <dgm:t>
        <a:bodyPr/>
        <a:lstStyle/>
        <a:p>
          <a:endParaRPr lang="fr-BE"/>
        </a:p>
      </dgm:t>
    </dgm:pt>
    <dgm:pt modelId="{1BCA4165-4E18-4303-9B3C-4DB45E5F9570}" type="pres">
      <dgm:prSet presAssocID="{7EB3F77C-B3F7-446C-946D-3FF87B1600B3}" presName="Name0" presStyleCnt="0">
        <dgm:presLayoutVars>
          <dgm:dir/>
          <dgm:resizeHandles val="exact"/>
        </dgm:presLayoutVars>
      </dgm:prSet>
      <dgm:spPr/>
    </dgm:pt>
    <dgm:pt modelId="{E2F51EBC-D944-4F34-B9D0-A795745334C5}" type="pres">
      <dgm:prSet presAssocID="{BE5DCAD6-6AD6-4B62-AF6A-E2E75B327431}" presName="composite" presStyleCnt="0"/>
      <dgm:spPr/>
    </dgm:pt>
    <dgm:pt modelId="{4A799D1D-54A5-4823-AEE8-937E89F30319}" type="pres">
      <dgm:prSet presAssocID="{BE5DCAD6-6AD6-4B62-AF6A-E2E75B327431}" presName="rect1" presStyleLbl="trAlignAcc1" presStyleIdx="0" presStyleCnt="3">
        <dgm:presLayoutVars>
          <dgm:bulletEnabled val="1"/>
        </dgm:presLayoutVars>
      </dgm:prSet>
      <dgm:spPr/>
    </dgm:pt>
    <dgm:pt modelId="{B74C0CB1-6A56-4C45-AEFE-C27B908D4A33}" type="pres">
      <dgm:prSet presAssocID="{BE5DCAD6-6AD6-4B62-AF6A-E2E75B327431}" presName="rect2"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Poumons atteints d’un virus avec un remplissage uni"/>
        </a:ext>
      </dgm:extLst>
    </dgm:pt>
    <dgm:pt modelId="{3F620A8D-D44C-475F-93BB-003724BC9B4B}" type="pres">
      <dgm:prSet presAssocID="{C661B6E9-5F24-4140-AF0A-B669DDE97352}" presName="sibTrans" presStyleCnt="0"/>
      <dgm:spPr/>
    </dgm:pt>
    <dgm:pt modelId="{71D5E0C1-B7AB-41FD-98DC-8E23A9D6C16D}" type="pres">
      <dgm:prSet presAssocID="{34DD52F4-82E4-41C3-9C39-89C54200853C}" presName="composite" presStyleCnt="0"/>
      <dgm:spPr/>
    </dgm:pt>
    <dgm:pt modelId="{3358BDEA-F909-41F0-88C6-96DF1B4A9604}" type="pres">
      <dgm:prSet presAssocID="{34DD52F4-82E4-41C3-9C39-89C54200853C}" presName="rect1" presStyleLbl="trAlignAcc1" presStyleIdx="1" presStyleCnt="3">
        <dgm:presLayoutVars>
          <dgm:bulletEnabled val="1"/>
        </dgm:presLayoutVars>
      </dgm:prSet>
      <dgm:spPr/>
    </dgm:pt>
    <dgm:pt modelId="{021270A0-7DEE-4518-9363-C751DDF1F63D}" type="pres">
      <dgm:prSet presAssocID="{34DD52F4-82E4-41C3-9C39-89C54200853C}" presName="rect2"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onnecté avec un remplissage uni"/>
        </a:ext>
      </dgm:extLst>
    </dgm:pt>
    <dgm:pt modelId="{B6232D16-8CBF-44A0-B619-639A19FF1CFC}" type="pres">
      <dgm:prSet presAssocID="{78E57B16-2F05-4C20-B951-33F3390B7CB1}" presName="sibTrans" presStyleCnt="0"/>
      <dgm:spPr/>
    </dgm:pt>
    <dgm:pt modelId="{2D82D6FA-60E1-4126-9069-FC3AB20337E9}" type="pres">
      <dgm:prSet presAssocID="{6986632C-FE7E-489A-BEB2-000B419BFC6C}" presName="composite" presStyleCnt="0"/>
      <dgm:spPr/>
    </dgm:pt>
    <dgm:pt modelId="{852F17DC-3C58-462A-8388-003ED536391A}" type="pres">
      <dgm:prSet presAssocID="{6986632C-FE7E-489A-BEB2-000B419BFC6C}" presName="rect1" presStyleLbl="trAlignAcc1" presStyleIdx="2" presStyleCnt="3">
        <dgm:presLayoutVars>
          <dgm:bulletEnabled val="1"/>
        </dgm:presLayoutVars>
      </dgm:prSet>
      <dgm:spPr/>
    </dgm:pt>
    <dgm:pt modelId="{57C723BF-DF88-44D0-9E98-CEB69061F398}" type="pres">
      <dgm:prSet presAssocID="{6986632C-FE7E-489A-BEB2-000B419BFC6C}" presName="rect2"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Évaluation avec un remplissage uni"/>
        </a:ext>
      </dgm:extLst>
    </dgm:pt>
  </dgm:ptLst>
  <dgm:cxnLst>
    <dgm:cxn modelId="{597F2020-C6E2-4EE3-890B-A8EF6D4D556D}" type="presOf" srcId="{7EB3F77C-B3F7-446C-946D-3FF87B1600B3}" destId="{1BCA4165-4E18-4303-9B3C-4DB45E5F9570}" srcOrd="0" destOrd="0" presId="urn:microsoft.com/office/officeart/2008/layout/PictureStrips"/>
    <dgm:cxn modelId="{AF509035-C71A-4EF2-94CF-B72691304ED9}" srcId="{7EB3F77C-B3F7-446C-946D-3FF87B1600B3}" destId="{BE5DCAD6-6AD6-4B62-AF6A-E2E75B327431}" srcOrd="0" destOrd="0" parTransId="{C14A0970-AB2D-4C02-9821-857A7D44866B}" sibTransId="{C661B6E9-5F24-4140-AF0A-B669DDE97352}"/>
    <dgm:cxn modelId="{70C9FF7F-05F1-42F4-9F38-9AA94818DC74}" type="presOf" srcId="{BE5DCAD6-6AD6-4B62-AF6A-E2E75B327431}" destId="{4A799D1D-54A5-4823-AEE8-937E89F30319}" srcOrd="0" destOrd="0" presId="urn:microsoft.com/office/officeart/2008/layout/PictureStrips"/>
    <dgm:cxn modelId="{0FB9588D-8632-4668-BD40-395277C9CDAD}" type="presOf" srcId="{6986632C-FE7E-489A-BEB2-000B419BFC6C}" destId="{852F17DC-3C58-462A-8388-003ED536391A}" srcOrd="0" destOrd="0" presId="urn:microsoft.com/office/officeart/2008/layout/PictureStrips"/>
    <dgm:cxn modelId="{3E65DEB2-843D-4F1F-B8CA-53824EB97C37}" type="presOf" srcId="{34DD52F4-82E4-41C3-9C39-89C54200853C}" destId="{3358BDEA-F909-41F0-88C6-96DF1B4A9604}" srcOrd="0" destOrd="0" presId="urn:microsoft.com/office/officeart/2008/layout/PictureStrips"/>
    <dgm:cxn modelId="{0D9808D6-EC25-480E-9FC0-3F83C374771A}" srcId="{7EB3F77C-B3F7-446C-946D-3FF87B1600B3}" destId="{34DD52F4-82E4-41C3-9C39-89C54200853C}" srcOrd="1" destOrd="0" parTransId="{1BCCB75A-276C-4943-9830-48349624DEE0}" sibTransId="{78E57B16-2F05-4C20-B951-33F3390B7CB1}"/>
    <dgm:cxn modelId="{AC035FE7-1254-41BB-82F5-D8202253F976}" srcId="{7EB3F77C-B3F7-446C-946D-3FF87B1600B3}" destId="{6986632C-FE7E-489A-BEB2-000B419BFC6C}" srcOrd="2" destOrd="0" parTransId="{7734592E-1FBA-46B0-8324-87CB3C05ABC1}" sibTransId="{8897C987-FE1C-4DC1-A109-F6B68ACF93FB}"/>
    <dgm:cxn modelId="{E09476C4-33AF-4B39-B4EE-67772A50FE13}" type="presParOf" srcId="{1BCA4165-4E18-4303-9B3C-4DB45E5F9570}" destId="{E2F51EBC-D944-4F34-B9D0-A795745334C5}" srcOrd="0" destOrd="0" presId="urn:microsoft.com/office/officeart/2008/layout/PictureStrips"/>
    <dgm:cxn modelId="{F1380714-1277-4493-9DAB-D3B40535D111}" type="presParOf" srcId="{E2F51EBC-D944-4F34-B9D0-A795745334C5}" destId="{4A799D1D-54A5-4823-AEE8-937E89F30319}" srcOrd="0" destOrd="0" presId="urn:microsoft.com/office/officeart/2008/layout/PictureStrips"/>
    <dgm:cxn modelId="{87857007-A01F-4014-9FCF-975CFFFF066D}" type="presParOf" srcId="{E2F51EBC-D944-4F34-B9D0-A795745334C5}" destId="{B74C0CB1-6A56-4C45-AEFE-C27B908D4A33}" srcOrd="1" destOrd="0" presId="urn:microsoft.com/office/officeart/2008/layout/PictureStrips"/>
    <dgm:cxn modelId="{087F6932-5B05-4223-B191-6C26546510B8}" type="presParOf" srcId="{1BCA4165-4E18-4303-9B3C-4DB45E5F9570}" destId="{3F620A8D-D44C-475F-93BB-003724BC9B4B}" srcOrd="1" destOrd="0" presId="urn:microsoft.com/office/officeart/2008/layout/PictureStrips"/>
    <dgm:cxn modelId="{CE5CE5B4-3A3D-4BCC-B8E4-35716CB33FB6}" type="presParOf" srcId="{1BCA4165-4E18-4303-9B3C-4DB45E5F9570}" destId="{71D5E0C1-B7AB-41FD-98DC-8E23A9D6C16D}" srcOrd="2" destOrd="0" presId="urn:microsoft.com/office/officeart/2008/layout/PictureStrips"/>
    <dgm:cxn modelId="{D144A237-2D42-4FE0-8CAC-A8EB6BF914E2}" type="presParOf" srcId="{71D5E0C1-B7AB-41FD-98DC-8E23A9D6C16D}" destId="{3358BDEA-F909-41F0-88C6-96DF1B4A9604}" srcOrd="0" destOrd="0" presId="urn:microsoft.com/office/officeart/2008/layout/PictureStrips"/>
    <dgm:cxn modelId="{44B98986-0D5B-4791-B6BB-CDC0F82DF194}" type="presParOf" srcId="{71D5E0C1-B7AB-41FD-98DC-8E23A9D6C16D}" destId="{021270A0-7DEE-4518-9363-C751DDF1F63D}" srcOrd="1" destOrd="0" presId="urn:microsoft.com/office/officeart/2008/layout/PictureStrips"/>
    <dgm:cxn modelId="{690BB9E3-993B-4B5F-9037-3A3EA8B26434}" type="presParOf" srcId="{1BCA4165-4E18-4303-9B3C-4DB45E5F9570}" destId="{B6232D16-8CBF-44A0-B619-639A19FF1CFC}" srcOrd="3" destOrd="0" presId="urn:microsoft.com/office/officeart/2008/layout/PictureStrips"/>
    <dgm:cxn modelId="{AEF62321-4F42-4547-8E86-7403D7FAD4FE}" type="presParOf" srcId="{1BCA4165-4E18-4303-9B3C-4DB45E5F9570}" destId="{2D82D6FA-60E1-4126-9069-FC3AB20337E9}" srcOrd="4" destOrd="0" presId="urn:microsoft.com/office/officeart/2008/layout/PictureStrips"/>
    <dgm:cxn modelId="{D39165E4-689D-4FC5-81D9-E17CED7F43E7}" type="presParOf" srcId="{2D82D6FA-60E1-4126-9069-FC3AB20337E9}" destId="{852F17DC-3C58-462A-8388-003ED536391A}" srcOrd="0" destOrd="0" presId="urn:microsoft.com/office/officeart/2008/layout/PictureStrips"/>
    <dgm:cxn modelId="{472305FE-3FC6-4DE9-B82F-104D5CB0C1A2}" type="presParOf" srcId="{2D82D6FA-60E1-4126-9069-FC3AB20337E9}" destId="{57C723BF-DF88-44D0-9E98-CEB69061F39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6D5F4-C50E-4A0D-9B67-094049000422}">
      <dsp:nvSpPr>
        <dsp:cNvPr id="0" name=""/>
        <dsp:cNvSpPr/>
      </dsp:nvSpPr>
      <dsp:spPr>
        <a:xfrm>
          <a:off x="0" y="111899"/>
          <a:ext cx="10078616" cy="1482974"/>
        </a:xfrm>
        <a:prstGeom prst="roundRect">
          <a:avLst/>
        </a:prstGeom>
        <a:solidFill>
          <a:schemeClr val="bg1">
            <a:lumMod val="9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noProof="0" dirty="0">
              <a:solidFill>
                <a:schemeClr val="tx1"/>
              </a:solidFill>
            </a:rPr>
            <a:t>The equipment fleet is about to reach its </a:t>
          </a:r>
          <a:r>
            <a:rPr lang="en-US" sz="3200" kern="1200" noProof="0" dirty="0">
              <a:solidFill>
                <a:srgbClr val="FF0000"/>
              </a:solidFill>
            </a:rPr>
            <a:t>lifespan</a:t>
          </a:r>
        </a:p>
        <a:p>
          <a:pPr marL="0" lvl="0" indent="0" algn="ctr" defTabSz="1422400">
            <a:lnSpc>
              <a:spcPct val="90000"/>
            </a:lnSpc>
            <a:spcBef>
              <a:spcPct val="0"/>
            </a:spcBef>
            <a:spcAft>
              <a:spcPct val="35000"/>
            </a:spcAft>
            <a:buNone/>
          </a:pPr>
          <a:r>
            <a:rPr lang="en-US" sz="3200" kern="1200" noProof="0" dirty="0">
              <a:solidFill>
                <a:schemeClr val="tx1"/>
              </a:solidFill>
              <a:latin typeface="Calibri" pitchFamily="34" charset="0"/>
              <a:ea typeface="Calibri" pitchFamily="34" charset="0"/>
              <a:cs typeface="Times New Roman" pitchFamily="18" charset="0"/>
              <a:sym typeface="Wingdings" panose="05000000000000000000" pitchFamily="2" charset="2"/>
            </a:rPr>
            <a:t></a:t>
          </a:r>
          <a:r>
            <a:rPr lang="en-US" sz="3200" kern="1200" noProof="0" dirty="0">
              <a:latin typeface="Calibri" pitchFamily="34" charset="0"/>
              <a:ea typeface="Calibri" pitchFamily="34" charset="0"/>
              <a:cs typeface="Times New Roman" pitchFamily="18" charset="0"/>
              <a:sym typeface="Wingdings" panose="05000000000000000000" pitchFamily="2" charset="2"/>
            </a:rPr>
            <a:t> </a:t>
          </a:r>
          <a:r>
            <a:rPr lang="en-US" sz="3200" kern="1200" noProof="0" dirty="0">
              <a:solidFill>
                <a:schemeClr val="tx1"/>
              </a:solidFill>
            </a:rPr>
            <a:t>time to take the replacement decision </a:t>
          </a:r>
        </a:p>
      </dsp:txBody>
      <dsp:txXfrm>
        <a:off x="72393" y="184292"/>
        <a:ext cx="9933830" cy="1338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BD728-84DD-494D-AB73-DAF93420517D}">
      <dsp:nvSpPr>
        <dsp:cNvPr id="0" name=""/>
        <dsp:cNvSpPr/>
      </dsp:nvSpPr>
      <dsp:spPr>
        <a:xfrm>
          <a:off x="2068428" y="389638"/>
          <a:ext cx="4886914" cy="15271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4397"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noProof="0" dirty="0"/>
            <a:t>Cost of ownership(€)</a:t>
          </a:r>
        </a:p>
      </dsp:txBody>
      <dsp:txXfrm>
        <a:off x="2068428" y="389638"/>
        <a:ext cx="4886914" cy="1527160"/>
      </dsp:txXfrm>
    </dsp:sp>
    <dsp:sp modelId="{2C94EDEA-71A9-4DEF-B225-D5E9967E9E7A}">
      <dsp:nvSpPr>
        <dsp:cNvPr id="0" name=""/>
        <dsp:cNvSpPr/>
      </dsp:nvSpPr>
      <dsp:spPr>
        <a:xfrm>
          <a:off x="1864807" y="169049"/>
          <a:ext cx="1069012" cy="160351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C9269-884D-4883-8B43-AE6A8070D976}">
      <dsp:nvSpPr>
        <dsp:cNvPr id="0" name=""/>
        <dsp:cNvSpPr/>
      </dsp:nvSpPr>
      <dsp:spPr>
        <a:xfrm>
          <a:off x="2068428" y="2312164"/>
          <a:ext cx="4886914" cy="15271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4397"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noProof="0" dirty="0"/>
            <a:t>Patient safety</a:t>
          </a:r>
        </a:p>
      </dsp:txBody>
      <dsp:txXfrm>
        <a:off x="2068428" y="2312164"/>
        <a:ext cx="4886914" cy="1527160"/>
      </dsp:txXfrm>
    </dsp:sp>
    <dsp:sp modelId="{D205EF0F-BBEB-4952-9850-69D8A90EDAA7}">
      <dsp:nvSpPr>
        <dsp:cNvPr id="0" name=""/>
        <dsp:cNvSpPr/>
      </dsp:nvSpPr>
      <dsp:spPr>
        <a:xfrm>
          <a:off x="1864807" y="2091574"/>
          <a:ext cx="1069012" cy="160351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2C163C-EF40-4B36-8E98-8FD539DCF24B}">
      <dsp:nvSpPr>
        <dsp:cNvPr id="0" name=""/>
        <dsp:cNvSpPr/>
      </dsp:nvSpPr>
      <dsp:spPr>
        <a:xfrm>
          <a:off x="2068428" y="4234690"/>
          <a:ext cx="4886914" cy="152716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4397"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noProof="0" dirty="0"/>
            <a:t>Uniformity</a:t>
          </a:r>
        </a:p>
      </dsp:txBody>
      <dsp:txXfrm>
        <a:off x="2068428" y="4234690"/>
        <a:ext cx="4886914" cy="1527160"/>
      </dsp:txXfrm>
    </dsp:sp>
    <dsp:sp modelId="{0F3DF01E-9E43-4071-B8AA-422B87FF276F}">
      <dsp:nvSpPr>
        <dsp:cNvPr id="0" name=""/>
        <dsp:cNvSpPr/>
      </dsp:nvSpPr>
      <dsp:spPr>
        <a:xfrm>
          <a:off x="1864807" y="4014100"/>
          <a:ext cx="1069012" cy="160351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99D1D-54A5-4823-AEE8-937E89F30319}">
      <dsp:nvSpPr>
        <dsp:cNvPr id="0" name=""/>
        <dsp:cNvSpPr/>
      </dsp:nvSpPr>
      <dsp:spPr>
        <a:xfrm>
          <a:off x="2337456" y="371245"/>
          <a:ext cx="4921811" cy="15380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1783"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noProof="0" dirty="0"/>
            <a:t>Clinical and technology features</a:t>
          </a:r>
        </a:p>
      </dsp:txBody>
      <dsp:txXfrm>
        <a:off x="2337456" y="371245"/>
        <a:ext cx="4921811" cy="1538066"/>
      </dsp:txXfrm>
    </dsp:sp>
    <dsp:sp modelId="{B74C0CB1-6A56-4C45-AEFE-C27B908D4A33}">
      <dsp:nvSpPr>
        <dsp:cNvPr id="0" name=""/>
        <dsp:cNvSpPr/>
      </dsp:nvSpPr>
      <dsp:spPr>
        <a:xfrm>
          <a:off x="2132381" y="149080"/>
          <a:ext cx="1076646" cy="161496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58BDEA-F909-41F0-88C6-96DF1B4A9604}">
      <dsp:nvSpPr>
        <dsp:cNvPr id="0" name=""/>
        <dsp:cNvSpPr/>
      </dsp:nvSpPr>
      <dsp:spPr>
        <a:xfrm>
          <a:off x="2337456" y="2307499"/>
          <a:ext cx="4921811" cy="15380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1783"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noProof="0" dirty="0"/>
            <a:t>Procurement and logistics</a:t>
          </a:r>
        </a:p>
      </dsp:txBody>
      <dsp:txXfrm>
        <a:off x="2337456" y="2307499"/>
        <a:ext cx="4921811" cy="1538066"/>
      </dsp:txXfrm>
    </dsp:sp>
    <dsp:sp modelId="{021270A0-7DEE-4518-9363-C751DDF1F63D}">
      <dsp:nvSpPr>
        <dsp:cNvPr id="0" name=""/>
        <dsp:cNvSpPr/>
      </dsp:nvSpPr>
      <dsp:spPr>
        <a:xfrm>
          <a:off x="2132381" y="2085334"/>
          <a:ext cx="1076646" cy="161496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F17DC-3C58-462A-8388-003ED536391A}">
      <dsp:nvSpPr>
        <dsp:cNvPr id="0" name=""/>
        <dsp:cNvSpPr/>
      </dsp:nvSpPr>
      <dsp:spPr>
        <a:xfrm>
          <a:off x="2337456" y="4243753"/>
          <a:ext cx="4921811" cy="15380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1783"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noProof="0" dirty="0"/>
            <a:t>Staff satisfaction</a:t>
          </a:r>
        </a:p>
      </dsp:txBody>
      <dsp:txXfrm>
        <a:off x="2337456" y="4243753"/>
        <a:ext cx="4921811" cy="1538066"/>
      </dsp:txXfrm>
    </dsp:sp>
    <dsp:sp modelId="{57C723BF-DF88-44D0-9E98-CEB69061F398}">
      <dsp:nvSpPr>
        <dsp:cNvPr id="0" name=""/>
        <dsp:cNvSpPr/>
      </dsp:nvSpPr>
      <dsp:spPr>
        <a:xfrm>
          <a:off x="2132381" y="4021588"/>
          <a:ext cx="1076646" cy="161496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F22E6-DDB4-44FC-BFC8-982D4FAF8FD3}" type="datetimeFigureOut">
              <a:rPr lang="fr-BE" smtClean="0"/>
              <a:t>12-09-25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9989E-D203-4139-B792-7DFE644BDE82}" type="slidenum">
              <a:rPr lang="fr-BE" smtClean="0"/>
              <a:t>‹N°›</a:t>
            </a:fld>
            <a:endParaRPr lang="fr-BE"/>
          </a:p>
        </p:txBody>
      </p:sp>
    </p:spTree>
    <p:extLst>
      <p:ext uri="{BB962C8B-B14F-4D97-AF65-F5344CB8AC3E}">
        <p14:creationId xmlns:p14="http://schemas.microsoft.com/office/powerpoint/2010/main" val="190286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90000"/>
              </a:lnSpc>
            </a:pPr>
            <a:r>
              <a:rPr lang="en-US" sz="1200" noProof="0" dirty="0"/>
              <a:t>In a previous model presented to the hospital’s committee representing the medical staff, the purchase department and the technical departments, The criteria found and in literature, the different decision alternatives and results were approved and the methodology was adopted by the hospital for further decisions. </a:t>
            </a:r>
          </a:p>
          <a:p>
            <a:pPr>
              <a:lnSpc>
                <a:spcPct val="90000"/>
              </a:lnSpc>
            </a:pPr>
            <a:r>
              <a:rPr lang="en-US" sz="1200" noProof="0" dirty="0">
                <a:solidFill>
                  <a:srgbClr val="808080"/>
                </a:solidFill>
              </a:rPr>
              <a:t>  </a:t>
            </a:r>
          </a:p>
          <a:p>
            <a:endParaRPr lang="fr-BE" dirty="0"/>
          </a:p>
        </p:txBody>
      </p:sp>
      <p:sp>
        <p:nvSpPr>
          <p:cNvPr id="4" name="Espace réservé du numéro de diapositive 3"/>
          <p:cNvSpPr>
            <a:spLocks noGrp="1"/>
          </p:cNvSpPr>
          <p:nvPr>
            <p:ph type="sldNum" sz="quarter" idx="5"/>
          </p:nvPr>
        </p:nvSpPr>
        <p:spPr/>
        <p:txBody>
          <a:bodyPr/>
          <a:lstStyle/>
          <a:p>
            <a:fld id="{5189989E-D203-4139-B792-7DFE644BDE82}" type="slidenum">
              <a:rPr lang="fr-BE" smtClean="0"/>
              <a:t>9</a:t>
            </a:fld>
            <a:endParaRPr lang="fr-BE"/>
          </a:p>
        </p:txBody>
      </p:sp>
    </p:spTree>
    <p:extLst>
      <p:ext uri="{BB962C8B-B14F-4D97-AF65-F5344CB8AC3E}">
        <p14:creationId xmlns:p14="http://schemas.microsoft.com/office/powerpoint/2010/main" val="57243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This shows that the decisions that are suggested in a normal functioning situation of a hospital are valid during a crisis according to a crisis situation criteria</a:t>
            </a:r>
            <a:r>
              <a:rPr lang="en-US" sz="2800" dirty="0">
                <a:latin typeface="Calibri" pitchFamily="34" charset="0"/>
                <a:ea typeface="Calibri" pitchFamily="34" charset="0"/>
                <a:cs typeface="Times New Roman" pitchFamily="18" charset="0"/>
              </a:rPr>
              <a:t>.</a:t>
            </a:r>
          </a:p>
          <a:p>
            <a:endParaRPr lang="fr-BE" dirty="0"/>
          </a:p>
        </p:txBody>
      </p:sp>
      <p:sp>
        <p:nvSpPr>
          <p:cNvPr id="4" name="Espace réservé du numéro de diapositive 3"/>
          <p:cNvSpPr>
            <a:spLocks noGrp="1"/>
          </p:cNvSpPr>
          <p:nvPr>
            <p:ph type="sldNum" sz="quarter" idx="5"/>
          </p:nvPr>
        </p:nvSpPr>
        <p:spPr/>
        <p:txBody>
          <a:bodyPr/>
          <a:lstStyle/>
          <a:p>
            <a:fld id="{5189989E-D203-4139-B792-7DFE644BDE82}" type="slidenum">
              <a:rPr lang="fr-BE" smtClean="0"/>
              <a:t>39</a:t>
            </a:fld>
            <a:endParaRPr lang="fr-BE"/>
          </a:p>
        </p:txBody>
      </p:sp>
    </p:spTree>
    <p:extLst>
      <p:ext uri="{BB962C8B-B14F-4D97-AF65-F5344CB8AC3E}">
        <p14:creationId xmlns:p14="http://schemas.microsoft.com/office/powerpoint/2010/main" val="370612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D21CF-978D-99D3-783C-A3A9A1281F83}"/>
            </a:ext>
          </a:extLst>
        </p:cNvPr>
        <p:cNvGrpSpPr/>
        <p:nvPr/>
      </p:nvGrpSpPr>
      <p:grpSpPr>
        <a:xfrm>
          <a:off x="0" y="0"/>
          <a:ext cx="0" cy="0"/>
          <a:chOff x="0" y="0"/>
          <a:chExt cx="0" cy="0"/>
        </a:xfrm>
      </p:grpSpPr>
    </p:spTree>
    <p:extLst>
      <p:ext uri="{BB962C8B-B14F-4D97-AF65-F5344CB8AC3E}">
        <p14:creationId xmlns:p14="http://schemas.microsoft.com/office/powerpoint/2010/main" val="811912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3A402-493D-11AC-41EB-13989B6DE9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BE12AB-921E-5882-DAD6-8ECACD521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A81D947-1A7B-1285-99C3-D57BB00CB6F4}"/>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0ED82984-9B2E-C5BE-C150-A0678F94D531}"/>
              </a:ext>
            </a:extLst>
          </p:cNvPr>
          <p:cNvSpPr>
            <a:spLocks noGrp="1"/>
          </p:cNvSpPr>
          <p:nvPr>
            <p:ph type="sldNum" sz="quarter" idx="5"/>
          </p:nvPr>
        </p:nvSpPr>
        <p:spPr/>
        <p:txBody>
          <a:bodyPr/>
          <a:lstStyle/>
          <a:p>
            <a:fld id="{5189989E-D203-4139-B792-7DFE644BDE82}" type="slidenum">
              <a:rPr lang="fr-BE" smtClean="0"/>
              <a:t>46</a:t>
            </a:fld>
            <a:endParaRPr lang="fr-BE"/>
          </a:p>
        </p:txBody>
      </p:sp>
    </p:spTree>
    <p:extLst>
      <p:ext uri="{BB962C8B-B14F-4D97-AF65-F5344CB8AC3E}">
        <p14:creationId xmlns:p14="http://schemas.microsoft.com/office/powerpoint/2010/main" val="129637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defining the problem of a decision-making situation, it is important to identify the possible solutions or decision alternatives that present the choices to the decision maker from which one will be picked. This steps is important because it leads to the identification of the necessary criteria that affect the decision making along with guaranteeing the proper evaluation for these criteria for an optimal decision-making process.</a:t>
            </a:r>
            <a:endParaRPr lang="en-US" sz="1200" noProof="0" dirty="0">
              <a:solidFill>
                <a:schemeClr val="tx1"/>
              </a:solidFill>
            </a:endParaRPr>
          </a:p>
          <a:p>
            <a:endParaRPr lang="fr-BE" dirty="0"/>
          </a:p>
        </p:txBody>
      </p:sp>
      <p:sp>
        <p:nvSpPr>
          <p:cNvPr id="4" name="Espace réservé du numéro de diapositive 3"/>
          <p:cNvSpPr>
            <a:spLocks noGrp="1"/>
          </p:cNvSpPr>
          <p:nvPr>
            <p:ph type="sldNum" sz="quarter" idx="5"/>
          </p:nvPr>
        </p:nvSpPr>
        <p:spPr/>
        <p:txBody>
          <a:bodyPr/>
          <a:lstStyle/>
          <a:p>
            <a:fld id="{5189989E-D203-4139-B792-7DFE644BDE82}" type="slidenum">
              <a:rPr lang="fr-BE" smtClean="0"/>
              <a:t>15</a:t>
            </a:fld>
            <a:endParaRPr lang="fr-BE"/>
          </a:p>
        </p:txBody>
      </p:sp>
    </p:spTree>
    <p:extLst>
      <p:ext uri="{BB962C8B-B14F-4D97-AF65-F5344CB8AC3E}">
        <p14:creationId xmlns:p14="http://schemas.microsoft.com/office/powerpoint/2010/main" val="101058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FA27E-AA8C-D7FF-9FAE-D1D556A705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30B093-ABFD-D2EB-FD99-B9671CB2CAB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0F6865-C24A-5C35-4194-62DFA63A179B}"/>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21A4D9C2-1109-20D5-CD64-DAB52F3FEDA6}"/>
              </a:ext>
            </a:extLst>
          </p:cNvPr>
          <p:cNvSpPr>
            <a:spLocks noGrp="1"/>
          </p:cNvSpPr>
          <p:nvPr>
            <p:ph type="sldNum" sz="quarter" idx="5"/>
          </p:nvPr>
        </p:nvSpPr>
        <p:spPr/>
        <p:txBody>
          <a:bodyPr/>
          <a:lstStyle/>
          <a:p>
            <a:fld id="{5189989E-D203-4139-B792-7DFE644BDE82}" type="slidenum">
              <a:rPr lang="fr-BE" smtClean="0"/>
              <a:t>21</a:t>
            </a:fld>
            <a:endParaRPr lang="fr-BE"/>
          </a:p>
        </p:txBody>
      </p:sp>
    </p:spTree>
    <p:extLst>
      <p:ext uri="{BB962C8B-B14F-4D97-AF65-F5344CB8AC3E}">
        <p14:creationId xmlns:p14="http://schemas.microsoft.com/office/powerpoint/2010/main" val="142630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5189989E-D203-4139-B792-7DFE644BDE82}" type="slidenum">
              <a:rPr lang="fr-BE" smtClean="0"/>
              <a:t>24</a:t>
            </a:fld>
            <a:endParaRPr lang="fr-BE"/>
          </a:p>
        </p:txBody>
      </p:sp>
    </p:spTree>
    <p:extLst>
      <p:ext uri="{BB962C8B-B14F-4D97-AF65-F5344CB8AC3E}">
        <p14:creationId xmlns:p14="http://schemas.microsoft.com/office/powerpoint/2010/main" val="361084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t>In order to find the best weights using AHP method, we introduced a matrix formed with pairwise ratios of criteria.</a:t>
            </a:r>
          </a:p>
          <a:p>
            <a:r>
              <a:rPr lang="en-US" sz="1400" noProof="0" dirty="0">
                <a:solidFill>
                  <a:schemeClr val="tx1"/>
                </a:solidFill>
              </a:rPr>
              <a:t>First, we ranked the criteria in preference order, then we defined the preference scale (Saaty scale) :</a:t>
            </a:r>
          </a:p>
          <a:p>
            <a:endParaRPr lang="en-US" sz="1600" noProof="0" dirty="0">
              <a:solidFill>
                <a:schemeClr val="tx1"/>
              </a:solidFill>
            </a:endParaRPr>
          </a:p>
          <a:p>
            <a:r>
              <a:rPr lang="en-US" sz="1200" noProof="0" dirty="0">
                <a:solidFill>
                  <a:schemeClr val="tx1"/>
                </a:solidFill>
              </a:rPr>
              <a:t>If rank difference = 1                   2 : Adjacent judgment</a:t>
            </a:r>
          </a:p>
          <a:p>
            <a:r>
              <a:rPr lang="en-US" sz="1200" noProof="0" dirty="0">
                <a:solidFill>
                  <a:schemeClr val="tx1"/>
                </a:solidFill>
              </a:rPr>
              <a:t>If rank difference = 2                   3 : Moderate importance</a:t>
            </a:r>
          </a:p>
          <a:p>
            <a:r>
              <a:rPr lang="en-US" sz="1200" noProof="0" dirty="0">
                <a:solidFill>
                  <a:schemeClr val="tx1"/>
                </a:solidFill>
              </a:rPr>
              <a:t>If rank difference = 3                   5 : Strong importance</a:t>
            </a:r>
          </a:p>
          <a:p>
            <a:r>
              <a:rPr lang="en-US" sz="1200" noProof="0" dirty="0">
                <a:solidFill>
                  <a:schemeClr val="tx1"/>
                </a:solidFill>
              </a:rPr>
              <a:t>If rank difference ≥ 4                   7 : Very strong importance</a:t>
            </a:r>
          </a:p>
          <a:p>
            <a:endParaRPr lang="fr-BE" dirty="0"/>
          </a:p>
        </p:txBody>
      </p:sp>
      <p:sp>
        <p:nvSpPr>
          <p:cNvPr id="4" name="Espace réservé du numéro de diapositive 3"/>
          <p:cNvSpPr>
            <a:spLocks noGrp="1"/>
          </p:cNvSpPr>
          <p:nvPr>
            <p:ph type="sldNum" sz="quarter" idx="5"/>
          </p:nvPr>
        </p:nvSpPr>
        <p:spPr/>
        <p:txBody>
          <a:bodyPr/>
          <a:lstStyle/>
          <a:p>
            <a:fld id="{5189989E-D203-4139-B792-7DFE644BDE82}" type="slidenum">
              <a:rPr lang="fr-BE" smtClean="0"/>
              <a:t>27</a:t>
            </a:fld>
            <a:endParaRPr lang="fr-BE"/>
          </a:p>
        </p:txBody>
      </p:sp>
    </p:spTree>
    <p:extLst>
      <p:ext uri="{BB962C8B-B14F-4D97-AF65-F5344CB8AC3E}">
        <p14:creationId xmlns:p14="http://schemas.microsoft.com/office/powerpoint/2010/main" val="3082795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DE2A-01CA-A7AE-A3A3-19144F76A0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05B95DA-CD87-C2D3-CA1A-28D456F88D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3A8830-A0C9-45EC-3AFC-D684A05C2AE2}"/>
              </a:ext>
            </a:extLst>
          </p:cNvPr>
          <p:cNvSpPr>
            <a:spLocks noGrp="1"/>
          </p:cNvSpPr>
          <p:nvPr>
            <p:ph type="body" idx="1"/>
          </p:nvPr>
        </p:nvSpPr>
        <p:spPr/>
        <p:txBody>
          <a:bodyPr/>
          <a:lstStyle/>
          <a:p>
            <a:pPr algn="just"/>
            <a:r>
              <a:rPr lang="en-US" sz="1200" noProof="0" dirty="0">
                <a:solidFill>
                  <a:schemeClr val="tx1"/>
                </a:solidFill>
              </a:rPr>
              <a:t>The ELECTRE methods : </a:t>
            </a:r>
            <a:r>
              <a:rPr lang="en-US" sz="1200" b="1" noProof="0" dirty="0">
                <a:solidFill>
                  <a:schemeClr val="tx1"/>
                </a:solidFill>
              </a:rPr>
              <a:t>The outranking method</a:t>
            </a:r>
          </a:p>
          <a:p>
            <a:pPr algn="just"/>
            <a:endParaRPr lang="en-US" sz="1200" noProof="0" dirty="0">
              <a:solidFill>
                <a:schemeClr val="tx1"/>
              </a:solidFill>
            </a:endParaRPr>
          </a:p>
          <a:p>
            <a:pPr algn="just"/>
            <a:r>
              <a:rPr lang="en-US" sz="1200" noProof="0" dirty="0"/>
              <a:t>A f</a:t>
            </a:r>
            <a:r>
              <a:rPr lang="en-US" sz="1200" noProof="0" dirty="0">
                <a:solidFill>
                  <a:schemeClr val="tx1"/>
                </a:solidFill>
              </a:rPr>
              <a:t>amily of decision-support methods whose distinctive is partial aggregation via the construction of comparative relationships for comparing the performance of each pair of solutions.</a:t>
            </a:r>
          </a:p>
          <a:p>
            <a:pPr algn="just"/>
            <a:endParaRPr lang="en-US" sz="1200" noProof="0" dirty="0">
              <a:solidFill>
                <a:schemeClr val="tx1"/>
              </a:solidFill>
            </a:endParaRPr>
          </a:p>
          <a:p>
            <a:pPr algn="just"/>
            <a:r>
              <a:rPr lang="en-US" sz="1200" noProof="0" dirty="0">
                <a:solidFill>
                  <a:schemeClr val="tx1"/>
                </a:solidFill>
              </a:rPr>
              <a:t>These methods are based on pairwise comparison of options, comparing pairs of options through an outranking relationship</a:t>
            </a:r>
          </a:p>
          <a:p>
            <a:r>
              <a:rPr lang="en-US" dirty="0"/>
              <a:t>In MACBETH, alternatives are evaluated based on predefined criteria, and their attractiveness is measured on a categorical scale.</a:t>
            </a:r>
          </a:p>
          <a:p>
            <a:r>
              <a:rPr lang="en-US" dirty="0"/>
              <a:t>PROMETHEE  evaluates alternatives based on predefined criteria and measures their preference on a preference scale.</a:t>
            </a:r>
          </a:p>
          <a:p>
            <a:pPr algn="just"/>
            <a:endParaRPr lang="en-US" sz="1200" noProof="0" dirty="0">
              <a:solidFill>
                <a:schemeClr val="tx1"/>
              </a:solidFill>
            </a:endParaRPr>
          </a:p>
          <a:p>
            <a:endParaRPr lang="fr-BE" dirty="0"/>
          </a:p>
        </p:txBody>
      </p:sp>
      <p:sp>
        <p:nvSpPr>
          <p:cNvPr id="4" name="Espace réservé du numéro de diapositive 3">
            <a:extLst>
              <a:ext uri="{FF2B5EF4-FFF2-40B4-BE49-F238E27FC236}">
                <a16:creationId xmlns:a16="http://schemas.microsoft.com/office/drawing/2014/main" id="{A34F5404-1DCC-9566-A9F0-7753E70668C8}"/>
              </a:ext>
            </a:extLst>
          </p:cNvPr>
          <p:cNvSpPr>
            <a:spLocks noGrp="1"/>
          </p:cNvSpPr>
          <p:nvPr>
            <p:ph type="sldNum" sz="quarter" idx="5"/>
          </p:nvPr>
        </p:nvSpPr>
        <p:spPr/>
        <p:txBody>
          <a:bodyPr/>
          <a:lstStyle/>
          <a:p>
            <a:fld id="{5189989E-D203-4139-B792-7DFE644BDE82}" type="slidenum">
              <a:rPr lang="fr-BE" smtClean="0"/>
              <a:t>28</a:t>
            </a:fld>
            <a:endParaRPr lang="fr-BE"/>
          </a:p>
        </p:txBody>
      </p:sp>
    </p:spTree>
    <p:extLst>
      <p:ext uri="{BB962C8B-B14F-4D97-AF65-F5344CB8AC3E}">
        <p14:creationId xmlns:p14="http://schemas.microsoft.com/office/powerpoint/2010/main" val="255904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1B0C2-FC64-DF15-9D0B-13111AE62D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C33E88-7965-E9D2-EC0E-B752520C8BC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6F8F3E-0A38-EA53-70AE-BC7A2DC89C1B}"/>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E1CEBCE5-12E1-031C-09C9-9A40E98114C4}"/>
              </a:ext>
            </a:extLst>
          </p:cNvPr>
          <p:cNvSpPr>
            <a:spLocks noGrp="1"/>
          </p:cNvSpPr>
          <p:nvPr>
            <p:ph type="sldNum" sz="quarter" idx="5"/>
          </p:nvPr>
        </p:nvSpPr>
        <p:spPr/>
        <p:txBody>
          <a:bodyPr/>
          <a:lstStyle/>
          <a:p>
            <a:fld id="{5189989E-D203-4139-B792-7DFE644BDE82}" type="slidenum">
              <a:rPr lang="fr-BE" smtClean="0"/>
              <a:t>30</a:t>
            </a:fld>
            <a:endParaRPr lang="fr-BE"/>
          </a:p>
        </p:txBody>
      </p:sp>
    </p:spTree>
    <p:extLst>
      <p:ext uri="{BB962C8B-B14F-4D97-AF65-F5344CB8AC3E}">
        <p14:creationId xmlns:p14="http://schemas.microsoft.com/office/powerpoint/2010/main" val="158557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2F67E-A2BC-CEE5-2C18-4981BD73EB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8907576-669F-22C9-D323-EFFEA385C20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7E35B8E-9D40-2AB6-FD8E-B066DDA8CE9C}"/>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965A399D-FBE8-234C-5E78-27DC192953EC}"/>
              </a:ext>
            </a:extLst>
          </p:cNvPr>
          <p:cNvSpPr>
            <a:spLocks noGrp="1"/>
          </p:cNvSpPr>
          <p:nvPr>
            <p:ph type="sldNum" sz="quarter" idx="5"/>
          </p:nvPr>
        </p:nvSpPr>
        <p:spPr/>
        <p:txBody>
          <a:bodyPr/>
          <a:lstStyle/>
          <a:p>
            <a:fld id="{5189989E-D203-4139-B792-7DFE644BDE82}" type="slidenum">
              <a:rPr lang="fr-BE" smtClean="0"/>
              <a:t>35</a:t>
            </a:fld>
            <a:endParaRPr lang="fr-BE"/>
          </a:p>
        </p:txBody>
      </p:sp>
    </p:spTree>
    <p:extLst>
      <p:ext uri="{BB962C8B-B14F-4D97-AF65-F5344CB8AC3E}">
        <p14:creationId xmlns:p14="http://schemas.microsoft.com/office/powerpoint/2010/main" val="251116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4F6A7-224F-B832-4D05-39B35FD020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39E06E-AE1C-C065-5958-A5572DD5D03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790051E-B803-4876-E736-B2852B195F0F}"/>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D81FA90D-0FA6-CB52-7014-FF334898CC0B}"/>
              </a:ext>
            </a:extLst>
          </p:cNvPr>
          <p:cNvSpPr>
            <a:spLocks noGrp="1"/>
          </p:cNvSpPr>
          <p:nvPr>
            <p:ph type="sldNum" sz="quarter" idx="5"/>
          </p:nvPr>
        </p:nvSpPr>
        <p:spPr/>
        <p:txBody>
          <a:bodyPr/>
          <a:lstStyle/>
          <a:p>
            <a:fld id="{5189989E-D203-4139-B792-7DFE644BDE82}" type="slidenum">
              <a:rPr lang="fr-BE" smtClean="0"/>
              <a:t>37</a:t>
            </a:fld>
            <a:endParaRPr lang="fr-BE"/>
          </a:p>
        </p:txBody>
      </p:sp>
    </p:spTree>
    <p:extLst>
      <p:ext uri="{BB962C8B-B14F-4D97-AF65-F5344CB8AC3E}">
        <p14:creationId xmlns:p14="http://schemas.microsoft.com/office/powerpoint/2010/main" val="3807303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9870282"/>
            <a:ext cx="18288000" cy="416718"/>
          </a:xfrm>
          <a:prstGeom prst="rect">
            <a:avLst/>
          </a:prstGeom>
          <a:noFill/>
          <a:ln w="9525">
            <a:noFill/>
            <a:miter lim="800000"/>
            <a:headEnd/>
            <a:tailEnd/>
          </a:ln>
        </p:spPr>
      </p:pic>
      <p:sp>
        <p:nvSpPr>
          <p:cNvPr id="6" name="ZoneTexte 5"/>
          <p:cNvSpPr txBox="1"/>
          <p:nvPr userDrawn="1"/>
        </p:nvSpPr>
        <p:spPr>
          <a:xfrm>
            <a:off x="-19050" y="9815513"/>
            <a:ext cx="4457700" cy="461665"/>
          </a:xfrm>
          <a:prstGeom prst="rect">
            <a:avLst/>
          </a:prstGeom>
          <a:noFill/>
        </p:spPr>
        <p:txBody>
          <a:bodyPr wrap="square">
            <a:spAutoFit/>
          </a:bodyPr>
          <a:lstStyle/>
          <a:p>
            <a:pPr algn="ctr" fontAlgn="auto">
              <a:spcBef>
                <a:spcPts val="0"/>
              </a:spcBef>
              <a:spcAft>
                <a:spcPts val="0"/>
              </a:spcAft>
              <a:defRPr/>
            </a:pPr>
            <a:r>
              <a:rPr lang="fr-FR" sz="2400" b="1" dirty="0" err="1">
                <a:solidFill>
                  <a:schemeClr val="bg1">
                    <a:lumMod val="85000"/>
                  </a:schemeClr>
                </a:solidFill>
                <a:latin typeface="Arial" pitchFamily="34" charset="0"/>
                <a:cs typeface="Arial" pitchFamily="34" charset="0"/>
              </a:rPr>
              <a:t>University</a:t>
            </a:r>
            <a:r>
              <a:rPr lang="fr-FR" sz="2400" b="1" dirty="0">
                <a:solidFill>
                  <a:schemeClr val="bg1">
                    <a:lumMod val="85000"/>
                  </a:schemeClr>
                </a:solidFill>
                <a:latin typeface="Arial" pitchFamily="34" charset="0"/>
                <a:cs typeface="Arial" pitchFamily="34" charset="0"/>
              </a:rPr>
              <a:t> of Mons</a:t>
            </a:r>
            <a:endParaRPr lang="fr-BE" sz="2400" b="1" dirty="0">
              <a:solidFill>
                <a:schemeClr val="bg1">
                  <a:lumMod val="85000"/>
                </a:schemeClr>
              </a:solidFill>
              <a:latin typeface="Arial" pitchFamily="34" charset="0"/>
              <a:cs typeface="Arial" pitchFamily="34" charset="0"/>
            </a:endParaRPr>
          </a:p>
        </p:txBody>
      </p:sp>
      <p:sp>
        <p:nvSpPr>
          <p:cNvPr id="10" name="Titre 9"/>
          <p:cNvSpPr>
            <a:spLocks noGrp="1"/>
          </p:cNvSpPr>
          <p:nvPr>
            <p:ph type="title"/>
          </p:nvPr>
        </p:nvSpPr>
        <p:spPr/>
        <p:txBody>
          <a:bodyPr/>
          <a:lstStyle>
            <a:lvl1pPr algn="l">
              <a:defRPr sz="5100" b="0">
                <a:solidFill>
                  <a:schemeClr val="accent2"/>
                </a:solidFill>
              </a:defRPr>
            </a:lvl1pPr>
          </a:lstStyle>
          <a:p>
            <a:r>
              <a:rPr lang="fr-FR" dirty="0"/>
              <a:t>Cliquez pour modifier le style du titre</a:t>
            </a:r>
            <a:endParaRPr lang="fr-BE" dirty="0"/>
          </a:p>
        </p:txBody>
      </p:sp>
      <p:sp>
        <p:nvSpPr>
          <p:cNvPr id="16" name="Espace réservé du contenu 15"/>
          <p:cNvSpPr>
            <a:spLocks noGrp="1"/>
          </p:cNvSpPr>
          <p:nvPr>
            <p:ph sz="quarter" idx="12"/>
          </p:nvPr>
        </p:nvSpPr>
        <p:spPr>
          <a:xfrm>
            <a:off x="933450" y="2414588"/>
            <a:ext cx="8115300" cy="6772275"/>
          </a:xfrm>
        </p:spPr>
        <p:txBody>
          <a:bodyPr/>
          <a:lstStyle>
            <a:lvl1pPr marL="0" indent="0">
              <a:buNone/>
              <a:defRPr sz="4200"/>
            </a:lvl1pPr>
            <a:lvl2pPr>
              <a:defRPr kumimoji="0" lang="fr-FR" sz="36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3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2700" kern="1200" dirty="0" smtClean="0">
                <a:solidFill>
                  <a:schemeClr val="tx1"/>
                </a:solidFill>
                <a:latin typeface="+mn-lt"/>
                <a:ea typeface="+mn-ea"/>
                <a:cs typeface="+mn-cs"/>
              </a:defRPr>
            </a:lvl4pPr>
            <a:lvl5pPr>
              <a:defRPr lang="fr-BE" sz="24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7" name="Espace réservé du contenu 15"/>
          <p:cNvSpPr>
            <a:spLocks noGrp="1"/>
          </p:cNvSpPr>
          <p:nvPr>
            <p:ph sz="quarter" idx="13"/>
          </p:nvPr>
        </p:nvSpPr>
        <p:spPr>
          <a:xfrm>
            <a:off x="9277350" y="2414588"/>
            <a:ext cx="8115300" cy="6772275"/>
          </a:xfrm>
        </p:spPr>
        <p:txBody>
          <a:bodyPr/>
          <a:lstStyle>
            <a:lvl1pPr marL="0" indent="0">
              <a:buNone/>
              <a:defRPr sz="4200"/>
            </a:lvl1pPr>
            <a:lvl2pPr>
              <a:defRPr kumimoji="0" lang="fr-FR" sz="36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3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2700" kern="1200" dirty="0" smtClean="0">
                <a:solidFill>
                  <a:schemeClr val="tx1"/>
                </a:solidFill>
                <a:latin typeface="+mn-lt"/>
                <a:ea typeface="+mn-ea"/>
                <a:cs typeface="+mn-cs"/>
              </a:defRPr>
            </a:lvl4pPr>
            <a:lvl5pPr>
              <a:defRPr lang="fr-BE" sz="24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7" name="Espace réservé du numéro de diapositive 10"/>
          <p:cNvSpPr>
            <a:spLocks noGrp="1"/>
          </p:cNvSpPr>
          <p:nvPr>
            <p:ph type="sldNum" sz="quarter" idx="14"/>
          </p:nvPr>
        </p:nvSpPr>
        <p:spPr/>
        <p:txBody>
          <a:bodyPr/>
          <a:lstStyle>
            <a:lvl1pPr>
              <a:defRPr/>
            </a:lvl1pPr>
          </a:lstStyle>
          <a:p>
            <a:pPr>
              <a:defRPr/>
            </a:pPr>
            <a:fld id="{FE2617E4-4894-4A65-BE9D-81D8AD4FAD7A}" type="slidenum">
              <a:rPr lang="fr-BE"/>
              <a:pPr>
                <a:defRPr/>
              </a:pPr>
              <a:t>‹N°›</a:t>
            </a:fld>
            <a:endParaRPr lang="fr-BE"/>
          </a:p>
        </p:txBody>
      </p:sp>
      <p:sp>
        <p:nvSpPr>
          <p:cNvPr id="8" name="Espace réservé du pied de page 12"/>
          <p:cNvSpPr>
            <a:spLocks noGrp="1"/>
          </p:cNvSpPr>
          <p:nvPr>
            <p:ph type="ftr" sz="quarter" idx="15"/>
          </p:nvPr>
        </p:nvSpPr>
        <p:spPr/>
        <p:txBody>
          <a:bodyPr/>
          <a:lstStyle>
            <a:lvl1pPr>
              <a:defRPr/>
            </a:lvl1pPr>
          </a:lstStyle>
          <a:p>
            <a:pPr>
              <a:defRPr/>
            </a:pPr>
            <a:r>
              <a:rPr lang="fr-BE"/>
              <a:t>Lorenzo COLANTONIO | Université de Mons | Présentation CRAN - UMONS - 27 mai 2022</a:t>
            </a:r>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Lorenzo">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2" cstate="print"/>
          <a:srcRect/>
          <a:stretch>
            <a:fillRect/>
          </a:stretch>
        </p:blipFill>
        <p:spPr bwMode="auto">
          <a:xfrm>
            <a:off x="374652" y="8860634"/>
            <a:ext cx="2929116" cy="919163"/>
          </a:xfrm>
          <a:prstGeom prst="rect">
            <a:avLst/>
          </a:prstGeom>
          <a:noFill/>
          <a:ln w="9525">
            <a:noFill/>
            <a:miter lim="800000"/>
            <a:headEnd/>
            <a:tailEnd/>
          </a:ln>
        </p:spPr>
      </p:pic>
      <p:sp>
        <p:nvSpPr>
          <p:cNvPr id="3" name="Sous-titre 2"/>
          <p:cNvSpPr>
            <a:spLocks noGrp="1"/>
          </p:cNvSpPr>
          <p:nvPr>
            <p:ph type="subTitle" idx="1"/>
          </p:nvPr>
        </p:nvSpPr>
        <p:spPr>
          <a:xfrm>
            <a:off x="4362450" y="5529264"/>
            <a:ext cx="13601700" cy="814386"/>
          </a:xfrm>
        </p:spPr>
        <p:txBody>
          <a:bodyPr>
            <a:noAutofit/>
          </a:bodyPr>
          <a:lstStyle>
            <a:lvl1pPr marL="514350" indent="-514350" algn="l">
              <a:buNone/>
              <a:defRPr kumimoji="0" lang="fr-BE" sz="6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pPr lvl="0"/>
            <a:r>
              <a:rPr lang="fr-FR" dirty="0"/>
              <a:t>Cliquez pour modifier le style des sous-titres du masque</a:t>
            </a:r>
            <a:endParaRPr lang="fr-BE" dirty="0"/>
          </a:p>
        </p:txBody>
      </p:sp>
      <p:sp>
        <p:nvSpPr>
          <p:cNvPr id="15" name="Titre 14"/>
          <p:cNvSpPr>
            <a:spLocks noGrp="1"/>
          </p:cNvSpPr>
          <p:nvPr>
            <p:ph type="title"/>
          </p:nvPr>
        </p:nvSpPr>
        <p:spPr>
          <a:xfrm>
            <a:off x="4362452" y="3555207"/>
            <a:ext cx="13658850" cy="1959768"/>
          </a:xfrm>
        </p:spPr>
        <p:txBody>
          <a:bodyPr>
            <a:noAutofit/>
          </a:bodyPr>
          <a:lstStyle>
            <a:lvl1pPr>
              <a:defRPr kumimoji="0" lang="fr-BE" sz="81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4362450" y="7800978"/>
            <a:ext cx="13563600" cy="685800"/>
          </a:xfrm>
        </p:spPr>
        <p:txBody>
          <a:bodyPr/>
          <a:lstStyle>
            <a:lvl1pPr>
              <a:buNone/>
              <a:defRPr sz="3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4362450" y="7125911"/>
            <a:ext cx="13582650" cy="614363"/>
          </a:xfrm>
        </p:spPr>
        <p:txBody>
          <a:bodyPr>
            <a:noAutofit/>
          </a:bodyPr>
          <a:lstStyle>
            <a:lvl1pPr>
              <a:buNone/>
              <a:defRPr sz="4200"/>
            </a:lvl1pPr>
          </a:lstStyle>
          <a:p>
            <a:pPr lvl="0"/>
            <a:r>
              <a:rPr lang="fr-FR" dirty="0"/>
              <a:t>Cliquez pour modifier les styles du texte du masque</a:t>
            </a:r>
          </a:p>
        </p:txBody>
      </p:sp>
      <p:pic>
        <p:nvPicPr>
          <p:cNvPr id="10" name="Image 9" descr="Une image contenant texte, clipart&#10;&#10;Description générée automatiquement">
            <a:extLst>
              <a:ext uri="{FF2B5EF4-FFF2-40B4-BE49-F238E27FC236}">
                <a16:creationId xmlns:a16="http://schemas.microsoft.com/office/drawing/2014/main" id="{A43C3D56-9314-41CB-917F-35EC7729F6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5" t="-2121" b="-1"/>
          <a:stretch/>
        </p:blipFill>
        <p:spPr>
          <a:xfrm>
            <a:off x="15059027" y="8854664"/>
            <a:ext cx="3228975" cy="1265528"/>
          </a:xfrm>
          <a:prstGeom prst="rect">
            <a:avLst/>
          </a:prstGeom>
        </p:spPr>
      </p:pic>
      <p:pic>
        <p:nvPicPr>
          <p:cNvPr id="5" name="Image 4" descr="Une image contenant bâtiment, extérieur, vieux, pierre&#10;&#10;Description générée automatiquement">
            <a:extLst>
              <a:ext uri="{FF2B5EF4-FFF2-40B4-BE49-F238E27FC236}">
                <a16:creationId xmlns:a16="http://schemas.microsoft.com/office/drawing/2014/main" id="{6636C03C-2E54-4F17-8046-8AA06DC247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77721"/>
            <a:ext cx="4214553" cy="7131558"/>
          </a:xfrm>
          <a:prstGeom prst="rect">
            <a:avLst/>
          </a:prstGeom>
        </p:spPr>
      </p:pic>
      <p:pic>
        <p:nvPicPr>
          <p:cNvPr id="9" name="Image 8" descr="Une image contenant texte, Police, Graphique, graphisme&#10;&#10;Le contenu généré par l’IA peut être incorrect.">
            <a:extLst>
              <a:ext uri="{FF2B5EF4-FFF2-40B4-BE49-F238E27FC236}">
                <a16:creationId xmlns:a16="http://schemas.microsoft.com/office/drawing/2014/main" id="{5283B440-EBC3-8BC7-7CE6-CAA32B0098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503" y="344868"/>
            <a:ext cx="2732265" cy="918998"/>
          </a:xfrm>
          <a:prstGeom prst="rect">
            <a:avLst/>
          </a:prstGeom>
        </p:spPr>
      </p:pic>
    </p:spTree>
    <p:extLst>
      <p:ext uri="{BB962C8B-B14F-4D97-AF65-F5344CB8AC3E}">
        <p14:creationId xmlns:p14="http://schemas.microsoft.com/office/powerpoint/2010/main" val="153676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9870282"/>
            <a:ext cx="18288000" cy="416718"/>
          </a:xfrm>
          <a:prstGeom prst="rect">
            <a:avLst/>
          </a:prstGeom>
          <a:noFill/>
          <a:ln w="9525">
            <a:noFill/>
            <a:miter lim="800000"/>
            <a:headEnd/>
            <a:tailEnd/>
          </a:ln>
        </p:spPr>
      </p:pic>
      <p:sp>
        <p:nvSpPr>
          <p:cNvPr id="6" name="ZoneTexte 5"/>
          <p:cNvSpPr txBox="1"/>
          <p:nvPr userDrawn="1"/>
        </p:nvSpPr>
        <p:spPr>
          <a:xfrm>
            <a:off x="-19050" y="9815513"/>
            <a:ext cx="4457700" cy="461665"/>
          </a:xfrm>
          <a:prstGeom prst="rect">
            <a:avLst/>
          </a:prstGeom>
          <a:noFill/>
        </p:spPr>
        <p:txBody>
          <a:bodyPr wrap="square">
            <a:spAutoFit/>
          </a:bodyPr>
          <a:lstStyle/>
          <a:p>
            <a:pPr algn="ctr" fontAlgn="auto">
              <a:spcBef>
                <a:spcPts val="0"/>
              </a:spcBef>
              <a:spcAft>
                <a:spcPts val="0"/>
              </a:spcAft>
              <a:defRPr/>
            </a:pPr>
            <a:r>
              <a:rPr lang="fr-FR" sz="2400" b="1" dirty="0" err="1">
                <a:solidFill>
                  <a:schemeClr val="bg1">
                    <a:lumMod val="85000"/>
                  </a:schemeClr>
                </a:solidFill>
                <a:latin typeface="Arial" pitchFamily="34" charset="0"/>
                <a:cs typeface="Arial" pitchFamily="34" charset="0"/>
              </a:rPr>
              <a:t>University</a:t>
            </a:r>
            <a:r>
              <a:rPr lang="fr-FR" sz="2400" b="1" dirty="0">
                <a:solidFill>
                  <a:schemeClr val="bg1">
                    <a:lumMod val="85000"/>
                  </a:schemeClr>
                </a:solidFill>
                <a:latin typeface="Arial" pitchFamily="34" charset="0"/>
                <a:cs typeface="Arial" pitchFamily="34" charset="0"/>
              </a:rPr>
              <a:t> of Mons</a:t>
            </a:r>
            <a:endParaRPr lang="fr-BE" sz="2400" b="1" dirty="0">
              <a:solidFill>
                <a:schemeClr val="bg1">
                  <a:lumMod val="85000"/>
                </a:schemeClr>
              </a:solidFill>
              <a:latin typeface="Arial" pitchFamily="34" charset="0"/>
              <a:cs typeface="Arial" pitchFamily="34" charset="0"/>
            </a:endParaRPr>
          </a:p>
        </p:txBody>
      </p:sp>
      <p:sp>
        <p:nvSpPr>
          <p:cNvPr id="2" name="Titre 1"/>
          <p:cNvSpPr>
            <a:spLocks noGrp="1"/>
          </p:cNvSpPr>
          <p:nvPr>
            <p:ph type="title"/>
          </p:nvPr>
        </p:nvSpPr>
        <p:spPr>
          <a:xfrm>
            <a:off x="4838700" y="411957"/>
            <a:ext cx="12534900" cy="1714500"/>
          </a:xfrm>
        </p:spPr>
        <p:txBody>
          <a:bodyPr>
            <a:noAutofit/>
          </a:bodyPr>
          <a:lstStyle>
            <a:lvl1pPr algn="l">
              <a:defRPr kumimoji="0" lang="fr-BE" sz="5100" b="0"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dirty="0"/>
              <a:t>Cliquez pour modifier le style du titre</a:t>
            </a:r>
            <a:endParaRPr lang="fr-BE" dirty="0"/>
          </a:p>
        </p:txBody>
      </p:sp>
      <p:sp>
        <p:nvSpPr>
          <p:cNvPr id="3" name="Espace réservé du contenu 2"/>
          <p:cNvSpPr>
            <a:spLocks noGrp="1"/>
          </p:cNvSpPr>
          <p:nvPr>
            <p:ph idx="1"/>
          </p:nvPr>
        </p:nvSpPr>
        <p:spPr>
          <a:xfrm>
            <a:off x="4857751" y="2400302"/>
            <a:ext cx="12515849" cy="6788945"/>
          </a:xfrm>
        </p:spPr>
        <p:txBody>
          <a:bodyPr/>
          <a:lstStyle>
            <a:lvl1pPr>
              <a:buFontTx/>
              <a:buNone/>
              <a:defRPr kumimoji="0" lang="fr-FR" sz="48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271463" indent="-271463">
              <a:buClr>
                <a:srgbClr val="00ABCC"/>
              </a:buClr>
              <a:buFont typeface="Wingdings" pitchFamily="2" charset="2"/>
              <a:buChar char="§"/>
              <a:defRPr kumimoji="0" lang="fr-FR" sz="36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671513" indent="-271463">
              <a:buClr>
                <a:srgbClr val="C44C4C"/>
              </a:buClr>
              <a:buFont typeface="Wingdings" pitchFamily="2" charset="2"/>
              <a:buChar char="§"/>
              <a:defRPr kumimoji="0" lang="fr-FR" sz="3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1071563" indent="-271463">
              <a:buClr>
                <a:schemeClr val="bg1">
                  <a:lumMod val="65000"/>
                </a:schemeClr>
              </a:buClr>
              <a:buFont typeface="Wingdings" pitchFamily="2" charset="2"/>
              <a:buChar char="§"/>
              <a:defRPr sz="2700"/>
            </a:lvl4pPr>
            <a:lvl5pPr marL="1485900" indent="-257175">
              <a:buFont typeface="Wingdings" pitchFamily="2" charset="2"/>
              <a:buChar char="§"/>
              <a:defRPr sz="24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3" name="Espace réservé pour une image  12"/>
          <p:cNvSpPr>
            <a:spLocks noGrp="1"/>
          </p:cNvSpPr>
          <p:nvPr>
            <p:ph type="pic" sz="quarter" idx="12"/>
          </p:nvPr>
        </p:nvSpPr>
        <p:spPr>
          <a:xfrm>
            <a:off x="2" y="114300"/>
            <a:ext cx="4454993" cy="9772650"/>
          </a:xfrm>
        </p:spPr>
        <p:txBody>
          <a:bodyPr/>
          <a:lstStyle/>
          <a:p>
            <a:pPr lvl="0"/>
            <a:endParaRPr lang="fr-BE" noProof="0"/>
          </a:p>
        </p:txBody>
      </p:sp>
      <p:sp>
        <p:nvSpPr>
          <p:cNvPr id="7" name="Espace réservé du numéro de diapositive 11"/>
          <p:cNvSpPr>
            <a:spLocks noGrp="1"/>
          </p:cNvSpPr>
          <p:nvPr>
            <p:ph type="sldNum" sz="quarter" idx="13"/>
          </p:nvPr>
        </p:nvSpPr>
        <p:spPr/>
        <p:txBody>
          <a:bodyPr/>
          <a:lstStyle>
            <a:lvl1pPr>
              <a:defRPr/>
            </a:lvl1pPr>
          </a:lstStyle>
          <a:p>
            <a:pPr>
              <a:defRPr/>
            </a:pPr>
            <a:fld id="{EF638697-95BF-4A22-A184-226172814C3E}" type="slidenum">
              <a:rPr lang="fr-BE"/>
              <a:pPr>
                <a:defRPr/>
              </a:pPr>
              <a:t>‹N°›</a:t>
            </a:fld>
            <a:endParaRPr lang="fr-BE"/>
          </a:p>
        </p:txBody>
      </p:sp>
      <p:sp>
        <p:nvSpPr>
          <p:cNvPr id="8" name="Espace réservé du pied de page 13"/>
          <p:cNvSpPr>
            <a:spLocks noGrp="1"/>
          </p:cNvSpPr>
          <p:nvPr>
            <p:ph type="ftr" sz="quarter" idx="14"/>
          </p:nvPr>
        </p:nvSpPr>
        <p:spPr/>
        <p:txBody>
          <a:bodyPr/>
          <a:lstStyle>
            <a:lvl1pPr>
              <a:defRPr/>
            </a:lvl1pPr>
          </a:lstStyle>
          <a:p>
            <a:pPr>
              <a:defRPr/>
            </a:pPr>
            <a:r>
              <a:rPr lang="fr-BE"/>
              <a:t>Lorenzo COLANTONIO | Université de Mons | Présentation CRAN - UMONS - 27 mai 2022</a:t>
            </a:r>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269" t="20290" r="13968" b="25948"/>
          <a:stretch>
            <a:fillRect/>
          </a:stretch>
        </p:blipFill>
        <p:spPr bwMode="auto">
          <a:xfrm>
            <a:off x="0" y="9870282"/>
            <a:ext cx="18288000" cy="416718"/>
          </a:xfrm>
          <a:prstGeom prst="rect">
            <a:avLst/>
          </a:prstGeom>
          <a:noFill/>
          <a:ln w="9525">
            <a:noFill/>
            <a:miter lim="800000"/>
            <a:headEnd/>
            <a:tailEnd/>
          </a:ln>
        </p:spPr>
      </p:pic>
      <p:sp>
        <p:nvSpPr>
          <p:cNvPr id="5" name="ZoneTexte 4"/>
          <p:cNvSpPr txBox="1"/>
          <p:nvPr userDrawn="1"/>
        </p:nvSpPr>
        <p:spPr>
          <a:xfrm>
            <a:off x="-19050" y="9815513"/>
            <a:ext cx="4457700" cy="461665"/>
          </a:xfrm>
          <a:prstGeom prst="rect">
            <a:avLst/>
          </a:prstGeom>
          <a:noFill/>
        </p:spPr>
        <p:txBody>
          <a:bodyPr wrap="square">
            <a:spAutoFit/>
          </a:bodyPr>
          <a:lstStyle/>
          <a:p>
            <a:pPr algn="ctr" fontAlgn="auto">
              <a:spcBef>
                <a:spcPts val="0"/>
              </a:spcBef>
              <a:spcAft>
                <a:spcPts val="0"/>
              </a:spcAft>
              <a:defRPr/>
            </a:pPr>
            <a:r>
              <a:rPr lang="fr-FR" sz="2400" b="1" dirty="0" err="1">
                <a:solidFill>
                  <a:schemeClr val="bg1">
                    <a:lumMod val="85000"/>
                  </a:schemeClr>
                </a:solidFill>
                <a:latin typeface="Arial" pitchFamily="34" charset="0"/>
                <a:cs typeface="Arial" pitchFamily="34" charset="0"/>
              </a:rPr>
              <a:t>University</a:t>
            </a:r>
            <a:r>
              <a:rPr lang="fr-FR" sz="2400" b="1">
                <a:solidFill>
                  <a:schemeClr val="bg1">
                    <a:lumMod val="85000"/>
                  </a:schemeClr>
                </a:solidFill>
                <a:latin typeface="Arial" pitchFamily="34" charset="0"/>
                <a:cs typeface="Arial" pitchFamily="34" charset="0"/>
              </a:rPr>
              <a:t> of Mons</a:t>
            </a:r>
            <a:endParaRPr lang="fr-BE" sz="2400" b="1" dirty="0">
              <a:solidFill>
                <a:schemeClr val="bg1">
                  <a:lumMod val="85000"/>
                </a:schemeClr>
              </a:solidFill>
              <a:latin typeface="Arial" pitchFamily="34" charset="0"/>
              <a:cs typeface="Arial" pitchFamily="34" charset="0"/>
            </a:endParaRPr>
          </a:p>
        </p:txBody>
      </p:sp>
      <p:sp>
        <p:nvSpPr>
          <p:cNvPr id="3" name="Espace réservé du contenu 2"/>
          <p:cNvSpPr>
            <a:spLocks noGrp="1"/>
          </p:cNvSpPr>
          <p:nvPr>
            <p:ph idx="1"/>
          </p:nvPr>
        </p:nvSpPr>
        <p:spPr>
          <a:xfrm>
            <a:off x="914400" y="1742305"/>
            <a:ext cx="17373600" cy="8127977"/>
          </a:xfrm>
        </p:spPr>
        <p:txBody>
          <a:bodyPr/>
          <a:lstStyle>
            <a:lvl1pPr marL="0" indent="0">
              <a:buFont typeface="Wingdings" panose="05000000000000000000" pitchFamily="2" charset="2"/>
              <a:buNone/>
              <a:defRPr kumimoji="0" lang="fr-FR" sz="4800" b="0" i="0" u="none" strike="noStrike" kern="1200" cap="none" normalizeH="0" baseline="0" dirty="0" smtClean="0">
                <a:ln>
                  <a:noFill/>
                </a:ln>
                <a:solidFill>
                  <a:schemeClr val="tx1"/>
                </a:solidFill>
                <a:effectLst/>
                <a:latin typeface="Calibri" pitchFamily="34" charset="0"/>
                <a:ea typeface="Times New Roman" pitchFamily="18" charset="0"/>
                <a:cs typeface="Times New Roman" pitchFamily="18" charset="0"/>
              </a:defRPr>
            </a:lvl1pPr>
            <a:lvl2pPr marL="271463" indent="-271463">
              <a:buClr>
                <a:srgbClr val="00ABCC"/>
              </a:buClr>
              <a:buFont typeface="Wingdings" pitchFamily="2" charset="2"/>
              <a:buChar char="§"/>
              <a:defRPr kumimoji="0" lang="fr-FR" sz="42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671513" indent="-271463">
              <a:buClr>
                <a:srgbClr val="C44C4C"/>
              </a:buClr>
              <a:buFont typeface="Wingdings" pitchFamily="2" charset="2"/>
              <a:buChar char="§"/>
              <a:defRPr kumimoji="0" lang="fr-FR" sz="36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1071563" indent="-271463">
              <a:buClr>
                <a:schemeClr val="bg1">
                  <a:lumMod val="65000"/>
                </a:schemeClr>
              </a:buClr>
              <a:buFont typeface="Wingdings" pitchFamily="2" charset="2"/>
              <a:buChar char="§"/>
              <a:defRPr sz="3000">
                <a:solidFill>
                  <a:schemeClr val="tx1"/>
                </a:solidFill>
              </a:defRPr>
            </a:lvl4pPr>
            <a:lvl5pPr marL="1485900" indent="-257175">
              <a:buFont typeface="Wingdings" pitchFamily="2" charset="2"/>
              <a:buChar char="§"/>
              <a:defRPr sz="2700">
                <a:solidFill>
                  <a:schemeClr val="tx1"/>
                </a:solidFill>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1" name="Titre 10"/>
          <p:cNvSpPr>
            <a:spLocks noGrp="1"/>
          </p:cNvSpPr>
          <p:nvPr>
            <p:ph type="title" hasCustomPrompt="1"/>
          </p:nvPr>
        </p:nvSpPr>
        <p:spPr>
          <a:xfrm>
            <a:off x="914400" y="411959"/>
            <a:ext cx="17373600" cy="1070855"/>
          </a:xfrm>
        </p:spPr>
        <p:txBody>
          <a:bodyPr/>
          <a:lstStyle>
            <a:lvl1pPr algn="l">
              <a:defRPr sz="6600" b="0">
                <a:solidFill>
                  <a:schemeClr val="accent2"/>
                </a:solidFill>
              </a:defRPr>
            </a:lvl1pPr>
          </a:lstStyle>
          <a:p>
            <a:r>
              <a:rPr lang="fr-FR" dirty="0"/>
              <a:t>Cliquez pour modifier le style du titre</a:t>
            </a:r>
            <a:endParaRPr lang="fr-BE" dirty="0"/>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fr-BE"/>
              <a:pPr>
                <a:defRPr/>
              </a:pPr>
              <a:t>‹N°›</a:t>
            </a:fld>
            <a:endParaRPr lang="fr-BE"/>
          </a:p>
        </p:txBody>
      </p:sp>
      <p:sp>
        <p:nvSpPr>
          <p:cNvPr id="7" name="Espace réservé du pied de page 13"/>
          <p:cNvSpPr>
            <a:spLocks noGrp="1"/>
          </p:cNvSpPr>
          <p:nvPr>
            <p:ph type="ftr" sz="quarter" idx="11"/>
          </p:nvPr>
        </p:nvSpPr>
        <p:spPr/>
        <p:txBody>
          <a:bodyPr/>
          <a:lstStyle>
            <a:lvl1pPr>
              <a:defRPr/>
            </a:lvl1pPr>
          </a:lstStyle>
          <a:p>
            <a:pPr>
              <a:defRPr/>
            </a:pPr>
            <a:r>
              <a:rPr lang="it-IT"/>
              <a:t>Lorenzo COLANTONIO | lorenzo.colantonio@umons.ac.be | ESREL 2024</a:t>
            </a:r>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69" t="20290" r="13968" b="25948"/>
          <a:stretch>
            <a:fillRect/>
          </a:stretch>
        </p:blipFill>
        <p:spPr bwMode="auto">
          <a:xfrm>
            <a:off x="0" y="9870282"/>
            <a:ext cx="18288000" cy="41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9050" y="9815513"/>
            <a:ext cx="4457700" cy="46166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BE" sz="2400" b="1" dirty="0" err="1">
                <a:solidFill>
                  <a:srgbClr val="A6A6A6"/>
                </a:solidFill>
              </a:rPr>
              <a:t>University</a:t>
            </a:r>
            <a:r>
              <a:rPr lang="fr-BE" sz="2400" b="1" dirty="0">
                <a:solidFill>
                  <a:srgbClr val="A6A6A6"/>
                </a:solidFill>
              </a:rPr>
              <a:t> of Mons</a:t>
            </a:r>
          </a:p>
        </p:txBody>
      </p:sp>
      <p:sp>
        <p:nvSpPr>
          <p:cNvPr id="3" name="Espace réservé du contenu 2"/>
          <p:cNvSpPr>
            <a:spLocks noGrp="1"/>
          </p:cNvSpPr>
          <p:nvPr>
            <p:ph idx="1"/>
          </p:nvPr>
        </p:nvSpPr>
        <p:spPr/>
        <p:txBody>
          <a:bodyPr/>
          <a:lstStyle>
            <a:lvl1pPr>
              <a:buFontTx/>
              <a:buNone/>
              <a:defRPr kumimoji="0" lang="fr-FR" sz="48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271463" indent="-271463">
              <a:buClr>
                <a:srgbClr val="00ABCC"/>
              </a:buClr>
              <a:buFont typeface="Wingdings" pitchFamily="2" charset="2"/>
              <a:buChar char="§"/>
              <a:defRPr kumimoji="0" lang="fr-FR" sz="36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671513" indent="-271463">
              <a:buClr>
                <a:srgbClr val="C44C4C"/>
              </a:buClr>
              <a:buFont typeface="Wingdings" pitchFamily="2" charset="2"/>
              <a:buChar char="§"/>
              <a:defRPr kumimoji="0" lang="fr-FR" sz="3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1071563" indent="-271463">
              <a:buClr>
                <a:schemeClr val="bg1">
                  <a:lumMod val="65000"/>
                </a:schemeClr>
              </a:buClr>
              <a:buFont typeface="Wingdings" pitchFamily="2" charset="2"/>
              <a:buChar char="§"/>
              <a:defRPr sz="2700"/>
            </a:lvl4pPr>
            <a:lvl5pPr marL="1485900" indent="-257175">
              <a:buFont typeface="Wingdings" pitchFamily="2" charset="2"/>
              <a:buChar char="§"/>
              <a:defRPr sz="24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p:txBody>
          <a:bodyPr/>
          <a:lstStyle>
            <a:lvl1pPr>
              <a:defRPr>
                <a:solidFill>
                  <a:schemeClr val="accent2"/>
                </a:solidFill>
              </a:defRPr>
            </a:lvl1pPr>
          </a:lstStyle>
          <a:p>
            <a:r>
              <a:rPr lang="fr-FR"/>
              <a:t>Cliquez pour modifier le style du titre</a:t>
            </a:r>
            <a:endParaRPr lang="fr-BE" dirty="0"/>
          </a:p>
        </p:txBody>
      </p:sp>
      <p:sp>
        <p:nvSpPr>
          <p:cNvPr id="6" name="Espace réservé du numéro de diapositive 7"/>
          <p:cNvSpPr>
            <a:spLocks noGrp="1"/>
          </p:cNvSpPr>
          <p:nvPr>
            <p:ph type="sldNum" sz="quarter" idx="10"/>
          </p:nvPr>
        </p:nvSpPr>
        <p:spPr/>
        <p:txBody>
          <a:bodyPr/>
          <a:lstStyle>
            <a:lvl1pPr>
              <a:defRPr/>
            </a:lvl1pPr>
          </a:lstStyle>
          <a:p>
            <a:pPr>
              <a:defRPr/>
            </a:pPr>
            <a:fld id="{55BB8966-58B8-4649-83D7-62B93E685D0E}" type="slidenum">
              <a:rPr lang="fr-BE">
                <a:solidFill>
                  <a:prstClr val="black"/>
                </a:solidFill>
              </a:rPr>
              <a:pPr>
                <a:defRPr/>
              </a:pPr>
              <a:t>‹N°›</a:t>
            </a:fld>
            <a:endParaRPr lang="fr-BE" dirty="0">
              <a:solidFill>
                <a:prstClr val="black"/>
              </a:solidFill>
            </a:endParaRPr>
          </a:p>
        </p:txBody>
      </p:sp>
      <p:sp>
        <p:nvSpPr>
          <p:cNvPr id="7" name="Espace réservé du pied de page 13"/>
          <p:cNvSpPr>
            <a:spLocks noGrp="1"/>
          </p:cNvSpPr>
          <p:nvPr>
            <p:ph type="ftr" sz="quarter" idx="11"/>
          </p:nvPr>
        </p:nvSpPr>
        <p:spPr/>
        <p:txBody>
          <a:bodyPr/>
          <a:lstStyle>
            <a:lvl1pPr>
              <a:defRPr/>
            </a:lvl1pPr>
          </a:lstStyle>
          <a:p>
            <a:pPr>
              <a:defRPr/>
            </a:pPr>
            <a:r>
              <a:rPr lang="en-GB">
                <a:solidFill>
                  <a:prstClr val="black"/>
                </a:solidFill>
              </a:rPr>
              <a:t>Valentin Dambly | Dept. Theoretical Mechanics, Dynamics and Vibrations</a:t>
            </a:r>
            <a:endParaRPr lang="fr-BE">
              <a:solidFill>
                <a:prstClr val="black"/>
              </a:solidFill>
            </a:endParaRPr>
          </a:p>
        </p:txBody>
      </p:sp>
    </p:spTree>
    <p:extLst>
      <p:ext uri="{BB962C8B-B14F-4D97-AF65-F5344CB8AC3E}">
        <p14:creationId xmlns:p14="http://schemas.microsoft.com/office/powerpoint/2010/main" val="2838620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914400" y="411957"/>
            <a:ext cx="16459200" cy="1714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endParaRPr lang="fr-BE" dirty="0"/>
          </a:p>
        </p:txBody>
      </p:sp>
      <p:sp>
        <p:nvSpPr>
          <p:cNvPr id="3" name="Espace réservé du texte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pic>
        <p:nvPicPr>
          <p:cNvPr id="1028" name="Picture 2"/>
          <p:cNvPicPr>
            <a:picLocks noChangeAspect="1" noChangeArrowheads="1"/>
          </p:cNvPicPr>
          <p:nvPr userDrawn="1"/>
        </p:nvPicPr>
        <p:blipFill>
          <a:blip r:embed="rId5" cstate="print"/>
          <a:srcRect l="269" t="20290" r="13968" b="25948"/>
          <a:stretch>
            <a:fillRect/>
          </a:stretch>
        </p:blipFill>
        <p:spPr bwMode="auto">
          <a:xfrm>
            <a:off x="0" y="0"/>
            <a:ext cx="18288000" cy="116682"/>
          </a:xfrm>
          <a:prstGeom prst="rect">
            <a:avLst/>
          </a:prstGeom>
          <a:noFill/>
          <a:ln w="9525">
            <a:noFill/>
            <a:miter lim="800000"/>
            <a:headEnd/>
            <a:tailEnd/>
          </a:ln>
        </p:spPr>
      </p:pic>
      <p:pic>
        <p:nvPicPr>
          <p:cNvPr id="1029" name="Picture 2"/>
          <p:cNvPicPr>
            <a:picLocks noChangeAspect="1" noChangeArrowheads="1"/>
          </p:cNvPicPr>
          <p:nvPr userDrawn="1"/>
        </p:nvPicPr>
        <p:blipFill>
          <a:blip r:embed="rId5" cstate="print"/>
          <a:srcRect l="269" t="20290" r="13968" b="25948"/>
          <a:stretch>
            <a:fillRect/>
          </a:stretch>
        </p:blipFill>
        <p:spPr bwMode="auto">
          <a:xfrm>
            <a:off x="0" y="10170322"/>
            <a:ext cx="18288000" cy="116681"/>
          </a:xfrm>
          <a:prstGeom prst="rect">
            <a:avLst/>
          </a:prstGeom>
          <a:noFill/>
          <a:ln w="9525">
            <a:noFill/>
            <a:miter lim="800000"/>
            <a:headEnd/>
            <a:tailEnd/>
          </a:ln>
        </p:spPr>
      </p:pic>
      <p:sp>
        <p:nvSpPr>
          <p:cNvPr id="6" name="Espace réservé du pied de page 5"/>
          <p:cNvSpPr>
            <a:spLocks noGrp="1"/>
          </p:cNvSpPr>
          <p:nvPr>
            <p:ph type="ftr" sz="quarter" idx="3"/>
          </p:nvPr>
        </p:nvSpPr>
        <p:spPr>
          <a:xfrm>
            <a:off x="4457700" y="9872665"/>
            <a:ext cx="12801600" cy="414338"/>
          </a:xfrm>
          <a:prstGeom prst="rect">
            <a:avLst/>
          </a:prstGeom>
        </p:spPr>
        <p:txBody>
          <a:bodyPr vert="horz" lIns="91440" tIns="45720" rIns="91440" bIns="45720" rtlCol="0" anchor="ctr"/>
          <a:lstStyle>
            <a:lvl1pPr algn="l" fontAlgn="auto">
              <a:spcBef>
                <a:spcPts val="0"/>
              </a:spcBef>
              <a:spcAft>
                <a:spcPts val="0"/>
              </a:spcAft>
              <a:defRPr sz="1800" smtClean="0">
                <a:solidFill>
                  <a:schemeClr val="tx1"/>
                </a:solidFill>
                <a:latin typeface="+mn-lt"/>
                <a:cs typeface="+mn-cs"/>
              </a:defRPr>
            </a:lvl1pPr>
          </a:lstStyle>
          <a:p>
            <a:pPr>
              <a:defRPr/>
            </a:pPr>
            <a:r>
              <a:rPr lang="fr-BE"/>
              <a:t>Lorenzo COLANTONIO | Université de Mons | Présentation CRAN - UMONS - 27 mai 2022</a:t>
            </a:r>
          </a:p>
        </p:txBody>
      </p:sp>
      <p:sp>
        <p:nvSpPr>
          <p:cNvPr id="7" name="Espace réservé du numéro de diapositive 6"/>
          <p:cNvSpPr>
            <a:spLocks noGrp="1"/>
          </p:cNvSpPr>
          <p:nvPr>
            <p:ph type="sldNum" sz="quarter" idx="4"/>
          </p:nvPr>
        </p:nvSpPr>
        <p:spPr>
          <a:xfrm>
            <a:off x="17259300" y="9870282"/>
            <a:ext cx="1028700" cy="416718"/>
          </a:xfrm>
          <a:prstGeom prst="rect">
            <a:avLst/>
          </a:prstGeom>
        </p:spPr>
        <p:txBody>
          <a:bodyPr vert="horz" lIns="91440" tIns="45720" rIns="91440" bIns="45720" rtlCol="0" anchor="ctr"/>
          <a:lstStyle>
            <a:lvl1pPr algn="ctr" fontAlgn="auto">
              <a:spcBef>
                <a:spcPts val="0"/>
              </a:spcBef>
              <a:spcAft>
                <a:spcPts val="0"/>
              </a:spcAft>
              <a:defRPr sz="1800" smtClean="0">
                <a:solidFill>
                  <a:schemeClr val="tx1"/>
                </a:solidFill>
                <a:latin typeface="+mn-lt"/>
                <a:cs typeface="+mn-cs"/>
              </a:defRPr>
            </a:lvl1pPr>
          </a:lstStyle>
          <a:p>
            <a:pPr>
              <a:defRPr/>
            </a:pPr>
            <a:fld id="{B2788E00-F875-4D77-9ED4-63F826220AA2}"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4266" r:id="rId1"/>
    <p:sldLayoutId id="2147483711" r:id="rId2"/>
    <p:sldLayoutId id="2147483703" r:id="rId3"/>
  </p:sldLayoutIdLst>
  <p:hf hdr="0" dt="0"/>
  <p:txStyles>
    <p:title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p:titleStyle>
    <p:bodyStyle>
      <a:lvl1pPr marL="0" indent="0" algn="l" rtl="0" fontAlgn="base">
        <a:spcBef>
          <a:spcPct val="20000"/>
        </a:spcBef>
        <a:spcAft>
          <a:spcPct val="0"/>
        </a:spcAft>
        <a:buFont typeface="Arial" charset="0"/>
        <a:buNone/>
        <a:defRPr lang="fr-FR" sz="3200" kern="1200" dirty="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914400" y="411957"/>
            <a:ext cx="16459200" cy="1714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endParaRPr lang="fr-BE" dirty="0"/>
          </a:p>
        </p:txBody>
      </p:sp>
      <p:sp>
        <p:nvSpPr>
          <p:cNvPr id="3" name="Espace réservé du texte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pic>
        <p:nvPicPr>
          <p:cNvPr id="1028" name="Picture 2"/>
          <p:cNvPicPr>
            <a:picLocks noChangeAspect="1" noChangeArrowheads="1"/>
          </p:cNvPicPr>
          <p:nvPr userDrawn="1"/>
        </p:nvPicPr>
        <p:blipFill>
          <a:blip r:embed="rId3" cstate="print"/>
          <a:srcRect l="269" t="20290" r="13968" b="25948"/>
          <a:stretch>
            <a:fillRect/>
          </a:stretch>
        </p:blipFill>
        <p:spPr bwMode="auto">
          <a:xfrm>
            <a:off x="0" y="0"/>
            <a:ext cx="18288000" cy="116682"/>
          </a:xfrm>
          <a:prstGeom prst="rect">
            <a:avLst/>
          </a:prstGeom>
          <a:noFill/>
          <a:ln w="9525">
            <a:noFill/>
            <a:miter lim="800000"/>
            <a:headEnd/>
            <a:tailEnd/>
          </a:ln>
        </p:spPr>
      </p:pic>
      <p:pic>
        <p:nvPicPr>
          <p:cNvPr id="1029" name="Picture 2"/>
          <p:cNvPicPr>
            <a:picLocks noChangeAspect="1" noChangeArrowheads="1"/>
          </p:cNvPicPr>
          <p:nvPr userDrawn="1"/>
        </p:nvPicPr>
        <p:blipFill>
          <a:blip r:embed="rId3" cstate="print"/>
          <a:srcRect l="269" t="20290" r="13968" b="25948"/>
          <a:stretch>
            <a:fillRect/>
          </a:stretch>
        </p:blipFill>
        <p:spPr bwMode="auto">
          <a:xfrm>
            <a:off x="0" y="10170322"/>
            <a:ext cx="18288000" cy="116681"/>
          </a:xfrm>
          <a:prstGeom prst="rect">
            <a:avLst/>
          </a:prstGeom>
          <a:noFill/>
          <a:ln w="9525">
            <a:noFill/>
            <a:miter lim="800000"/>
            <a:headEnd/>
            <a:tailEnd/>
          </a:ln>
        </p:spPr>
      </p:pic>
      <p:sp>
        <p:nvSpPr>
          <p:cNvPr id="6" name="Espace réservé du pied de page 5"/>
          <p:cNvSpPr>
            <a:spLocks noGrp="1"/>
          </p:cNvSpPr>
          <p:nvPr>
            <p:ph type="ftr" sz="quarter" idx="3"/>
          </p:nvPr>
        </p:nvSpPr>
        <p:spPr>
          <a:xfrm>
            <a:off x="4457700" y="9872665"/>
            <a:ext cx="12801600" cy="414338"/>
          </a:xfrm>
          <a:prstGeom prst="rect">
            <a:avLst/>
          </a:prstGeom>
        </p:spPr>
        <p:txBody>
          <a:bodyPr vert="horz" lIns="91440" tIns="45720" rIns="91440" bIns="45720" rtlCol="0" anchor="ctr"/>
          <a:lstStyle>
            <a:lvl1pPr algn="l" fontAlgn="auto">
              <a:spcBef>
                <a:spcPts val="0"/>
              </a:spcBef>
              <a:spcAft>
                <a:spcPts val="0"/>
              </a:spcAft>
              <a:defRPr sz="1800" smtClean="0">
                <a:solidFill>
                  <a:schemeClr val="tx1"/>
                </a:solidFill>
                <a:latin typeface="+mn-lt"/>
                <a:cs typeface="+mn-cs"/>
              </a:defRPr>
            </a:lvl1pPr>
          </a:lstStyle>
          <a:p>
            <a:pPr>
              <a:defRPr/>
            </a:pPr>
            <a:r>
              <a:rPr lang="it-IT"/>
              <a:t>Lorenzo COLANTONIO | lorenzo.colantonio@umons.ac.be | ESREL 2024</a:t>
            </a:r>
            <a:endParaRPr lang="fr-BE"/>
          </a:p>
        </p:txBody>
      </p:sp>
      <p:sp>
        <p:nvSpPr>
          <p:cNvPr id="7" name="Espace réservé du numéro de diapositive 6"/>
          <p:cNvSpPr>
            <a:spLocks noGrp="1"/>
          </p:cNvSpPr>
          <p:nvPr>
            <p:ph type="sldNum" sz="quarter" idx="4"/>
          </p:nvPr>
        </p:nvSpPr>
        <p:spPr>
          <a:xfrm>
            <a:off x="17259300" y="9870282"/>
            <a:ext cx="1028700" cy="416718"/>
          </a:xfrm>
          <a:prstGeom prst="rect">
            <a:avLst/>
          </a:prstGeom>
        </p:spPr>
        <p:txBody>
          <a:bodyPr vert="horz" lIns="91440" tIns="45720" rIns="91440" bIns="45720" rtlCol="0" anchor="ctr"/>
          <a:lstStyle>
            <a:lvl1pPr algn="ctr" fontAlgn="auto">
              <a:spcBef>
                <a:spcPts val="0"/>
              </a:spcBef>
              <a:spcAft>
                <a:spcPts val="0"/>
              </a:spcAft>
              <a:defRPr sz="1800" smtClean="0">
                <a:solidFill>
                  <a:schemeClr val="tx1"/>
                </a:solidFill>
                <a:latin typeface="+mn-lt"/>
                <a:cs typeface="+mn-cs"/>
              </a:defRPr>
            </a:lvl1pPr>
          </a:lstStyle>
          <a:p>
            <a:pPr>
              <a:defRPr/>
            </a:pPr>
            <a:fld id="{B2788E00-F875-4D77-9ED4-63F826220AA2}"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00" r:id="rId1"/>
  </p:sldLayoutIdLst>
  <p:hf hdr="0" dt="0"/>
  <p:txStyles>
    <p:title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p:titleStyle>
    <p:bodyStyle>
      <a:lvl1pPr marL="0" indent="0" algn="l" rtl="0" fontAlgn="base">
        <a:spcBef>
          <a:spcPct val="20000"/>
        </a:spcBef>
        <a:spcAft>
          <a:spcPct val="0"/>
        </a:spcAft>
        <a:buFont typeface="Arial" charset="0"/>
        <a:buNone/>
        <a:defRPr lang="fr-FR" sz="3200" kern="1200" dirty="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914400" y="411957"/>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BE"/>
              <a:t>Cliquez pour modifier le style du titre</a:t>
            </a:r>
          </a:p>
        </p:txBody>
      </p:sp>
      <p:sp>
        <p:nvSpPr>
          <p:cNvPr id="2051" name="Espace réservé du texte 2"/>
          <p:cNvSpPr>
            <a:spLocks noGrp="1"/>
          </p:cNvSpPr>
          <p:nvPr>
            <p:ph type="body" idx="1"/>
          </p:nvPr>
        </p:nvSpPr>
        <p:spPr bwMode="auto">
          <a:xfrm>
            <a:off x="914400" y="2400302"/>
            <a:ext cx="16459200"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t>Cliquez pour modifier les styles du texte du masque</a:t>
            </a:r>
          </a:p>
          <a:p>
            <a:pPr lvl="1"/>
            <a:r>
              <a:rPr lang="fr-BE"/>
              <a:t>Deuxième niveau</a:t>
            </a:r>
          </a:p>
          <a:p>
            <a:pPr lvl="2"/>
            <a:r>
              <a:rPr lang="fr-BE"/>
              <a:t>Troisième niveau</a:t>
            </a:r>
          </a:p>
          <a:p>
            <a:pPr lvl="3"/>
            <a:r>
              <a:rPr lang="fr-BE"/>
              <a:t>Quatrième niveau</a:t>
            </a:r>
          </a:p>
          <a:p>
            <a:pPr lvl="4"/>
            <a:r>
              <a:rPr lang="fr-BE"/>
              <a:t>Cinquième niveau</a:t>
            </a:r>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69" t="20290" r="13968" b="25948"/>
          <a:stretch>
            <a:fillRect/>
          </a:stretch>
        </p:blipFill>
        <p:spPr bwMode="auto">
          <a:xfrm>
            <a:off x="0" y="0"/>
            <a:ext cx="18288000"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69" t="20290" r="13968" b="25948"/>
          <a:stretch>
            <a:fillRect/>
          </a:stretch>
        </p:blipFill>
        <p:spPr bwMode="auto">
          <a:xfrm>
            <a:off x="0" y="10170322"/>
            <a:ext cx="18288000" cy="11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5"/>
          <p:cNvSpPr>
            <a:spLocks noGrp="1"/>
          </p:cNvSpPr>
          <p:nvPr>
            <p:ph type="ftr" sz="quarter" idx="3"/>
          </p:nvPr>
        </p:nvSpPr>
        <p:spPr>
          <a:xfrm>
            <a:off x="4457700" y="9872665"/>
            <a:ext cx="12801600" cy="414338"/>
          </a:xfrm>
          <a:prstGeom prst="rect">
            <a:avLst/>
          </a:prstGeom>
        </p:spPr>
        <p:txBody>
          <a:bodyPr vert="horz" lIns="91440" tIns="45720" rIns="91440" bIns="45720" rtlCol="0" anchor="ctr"/>
          <a:lstStyle>
            <a:lvl1pPr algn="l" fontAlgn="auto">
              <a:spcBef>
                <a:spcPts val="0"/>
              </a:spcBef>
              <a:spcAft>
                <a:spcPts val="0"/>
              </a:spcAft>
              <a:defRPr sz="1800">
                <a:solidFill>
                  <a:schemeClr val="tx1"/>
                </a:solidFill>
                <a:latin typeface="+mn-lt"/>
                <a:cs typeface="+mn-cs"/>
              </a:defRPr>
            </a:lvl1pPr>
          </a:lstStyle>
          <a:p>
            <a:pPr>
              <a:defRPr/>
            </a:pPr>
            <a:r>
              <a:rPr lang="en-GB">
                <a:solidFill>
                  <a:prstClr val="black"/>
                </a:solidFill>
              </a:rPr>
              <a:t>Valentin Dambly | Dept. Theoretical Mechanics, Dynamics and Vibrations</a:t>
            </a:r>
            <a:endParaRPr lang="fr-BE" dirty="0">
              <a:solidFill>
                <a:prstClr val="black"/>
              </a:solidFill>
            </a:endParaRPr>
          </a:p>
        </p:txBody>
      </p:sp>
      <p:sp>
        <p:nvSpPr>
          <p:cNvPr id="7" name="Espace réservé du numéro de diapositive 6"/>
          <p:cNvSpPr>
            <a:spLocks noGrp="1"/>
          </p:cNvSpPr>
          <p:nvPr>
            <p:ph type="sldNum" sz="quarter" idx="4"/>
          </p:nvPr>
        </p:nvSpPr>
        <p:spPr>
          <a:xfrm>
            <a:off x="17259300" y="9870282"/>
            <a:ext cx="1028700" cy="416718"/>
          </a:xfrm>
          <a:prstGeom prst="rect">
            <a:avLst/>
          </a:prstGeom>
        </p:spPr>
        <p:txBody>
          <a:bodyPr vert="horz" lIns="91440" tIns="45720" rIns="91440" bIns="45720" rtlCol="0" anchor="ctr"/>
          <a:lstStyle>
            <a:lvl1pPr algn="ctr" fontAlgn="auto">
              <a:spcBef>
                <a:spcPts val="0"/>
              </a:spcBef>
              <a:spcAft>
                <a:spcPts val="0"/>
              </a:spcAft>
              <a:defRPr sz="1800">
                <a:solidFill>
                  <a:schemeClr val="tx1"/>
                </a:solidFill>
                <a:latin typeface="+mn-lt"/>
                <a:cs typeface="+mn-cs"/>
              </a:defRPr>
            </a:lvl1pPr>
          </a:lstStyle>
          <a:p>
            <a:pPr>
              <a:defRPr/>
            </a:pPr>
            <a:fld id="{9B0983E8-12A8-43B0-ADAF-FC3CED17E675}" type="slidenum">
              <a:rPr lang="fr-BE">
                <a:solidFill>
                  <a:prstClr val="black"/>
                </a:solidFill>
              </a:rPr>
              <a:pPr>
                <a:defRPr/>
              </a:pPr>
              <a:t>‹N°›</a:t>
            </a:fld>
            <a:endParaRPr lang="fr-BE" dirty="0">
              <a:solidFill>
                <a:prstClr val="black"/>
              </a:solidFill>
            </a:endParaRPr>
          </a:p>
        </p:txBody>
      </p:sp>
    </p:spTree>
    <p:extLst>
      <p:ext uri="{BB962C8B-B14F-4D97-AF65-F5344CB8AC3E}">
        <p14:creationId xmlns:p14="http://schemas.microsoft.com/office/powerpoint/2010/main" val="2846153435"/>
      </p:ext>
    </p:extLst>
  </p:cSld>
  <p:clrMap bg1="lt1" tx1="dk1" bg2="lt2" tx2="dk2" accent1="accent1" accent2="accent2" accent3="accent3" accent4="accent4" accent5="accent5" accent6="accent6" hlink="hlink" folHlink="folHlink"/>
  <p:sldLayoutIdLst>
    <p:sldLayoutId id="2147483672" r:id="rId1"/>
  </p:sldLayoutIdLst>
  <p:hf hdr="0" dt="0"/>
  <p:txStyles>
    <p:title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chemeClr val="accent2"/>
          </a:solidFill>
          <a:latin typeface="Calibri" pitchFamily="34" charset="0"/>
          <a:cs typeface="Arial" charset="0"/>
        </a:defRPr>
      </a:lvl2pPr>
      <a:lvl3pPr algn="ctr" rtl="0" fontAlgn="base">
        <a:spcBef>
          <a:spcPct val="0"/>
        </a:spcBef>
        <a:spcAft>
          <a:spcPct val="0"/>
        </a:spcAft>
        <a:defRPr sz="4400" b="1">
          <a:solidFill>
            <a:schemeClr val="accent2"/>
          </a:solidFill>
          <a:latin typeface="Calibri" pitchFamily="34" charset="0"/>
          <a:cs typeface="Arial" charset="0"/>
        </a:defRPr>
      </a:lvl3pPr>
      <a:lvl4pPr algn="ctr" rtl="0" fontAlgn="base">
        <a:spcBef>
          <a:spcPct val="0"/>
        </a:spcBef>
        <a:spcAft>
          <a:spcPct val="0"/>
        </a:spcAft>
        <a:defRPr sz="4400" b="1">
          <a:solidFill>
            <a:schemeClr val="accent2"/>
          </a:solidFill>
          <a:latin typeface="Calibri" pitchFamily="34" charset="0"/>
          <a:cs typeface="Arial" charset="0"/>
        </a:defRPr>
      </a:lvl4pPr>
      <a:lvl5pPr algn="ctr" rtl="0" fontAlgn="base">
        <a:spcBef>
          <a:spcPct val="0"/>
        </a:spcBef>
        <a:spcAft>
          <a:spcPct val="0"/>
        </a:spcAft>
        <a:defRPr sz="4400" b="1">
          <a:solidFill>
            <a:schemeClr val="accent2"/>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p:titleStyle>
    <p:bodyStyle>
      <a:lvl1pPr marL="342900" indent="-342900" algn="l" rtl="0" fontAlgn="base">
        <a:spcBef>
          <a:spcPct val="20000"/>
        </a:spcBef>
        <a:spcAft>
          <a:spcPct val="0"/>
        </a:spcAft>
        <a:buFont typeface="Arial" charset="0"/>
        <a:defRPr lang="fr-FR" sz="3200" kern="1200" dirty="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3.svg"/></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5.svg"/><Relationship Id="rId7" Type="http://schemas.openxmlformats.org/officeDocument/2006/relationships/image" Target="../media/image7.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61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125736" y="5143500"/>
            <a:ext cx="13088205" cy="4607156"/>
          </a:xfrm>
        </p:spPr>
        <p:txBody>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600" b="1" noProof="0" dirty="0">
                <a:solidFill>
                  <a:schemeClr val="tx1">
                    <a:lumMod val="85000"/>
                    <a:lumOff val="15000"/>
                  </a:schemeClr>
                </a:solidFill>
              </a:rPr>
              <a:t>Molk </a:t>
            </a:r>
            <a:r>
              <a:rPr lang="en-US" sz="3600" b="1" noProof="0" dirty="0" err="1">
                <a:solidFill>
                  <a:schemeClr val="tx1">
                    <a:lumMod val="85000"/>
                    <a:lumOff val="15000"/>
                  </a:schemeClr>
                </a:solidFill>
              </a:rPr>
              <a:t>Souguir</a:t>
            </a:r>
            <a:endParaRPr lang="en-US" sz="3600" b="1" noProof="0" dirty="0">
              <a:solidFill>
                <a:schemeClr val="tx1">
                  <a:lumMod val="85000"/>
                  <a:lumOff val="15000"/>
                </a:schemeClr>
              </a:solidFill>
            </a:endParaRPr>
          </a:p>
          <a:p>
            <a:pPr marL="514350" marR="0" lvl="0" indent="-514350" algn="l" defTabSz="1371600" rtl="0" eaLnBrk="1" fontAlgn="base" latinLnBrk="0" hangingPunct="1">
              <a:lnSpc>
                <a:spcPct val="100000"/>
              </a:lnSpc>
              <a:spcBef>
                <a:spcPct val="20000"/>
              </a:spcBef>
              <a:spcAft>
                <a:spcPct val="0"/>
              </a:spcAft>
              <a:buClrTx/>
              <a:buSzTx/>
              <a:buFont typeface="Arial" charset="0"/>
              <a:buNone/>
              <a:tabLst/>
              <a:defRPr/>
            </a:pPr>
            <a:r>
              <a:rPr kumimoji="0" lang="en-US" sz="3600" b="0" i="0" u="none" strike="noStrike" kern="1200" cap="none" spc="0" normalizeH="0" baseline="0" noProof="0" dirty="0">
                <a:ln>
                  <a:noFill/>
                </a:ln>
                <a:solidFill>
                  <a:schemeClr val="tx1"/>
                </a:solidFill>
                <a:effectLst/>
                <a:uLnTx/>
                <a:uFillTx/>
                <a:latin typeface="Calibri" pitchFamily="34" charset="0"/>
                <a:ea typeface="Calibri" pitchFamily="34" charset="0"/>
                <a:cs typeface="Times New Roman" pitchFamily="18" charset="0"/>
              </a:rPr>
              <a:t>Lucas </a:t>
            </a:r>
            <a:r>
              <a:rPr kumimoji="0" lang="en-US" sz="3600" b="0" i="0" u="none" strike="noStrike" kern="1200" cap="none" spc="0" normalizeH="0" baseline="0" noProof="0" dirty="0" err="1">
                <a:ln>
                  <a:noFill/>
                </a:ln>
                <a:solidFill>
                  <a:schemeClr val="tx1"/>
                </a:solidFill>
                <a:effectLst/>
                <a:uLnTx/>
                <a:uFillTx/>
                <a:latin typeface="Calibri" pitchFamily="34" charset="0"/>
                <a:ea typeface="Calibri" pitchFamily="34" charset="0"/>
                <a:cs typeface="Times New Roman" pitchFamily="18" charset="0"/>
              </a:rPr>
              <a:t>Equeter</a:t>
            </a:r>
            <a:r>
              <a:rPr kumimoji="0" lang="en-US" sz="3600" b="0" i="0" u="none" strike="noStrike" kern="1200" cap="none" spc="0" normalizeH="0" baseline="0" noProof="0" dirty="0">
                <a:ln>
                  <a:noFill/>
                </a:ln>
                <a:solidFill>
                  <a:schemeClr val="tx1"/>
                </a:solidFill>
                <a:effectLst/>
                <a:uLnTx/>
                <a:uFillTx/>
                <a:latin typeface="Calibri" pitchFamily="34" charset="0"/>
                <a:ea typeface="Calibri" pitchFamily="34" charset="0"/>
                <a:cs typeface="Times New Roman" pitchFamily="18" charset="0"/>
              </a:rPr>
              <a:t> &amp;  Pierre </a:t>
            </a:r>
            <a:r>
              <a:rPr kumimoji="0" lang="en-US" sz="3600" b="0" i="0" u="none" strike="noStrike" kern="1200" cap="none" spc="0" normalizeH="0" baseline="0" noProof="0" dirty="0" err="1">
                <a:ln>
                  <a:noFill/>
                </a:ln>
                <a:solidFill>
                  <a:schemeClr val="tx1"/>
                </a:solidFill>
                <a:effectLst/>
                <a:uLnTx/>
                <a:uFillTx/>
                <a:latin typeface="Calibri" pitchFamily="34" charset="0"/>
                <a:ea typeface="Calibri" pitchFamily="34" charset="0"/>
                <a:cs typeface="Times New Roman" pitchFamily="18" charset="0"/>
              </a:rPr>
              <a:t>Dehombreux</a:t>
            </a:r>
            <a:endParaRPr lang="en-US" sz="3600" noProof="0" dirty="0">
              <a:solidFill>
                <a:schemeClr val="tx1"/>
              </a:solidFill>
            </a:endParaRPr>
          </a:p>
          <a:p>
            <a:r>
              <a:rPr lang="en-US" sz="3000" noProof="0" dirty="0"/>
              <a:t>Machine Design and </a:t>
            </a:r>
            <a:r>
              <a:rPr lang="en-US" sz="3000" noProof="0"/>
              <a:t>Production Engineering </a:t>
            </a:r>
            <a:r>
              <a:rPr lang="en-US" sz="3000" noProof="0" dirty="0"/>
              <a:t>Unit </a:t>
            </a:r>
          </a:p>
          <a:p>
            <a:r>
              <a:rPr lang="en-US" sz="3000" noProof="0" dirty="0"/>
              <a:t>Faculty of Engineering - University of Mons</a:t>
            </a:r>
          </a:p>
          <a:p>
            <a:endParaRPr lang="en-US" sz="3600" noProof="0" dirty="0"/>
          </a:p>
          <a:p>
            <a:r>
              <a:rPr lang="en-US" sz="3600" noProof="0" dirty="0"/>
              <a:t>ESREL - Stavanger June 2025</a:t>
            </a:r>
            <a:endParaRPr lang="en-US" sz="3000" noProof="0" dirty="0"/>
          </a:p>
        </p:txBody>
      </p:sp>
      <p:sp>
        <p:nvSpPr>
          <p:cNvPr id="3" name="Titre 2"/>
          <p:cNvSpPr>
            <a:spLocks noGrp="1"/>
          </p:cNvSpPr>
          <p:nvPr>
            <p:ph type="title"/>
          </p:nvPr>
        </p:nvSpPr>
        <p:spPr>
          <a:xfrm>
            <a:off x="5125736" y="1857048"/>
            <a:ext cx="12481113" cy="2266041"/>
          </a:xfrm>
        </p:spPr>
        <p:txBody>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a:r>
              <a:rPr lang="en-US" sz="4200" b="1" kern="100" noProof="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Multi-Criteria Decision Analysis Framework for Asset Management of Medical Equipment in Crisis Context </a:t>
            </a:r>
          </a:p>
        </p:txBody>
      </p:sp>
      <p:pic>
        <p:nvPicPr>
          <p:cNvPr id="5" name="Image 4" descr="Une image contenant Police, Graphique, logo, graphisme&#10;&#10;Description générée automatiquement">
            <a:extLst>
              <a:ext uri="{FF2B5EF4-FFF2-40B4-BE49-F238E27FC236}">
                <a16:creationId xmlns:a16="http://schemas.microsoft.com/office/drawing/2014/main" id="{E73AED08-5D50-DD71-E405-8FCF9BA82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9200" y="289169"/>
            <a:ext cx="2739383" cy="1116299"/>
          </a:xfrm>
          <a:prstGeom prst="rect">
            <a:avLst/>
          </a:prstGeom>
          <a:noFill/>
        </p:spPr>
      </p:pic>
      <p:pic>
        <p:nvPicPr>
          <p:cNvPr id="4" name="Image 3" descr="Une image contenant motif, pixel, point&#10;&#10;Le contenu généré par l’IA peut être incorrect.">
            <a:extLst>
              <a:ext uri="{FF2B5EF4-FFF2-40B4-BE49-F238E27FC236}">
                <a16:creationId xmlns:a16="http://schemas.microsoft.com/office/drawing/2014/main" id="{358CAD1F-113D-8D47-0C6A-45BE44FFB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2110" y="6272213"/>
            <a:ext cx="1894739" cy="1867574"/>
          </a:xfrm>
          <a:prstGeom prst="rect">
            <a:avLst/>
          </a:prstGeom>
        </p:spPr>
      </p:pic>
    </p:spTree>
    <p:extLst>
      <p:ext uri="{BB962C8B-B14F-4D97-AF65-F5344CB8AC3E}">
        <p14:creationId xmlns:p14="http://schemas.microsoft.com/office/powerpoint/2010/main" val="96102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9354A-B373-84ED-A491-1669884209E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63A890B-35AB-54CB-8F7B-DBBAE1409ABE}"/>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dirty="0">
                <a:solidFill>
                  <a:schemeClr val="bg1"/>
                </a:solidFill>
              </a:rPr>
              <a:t>7</a:t>
            </a:r>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A7C4530B-D4CD-38DE-21D1-43C84C4F6103}"/>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7D86E3E3-2FBB-F457-FE0C-A0758B253607}"/>
              </a:ext>
            </a:extLst>
          </p:cNvPr>
          <p:cNvSpPr>
            <a:spLocks noGrp="1"/>
          </p:cNvSpPr>
          <p:nvPr>
            <p:ph type="title"/>
          </p:nvPr>
        </p:nvSpPr>
        <p:spPr/>
        <p:txBody>
          <a:bodyPr/>
          <a:lstStyle/>
          <a:p>
            <a:r>
              <a:rPr lang="en-US" noProof="0" dirty="0"/>
              <a:t>Medical equipment management</a:t>
            </a:r>
          </a:p>
        </p:txBody>
      </p:sp>
      <p:grpSp>
        <p:nvGrpSpPr>
          <p:cNvPr id="2" name="Groupe 1">
            <a:extLst>
              <a:ext uri="{FF2B5EF4-FFF2-40B4-BE49-F238E27FC236}">
                <a16:creationId xmlns:a16="http://schemas.microsoft.com/office/drawing/2014/main" id="{CA33B54A-17F0-EAE1-278E-DF5CBAA11861}"/>
              </a:ext>
            </a:extLst>
          </p:cNvPr>
          <p:cNvGrpSpPr/>
          <p:nvPr/>
        </p:nvGrpSpPr>
        <p:grpSpPr>
          <a:xfrm>
            <a:off x="13841238" y="2951661"/>
            <a:ext cx="1620000" cy="1620000"/>
            <a:chOff x="1645929" y="4422850"/>
            <a:chExt cx="900000" cy="900000"/>
          </a:xfrm>
          <a:solidFill>
            <a:srgbClr val="800000"/>
          </a:solidFill>
        </p:grpSpPr>
        <p:sp>
          <p:nvSpPr>
            <p:cNvPr id="4" name="Ellipse 3">
              <a:extLst>
                <a:ext uri="{FF2B5EF4-FFF2-40B4-BE49-F238E27FC236}">
                  <a16:creationId xmlns:a16="http://schemas.microsoft.com/office/drawing/2014/main" id="{C6C67EBB-C7D7-4CC5-FE97-C72966DBAC75}"/>
                </a:ext>
              </a:extLst>
            </p:cNvPr>
            <p:cNvSpPr/>
            <p:nvPr/>
          </p:nvSpPr>
          <p:spPr>
            <a:xfrm>
              <a:off x="1645929" y="4422850"/>
              <a:ext cx="900000" cy="900000"/>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pic>
          <p:nvPicPr>
            <p:cNvPr id="8" name="Graphique 7" descr="Bécher contour">
              <a:extLst>
                <a:ext uri="{FF2B5EF4-FFF2-40B4-BE49-F238E27FC236}">
                  <a16:creationId xmlns:a16="http://schemas.microsoft.com/office/drawing/2014/main" id="{BF7AE4AA-2AD9-9DF9-D938-7CF8D27E09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3907" y="4540357"/>
              <a:ext cx="627631" cy="627631"/>
            </a:xfrm>
            <a:prstGeom prst="rect">
              <a:avLst/>
            </a:prstGeom>
          </p:spPr>
        </p:pic>
      </p:grpSp>
      <p:grpSp>
        <p:nvGrpSpPr>
          <p:cNvPr id="9" name="Groupe 8">
            <a:extLst>
              <a:ext uri="{FF2B5EF4-FFF2-40B4-BE49-F238E27FC236}">
                <a16:creationId xmlns:a16="http://schemas.microsoft.com/office/drawing/2014/main" id="{87C3095C-A1CA-6729-D806-D48FD35569A6}"/>
              </a:ext>
            </a:extLst>
          </p:cNvPr>
          <p:cNvGrpSpPr/>
          <p:nvPr/>
        </p:nvGrpSpPr>
        <p:grpSpPr>
          <a:xfrm>
            <a:off x="8248365" y="2915094"/>
            <a:ext cx="1620000" cy="1620000"/>
            <a:chOff x="2753157" y="3000176"/>
            <a:chExt cx="1080000" cy="1080000"/>
          </a:xfrm>
        </p:grpSpPr>
        <p:sp>
          <p:nvSpPr>
            <p:cNvPr id="10" name="Ellipse 9">
              <a:extLst>
                <a:ext uri="{FF2B5EF4-FFF2-40B4-BE49-F238E27FC236}">
                  <a16:creationId xmlns:a16="http://schemas.microsoft.com/office/drawing/2014/main" id="{CB1B18F1-FA29-78CC-EFBC-0D2422516BD5}"/>
                </a:ext>
              </a:extLst>
            </p:cNvPr>
            <p:cNvSpPr/>
            <p:nvPr/>
          </p:nvSpPr>
          <p:spPr>
            <a:xfrm>
              <a:off x="2753157" y="3000176"/>
              <a:ext cx="1080000" cy="1080000"/>
            </a:xfrm>
            <a:prstGeom prst="ellipse">
              <a:avLst/>
            </a:prstGeom>
            <a:solidFill>
              <a:srgbClr val="800000">
                <a:alpha val="9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pic>
          <p:nvPicPr>
            <p:cNvPr id="11" name="Graphique 10" descr="Argent contour">
              <a:extLst>
                <a:ext uri="{FF2B5EF4-FFF2-40B4-BE49-F238E27FC236}">
                  <a16:creationId xmlns:a16="http://schemas.microsoft.com/office/drawing/2014/main" id="{57F5466A-385F-2FA3-6AF0-B3E0FA8CDB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4041" y="3056908"/>
              <a:ext cx="891743" cy="891743"/>
            </a:xfrm>
            <a:prstGeom prst="rect">
              <a:avLst/>
            </a:prstGeom>
          </p:spPr>
        </p:pic>
      </p:grpSp>
      <p:sp>
        <p:nvSpPr>
          <p:cNvPr id="12" name="ZoneTexte 11">
            <a:extLst>
              <a:ext uri="{FF2B5EF4-FFF2-40B4-BE49-F238E27FC236}">
                <a16:creationId xmlns:a16="http://schemas.microsoft.com/office/drawing/2014/main" id="{A3AACC8F-30EB-B92D-4B29-40092EA49B1C}"/>
              </a:ext>
            </a:extLst>
          </p:cNvPr>
          <p:cNvSpPr txBox="1"/>
          <p:nvPr/>
        </p:nvSpPr>
        <p:spPr>
          <a:xfrm>
            <a:off x="13111334" y="3494982"/>
            <a:ext cx="2589716" cy="4293483"/>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5400" b="1" noProof="0" dirty="0"/>
              <a:t>Experimental study</a:t>
            </a:r>
          </a:p>
          <a:p>
            <a:pPr algn="ctr"/>
            <a:r>
              <a:rPr lang="en-US" sz="5400" b="1" noProof="0" dirty="0"/>
              <a:t>Cu/</a:t>
            </a:r>
            <a:r>
              <a:rPr lang="en-US" sz="5400" b="1" noProof="0" dirty="0" err="1"/>
              <a:t>ZnO</a:t>
            </a:r>
            <a:r>
              <a:rPr lang="en-US" sz="5400" b="1" noProof="0" dirty="0"/>
              <a:t>/ZnO</a:t>
            </a:r>
            <a:r>
              <a:rPr lang="en-US" sz="5400" b="1" baseline="-25000" noProof="0" dirty="0"/>
              <a:t>2</a:t>
            </a:r>
          </a:p>
        </p:txBody>
      </p:sp>
      <p:sp>
        <p:nvSpPr>
          <p:cNvPr id="13" name="ZoneTexte 12">
            <a:extLst>
              <a:ext uri="{FF2B5EF4-FFF2-40B4-BE49-F238E27FC236}">
                <a16:creationId xmlns:a16="http://schemas.microsoft.com/office/drawing/2014/main" id="{A3A0969C-952C-2068-91E1-F28C74C6FF43}"/>
              </a:ext>
            </a:extLst>
          </p:cNvPr>
          <p:cNvSpPr txBox="1"/>
          <p:nvPr/>
        </p:nvSpPr>
        <p:spPr>
          <a:xfrm>
            <a:off x="7696176" y="3147326"/>
            <a:ext cx="3023097" cy="5102121"/>
          </a:xfrm>
          <a:prstGeom prst="rect">
            <a:avLst/>
          </a:prstGeom>
          <a:noFill/>
        </p:spPr>
        <p:txBody>
          <a:bodyPr wrap="square" rtlCol="0">
            <a:no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5400" b="1" noProof="0" dirty="0"/>
              <a:t>Techno-economic study of the CCU chain</a:t>
            </a:r>
          </a:p>
        </p:txBody>
      </p:sp>
      <p:grpSp>
        <p:nvGrpSpPr>
          <p:cNvPr id="14" name="Groupe 13">
            <a:extLst>
              <a:ext uri="{FF2B5EF4-FFF2-40B4-BE49-F238E27FC236}">
                <a16:creationId xmlns:a16="http://schemas.microsoft.com/office/drawing/2014/main" id="{55DCE2DB-5071-1C48-F5FB-1AD716D208FF}"/>
              </a:ext>
            </a:extLst>
          </p:cNvPr>
          <p:cNvGrpSpPr/>
          <p:nvPr/>
        </p:nvGrpSpPr>
        <p:grpSpPr>
          <a:xfrm>
            <a:off x="7208459" y="2189481"/>
            <a:ext cx="3655397" cy="7109001"/>
            <a:chOff x="236952" y="1516112"/>
            <a:chExt cx="3779296" cy="4739334"/>
          </a:xfrm>
          <a:solidFill>
            <a:schemeClr val="bg1"/>
          </a:solidFill>
        </p:grpSpPr>
        <p:sp>
          <p:nvSpPr>
            <p:cNvPr id="15" name="Organigramme : Procédé 14">
              <a:extLst>
                <a:ext uri="{FF2B5EF4-FFF2-40B4-BE49-F238E27FC236}">
                  <a16:creationId xmlns:a16="http://schemas.microsoft.com/office/drawing/2014/main" id="{1D4C542F-1E40-1B6A-0340-411BBE739448}"/>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16" name="ZoneTexte 15">
              <a:extLst>
                <a:ext uri="{FF2B5EF4-FFF2-40B4-BE49-F238E27FC236}">
                  <a16:creationId xmlns:a16="http://schemas.microsoft.com/office/drawing/2014/main" id="{73C144D7-7F7F-14B3-57F9-73135DF9EA0C}"/>
                </a:ext>
              </a:extLst>
            </p:cNvPr>
            <p:cNvSpPr txBox="1"/>
            <p:nvPr/>
          </p:nvSpPr>
          <p:spPr>
            <a:xfrm>
              <a:off x="444706" y="1610194"/>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a:t>
              </a:r>
            </a:p>
          </p:txBody>
        </p:sp>
      </p:grpSp>
      <p:grpSp>
        <p:nvGrpSpPr>
          <p:cNvPr id="17" name="Groupe 16">
            <a:extLst>
              <a:ext uri="{FF2B5EF4-FFF2-40B4-BE49-F238E27FC236}">
                <a16:creationId xmlns:a16="http://schemas.microsoft.com/office/drawing/2014/main" id="{2D505F43-1F72-1D2C-480C-E71B33BED68D}"/>
              </a:ext>
            </a:extLst>
          </p:cNvPr>
          <p:cNvGrpSpPr/>
          <p:nvPr/>
        </p:nvGrpSpPr>
        <p:grpSpPr>
          <a:xfrm>
            <a:off x="12777821" y="2180801"/>
            <a:ext cx="3655397" cy="7109001"/>
            <a:chOff x="236952" y="1516112"/>
            <a:chExt cx="3779296" cy="4739334"/>
          </a:xfrm>
          <a:solidFill>
            <a:schemeClr val="bg1"/>
          </a:solidFill>
        </p:grpSpPr>
        <p:sp>
          <p:nvSpPr>
            <p:cNvPr id="18" name="Organigramme : Procédé 17">
              <a:extLst>
                <a:ext uri="{FF2B5EF4-FFF2-40B4-BE49-F238E27FC236}">
                  <a16:creationId xmlns:a16="http://schemas.microsoft.com/office/drawing/2014/main" id="{6DA956CD-7605-BC54-C58C-EE685DF32976}"/>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19" name="ZoneTexte 18">
              <a:extLst>
                <a:ext uri="{FF2B5EF4-FFF2-40B4-BE49-F238E27FC236}">
                  <a16:creationId xmlns:a16="http://schemas.microsoft.com/office/drawing/2014/main" id="{50214DE6-C544-69C9-5C12-0DB052041F30}"/>
                </a:ext>
              </a:extLst>
            </p:cNvPr>
            <p:cNvSpPr txBox="1"/>
            <p:nvPr/>
          </p:nvSpPr>
          <p:spPr>
            <a:xfrm>
              <a:off x="370531" y="1615980"/>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3</a:t>
              </a:r>
            </a:p>
          </p:txBody>
        </p:sp>
      </p:grpSp>
      <p:sp>
        <p:nvSpPr>
          <p:cNvPr id="20" name="ZoneTexte 19">
            <a:extLst>
              <a:ext uri="{FF2B5EF4-FFF2-40B4-BE49-F238E27FC236}">
                <a16:creationId xmlns:a16="http://schemas.microsoft.com/office/drawing/2014/main" id="{22E04785-5DE6-ADCF-4A70-E0F967B612F7}"/>
              </a:ext>
            </a:extLst>
          </p:cNvPr>
          <p:cNvSpPr txBox="1"/>
          <p:nvPr/>
        </p:nvSpPr>
        <p:spPr>
          <a:xfrm>
            <a:off x="7253795" y="7185494"/>
            <a:ext cx="3486596" cy="1384995"/>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latin typeface="Calibri" pitchFamily="34" charset="0"/>
                <a:ea typeface="Calibri" pitchFamily="34" charset="0"/>
                <a:cs typeface="Times New Roman" pitchFamily="18" charset="0"/>
              </a:rPr>
              <a:t>Types of m</a:t>
            </a:r>
            <a:r>
              <a:rPr kumimoji="0" lang="en-US" sz="42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aintenance</a:t>
            </a:r>
            <a:r>
              <a:rPr lang="en-US" sz="4200" b="1" noProof="0" dirty="0"/>
              <a:t> </a:t>
            </a:r>
          </a:p>
        </p:txBody>
      </p:sp>
      <p:sp>
        <p:nvSpPr>
          <p:cNvPr id="21" name="ZoneTexte 20">
            <a:extLst>
              <a:ext uri="{FF2B5EF4-FFF2-40B4-BE49-F238E27FC236}">
                <a16:creationId xmlns:a16="http://schemas.microsoft.com/office/drawing/2014/main" id="{9D7B7745-0923-D42C-EE9D-1B26CFE7FD9F}"/>
              </a:ext>
            </a:extLst>
          </p:cNvPr>
          <p:cNvSpPr txBox="1"/>
          <p:nvPr/>
        </p:nvSpPr>
        <p:spPr>
          <a:xfrm>
            <a:off x="12530629" y="7193992"/>
            <a:ext cx="4241217" cy="1938992"/>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t>Modes of maintenance</a:t>
            </a:r>
            <a:endParaRPr lang="en-US" sz="4200" noProof="0" dirty="0"/>
          </a:p>
          <a:p>
            <a:pPr algn="ctr"/>
            <a:r>
              <a:rPr lang="en-US" sz="3600" b="1" noProof="0" dirty="0"/>
              <a:t> </a:t>
            </a:r>
          </a:p>
        </p:txBody>
      </p:sp>
      <p:grpSp>
        <p:nvGrpSpPr>
          <p:cNvPr id="22" name="Groupe 21">
            <a:extLst>
              <a:ext uri="{FF2B5EF4-FFF2-40B4-BE49-F238E27FC236}">
                <a16:creationId xmlns:a16="http://schemas.microsoft.com/office/drawing/2014/main" id="{C6C44AC5-05DD-9406-E763-F4DE02EFEDE7}"/>
              </a:ext>
            </a:extLst>
          </p:cNvPr>
          <p:cNvGrpSpPr/>
          <p:nvPr/>
        </p:nvGrpSpPr>
        <p:grpSpPr>
          <a:xfrm>
            <a:off x="1663937" y="2180801"/>
            <a:ext cx="3977645" cy="7109001"/>
            <a:chOff x="236952" y="1516112"/>
            <a:chExt cx="3779296" cy="4739334"/>
          </a:xfrm>
          <a:solidFill>
            <a:schemeClr val="bg1"/>
          </a:solidFill>
        </p:grpSpPr>
        <p:sp>
          <p:nvSpPr>
            <p:cNvPr id="23" name="Organigramme : Procédé 22">
              <a:extLst>
                <a:ext uri="{FF2B5EF4-FFF2-40B4-BE49-F238E27FC236}">
                  <a16:creationId xmlns:a16="http://schemas.microsoft.com/office/drawing/2014/main" id="{EC236E11-6B9C-D69B-487A-153178361721}"/>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24" name="ZoneTexte 23">
              <a:extLst>
                <a:ext uri="{FF2B5EF4-FFF2-40B4-BE49-F238E27FC236}">
                  <a16:creationId xmlns:a16="http://schemas.microsoft.com/office/drawing/2014/main" id="{20A7531E-A425-9761-8E27-756DC9EA2AA1}"/>
                </a:ext>
              </a:extLst>
            </p:cNvPr>
            <p:cNvSpPr txBox="1"/>
            <p:nvPr/>
          </p:nvSpPr>
          <p:spPr>
            <a:xfrm>
              <a:off x="300374" y="1618290"/>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a:t>
              </a:r>
            </a:p>
          </p:txBody>
        </p:sp>
      </p:grpSp>
      <p:sp>
        <p:nvSpPr>
          <p:cNvPr id="25" name="ZoneTexte 24">
            <a:extLst>
              <a:ext uri="{FF2B5EF4-FFF2-40B4-BE49-F238E27FC236}">
                <a16:creationId xmlns:a16="http://schemas.microsoft.com/office/drawing/2014/main" id="{8256F72D-6E35-8C00-30A8-71CF56ECB073}"/>
              </a:ext>
            </a:extLst>
          </p:cNvPr>
          <p:cNvSpPr txBox="1"/>
          <p:nvPr/>
        </p:nvSpPr>
        <p:spPr>
          <a:xfrm>
            <a:off x="1516154" y="7193992"/>
            <a:ext cx="4125428" cy="1384995"/>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t>Investment </a:t>
            </a:r>
          </a:p>
          <a:p>
            <a:pPr algn="ctr"/>
            <a:r>
              <a:rPr lang="en-US" sz="4200" b="1" noProof="0" dirty="0"/>
              <a:t>policy</a:t>
            </a:r>
            <a:endParaRPr lang="en-US" sz="4200" noProof="0" dirty="0"/>
          </a:p>
        </p:txBody>
      </p:sp>
    </p:spTree>
    <p:extLst>
      <p:ext uri="{BB962C8B-B14F-4D97-AF65-F5344CB8AC3E}">
        <p14:creationId xmlns:p14="http://schemas.microsoft.com/office/powerpoint/2010/main" val="405556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02CA5-AE2C-2EBF-BC35-A50C97AA01F6}"/>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1FD5B64-B770-5B22-78C2-EAC0C013C49F}"/>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dirty="0">
                <a:solidFill>
                  <a:schemeClr val="bg1"/>
                </a:solidFill>
              </a:rPr>
              <a:t>7</a:t>
            </a:r>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DEAEE14B-8B20-BC38-392B-CBBE996DCAB4}"/>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C0C8A426-34FE-F0E4-9AC0-18740F4468DD}"/>
              </a:ext>
            </a:extLst>
          </p:cNvPr>
          <p:cNvSpPr>
            <a:spLocks noGrp="1"/>
          </p:cNvSpPr>
          <p:nvPr>
            <p:ph type="title"/>
          </p:nvPr>
        </p:nvSpPr>
        <p:spPr/>
        <p:txBody>
          <a:bodyPr/>
          <a:lstStyle/>
          <a:p>
            <a:endParaRPr lang="en-US" noProof="0" dirty="0"/>
          </a:p>
        </p:txBody>
      </p:sp>
      <p:grpSp>
        <p:nvGrpSpPr>
          <p:cNvPr id="2" name="Groupe 1">
            <a:extLst>
              <a:ext uri="{FF2B5EF4-FFF2-40B4-BE49-F238E27FC236}">
                <a16:creationId xmlns:a16="http://schemas.microsoft.com/office/drawing/2014/main" id="{02A7E1ED-D13B-E063-B50E-3F9C93ADA435}"/>
              </a:ext>
            </a:extLst>
          </p:cNvPr>
          <p:cNvGrpSpPr/>
          <p:nvPr/>
        </p:nvGrpSpPr>
        <p:grpSpPr>
          <a:xfrm>
            <a:off x="15411770" y="3032946"/>
            <a:ext cx="1620000" cy="1620000"/>
            <a:chOff x="1645929" y="4422850"/>
            <a:chExt cx="900000" cy="900000"/>
          </a:xfrm>
          <a:solidFill>
            <a:srgbClr val="800000"/>
          </a:solidFill>
        </p:grpSpPr>
        <p:sp>
          <p:nvSpPr>
            <p:cNvPr id="4" name="Ellipse 3">
              <a:extLst>
                <a:ext uri="{FF2B5EF4-FFF2-40B4-BE49-F238E27FC236}">
                  <a16:creationId xmlns:a16="http://schemas.microsoft.com/office/drawing/2014/main" id="{E2E4A480-E003-54C1-91B6-E6156907231E}"/>
                </a:ext>
              </a:extLst>
            </p:cNvPr>
            <p:cNvSpPr/>
            <p:nvPr/>
          </p:nvSpPr>
          <p:spPr>
            <a:xfrm>
              <a:off x="1645929" y="4422850"/>
              <a:ext cx="900000" cy="900000"/>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pic>
          <p:nvPicPr>
            <p:cNvPr id="8" name="Graphique 7" descr="Bécher contour">
              <a:extLst>
                <a:ext uri="{FF2B5EF4-FFF2-40B4-BE49-F238E27FC236}">
                  <a16:creationId xmlns:a16="http://schemas.microsoft.com/office/drawing/2014/main" id="{068267AA-AD0E-93FC-50DB-5647014E09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3907" y="4540357"/>
              <a:ext cx="627631" cy="627631"/>
            </a:xfrm>
            <a:prstGeom prst="rect">
              <a:avLst/>
            </a:prstGeom>
          </p:spPr>
        </p:pic>
      </p:grpSp>
      <p:grpSp>
        <p:nvGrpSpPr>
          <p:cNvPr id="9" name="Groupe 8">
            <a:extLst>
              <a:ext uri="{FF2B5EF4-FFF2-40B4-BE49-F238E27FC236}">
                <a16:creationId xmlns:a16="http://schemas.microsoft.com/office/drawing/2014/main" id="{EB095C1F-42E3-346C-5F3E-3A6CC2778D31}"/>
              </a:ext>
            </a:extLst>
          </p:cNvPr>
          <p:cNvGrpSpPr/>
          <p:nvPr/>
        </p:nvGrpSpPr>
        <p:grpSpPr>
          <a:xfrm>
            <a:off x="11052570" y="2987699"/>
            <a:ext cx="1620000" cy="1620000"/>
            <a:chOff x="2753157" y="3000176"/>
            <a:chExt cx="1080000" cy="1080000"/>
          </a:xfrm>
        </p:grpSpPr>
        <p:sp>
          <p:nvSpPr>
            <p:cNvPr id="10" name="Ellipse 9">
              <a:extLst>
                <a:ext uri="{FF2B5EF4-FFF2-40B4-BE49-F238E27FC236}">
                  <a16:creationId xmlns:a16="http://schemas.microsoft.com/office/drawing/2014/main" id="{C237976F-C6D3-CB8C-9898-4CF2AF86D6C4}"/>
                </a:ext>
              </a:extLst>
            </p:cNvPr>
            <p:cNvSpPr/>
            <p:nvPr/>
          </p:nvSpPr>
          <p:spPr>
            <a:xfrm>
              <a:off x="2753157" y="3000176"/>
              <a:ext cx="1080000" cy="1080000"/>
            </a:xfrm>
            <a:prstGeom prst="ellipse">
              <a:avLst/>
            </a:prstGeom>
            <a:solidFill>
              <a:srgbClr val="800000">
                <a:alpha val="9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pic>
          <p:nvPicPr>
            <p:cNvPr id="11" name="Graphique 10" descr="Argent contour">
              <a:extLst>
                <a:ext uri="{FF2B5EF4-FFF2-40B4-BE49-F238E27FC236}">
                  <a16:creationId xmlns:a16="http://schemas.microsoft.com/office/drawing/2014/main" id="{D7CC79E9-2219-0BDB-A552-3F3D217D5B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4041" y="3056908"/>
              <a:ext cx="891743" cy="891743"/>
            </a:xfrm>
            <a:prstGeom prst="rect">
              <a:avLst/>
            </a:prstGeom>
          </p:spPr>
        </p:pic>
      </p:grpSp>
      <p:grpSp>
        <p:nvGrpSpPr>
          <p:cNvPr id="12" name="Groupe 11">
            <a:extLst>
              <a:ext uri="{FF2B5EF4-FFF2-40B4-BE49-F238E27FC236}">
                <a16:creationId xmlns:a16="http://schemas.microsoft.com/office/drawing/2014/main" id="{BC708796-9476-AB67-355D-419986CDBB6C}"/>
              </a:ext>
            </a:extLst>
          </p:cNvPr>
          <p:cNvGrpSpPr/>
          <p:nvPr/>
        </p:nvGrpSpPr>
        <p:grpSpPr>
          <a:xfrm>
            <a:off x="367043" y="2262086"/>
            <a:ext cx="3977645" cy="7109001"/>
            <a:chOff x="236952" y="1516112"/>
            <a:chExt cx="3779296" cy="4739334"/>
          </a:xfrm>
          <a:solidFill>
            <a:schemeClr val="bg1"/>
          </a:solidFill>
        </p:grpSpPr>
        <p:sp>
          <p:nvSpPr>
            <p:cNvPr id="13" name="Organigramme : Procédé 12">
              <a:extLst>
                <a:ext uri="{FF2B5EF4-FFF2-40B4-BE49-F238E27FC236}">
                  <a16:creationId xmlns:a16="http://schemas.microsoft.com/office/drawing/2014/main" id="{96FD5211-DE82-A046-ECE8-FADF170BF84F}"/>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14" name="ZoneTexte 13">
              <a:extLst>
                <a:ext uri="{FF2B5EF4-FFF2-40B4-BE49-F238E27FC236}">
                  <a16:creationId xmlns:a16="http://schemas.microsoft.com/office/drawing/2014/main" id="{891767D7-0D6C-2F59-6051-6506DEDB4F17}"/>
                </a:ext>
              </a:extLst>
            </p:cNvPr>
            <p:cNvSpPr txBox="1"/>
            <p:nvPr/>
          </p:nvSpPr>
          <p:spPr>
            <a:xfrm>
              <a:off x="300374" y="1618290"/>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a:t>
              </a:r>
            </a:p>
          </p:txBody>
        </p:sp>
      </p:grpSp>
      <p:sp>
        <p:nvSpPr>
          <p:cNvPr id="15" name="ZoneTexte 14">
            <a:extLst>
              <a:ext uri="{FF2B5EF4-FFF2-40B4-BE49-F238E27FC236}">
                <a16:creationId xmlns:a16="http://schemas.microsoft.com/office/drawing/2014/main" id="{E8633EFA-55F1-3BB6-97FB-F5FF6B6CD5C7}"/>
              </a:ext>
            </a:extLst>
          </p:cNvPr>
          <p:cNvSpPr txBox="1"/>
          <p:nvPr/>
        </p:nvSpPr>
        <p:spPr>
          <a:xfrm>
            <a:off x="14681866" y="3576267"/>
            <a:ext cx="2589716" cy="4293483"/>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5400" b="1" noProof="0" dirty="0"/>
              <a:t>Experimental study</a:t>
            </a:r>
          </a:p>
          <a:p>
            <a:pPr algn="ctr"/>
            <a:r>
              <a:rPr lang="en-US" sz="5400" b="1" noProof="0" dirty="0"/>
              <a:t>Cu/</a:t>
            </a:r>
            <a:r>
              <a:rPr lang="en-US" sz="5400" b="1" noProof="0" dirty="0" err="1"/>
              <a:t>ZnO</a:t>
            </a:r>
            <a:r>
              <a:rPr lang="en-US" sz="5400" b="1" noProof="0" dirty="0"/>
              <a:t>/ZnO</a:t>
            </a:r>
            <a:r>
              <a:rPr lang="en-US" sz="5400" b="1" baseline="-25000" noProof="0" dirty="0"/>
              <a:t>2</a:t>
            </a:r>
          </a:p>
        </p:txBody>
      </p:sp>
      <p:sp>
        <p:nvSpPr>
          <p:cNvPr id="16" name="ZoneTexte 15">
            <a:extLst>
              <a:ext uri="{FF2B5EF4-FFF2-40B4-BE49-F238E27FC236}">
                <a16:creationId xmlns:a16="http://schemas.microsoft.com/office/drawing/2014/main" id="{230A45B6-BCA6-D5B7-BC30-360DDFDBA204}"/>
              </a:ext>
            </a:extLst>
          </p:cNvPr>
          <p:cNvSpPr txBox="1"/>
          <p:nvPr/>
        </p:nvSpPr>
        <p:spPr>
          <a:xfrm>
            <a:off x="10385721" y="3219930"/>
            <a:ext cx="3137757" cy="5102121"/>
          </a:xfrm>
          <a:prstGeom prst="rect">
            <a:avLst/>
          </a:prstGeom>
          <a:noFill/>
        </p:spPr>
        <p:txBody>
          <a:bodyPr wrap="square" rtlCol="0">
            <a:no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000" b="1" noProof="0" dirty="0"/>
              <a:t>Techno-economic study of the CCU chain</a:t>
            </a:r>
          </a:p>
        </p:txBody>
      </p:sp>
      <p:grpSp>
        <p:nvGrpSpPr>
          <p:cNvPr id="17" name="Groupe 16">
            <a:extLst>
              <a:ext uri="{FF2B5EF4-FFF2-40B4-BE49-F238E27FC236}">
                <a16:creationId xmlns:a16="http://schemas.microsoft.com/office/drawing/2014/main" id="{5043EF47-CDF7-0CC7-3FA2-185AC9FD82BC}"/>
              </a:ext>
            </a:extLst>
          </p:cNvPr>
          <p:cNvGrpSpPr/>
          <p:nvPr/>
        </p:nvGrpSpPr>
        <p:grpSpPr>
          <a:xfrm>
            <a:off x="10225847" y="2262086"/>
            <a:ext cx="3655397" cy="7109001"/>
            <a:chOff x="236952" y="1516112"/>
            <a:chExt cx="3779296" cy="4739334"/>
          </a:xfrm>
          <a:solidFill>
            <a:schemeClr val="bg1"/>
          </a:solidFill>
        </p:grpSpPr>
        <p:sp>
          <p:nvSpPr>
            <p:cNvPr id="18" name="Organigramme : Procédé 17">
              <a:extLst>
                <a:ext uri="{FF2B5EF4-FFF2-40B4-BE49-F238E27FC236}">
                  <a16:creationId xmlns:a16="http://schemas.microsoft.com/office/drawing/2014/main" id="{81E97BEA-CD6C-9160-6A32-8AFE64084BF5}"/>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19" name="ZoneTexte 18">
              <a:extLst>
                <a:ext uri="{FF2B5EF4-FFF2-40B4-BE49-F238E27FC236}">
                  <a16:creationId xmlns:a16="http://schemas.microsoft.com/office/drawing/2014/main" id="{60D1A131-DB64-7934-610D-2D89D9DC5250}"/>
                </a:ext>
              </a:extLst>
            </p:cNvPr>
            <p:cNvSpPr txBox="1"/>
            <p:nvPr/>
          </p:nvSpPr>
          <p:spPr>
            <a:xfrm>
              <a:off x="444706" y="1610194"/>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a:t>
              </a:r>
            </a:p>
          </p:txBody>
        </p:sp>
      </p:grpSp>
      <p:grpSp>
        <p:nvGrpSpPr>
          <p:cNvPr id="20" name="Groupe 19">
            <a:extLst>
              <a:ext uri="{FF2B5EF4-FFF2-40B4-BE49-F238E27FC236}">
                <a16:creationId xmlns:a16="http://schemas.microsoft.com/office/drawing/2014/main" id="{5C3BF5E7-E1A6-7E1F-11AB-8CE470BB9D04}"/>
              </a:ext>
            </a:extLst>
          </p:cNvPr>
          <p:cNvGrpSpPr/>
          <p:nvPr/>
        </p:nvGrpSpPr>
        <p:grpSpPr>
          <a:xfrm>
            <a:off x="14348353" y="2262086"/>
            <a:ext cx="3655397" cy="7109001"/>
            <a:chOff x="236952" y="1516112"/>
            <a:chExt cx="3779296" cy="4739334"/>
          </a:xfrm>
          <a:solidFill>
            <a:schemeClr val="bg1"/>
          </a:solidFill>
        </p:grpSpPr>
        <p:sp>
          <p:nvSpPr>
            <p:cNvPr id="21" name="Organigramme : Procédé 20">
              <a:extLst>
                <a:ext uri="{FF2B5EF4-FFF2-40B4-BE49-F238E27FC236}">
                  <a16:creationId xmlns:a16="http://schemas.microsoft.com/office/drawing/2014/main" id="{9C959074-9DA9-285F-6CAB-6721DEB6B36F}"/>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22" name="ZoneTexte 21">
              <a:extLst>
                <a:ext uri="{FF2B5EF4-FFF2-40B4-BE49-F238E27FC236}">
                  <a16:creationId xmlns:a16="http://schemas.microsoft.com/office/drawing/2014/main" id="{7EA6C4E5-F6AC-4BF9-4A4A-8A7D2FB1C60F}"/>
                </a:ext>
              </a:extLst>
            </p:cNvPr>
            <p:cNvSpPr txBox="1"/>
            <p:nvPr/>
          </p:nvSpPr>
          <p:spPr>
            <a:xfrm>
              <a:off x="370531" y="1615980"/>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3</a:t>
              </a:r>
            </a:p>
          </p:txBody>
        </p:sp>
      </p:grpSp>
      <p:sp>
        <p:nvSpPr>
          <p:cNvPr id="23" name="ZoneTexte 22">
            <a:extLst>
              <a:ext uri="{FF2B5EF4-FFF2-40B4-BE49-F238E27FC236}">
                <a16:creationId xmlns:a16="http://schemas.microsoft.com/office/drawing/2014/main" id="{17DAF513-F963-3048-3086-988996FE7AA7}"/>
              </a:ext>
            </a:extLst>
          </p:cNvPr>
          <p:cNvSpPr txBox="1"/>
          <p:nvPr/>
        </p:nvSpPr>
        <p:spPr>
          <a:xfrm>
            <a:off x="4404728" y="4728472"/>
            <a:ext cx="6155606" cy="2859476"/>
          </a:xfrm>
          <a:prstGeom prst="rect">
            <a:avLst/>
          </a:prstGeom>
          <a:noFill/>
        </p:spPr>
        <p:txBody>
          <a:bodyPr wrap="square" rtlCol="0">
            <a:no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514350" marR="0" indent="-514350" defTabSz="13716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3300"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rPr>
              <a:t>Equipment purchase strategy</a:t>
            </a:r>
          </a:p>
          <a:p>
            <a:pPr marL="514350" marR="0" indent="-514350" defTabSz="13716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3300" noProof="0" dirty="0">
                <a:solidFill>
                  <a:schemeClr val="tx1">
                    <a:lumMod val="85000"/>
                    <a:lumOff val="15000"/>
                  </a:schemeClr>
                </a:solidFill>
                <a:latin typeface="Calibri" pitchFamily="34" charset="0"/>
                <a:ea typeface="Calibri" pitchFamily="34" charset="0"/>
                <a:cs typeface="Times New Roman" pitchFamily="18" charset="0"/>
              </a:rPr>
              <a:t>Budget planning</a:t>
            </a:r>
            <a:endParaRPr kumimoji="0" lang="en-US" sz="3300"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endParaRPr>
          </a:p>
        </p:txBody>
      </p:sp>
      <p:sp>
        <p:nvSpPr>
          <p:cNvPr id="24" name="ZoneTexte 23">
            <a:extLst>
              <a:ext uri="{FF2B5EF4-FFF2-40B4-BE49-F238E27FC236}">
                <a16:creationId xmlns:a16="http://schemas.microsoft.com/office/drawing/2014/main" id="{6612D6D6-0688-5B4F-CA40-E7689C5134F4}"/>
              </a:ext>
            </a:extLst>
          </p:cNvPr>
          <p:cNvSpPr txBox="1"/>
          <p:nvPr/>
        </p:nvSpPr>
        <p:spPr>
          <a:xfrm>
            <a:off x="292264" y="7233122"/>
            <a:ext cx="4127201" cy="1431161"/>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t>Investment </a:t>
            </a:r>
          </a:p>
          <a:p>
            <a:pPr algn="ctr"/>
            <a:r>
              <a:rPr lang="en-US" sz="4200" b="1" noProof="0" dirty="0"/>
              <a:t>policy</a:t>
            </a:r>
            <a:endParaRPr lang="en-US" sz="4200" noProof="0" dirty="0"/>
          </a:p>
        </p:txBody>
      </p:sp>
      <p:sp>
        <p:nvSpPr>
          <p:cNvPr id="29" name="ZoneTexte 28">
            <a:extLst>
              <a:ext uri="{FF2B5EF4-FFF2-40B4-BE49-F238E27FC236}">
                <a16:creationId xmlns:a16="http://schemas.microsoft.com/office/drawing/2014/main" id="{D7B008E4-D8EE-A739-09BC-58F0DD6EAED3}"/>
              </a:ext>
            </a:extLst>
          </p:cNvPr>
          <p:cNvSpPr txBox="1"/>
          <p:nvPr/>
        </p:nvSpPr>
        <p:spPr>
          <a:xfrm>
            <a:off x="14101161" y="7196361"/>
            <a:ext cx="4241217" cy="1938992"/>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t>Modes of maintenance</a:t>
            </a:r>
            <a:endParaRPr lang="en-US" sz="4200" noProof="0" dirty="0"/>
          </a:p>
          <a:p>
            <a:pPr algn="ctr"/>
            <a:r>
              <a:rPr lang="en-US" sz="3600" b="1" noProof="0" dirty="0"/>
              <a:t> </a:t>
            </a:r>
          </a:p>
        </p:txBody>
      </p:sp>
      <p:sp>
        <p:nvSpPr>
          <p:cNvPr id="30" name="ZoneTexte 29">
            <a:extLst>
              <a:ext uri="{FF2B5EF4-FFF2-40B4-BE49-F238E27FC236}">
                <a16:creationId xmlns:a16="http://schemas.microsoft.com/office/drawing/2014/main" id="{E0D2CB87-2D0E-3987-5DA0-64BAB63C5899}"/>
              </a:ext>
            </a:extLst>
          </p:cNvPr>
          <p:cNvSpPr txBox="1"/>
          <p:nvPr/>
        </p:nvSpPr>
        <p:spPr>
          <a:xfrm>
            <a:off x="10217341" y="7233122"/>
            <a:ext cx="3486596" cy="1384995"/>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latin typeface="Calibri" pitchFamily="34" charset="0"/>
                <a:ea typeface="Calibri" pitchFamily="34" charset="0"/>
                <a:cs typeface="Times New Roman" pitchFamily="18" charset="0"/>
              </a:rPr>
              <a:t>Types of m</a:t>
            </a:r>
            <a:r>
              <a:rPr kumimoji="0" lang="en-US" sz="42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aintenance</a:t>
            </a:r>
            <a:r>
              <a:rPr lang="en-US" sz="4200" b="1" noProof="0" dirty="0"/>
              <a:t> </a:t>
            </a:r>
          </a:p>
        </p:txBody>
      </p:sp>
    </p:spTree>
    <p:extLst>
      <p:ext uri="{BB962C8B-B14F-4D97-AF65-F5344CB8AC3E}">
        <p14:creationId xmlns:p14="http://schemas.microsoft.com/office/powerpoint/2010/main" val="565628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2F9C6-342F-7F46-A856-52D62614C17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FFBC486-F8CF-7416-B3C9-847B6C45129E}"/>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dirty="0">
                <a:solidFill>
                  <a:schemeClr val="bg1"/>
                </a:solidFill>
              </a:rPr>
              <a:t>7</a:t>
            </a:r>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F0BD7535-9643-8283-A1E9-AA459D203014}"/>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9A5A783B-F47D-DA3F-449E-E1FAA5133FF0}"/>
              </a:ext>
            </a:extLst>
          </p:cNvPr>
          <p:cNvSpPr>
            <a:spLocks noGrp="1"/>
          </p:cNvSpPr>
          <p:nvPr>
            <p:ph type="title"/>
          </p:nvPr>
        </p:nvSpPr>
        <p:spPr/>
        <p:txBody>
          <a:bodyPr/>
          <a:lstStyle/>
          <a:p>
            <a:endParaRPr lang="en-US" noProof="0" dirty="0"/>
          </a:p>
        </p:txBody>
      </p:sp>
      <p:grpSp>
        <p:nvGrpSpPr>
          <p:cNvPr id="8" name="Groupe 7">
            <a:extLst>
              <a:ext uri="{FF2B5EF4-FFF2-40B4-BE49-F238E27FC236}">
                <a16:creationId xmlns:a16="http://schemas.microsoft.com/office/drawing/2014/main" id="{ADF99CFD-1554-B3BB-32B7-E0639E8CADC3}"/>
              </a:ext>
            </a:extLst>
          </p:cNvPr>
          <p:cNvGrpSpPr/>
          <p:nvPr/>
        </p:nvGrpSpPr>
        <p:grpSpPr>
          <a:xfrm>
            <a:off x="15173051" y="3199640"/>
            <a:ext cx="1620000" cy="1620000"/>
            <a:chOff x="1645929" y="4422850"/>
            <a:chExt cx="900000" cy="900000"/>
          </a:xfrm>
          <a:solidFill>
            <a:srgbClr val="800000"/>
          </a:solidFill>
        </p:grpSpPr>
        <p:sp>
          <p:nvSpPr>
            <p:cNvPr id="9" name="Ellipse 8">
              <a:extLst>
                <a:ext uri="{FF2B5EF4-FFF2-40B4-BE49-F238E27FC236}">
                  <a16:creationId xmlns:a16="http://schemas.microsoft.com/office/drawing/2014/main" id="{7A3C1B07-DC34-8C31-F8DD-9BA7B6C719B8}"/>
                </a:ext>
              </a:extLst>
            </p:cNvPr>
            <p:cNvSpPr/>
            <p:nvPr/>
          </p:nvSpPr>
          <p:spPr>
            <a:xfrm>
              <a:off x="1645929" y="4422850"/>
              <a:ext cx="900000" cy="900000"/>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pic>
          <p:nvPicPr>
            <p:cNvPr id="10" name="Graphique 9" descr="Bécher contour">
              <a:extLst>
                <a:ext uri="{FF2B5EF4-FFF2-40B4-BE49-F238E27FC236}">
                  <a16:creationId xmlns:a16="http://schemas.microsoft.com/office/drawing/2014/main" id="{89E17E7F-5EB5-434A-CE04-63532D6978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3907" y="4540357"/>
              <a:ext cx="627631" cy="627631"/>
            </a:xfrm>
            <a:prstGeom prst="rect">
              <a:avLst/>
            </a:prstGeom>
          </p:spPr>
        </p:pic>
      </p:grpSp>
      <p:sp>
        <p:nvSpPr>
          <p:cNvPr id="11" name="ZoneTexte 10">
            <a:extLst>
              <a:ext uri="{FF2B5EF4-FFF2-40B4-BE49-F238E27FC236}">
                <a16:creationId xmlns:a16="http://schemas.microsoft.com/office/drawing/2014/main" id="{EC5CF23F-6C2E-8107-DCEA-C3252F3ECFF4}"/>
              </a:ext>
            </a:extLst>
          </p:cNvPr>
          <p:cNvSpPr txBox="1"/>
          <p:nvPr/>
        </p:nvSpPr>
        <p:spPr>
          <a:xfrm>
            <a:off x="14443147" y="3742961"/>
            <a:ext cx="2589716" cy="2585323"/>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050" b="1" noProof="0" dirty="0"/>
              <a:t>Experimental study</a:t>
            </a:r>
          </a:p>
          <a:p>
            <a:pPr algn="ctr"/>
            <a:r>
              <a:rPr lang="en-US" sz="4050" b="1" noProof="0" dirty="0"/>
              <a:t>Cu/</a:t>
            </a:r>
            <a:r>
              <a:rPr lang="en-US" sz="4050" b="1" noProof="0" dirty="0" err="1"/>
              <a:t>ZnO</a:t>
            </a:r>
            <a:r>
              <a:rPr lang="en-US" sz="4050" b="1" noProof="0" dirty="0"/>
              <a:t>/ZnO</a:t>
            </a:r>
            <a:r>
              <a:rPr lang="en-US" sz="4050" b="1" baseline="-25000" noProof="0" dirty="0"/>
              <a:t>2</a:t>
            </a:r>
          </a:p>
        </p:txBody>
      </p:sp>
      <p:sp>
        <p:nvSpPr>
          <p:cNvPr id="12" name="ZoneTexte 11">
            <a:extLst>
              <a:ext uri="{FF2B5EF4-FFF2-40B4-BE49-F238E27FC236}">
                <a16:creationId xmlns:a16="http://schemas.microsoft.com/office/drawing/2014/main" id="{2D4693F4-9CF6-C9AF-4400-28D8C0C0DDD2}"/>
              </a:ext>
            </a:extLst>
          </p:cNvPr>
          <p:cNvSpPr txBox="1"/>
          <p:nvPr/>
        </p:nvSpPr>
        <p:spPr>
          <a:xfrm>
            <a:off x="8548761" y="4907669"/>
            <a:ext cx="5440146" cy="2854266"/>
          </a:xfrm>
          <a:prstGeom prst="rect">
            <a:avLst/>
          </a:prstGeom>
          <a:noFill/>
        </p:spPr>
        <p:txBody>
          <a:bodyPr wrap="square" rtlCol="0">
            <a:no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514350" indent="-514350" eaLnBrk="0" fontAlgn="base" hangingPunct="0">
              <a:spcBef>
                <a:spcPct val="0"/>
              </a:spcBef>
              <a:spcAft>
                <a:spcPct val="0"/>
              </a:spcAft>
              <a:buFont typeface="Arial" panose="020B0604020202020204" pitchFamily="34" charset="0"/>
              <a:buChar char="•"/>
            </a:pPr>
            <a:r>
              <a:rPr lang="en-US" sz="3300" noProof="0" dirty="0">
                <a:solidFill>
                  <a:schemeClr val="tx1">
                    <a:lumMod val="85000"/>
                    <a:lumOff val="15000"/>
                  </a:schemeClr>
                </a:solidFill>
                <a:latin typeface="Calibri" pitchFamily="34" charset="0"/>
                <a:ea typeface="Calibri" pitchFamily="34" charset="0"/>
                <a:cs typeface="Times New Roman" pitchFamily="18" charset="0"/>
              </a:rPr>
              <a:t>Corrective maintenance</a:t>
            </a:r>
          </a:p>
          <a:p>
            <a:pPr marL="514350" marR="0" indent="-514350" defTabSz="13716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3300" noProof="0" dirty="0">
                <a:solidFill>
                  <a:schemeClr val="tx1">
                    <a:lumMod val="85000"/>
                    <a:lumOff val="15000"/>
                  </a:schemeClr>
                </a:solidFill>
                <a:latin typeface="Calibri" pitchFamily="34" charset="0"/>
                <a:ea typeface="Calibri" pitchFamily="34" charset="0"/>
                <a:cs typeface="Times New Roman" pitchFamily="18" charset="0"/>
              </a:rPr>
              <a:t>Scheduled preventive maintenance</a:t>
            </a:r>
          </a:p>
        </p:txBody>
      </p:sp>
      <p:grpSp>
        <p:nvGrpSpPr>
          <p:cNvPr id="13" name="Groupe 12">
            <a:extLst>
              <a:ext uri="{FF2B5EF4-FFF2-40B4-BE49-F238E27FC236}">
                <a16:creationId xmlns:a16="http://schemas.microsoft.com/office/drawing/2014/main" id="{C5515455-EB2C-7F2B-1D76-2AB5B5D06C6B}"/>
              </a:ext>
            </a:extLst>
          </p:cNvPr>
          <p:cNvGrpSpPr/>
          <p:nvPr/>
        </p:nvGrpSpPr>
        <p:grpSpPr>
          <a:xfrm>
            <a:off x="4776824" y="2195202"/>
            <a:ext cx="3655397" cy="7109001"/>
            <a:chOff x="236952" y="1516112"/>
            <a:chExt cx="3779296" cy="4739334"/>
          </a:xfrm>
          <a:solidFill>
            <a:schemeClr val="bg1"/>
          </a:solidFill>
        </p:grpSpPr>
        <p:sp>
          <p:nvSpPr>
            <p:cNvPr id="14" name="Organigramme : Procédé 13">
              <a:extLst>
                <a:ext uri="{FF2B5EF4-FFF2-40B4-BE49-F238E27FC236}">
                  <a16:creationId xmlns:a16="http://schemas.microsoft.com/office/drawing/2014/main" id="{A23AE4E6-9666-B6B6-7D7D-5D4A13F3E1D7}"/>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15" name="ZoneTexte 14">
              <a:extLst>
                <a:ext uri="{FF2B5EF4-FFF2-40B4-BE49-F238E27FC236}">
                  <a16:creationId xmlns:a16="http://schemas.microsoft.com/office/drawing/2014/main" id="{B0349E9B-8531-B61A-75ED-41B92A213D9B}"/>
                </a:ext>
              </a:extLst>
            </p:cNvPr>
            <p:cNvSpPr txBox="1"/>
            <p:nvPr/>
          </p:nvSpPr>
          <p:spPr>
            <a:xfrm>
              <a:off x="444706" y="1610194"/>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a:t>
              </a:r>
            </a:p>
          </p:txBody>
        </p:sp>
      </p:grpSp>
      <p:grpSp>
        <p:nvGrpSpPr>
          <p:cNvPr id="16" name="Groupe 15">
            <a:extLst>
              <a:ext uri="{FF2B5EF4-FFF2-40B4-BE49-F238E27FC236}">
                <a16:creationId xmlns:a16="http://schemas.microsoft.com/office/drawing/2014/main" id="{F36C5AC1-5AD2-CFB3-0FD6-7BFDF666A6F3}"/>
              </a:ext>
            </a:extLst>
          </p:cNvPr>
          <p:cNvGrpSpPr/>
          <p:nvPr/>
        </p:nvGrpSpPr>
        <p:grpSpPr>
          <a:xfrm>
            <a:off x="14153558" y="2195202"/>
            <a:ext cx="3655397" cy="7109001"/>
            <a:chOff x="236952" y="1516112"/>
            <a:chExt cx="3779296" cy="4739334"/>
          </a:xfrm>
          <a:solidFill>
            <a:schemeClr val="bg1"/>
          </a:solidFill>
        </p:grpSpPr>
        <p:sp>
          <p:nvSpPr>
            <p:cNvPr id="17" name="Organigramme : Procédé 16">
              <a:extLst>
                <a:ext uri="{FF2B5EF4-FFF2-40B4-BE49-F238E27FC236}">
                  <a16:creationId xmlns:a16="http://schemas.microsoft.com/office/drawing/2014/main" id="{AE32F2DB-862A-90F9-55AD-CA4B685190E2}"/>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18" name="ZoneTexte 17">
              <a:extLst>
                <a:ext uri="{FF2B5EF4-FFF2-40B4-BE49-F238E27FC236}">
                  <a16:creationId xmlns:a16="http://schemas.microsoft.com/office/drawing/2014/main" id="{E06BAAE8-EAE1-991B-2494-65D9C7378C92}"/>
                </a:ext>
              </a:extLst>
            </p:cNvPr>
            <p:cNvSpPr txBox="1"/>
            <p:nvPr/>
          </p:nvSpPr>
          <p:spPr>
            <a:xfrm>
              <a:off x="370531" y="1615980"/>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3</a:t>
              </a:r>
            </a:p>
          </p:txBody>
        </p:sp>
      </p:grpSp>
      <p:grpSp>
        <p:nvGrpSpPr>
          <p:cNvPr id="19" name="Groupe 18">
            <a:extLst>
              <a:ext uri="{FF2B5EF4-FFF2-40B4-BE49-F238E27FC236}">
                <a16:creationId xmlns:a16="http://schemas.microsoft.com/office/drawing/2014/main" id="{C11E502C-283A-24F6-8C5F-EC58D51E6CFB}"/>
              </a:ext>
            </a:extLst>
          </p:cNvPr>
          <p:cNvGrpSpPr/>
          <p:nvPr/>
        </p:nvGrpSpPr>
        <p:grpSpPr>
          <a:xfrm>
            <a:off x="421802" y="2211176"/>
            <a:ext cx="3977645" cy="7109001"/>
            <a:chOff x="236952" y="1516112"/>
            <a:chExt cx="3779296" cy="4739334"/>
          </a:xfrm>
          <a:solidFill>
            <a:schemeClr val="bg1"/>
          </a:solidFill>
        </p:grpSpPr>
        <p:sp>
          <p:nvSpPr>
            <p:cNvPr id="20" name="Organigramme : Procédé 19">
              <a:extLst>
                <a:ext uri="{FF2B5EF4-FFF2-40B4-BE49-F238E27FC236}">
                  <a16:creationId xmlns:a16="http://schemas.microsoft.com/office/drawing/2014/main" id="{F08E6445-182B-3E96-271A-C72E0650274A}"/>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21" name="ZoneTexte 20">
              <a:extLst>
                <a:ext uri="{FF2B5EF4-FFF2-40B4-BE49-F238E27FC236}">
                  <a16:creationId xmlns:a16="http://schemas.microsoft.com/office/drawing/2014/main" id="{67519E5A-7D6A-6A92-727D-7F7223FB67CF}"/>
                </a:ext>
              </a:extLst>
            </p:cNvPr>
            <p:cNvSpPr txBox="1"/>
            <p:nvPr/>
          </p:nvSpPr>
          <p:spPr>
            <a:xfrm>
              <a:off x="300374" y="1618290"/>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a:t>
              </a:r>
            </a:p>
          </p:txBody>
        </p:sp>
      </p:grpSp>
      <p:sp>
        <p:nvSpPr>
          <p:cNvPr id="22" name="ZoneTexte 21">
            <a:extLst>
              <a:ext uri="{FF2B5EF4-FFF2-40B4-BE49-F238E27FC236}">
                <a16:creationId xmlns:a16="http://schemas.microsoft.com/office/drawing/2014/main" id="{7A82E309-515B-EEE7-C8E0-EDFA440D46BD}"/>
              </a:ext>
            </a:extLst>
          </p:cNvPr>
          <p:cNvSpPr txBox="1"/>
          <p:nvPr/>
        </p:nvSpPr>
        <p:spPr>
          <a:xfrm>
            <a:off x="421802" y="7198906"/>
            <a:ext cx="4025354" cy="1431161"/>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t>Investment </a:t>
            </a:r>
          </a:p>
          <a:p>
            <a:pPr algn="ctr"/>
            <a:r>
              <a:rPr lang="en-US" sz="4200" b="1" noProof="0" dirty="0"/>
              <a:t>policy</a:t>
            </a:r>
            <a:endParaRPr lang="en-US" sz="4200" noProof="0" dirty="0"/>
          </a:p>
        </p:txBody>
      </p:sp>
      <p:sp>
        <p:nvSpPr>
          <p:cNvPr id="23" name="ZoneTexte 22">
            <a:extLst>
              <a:ext uri="{FF2B5EF4-FFF2-40B4-BE49-F238E27FC236}">
                <a16:creationId xmlns:a16="http://schemas.microsoft.com/office/drawing/2014/main" id="{E4879760-909E-58D4-808C-ACEB07504757}"/>
              </a:ext>
            </a:extLst>
          </p:cNvPr>
          <p:cNvSpPr txBox="1"/>
          <p:nvPr/>
        </p:nvSpPr>
        <p:spPr>
          <a:xfrm>
            <a:off x="4892843" y="7198906"/>
            <a:ext cx="3486596" cy="1384995"/>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latin typeface="Calibri" pitchFamily="34" charset="0"/>
                <a:ea typeface="Calibri" pitchFamily="34" charset="0"/>
                <a:cs typeface="Times New Roman" pitchFamily="18" charset="0"/>
              </a:rPr>
              <a:t>Types of m</a:t>
            </a:r>
            <a:r>
              <a:rPr kumimoji="0" lang="en-US" sz="42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aintenance</a:t>
            </a:r>
            <a:r>
              <a:rPr lang="en-US" sz="4200" b="1" noProof="0" dirty="0"/>
              <a:t> </a:t>
            </a:r>
          </a:p>
        </p:txBody>
      </p:sp>
      <p:sp>
        <p:nvSpPr>
          <p:cNvPr id="24" name="ZoneTexte 23">
            <a:extLst>
              <a:ext uri="{FF2B5EF4-FFF2-40B4-BE49-F238E27FC236}">
                <a16:creationId xmlns:a16="http://schemas.microsoft.com/office/drawing/2014/main" id="{7F0F202D-1711-1BE6-84A4-D4A4F33B1013}"/>
              </a:ext>
            </a:extLst>
          </p:cNvPr>
          <p:cNvSpPr txBox="1"/>
          <p:nvPr/>
        </p:nvSpPr>
        <p:spPr>
          <a:xfrm>
            <a:off x="13820523" y="7274159"/>
            <a:ext cx="4241217" cy="745679"/>
          </a:xfrm>
          <a:prstGeom prst="rect">
            <a:avLst/>
          </a:prstGeom>
          <a:noFill/>
        </p:spPr>
        <p:txBody>
          <a:bodyPr wrap="square" rtlCol="0">
            <a:no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t>Modes of maintenance</a:t>
            </a:r>
            <a:endParaRPr lang="en-US" sz="4200" noProof="0" dirty="0"/>
          </a:p>
          <a:p>
            <a:pPr algn="ctr"/>
            <a:endParaRPr lang="en-US" sz="4200" noProof="0" dirty="0"/>
          </a:p>
          <a:p>
            <a:pPr algn="ctr"/>
            <a:r>
              <a:rPr lang="en-US" sz="3600" b="1" noProof="0" dirty="0"/>
              <a:t> </a:t>
            </a:r>
          </a:p>
        </p:txBody>
      </p:sp>
    </p:spTree>
    <p:extLst>
      <p:ext uri="{BB962C8B-B14F-4D97-AF65-F5344CB8AC3E}">
        <p14:creationId xmlns:p14="http://schemas.microsoft.com/office/powerpoint/2010/main" val="1908030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B89E8-0EC1-FBE6-A95F-9F8128BEDC72}"/>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67686D2-0CF1-554A-8FE9-430FBD4937B1}"/>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dirty="0">
                <a:solidFill>
                  <a:schemeClr val="bg1"/>
                </a:solidFill>
              </a:rPr>
              <a:t>7</a:t>
            </a:r>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F26B3576-5CAF-2904-A00C-4F0BD3DAF00C}"/>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B8C85F91-7E52-7716-1F9A-4AD81D7F0630}"/>
              </a:ext>
            </a:extLst>
          </p:cNvPr>
          <p:cNvSpPr>
            <a:spLocks noGrp="1"/>
          </p:cNvSpPr>
          <p:nvPr>
            <p:ph type="title"/>
          </p:nvPr>
        </p:nvSpPr>
        <p:spPr/>
        <p:txBody>
          <a:bodyPr/>
          <a:lstStyle/>
          <a:p>
            <a:endParaRPr lang="en-US" noProof="0" dirty="0"/>
          </a:p>
        </p:txBody>
      </p:sp>
      <p:grpSp>
        <p:nvGrpSpPr>
          <p:cNvPr id="8" name="Groupe 7">
            <a:extLst>
              <a:ext uri="{FF2B5EF4-FFF2-40B4-BE49-F238E27FC236}">
                <a16:creationId xmlns:a16="http://schemas.microsoft.com/office/drawing/2014/main" id="{622D8558-55D3-3E6E-7146-CC9690D00174}"/>
              </a:ext>
            </a:extLst>
          </p:cNvPr>
          <p:cNvGrpSpPr/>
          <p:nvPr/>
        </p:nvGrpSpPr>
        <p:grpSpPr>
          <a:xfrm>
            <a:off x="5710349" y="2501784"/>
            <a:ext cx="1620000" cy="1620000"/>
            <a:chOff x="2753157" y="3000176"/>
            <a:chExt cx="1080000" cy="1080000"/>
          </a:xfrm>
        </p:grpSpPr>
        <p:sp>
          <p:nvSpPr>
            <p:cNvPr id="9" name="Ellipse 8">
              <a:extLst>
                <a:ext uri="{FF2B5EF4-FFF2-40B4-BE49-F238E27FC236}">
                  <a16:creationId xmlns:a16="http://schemas.microsoft.com/office/drawing/2014/main" id="{08B0D5D2-0195-61D5-08D6-7E7289D95135}"/>
                </a:ext>
              </a:extLst>
            </p:cNvPr>
            <p:cNvSpPr/>
            <p:nvPr/>
          </p:nvSpPr>
          <p:spPr>
            <a:xfrm>
              <a:off x="2753157" y="3000176"/>
              <a:ext cx="1080000" cy="1080000"/>
            </a:xfrm>
            <a:prstGeom prst="ellipse">
              <a:avLst/>
            </a:prstGeom>
            <a:solidFill>
              <a:srgbClr val="800000">
                <a:alpha val="9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pic>
          <p:nvPicPr>
            <p:cNvPr id="10" name="Graphique 9" descr="Argent contour">
              <a:extLst>
                <a:ext uri="{FF2B5EF4-FFF2-40B4-BE49-F238E27FC236}">
                  <a16:creationId xmlns:a16="http://schemas.microsoft.com/office/drawing/2014/main" id="{2341BCA5-3EF5-B2AC-048C-E99EACFAB3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4041" y="3056908"/>
              <a:ext cx="891743" cy="891743"/>
            </a:xfrm>
            <a:prstGeom prst="rect">
              <a:avLst/>
            </a:prstGeom>
          </p:spPr>
        </p:pic>
      </p:grpSp>
      <p:sp>
        <p:nvSpPr>
          <p:cNvPr id="11" name="ZoneTexte 10">
            <a:extLst>
              <a:ext uri="{FF2B5EF4-FFF2-40B4-BE49-F238E27FC236}">
                <a16:creationId xmlns:a16="http://schemas.microsoft.com/office/drawing/2014/main" id="{8F36F727-7C11-C19E-0DD9-59B486FC4C8B}"/>
              </a:ext>
            </a:extLst>
          </p:cNvPr>
          <p:cNvSpPr txBox="1"/>
          <p:nvPr/>
        </p:nvSpPr>
        <p:spPr>
          <a:xfrm>
            <a:off x="12717871" y="2490865"/>
            <a:ext cx="5689123" cy="5509200"/>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514350" marR="0" indent="-514350" defTabSz="13716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3200" b="1"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rPr>
              <a:t>Internal maintenance: </a:t>
            </a:r>
            <a:r>
              <a:rPr kumimoji="0" lang="en-US" sz="3200"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rPr>
              <a:t>Handled by the hospital’s technical staff.</a:t>
            </a:r>
          </a:p>
          <a:p>
            <a:pPr marR="0" defTabSz="1371600" rtl="0" eaLnBrk="0" fontAlgn="base" latinLnBrk="0" hangingPunct="0">
              <a:lnSpc>
                <a:spcPct val="100000"/>
              </a:lnSpc>
              <a:spcBef>
                <a:spcPct val="0"/>
              </a:spcBef>
              <a:spcAft>
                <a:spcPct val="0"/>
              </a:spcAft>
              <a:buClrTx/>
              <a:buSzTx/>
              <a:tabLst/>
            </a:pPr>
            <a:endParaRPr kumimoji="0" lang="en-US" sz="3200"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endParaRPr>
          </a:p>
          <a:p>
            <a:pPr marL="514350" marR="0" indent="-514350" defTabSz="13716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3200" b="1" noProof="0" dirty="0">
                <a:solidFill>
                  <a:schemeClr val="tx1">
                    <a:lumMod val="85000"/>
                    <a:lumOff val="15000"/>
                  </a:schemeClr>
                </a:solidFill>
                <a:latin typeface="Calibri" pitchFamily="34" charset="0"/>
                <a:ea typeface="Calibri" pitchFamily="34" charset="0"/>
                <a:cs typeface="Times New Roman" pitchFamily="18" charset="0"/>
              </a:rPr>
              <a:t>E</a:t>
            </a:r>
            <a:r>
              <a:rPr kumimoji="0" lang="en-US" sz="3200" b="1"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rPr>
              <a:t>xternal maintenance:</a:t>
            </a:r>
            <a:br>
              <a:rPr kumimoji="0" lang="en-US" sz="3200" b="1"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rPr>
            </a:br>
            <a:r>
              <a:rPr lang="en-US" sz="3200" noProof="0" dirty="0">
                <a:solidFill>
                  <a:schemeClr val="tx1">
                    <a:lumMod val="85000"/>
                    <a:lumOff val="15000"/>
                  </a:schemeClr>
                </a:solidFill>
                <a:latin typeface="Calibri" pitchFamily="34" charset="0"/>
                <a:ea typeface="Calibri" pitchFamily="34" charset="0"/>
                <a:cs typeface="Times New Roman" pitchFamily="18" charset="0"/>
              </a:rPr>
              <a:t>Outsourced to the supplier.</a:t>
            </a:r>
          </a:p>
          <a:p>
            <a:pPr marR="0" defTabSz="1371600" rtl="0" eaLnBrk="0" fontAlgn="base" latinLnBrk="0" hangingPunct="0">
              <a:lnSpc>
                <a:spcPct val="100000"/>
              </a:lnSpc>
              <a:spcBef>
                <a:spcPct val="0"/>
              </a:spcBef>
              <a:spcAft>
                <a:spcPct val="0"/>
              </a:spcAft>
              <a:buClrTx/>
              <a:buSzTx/>
              <a:tabLst/>
            </a:pPr>
            <a:endParaRPr kumimoji="0" lang="en-US" sz="3200"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endParaRPr>
          </a:p>
          <a:p>
            <a:pPr marL="514350" marR="0" indent="-514350" defTabSz="13716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3200" b="1"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rPr>
              <a:t>Shared maintenance: </a:t>
            </a:r>
            <a:endParaRPr lang="en-US" sz="3200" b="1" noProof="0" dirty="0">
              <a:solidFill>
                <a:schemeClr val="tx1">
                  <a:lumMod val="85000"/>
                  <a:lumOff val="15000"/>
                </a:schemeClr>
              </a:solidFill>
              <a:latin typeface="Calibri" pitchFamily="34" charset="0"/>
              <a:ea typeface="Calibri" pitchFamily="34" charset="0"/>
              <a:cs typeface="Times New Roman" pitchFamily="18" charset="0"/>
            </a:endParaRPr>
          </a:p>
          <a:p>
            <a:pPr marR="0" defTabSz="1371600" rtl="0" eaLnBrk="0" fontAlgn="base" latinLnBrk="0" hangingPunct="0">
              <a:lnSpc>
                <a:spcPct val="100000"/>
              </a:lnSpc>
              <a:spcBef>
                <a:spcPct val="0"/>
              </a:spcBef>
              <a:spcAft>
                <a:spcPct val="0"/>
              </a:spcAft>
              <a:buClrTx/>
              <a:buSzTx/>
              <a:tabLst/>
            </a:pPr>
            <a:r>
              <a:rPr lang="en-US" sz="3200" b="1" noProof="0" dirty="0">
                <a:solidFill>
                  <a:schemeClr val="tx1">
                    <a:lumMod val="85000"/>
                    <a:lumOff val="15000"/>
                  </a:schemeClr>
                </a:solidFill>
                <a:latin typeface="Calibri" pitchFamily="34" charset="0"/>
                <a:ea typeface="Calibri" pitchFamily="34" charset="0"/>
                <a:cs typeface="Times New Roman" pitchFamily="18" charset="0"/>
              </a:rPr>
              <a:t>    </a:t>
            </a:r>
            <a:r>
              <a:rPr lang="en-US" sz="3200" noProof="0" dirty="0">
                <a:solidFill>
                  <a:schemeClr val="tx1">
                    <a:lumMod val="85000"/>
                    <a:lumOff val="15000"/>
                  </a:schemeClr>
                </a:solidFill>
                <a:latin typeface="Calibri" pitchFamily="34" charset="0"/>
                <a:ea typeface="Calibri" pitchFamily="34" charset="0"/>
                <a:cs typeface="Times New Roman" pitchFamily="18" charset="0"/>
              </a:rPr>
              <a:t>- Split between hospital staff              and the supplier.</a:t>
            </a:r>
          </a:p>
          <a:p>
            <a:pPr marR="0" defTabSz="1371600" rtl="0" eaLnBrk="0" fontAlgn="base" latinLnBrk="0" hangingPunct="0">
              <a:lnSpc>
                <a:spcPct val="100000"/>
              </a:lnSpc>
              <a:spcBef>
                <a:spcPct val="0"/>
              </a:spcBef>
              <a:spcAft>
                <a:spcPct val="0"/>
              </a:spcAft>
              <a:buClrTx/>
              <a:buSzTx/>
              <a:tabLst/>
            </a:pPr>
            <a:r>
              <a:rPr lang="en-US" sz="3200" noProof="0" dirty="0">
                <a:solidFill>
                  <a:schemeClr val="tx1">
                    <a:lumMod val="85000"/>
                    <a:lumOff val="15000"/>
                  </a:schemeClr>
                </a:solidFill>
                <a:latin typeface="Calibri" pitchFamily="34" charset="0"/>
                <a:ea typeface="Calibri" pitchFamily="34" charset="0"/>
                <a:cs typeface="Times New Roman" pitchFamily="18" charset="0"/>
              </a:rPr>
              <a:t>    - Depends on contract terms. </a:t>
            </a:r>
            <a:endParaRPr kumimoji="0" lang="en-US" sz="3200" i="0" u="none" strike="noStrike" kern="1200" cap="none" spc="0" normalizeH="0" baseline="0" noProof="0" dirty="0">
              <a:ln>
                <a:noFill/>
              </a:ln>
              <a:solidFill>
                <a:schemeClr val="tx1">
                  <a:lumMod val="85000"/>
                  <a:lumOff val="15000"/>
                </a:schemeClr>
              </a:solidFill>
              <a:effectLst/>
              <a:uLnTx/>
              <a:uFillTx/>
              <a:latin typeface="Calibri" pitchFamily="34" charset="0"/>
              <a:ea typeface="Calibri" pitchFamily="34" charset="0"/>
              <a:cs typeface="Times New Roman" pitchFamily="18" charset="0"/>
            </a:endParaRPr>
          </a:p>
        </p:txBody>
      </p:sp>
      <p:sp>
        <p:nvSpPr>
          <p:cNvPr id="12" name="ZoneTexte 11">
            <a:extLst>
              <a:ext uri="{FF2B5EF4-FFF2-40B4-BE49-F238E27FC236}">
                <a16:creationId xmlns:a16="http://schemas.microsoft.com/office/drawing/2014/main" id="{8D89FE70-5EA4-85BA-C15E-8D0048E059FA}"/>
              </a:ext>
            </a:extLst>
          </p:cNvPr>
          <p:cNvSpPr txBox="1"/>
          <p:nvPr/>
        </p:nvSpPr>
        <p:spPr>
          <a:xfrm>
            <a:off x="5846675" y="2416138"/>
            <a:ext cx="2273084" cy="6778565"/>
          </a:xfrm>
          <a:prstGeom prst="rect">
            <a:avLst/>
          </a:prstGeom>
          <a:noFill/>
        </p:spPr>
        <p:txBody>
          <a:bodyPr wrap="square" rtlCol="0">
            <a:no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050" b="1" noProof="0" dirty="0"/>
              <a:t>Techno-economic study of the CCU chain</a:t>
            </a:r>
          </a:p>
        </p:txBody>
      </p:sp>
      <p:grpSp>
        <p:nvGrpSpPr>
          <p:cNvPr id="13" name="Groupe 12">
            <a:extLst>
              <a:ext uri="{FF2B5EF4-FFF2-40B4-BE49-F238E27FC236}">
                <a16:creationId xmlns:a16="http://schemas.microsoft.com/office/drawing/2014/main" id="{2351634D-1B74-D509-FD16-784BBF5EFE80}"/>
              </a:ext>
            </a:extLst>
          </p:cNvPr>
          <p:cNvGrpSpPr/>
          <p:nvPr/>
        </p:nvGrpSpPr>
        <p:grpSpPr>
          <a:xfrm>
            <a:off x="4915970" y="2183408"/>
            <a:ext cx="3655397" cy="7109001"/>
            <a:chOff x="236952" y="1516112"/>
            <a:chExt cx="3779296" cy="4739334"/>
          </a:xfrm>
          <a:solidFill>
            <a:schemeClr val="bg1"/>
          </a:solidFill>
        </p:grpSpPr>
        <p:sp>
          <p:nvSpPr>
            <p:cNvPr id="14" name="Organigramme : Procédé 13">
              <a:extLst>
                <a:ext uri="{FF2B5EF4-FFF2-40B4-BE49-F238E27FC236}">
                  <a16:creationId xmlns:a16="http://schemas.microsoft.com/office/drawing/2014/main" id="{E4A63ECC-868D-D905-0DEF-27D6F590BC78}"/>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15" name="ZoneTexte 14">
              <a:extLst>
                <a:ext uri="{FF2B5EF4-FFF2-40B4-BE49-F238E27FC236}">
                  <a16:creationId xmlns:a16="http://schemas.microsoft.com/office/drawing/2014/main" id="{4063DE9D-4DBB-07C8-4BDC-4441DCF67BE5}"/>
                </a:ext>
              </a:extLst>
            </p:cNvPr>
            <p:cNvSpPr txBox="1"/>
            <p:nvPr/>
          </p:nvSpPr>
          <p:spPr>
            <a:xfrm>
              <a:off x="444706" y="1610194"/>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a:t>
              </a:r>
            </a:p>
          </p:txBody>
        </p:sp>
      </p:grpSp>
      <p:grpSp>
        <p:nvGrpSpPr>
          <p:cNvPr id="16" name="Groupe 15">
            <a:extLst>
              <a:ext uri="{FF2B5EF4-FFF2-40B4-BE49-F238E27FC236}">
                <a16:creationId xmlns:a16="http://schemas.microsoft.com/office/drawing/2014/main" id="{12CCAC10-AE2C-21D4-B89D-1E4E89C72559}"/>
              </a:ext>
            </a:extLst>
          </p:cNvPr>
          <p:cNvGrpSpPr/>
          <p:nvPr/>
        </p:nvGrpSpPr>
        <p:grpSpPr>
          <a:xfrm>
            <a:off x="8865113" y="2183406"/>
            <a:ext cx="3655397" cy="7109001"/>
            <a:chOff x="236952" y="1516112"/>
            <a:chExt cx="3779296" cy="4739334"/>
          </a:xfrm>
          <a:solidFill>
            <a:schemeClr val="bg1"/>
          </a:solidFill>
        </p:grpSpPr>
        <p:sp>
          <p:nvSpPr>
            <p:cNvPr id="17" name="Organigramme : Procédé 16">
              <a:extLst>
                <a:ext uri="{FF2B5EF4-FFF2-40B4-BE49-F238E27FC236}">
                  <a16:creationId xmlns:a16="http://schemas.microsoft.com/office/drawing/2014/main" id="{248B597A-6003-C39E-00F3-D9561E5FE53A}"/>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18" name="ZoneTexte 17">
              <a:extLst>
                <a:ext uri="{FF2B5EF4-FFF2-40B4-BE49-F238E27FC236}">
                  <a16:creationId xmlns:a16="http://schemas.microsoft.com/office/drawing/2014/main" id="{A5A05B7F-1170-B579-8930-3CEC0E68C338}"/>
                </a:ext>
              </a:extLst>
            </p:cNvPr>
            <p:cNvSpPr txBox="1"/>
            <p:nvPr/>
          </p:nvSpPr>
          <p:spPr>
            <a:xfrm>
              <a:off x="370531" y="1615980"/>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3</a:t>
              </a:r>
            </a:p>
          </p:txBody>
        </p:sp>
      </p:grpSp>
      <p:grpSp>
        <p:nvGrpSpPr>
          <p:cNvPr id="19" name="Groupe 18">
            <a:extLst>
              <a:ext uri="{FF2B5EF4-FFF2-40B4-BE49-F238E27FC236}">
                <a16:creationId xmlns:a16="http://schemas.microsoft.com/office/drawing/2014/main" id="{82EA2EB3-F716-048A-EF6A-C4E2E66A7F63}"/>
              </a:ext>
            </a:extLst>
          </p:cNvPr>
          <p:cNvGrpSpPr/>
          <p:nvPr/>
        </p:nvGrpSpPr>
        <p:grpSpPr>
          <a:xfrm>
            <a:off x="573445" y="2183408"/>
            <a:ext cx="3977645" cy="7109001"/>
            <a:chOff x="236952" y="1516112"/>
            <a:chExt cx="3779296" cy="4739334"/>
          </a:xfrm>
          <a:solidFill>
            <a:schemeClr val="bg1"/>
          </a:solidFill>
        </p:grpSpPr>
        <p:sp>
          <p:nvSpPr>
            <p:cNvPr id="20" name="Organigramme : Procédé 19">
              <a:extLst>
                <a:ext uri="{FF2B5EF4-FFF2-40B4-BE49-F238E27FC236}">
                  <a16:creationId xmlns:a16="http://schemas.microsoft.com/office/drawing/2014/main" id="{D4BB746A-1D89-5095-9F92-979029B529B7}"/>
                </a:ext>
              </a:extLst>
            </p:cNvPr>
            <p:cNvSpPr/>
            <p:nvPr/>
          </p:nvSpPr>
          <p:spPr>
            <a:xfrm>
              <a:off x="236952" y="1516112"/>
              <a:ext cx="3779296" cy="4739334"/>
            </a:xfrm>
            <a:prstGeom prst="flowChartProcess">
              <a:avLst/>
            </a:prstGeom>
            <a:grpFill/>
            <a:ln>
              <a:solidFill>
                <a:srgbClr val="800000"/>
              </a:solidFill>
            </a:ln>
            <a:effectLst>
              <a:outerShdw blurRad="635000" dist="127000" dir="3000000" algn="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noProof="0" dirty="0"/>
            </a:p>
          </p:txBody>
        </p:sp>
        <p:sp>
          <p:nvSpPr>
            <p:cNvPr id="21" name="ZoneTexte 20">
              <a:extLst>
                <a:ext uri="{FF2B5EF4-FFF2-40B4-BE49-F238E27FC236}">
                  <a16:creationId xmlns:a16="http://schemas.microsoft.com/office/drawing/2014/main" id="{D2953315-751A-B997-FB33-E94D07F7C709}"/>
                </a:ext>
              </a:extLst>
            </p:cNvPr>
            <p:cNvSpPr txBox="1"/>
            <p:nvPr/>
          </p:nvSpPr>
          <p:spPr>
            <a:xfrm>
              <a:off x="300374" y="1618290"/>
              <a:ext cx="3429169" cy="3770263"/>
            </a:xfrm>
            <a:prstGeom prst="rect">
              <a:avLst/>
            </a:prstGeom>
            <a:grpFill/>
            <a:ln>
              <a:noFill/>
            </a:ln>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5850" b="1" noProof="0" dirty="0">
                  <a:solidFill>
                    <a:srgbClr val="00AB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a:t>
              </a:r>
            </a:p>
          </p:txBody>
        </p:sp>
      </p:grpSp>
      <p:sp>
        <p:nvSpPr>
          <p:cNvPr id="22" name="ZoneTexte 21">
            <a:extLst>
              <a:ext uri="{FF2B5EF4-FFF2-40B4-BE49-F238E27FC236}">
                <a16:creationId xmlns:a16="http://schemas.microsoft.com/office/drawing/2014/main" id="{625C499E-A692-088F-A65D-CD3A14AE350A}"/>
              </a:ext>
            </a:extLst>
          </p:cNvPr>
          <p:cNvSpPr txBox="1"/>
          <p:nvPr/>
        </p:nvSpPr>
        <p:spPr>
          <a:xfrm>
            <a:off x="557069" y="7202920"/>
            <a:ext cx="4129398" cy="1431161"/>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t>Investment </a:t>
            </a:r>
          </a:p>
          <a:p>
            <a:pPr algn="ctr"/>
            <a:r>
              <a:rPr lang="en-US" sz="4200" b="1" noProof="0" dirty="0"/>
              <a:t>policy</a:t>
            </a:r>
            <a:endParaRPr lang="en-US" sz="4200" noProof="0" dirty="0"/>
          </a:p>
        </p:txBody>
      </p:sp>
      <p:sp>
        <p:nvSpPr>
          <p:cNvPr id="23" name="ZoneTexte 22">
            <a:extLst>
              <a:ext uri="{FF2B5EF4-FFF2-40B4-BE49-F238E27FC236}">
                <a16:creationId xmlns:a16="http://schemas.microsoft.com/office/drawing/2014/main" id="{2230B42E-743B-34E1-149A-DF7F70EBD6A2}"/>
              </a:ext>
            </a:extLst>
          </p:cNvPr>
          <p:cNvSpPr txBox="1"/>
          <p:nvPr/>
        </p:nvSpPr>
        <p:spPr>
          <a:xfrm>
            <a:off x="5031989" y="7202915"/>
            <a:ext cx="3486596" cy="1384995"/>
          </a:xfrm>
          <a:prstGeom prst="rect">
            <a:avLst/>
          </a:prstGeom>
          <a:noFill/>
        </p:spPr>
        <p:txBody>
          <a:bodyPr wrap="square" rtlCol="0">
            <a:sp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latin typeface="Calibri" pitchFamily="34" charset="0"/>
                <a:ea typeface="Calibri" pitchFamily="34" charset="0"/>
                <a:cs typeface="Times New Roman" pitchFamily="18" charset="0"/>
              </a:rPr>
              <a:t>Types of m</a:t>
            </a:r>
            <a:r>
              <a:rPr kumimoji="0" lang="en-US" sz="42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aintenance</a:t>
            </a:r>
            <a:r>
              <a:rPr lang="en-US" sz="4200" b="1" noProof="0" dirty="0"/>
              <a:t> </a:t>
            </a:r>
          </a:p>
        </p:txBody>
      </p:sp>
      <p:sp>
        <p:nvSpPr>
          <p:cNvPr id="24" name="ZoneTexte 23">
            <a:extLst>
              <a:ext uri="{FF2B5EF4-FFF2-40B4-BE49-F238E27FC236}">
                <a16:creationId xmlns:a16="http://schemas.microsoft.com/office/drawing/2014/main" id="{00787688-E0C4-3016-2FEF-44587C798933}"/>
              </a:ext>
            </a:extLst>
          </p:cNvPr>
          <p:cNvSpPr txBox="1"/>
          <p:nvPr/>
        </p:nvSpPr>
        <p:spPr>
          <a:xfrm>
            <a:off x="8603509" y="7186881"/>
            <a:ext cx="4241217" cy="712058"/>
          </a:xfrm>
          <a:prstGeom prst="rect">
            <a:avLst/>
          </a:prstGeom>
          <a:noFill/>
        </p:spPr>
        <p:txBody>
          <a:bodyPr wrap="square" rtlCol="0">
            <a:no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200" b="1" noProof="0" dirty="0"/>
              <a:t>Modes of maintenance</a:t>
            </a:r>
            <a:endParaRPr lang="en-US" sz="4200" noProof="0" dirty="0"/>
          </a:p>
          <a:p>
            <a:pPr algn="ctr"/>
            <a:r>
              <a:rPr lang="en-US" sz="3600" b="1" noProof="0" dirty="0"/>
              <a:t> </a:t>
            </a:r>
          </a:p>
        </p:txBody>
      </p:sp>
    </p:spTree>
    <p:extLst>
      <p:ext uri="{BB962C8B-B14F-4D97-AF65-F5344CB8AC3E}">
        <p14:creationId xmlns:p14="http://schemas.microsoft.com/office/powerpoint/2010/main" val="1844782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12B66-BA6C-F0FA-4CF3-25F128FF7402}"/>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A0EF808-0EE0-082F-49A1-78DF5127914C}"/>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dirty="0">
                <a:solidFill>
                  <a:schemeClr val="bg1"/>
                </a:solidFill>
              </a:rPr>
              <a:t>8</a:t>
            </a:r>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1EBBE7DA-9E6B-C7A9-3BCF-6874501754AA}"/>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9C93412E-3325-0A33-AFFE-AF088E815165}"/>
              </a:ext>
            </a:extLst>
          </p:cNvPr>
          <p:cNvSpPr>
            <a:spLocks noGrp="1"/>
          </p:cNvSpPr>
          <p:nvPr>
            <p:ph type="title"/>
          </p:nvPr>
        </p:nvSpPr>
        <p:spPr>
          <a:xfrm>
            <a:off x="4591049" y="78618"/>
            <a:ext cx="13537293" cy="1714500"/>
          </a:xfrm>
        </p:spPr>
        <p:txBody>
          <a:bodyPr/>
          <a:lstStyle/>
          <a:p>
            <a:r>
              <a:rPr lang="en-US" noProof="0" dirty="0"/>
              <a:t>Case study: Medical Intensive care unit ventilators</a:t>
            </a:r>
          </a:p>
        </p:txBody>
      </p:sp>
      <p:sp>
        <p:nvSpPr>
          <p:cNvPr id="8" name="AutoShape 3">
            <a:extLst>
              <a:ext uri="{FF2B5EF4-FFF2-40B4-BE49-F238E27FC236}">
                <a16:creationId xmlns:a16="http://schemas.microsoft.com/office/drawing/2014/main" id="{7E646FEE-E0A6-5909-1D7B-F81BE3677DF8}"/>
              </a:ext>
            </a:extLst>
          </p:cNvPr>
          <p:cNvSpPr/>
          <p:nvPr/>
        </p:nvSpPr>
        <p:spPr>
          <a:xfrm>
            <a:off x="5954662" y="5934675"/>
            <a:ext cx="10656937" cy="3373631"/>
          </a:xfrm>
          <a:prstGeom prst="rect">
            <a:avLst/>
          </a:prstGeom>
          <a:solidFill>
            <a:schemeClr val="bg1">
              <a:lumMod val="95000"/>
            </a:schemeClr>
          </a:solidFill>
        </p:spPr>
        <p:txBody>
          <a:bodyPr/>
          <a:lstStyle/>
          <a:p>
            <a:endParaRPr lang="en-US" noProof="0" dirty="0"/>
          </a:p>
        </p:txBody>
      </p:sp>
      <p:sp>
        <p:nvSpPr>
          <p:cNvPr id="9" name="AutoShape 3">
            <a:extLst>
              <a:ext uri="{FF2B5EF4-FFF2-40B4-BE49-F238E27FC236}">
                <a16:creationId xmlns:a16="http://schemas.microsoft.com/office/drawing/2014/main" id="{1EF66960-024E-4EF6-C816-3067FE6513F0}"/>
              </a:ext>
            </a:extLst>
          </p:cNvPr>
          <p:cNvSpPr/>
          <p:nvPr/>
        </p:nvSpPr>
        <p:spPr>
          <a:xfrm>
            <a:off x="5954662" y="2525792"/>
            <a:ext cx="10656937" cy="2349898"/>
          </a:xfrm>
          <a:prstGeom prst="rect">
            <a:avLst/>
          </a:prstGeom>
          <a:solidFill>
            <a:schemeClr val="bg1">
              <a:lumMod val="95000"/>
            </a:schemeClr>
          </a:solidFill>
        </p:spPr>
        <p:txBody>
          <a:bodyPr/>
          <a:lstStyle/>
          <a:p>
            <a:endParaRPr lang="en-US" noProof="0" dirty="0"/>
          </a:p>
        </p:txBody>
      </p:sp>
      <p:pic>
        <p:nvPicPr>
          <p:cNvPr id="10" name="Espace réservé pour une image  11" descr="Une image contenant Équipement médical, machine, soins de santé, médical&#10;&#10;Description générée automatiquement">
            <a:extLst>
              <a:ext uri="{FF2B5EF4-FFF2-40B4-BE49-F238E27FC236}">
                <a16:creationId xmlns:a16="http://schemas.microsoft.com/office/drawing/2014/main" id="{DF235DEB-E71D-B337-BD26-2F207B796179}"/>
              </a:ext>
            </a:extLst>
          </p:cNvPr>
          <p:cNvPicPr>
            <a:picLocks noChangeAspect="1"/>
          </p:cNvPicPr>
          <p:nvPr/>
        </p:nvPicPr>
        <p:blipFill>
          <a:blip r:embed="rId2">
            <a:extLst>
              <a:ext uri="{28A0092B-C50C-407E-A947-70E740481C1C}">
                <a14:useLocalDpi xmlns:a14="http://schemas.microsoft.com/office/drawing/2010/main" val="0"/>
              </a:ext>
            </a:extLst>
          </a:blip>
          <a:srcRect l="17631" r="17631"/>
          <a:stretch>
            <a:fillRect/>
          </a:stretch>
        </p:blipFill>
        <p:spPr>
          <a:xfrm>
            <a:off x="-392698" y="166255"/>
            <a:ext cx="4766561" cy="9704027"/>
          </a:xfrm>
          <a:prstGeom prst="rect">
            <a:avLst/>
          </a:prstGeom>
        </p:spPr>
      </p:pic>
      <p:graphicFrame>
        <p:nvGraphicFramePr>
          <p:cNvPr id="11" name="Espace réservé du contenu 8">
            <a:extLst>
              <a:ext uri="{FF2B5EF4-FFF2-40B4-BE49-F238E27FC236}">
                <a16:creationId xmlns:a16="http://schemas.microsoft.com/office/drawing/2014/main" id="{AFD66103-882A-C751-12E3-C297B1F16B0D}"/>
              </a:ext>
            </a:extLst>
          </p:cNvPr>
          <p:cNvGraphicFramePr>
            <a:graphicFrameLocks/>
          </p:cNvGraphicFramePr>
          <p:nvPr>
            <p:extLst>
              <p:ext uri="{D42A27DB-BD31-4B8C-83A1-F6EECF244321}">
                <p14:modId xmlns:p14="http://schemas.microsoft.com/office/powerpoint/2010/main" val="2442601672"/>
              </p:ext>
            </p:extLst>
          </p:nvPr>
        </p:nvGraphicFramePr>
        <p:xfrm>
          <a:off x="6243822" y="3300019"/>
          <a:ext cx="10078616" cy="256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utoShape 10">
            <a:extLst>
              <a:ext uri="{FF2B5EF4-FFF2-40B4-BE49-F238E27FC236}">
                <a16:creationId xmlns:a16="http://schemas.microsoft.com/office/drawing/2014/main" id="{70AE5886-7DB0-14D0-8647-3F9CA4D336CA}"/>
              </a:ext>
            </a:extLst>
          </p:cNvPr>
          <p:cNvSpPr/>
          <p:nvPr/>
        </p:nvSpPr>
        <p:spPr>
          <a:xfrm>
            <a:off x="4739113" y="1484837"/>
            <a:ext cx="4794797" cy="599207"/>
          </a:xfrm>
          <a:prstGeom prst="rect">
            <a:avLst/>
          </a:prstGeom>
          <a:solidFill>
            <a:schemeClr val="bg1">
              <a:lumMod val="95000"/>
            </a:schemeClr>
          </a:solidFill>
        </p:spPr>
        <p:txBody>
          <a:bodyPr/>
          <a:lstStyle/>
          <a:p>
            <a:endParaRPr lang="en-US" noProof="0" dirty="0"/>
          </a:p>
        </p:txBody>
      </p:sp>
      <p:sp>
        <p:nvSpPr>
          <p:cNvPr id="13" name="TextBox 11">
            <a:extLst>
              <a:ext uri="{FF2B5EF4-FFF2-40B4-BE49-F238E27FC236}">
                <a16:creationId xmlns:a16="http://schemas.microsoft.com/office/drawing/2014/main" id="{D6BB9860-C36B-4BB1-A8FE-06616BF2988D}"/>
              </a:ext>
            </a:extLst>
          </p:cNvPr>
          <p:cNvSpPr txBox="1"/>
          <p:nvPr/>
        </p:nvSpPr>
        <p:spPr>
          <a:xfrm>
            <a:off x="4926295" y="1618518"/>
            <a:ext cx="4794797" cy="397545"/>
          </a:xfrm>
          <a:prstGeom prst="rect">
            <a:avLst/>
          </a:prstGeom>
        </p:spPr>
        <p:txBody>
          <a:bodyPr wrap="square" lIns="0" tIns="0" rIns="0" bIns="0" rtlCol="0" anchor="t">
            <a:spAutoFit/>
          </a:bodyPr>
          <a:lstStyle/>
          <a:p>
            <a:pPr algn="just">
              <a:lnSpc>
                <a:spcPts val="3114"/>
              </a:lnSpc>
            </a:pPr>
            <a:r>
              <a:rPr lang="en-US" sz="3400" spc="47" noProof="0" dirty="0">
                <a:solidFill>
                  <a:schemeClr val="accent1"/>
                </a:solidFill>
                <a:latin typeface="Barlow Medium"/>
                <a:ea typeface="Barlow Medium"/>
                <a:cs typeface="Barlow Medium"/>
                <a:sym typeface="Barlow Medium"/>
              </a:rPr>
              <a:t>Situation description</a:t>
            </a:r>
          </a:p>
        </p:txBody>
      </p:sp>
      <p:sp>
        <p:nvSpPr>
          <p:cNvPr id="14" name="Rectangle : coins arrondis 13">
            <a:extLst>
              <a:ext uri="{FF2B5EF4-FFF2-40B4-BE49-F238E27FC236}">
                <a16:creationId xmlns:a16="http://schemas.microsoft.com/office/drawing/2014/main" id="{4F2707D7-70F6-3AE0-E0D3-292381CA7157}"/>
              </a:ext>
            </a:extLst>
          </p:cNvPr>
          <p:cNvSpPr/>
          <p:nvPr/>
        </p:nvSpPr>
        <p:spPr>
          <a:xfrm>
            <a:off x="9786362" y="2669767"/>
            <a:ext cx="2668658" cy="486278"/>
          </a:xfrm>
          <a:prstGeom prst="roundRect">
            <a:avLst/>
          </a:prstGeom>
          <a:solidFill>
            <a:schemeClr val="bg1"/>
          </a:solidFill>
          <a:ln>
            <a:no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noProof="0" dirty="0">
                <a:solidFill>
                  <a:schemeClr val="tx1"/>
                </a:solidFill>
              </a:rPr>
              <a:t>The situation</a:t>
            </a:r>
          </a:p>
        </p:txBody>
      </p:sp>
      <p:grpSp>
        <p:nvGrpSpPr>
          <p:cNvPr id="15" name="Groupe 14">
            <a:extLst>
              <a:ext uri="{FF2B5EF4-FFF2-40B4-BE49-F238E27FC236}">
                <a16:creationId xmlns:a16="http://schemas.microsoft.com/office/drawing/2014/main" id="{58B9BAAC-1822-7E0C-D4B8-DACFA2F62B6A}"/>
              </a:ext>
            </a:extLst>
          </p:cNvPr>
          <p:cNvGrpSpPr/>
          <p:nvPr/>
        </p:nvGrpSpPr>
        <p:grpSpPr>
          <a:xfrm>
            <a:off x="6257859" y="6175246"/>
            <a:ext cx="10078616" cy="1292850"/>
            <a:chOff x="0" y="612146"/>
            <a:chExt cx="10078616" cy="1292850"/>
          </a:xfrm>
        </p:grpSpPr>
        <p:sp>
          <p:nvSpPr>
            <p:cNvPr id="16" name="Rectangle : coins arrondis 15">
              <a:extLst>
                <a:ext uri="{FF2B5EF4-FFF2-40B4-BE49-F238E27FC236}">
                  <a16:creationId xmlns:a16="http://schemas.microsoft.com/office/drawing/2014/main" id="{147A6531-7193-1D40-D6BB-B95A21454B30}"/>
                </a:ext>
              </a:extLst>
            </p:cNvPr>
            <p:cNvSpPr/>
            <p:nvPr/>
          </p:nvSpPr>
          <p:spPr>
            <a:xfrm>
              <a:off x="0" y="612146"/>
              <a:ext cx="10078616" cy="1292850"/>
            </a:xfrm>
            <a:prstGeom prst="roundRect">
              <a:avLst/>
            </a:prstGeom>
            <a:solidFill>
              <a:schemeClr val="bg1">
                <a:lumMod val="95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noProof="0" dirty="0"/>
            </a:p>
          </p:txBody>
        </p:sp>
        <p:sp>
          <p:nvSpPr>
            <p:cNvPr id="17" name="Rectangle : coins arrondis 4">
              <a:extLst>
                <a:ext uri="{FF2B5EF4-FFF2-40B4-BE49-F238E27FC236}">
                  <a16:creationId xmlns:a16="http://schemas.microsoft.com/office/drawing/2014/main" id="{EF619268-ED91-567B-4ED4-833996FD56B2}"/>
                </a:ext>
              </a:extLst>
            </p:cNvPr>
            <p:cNvSpPr txBox="1"/>
            <p:nvPr/>
          </p:nvSpPr>
          <p:spPr>
            <a:xfrm>
              <a:off x="63112" y="675258"/>
              <a:ext cx="9952392"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noProof="0" dirty="0">
                  <a:solidFill>
                    <a:schemeClr val="tx1"/>
                  </a:solidFill>
                </a:rPr>
                <a:t>What would be the effect of the decision on the hospital’s function in a : </a:t>
              </a:r>
            </a:p>
          </p:txBody>
        </p:sp>
      </p:grpSp>
      <p:sp>
        <p:nvSpPr>
          <p:cNvPr id="18" name="Rectangle : coins arrondis 17">
            <a:extLst>
              <a:ext uri="{FF2B5EF4-FFF2-40B4-BE49-F238E27FC236}">
                <a16:creationId xmlns:a16="http://schemas.microsoft.com/office/drawing/2014/main" id="{B103D56F-B12E-A3AF-A571-C948E8952F59}"/>
              </a:ext>
            </a:extLst>
          </p:cNvPr>
          <p:cNvSpPr/>
          <p:nvPr/>
        </p:nvSpPr>
        <p:spPr>
          <a:xfrm>
            <a:off x="6128084" y="8380312"/>
            <a:ext cx="3405827" cy="599915"/>
          </a:xfrm>
          <a:prstGeom prst="roundRect">
            <a:avLst/>
          </a:prstGeom>
          <a:solidFill>
            <a:schemeClr val="bg1"/>
          </a:solidFill>
          <a:ln>
            <a:solidFill>
              <a:srgbClr val="FF0000"/>
            </a:solid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noProof="0" dirty="0">
                <a:solidFill>
                  <a:schemeClr val="tx1"/>
                </a:solidFill>
              </a:rPr>
              <a:t>Normal situation </a:t>
            </a:r>
            <a:r>
              <a:rPr lang="en-US" sz="3200" noProof="0" dirty="0">
                <a:solidFill>
                  <a:srgbClr val="FF0000"/>
                </a:solidFill>
              </a:rPr>
              <a:t>?</a:t>
            </a:r>
          </a:p>
        </p:txBody>
      </p:sp>
      <p:sp>
        <p:nvSpPr>
          <p:cNvPr id="19" name="Rectangle : coins arrondis 18">
            <a:extLst>
              <a:ext uri="{FF2B5EF4-FFF2-40B4-BE49-F238E27FC236}">
                <a16:creationId xmlns:a16="http://schemas.microsoft.com/office/drawing/2014/main" id="{A7AECA0A-B622-AD67-D37E-985701924225}"/>
              </a:ext>
            </a:extLst>
          </p:cNvPr>
          <p:cNvSpPr/>
          <p:nvPr/>
        </p:nvSpPr>
        <p:spPr>
          <a:xfrm>
            <a:off x="13265169" y="8380312"/>
            <a:ext cx="3210073" cy="599915"/>
          </a:xfrm>
          <a:prstGeom prst="roundRect">
            <a:avLst/>
          </a:prstGeom>
          <a:solidFill>
            <a:schemeClr val="bg1"/>
          </a:solidFill>
          <a:ln>
            <a:solidFill>
              <a:srgbClr val="FF0000"/>
            </a:solidFill>
          </a:ln>
          <a:effectLst>
            <a:outerShdw blurRad="107950" dist="12700" dir="5400000" algn="ctr">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noProof="0" dirty="0">
                <a:solidFill>
                  <a:schemeClr val="tx1"/>
                </a:solidFill>
              </a:rPr>
              <a:t>Crisis situation </a:t>
            </a:r>
            <a:r>
              <a:rPr lang="en-US" sz="3200" noProof="0" dirty="0">
                <a:solidFill>
                  <a:srgbClr val="FF0000"/>
                </a:solidFill>
              </a:rPr>
              <a:t>?</a:t>
            </a:r>
          </a:p>
        </p:txBody>
      </p:sp>
      <p:cxnSp>
        <p:nvCxnSpPr>
          <p:cNvPr id="20" name="Connecteur droit avec flèche 19">
            <a:extLst>
              <a:ext uri="{FF2B5EF4-FFF2-40B4-BE49-F238E27FC236}">
                <a16:creationId xmlns:a16="http://schemas.microsoft.com/office/drawing/2014/main" id="{7392C628-5BC7-36EA-FADD-1BEFE3D49876}"/>
              </a:ext>
            </a:extLst>
          </p:cNvPr>
          <p:cNvCxnSpPr>
            <a:cxnSpLocks/>
          </p:cNvCxnSpPr>
          <p:nvPr/>
        </p:nvCxnSpPr>
        <p:spPr>
          <a:xfrm flipH="1">
            <a:off x="9882449" y="7468096"/>
            <a:ext cx="1296174" cy="902471"/>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2" name="Flèche : bas 21">
            <a:extLst>
              <a:ext uri="{FF2B5EF4-FFF2-40B4-BE49-F238E27FC236}">
                <a16:creationId xmlns:a16="http://schemas.microsoft.com/office/drawing/2014/main" id="{79A9EFFF-1A0A-8AE5-0B9F-752E7850D66D}"/>
              </a:ext>
            </a:extLst>
          </p:cNvPr>
          <p:cNvSpPr/>
          <p:nvPr/>
        </p:nvSpPr>
        <p:spPr>
          <a:xfrm>
            <a:off x="10880071" y="5036596"/>
            <a:ext cx="481241" cy="689059"/>
          </a:xfrm>
          <a:prstGeom prst="downArrow">
            <a:avLst/>
          </a:prstGeom>
          <a:solidFill>
            <a:srgbClr val="FF0000"/>
          </a:solidFill>
          <a:ln>
            <a:solidFill>
              <a:srgbClr val="FF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noProof="0" dirty="0"/>
          </a:p>
        </p:txBody>
      </p:sp>
      <p:cxnSp>
        <p:nvCxnSpPr>
          <p:cNvPr id="32" name="Connecteur droit avec flèche 31">
            <a:extLst>
              <a:ext uri="{FF2B5EF4-FFF2-40B4-BE49-F238E27FC236}">
                <a16:creationId xmlns:a16="http://schemas.microsoft.com/office/drawing/2014/main" id="{6F069076-5167-9988-92F6-8508ADB89B44}"/>
              </a:ext>
            </a:extLst>
          </p:cNvPr>
          <p:cNvCxnSpPr>
            <a:cxnSpLocks/>
          </p:cNvCxnSpPr>
          <p:nvPr/>
        </p:nvCxnSpPr>
        <p:spPr>
          <a:xfrm>
            <a:off x="11554481" y="7477841"/>
            <a:ext cx="1296174" cy="902471"/>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734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01C1A-5E54-C0B4-C0D2-65EFC84839DB}"/>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AA66A8-35D0-DADD-7ECD-17A13DF7665C}"/>
              </a:ext>
            </a:extLst>
          </p:cNvPr>
          <p:cNvSpPr>
            <a:spLocks noGrp="1"/>
          </p:cNvSpPr>
          <p:nvPr>
            <p:ph idx="1"/>
          </p:nvPr>
        </p:nvSpPr>
        <p:spPr>
          <a:xfrm>
            <a:off x="388513" y="2212012"/>
            <a:ext cx="17115071" cy="678894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4200" noProof="0" dirty="0"/>
              <a:t>While defining the problem of a decision-making situation, it is important to identify the possible solutions or </a:t>
            </a:r>
            <a:r>
              <a:rPr lang="en-US" sz="4200" noProof="0" dirty="0">
                <a:solidFill>
                  <a:srgbClr val="C00000"/>
                </a:solidFill>
              </a:rPr>
              <a:t>decision alternatives</a:t>
            </a:r>
            <a:r>
              <a:rPr lang="en-US" sz="4200" noProof="0" dirty="0"/>
              <a:t>. </a:t>
            </a:r>
          </a:p>
          <a:p>
            <a:pPr algn="just"/>
            <a:r>
              <a:rPr lang="en-US" sz="4200" noProof="0" dirty="0"/>
              <a:t>This steps is important because it leads to:</a:t>
            </a:r>
          </a:p>
          <a:p>
            <a:pPr algn="just"/>
            <a:endParaRPr lang="en-US" sz="4200" noProof="0" dirty="0"/>
          </a:p>
          <a:p>
            <a:pPr marL="571500" indent="-571500" algn="just">
              <a:buFont typeface="Arial" panose="020B0604020202020204" pitchFamily="34" charset="0"/>
              <a:buChar char="•"/>
            </a:pPr>
            <a:r>
              <a:rPr lang="en-US" sz="4200" noProof="0" dirty="0"/>
              <a:t>The identification of the necessary criteria that affect the decision making</a:t>
            </a:r>
          </a:p>
          <a:p>
            <a:pPr marL="571500" indent="-571500" algn="just">
              <a:buFont typeface="Arial" panose="020B0604020202020204" pitchFamily="34" charset="0"/>
              <a:buChar char="•"/>
            </a:pPr>
            <a:r>
              <a:rPr lang="en-US" sz="4200" noProof="0" dirty="0"/>
              <a:t>An efficient evaluation for these criteria for an optimal decision-making process.</a:t>
            </a:r>
            <a:endParaRPr lang="en-US" sz="4200" noProof="0" dirty="0">
              <a:solidFill>
                <a:schemeClr val="tx1"/>
              </a:solidFill>
            </a:endParaRPr>
          </a:p>
          <a:p>
            <a:pPr algn="just"/>
            <a:endParaRPr lang="en-US" sz="4200" noProof="0" dirty="0">
              <a:solidFill>
                <a:schemeClr val="tx1"/>
              </a:solidFill>
            </a:endParaRPr>
          </a:p>
        </p:txBody>
      </p:sp>
      <p:sp>
        <p:nvSpPr>
          <p:cNvPr id="5" name="Espace réservé du numéro de diapositive 4">
            <a:extLst>
              <a:ext uri="{FF2B5EF4-FFF2-40B4-BE49-F238E27FC236}">
                <a16:creationId xmlns:a16="http://schemas.microsoft.com/office/drawing/2014/main" id="{71DAA716-ADC1-D506-0783-4A6A6AA5D610}"/>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9</a:t>
            </a:r>
          </a:p>
        </p:txBody>
      </p:sp>
      <p:sp>
        <p:nvSpPr>
          <p:cNvPr id="6" name="Espace réservé du pied de page 5">
            <a:extLst>
              <a:ext uri="{FF2B5EF4-FFF2-40B4-BE49-F238E27FC236}">
                <a16:creationId xmlns:a16="http://schemas.microsoft.com/office/drawing/2014/main" id="{DF7D365F-C1B8-D3EB-9E71-6D7F5E634D3F}"/>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96682896-D885-E071-9EF4-B3EF270EA916}"/>
              </a:ext>
            </a:extLst>
          </p:cNvPr>
          <p:cNvSpPr>
            <a:spLocks noGrp="1"/>
          </p:cNvSpPr>
          <p:nvPr>
            <p:ph type="title"/>
          </p:nvPr>
        </p:nvSpPr>
        <p:spPr>
          <a:xfrm>
            <a:off x="3117399" y="221741"/>
            <a:ext cx="12534900" cy="1714500"/>
          </a:xfrm>
        </p:spPr>
        <p:txBody>
          <a:bodyPr/>
          <a:lstStyle/>
          <a:p>
            <a:pPr algn="ctr"/>
            <a:r>
              <a:rPr lang="en-US" noProof="0" dirty="0"/>
              <a:t>Decision Alternatives</a:t>
            </a:r>
          </a:p>
        </p:txBody>
      </p:sp>
      <p:pic>
        <p:nvPicPr>
          <p:cNvPr id="8" name="Graphique 7" descr="Panneau de signalisation avec un remplissage uni">
            <a:extLst>
              <a:ext uri="{FF2B5EF4-FFF2-40B4-BE49-F238E27FC236}">
                <a16:creationId xmlns:a16="http://schemas.microsoft.com/office/drawing/2014/main" id="{358492B1-7CD0-4FB4-3F69-C990218414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08712" y="7420079"/>
            <a:ext cx="2369409" cy="2369409"/>
          </a:xfrm>
          <a:prstGeom prst="rect">
            <a:avLst/>
          </a:prstGeom>
        </p:spPr>
      </p:pic>
    </p:spTree>
    <p:extLst>
      <p:ext uri="{BB962C8B-B14F-4D97-AF65-F5344CB8AC3E}">
        <p14:creationId xmlns:p14="http://schemas.microsoft.com/office/powerpoint/2010/main" val="411113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D45C-C4B9-3946-0E26-E6C24287542D}"/>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5FBC275-6337-2FCB-D3F9-F3529E15D848}"/>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10</a:t>
            </a:r>
          </a:p>
        </p:txBody>
      </p:sp>
      <p:sp>
        <p:nvSpPr>
          <p:cNvPr id="6" name="Espace réservé du pied de page 5">
            <a:extLst>
              <a:ext uri="{FF2B5EF4-FFF2-40B4-BE49-F238E27FC236}">
                <a16:creationId xmlns:a16="http://schemas.microsoft.com/office/drawing/2014/main" id="{D7DBA212-5F38-2F95-B426-6D577BBCA455}"/>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10" name="AutoShape 2">
            <a:extLst>
              <a:ext uri="{FF2B5EF4-FFF2-40B4-BE49-F238E27FC236}">
                <a16:creationId xmlns:a16="http://schemas.microsoft.com/office/drawing/2014/main" id="{1EFC0E22-55B8-4FE5-7903-C06F89A66ED3}"/>
              </a:ext>
            </a:extLst>
          </p:cNvPr>
          <p:cNvSpPr/>
          <p:nvPr/>
        </p:nvSpPr>
        <p:spPr>
          <a:xfrm flipV="1">
            <a:off x="2409995" y="2235765"/>
            <a:ext cx="14604393" cy="0"/>
          </a:xfrm>
          <a:prstGeom prst="line">
            <a:avLst/>
          </a:prstGeom>
          <a:ln w="104775" cap="flat">
            <a:solidFill>
              <a:srgbClr val="000000"/>
            </a:solidFill>
            <a:prstDash val="solid"/>
            <a:headEnd type="none" w="sm" len="sm"/>
            <a:tailEnd type="triangle" w="lg" len="med"/>
          </a:ln>
        </p:spPr>
        <p:txBody>
          <a:bodyPr/>
          <a:lstStyle/>
          <a:p>
            <a:endParaRPr lang="en-US" noProof="0" dirty="0"/>
          </a:p>
        </p:txBody>
      </p:sp>
      <p:grpSp>
        <p:nvGrpSpPr>
          <p:cNvPr id="11" name="Group 3">
            <a:extLst>
              <a:ext uri="{FF2B5EF4-FFF2-40B4-BE49-F238E27FC236}">
                <a16:creationId xmlns:a16="http://schemas.microsoft.com/office/drawing/2014/main" id="{AF51E50A-257E-033C-73A2-9011D36C8F1B}"/>
              </a:ext>
            </a:extLst>
          </p:cNvPr>
          <p:cNvGrpSpPr/>
          <p:nvPr/>
        </p:nvGrpSpPr>
        <p:grpSpPr>
          <a:xfrm>
            <a:off x="14912250" y="1971962"/>
            <a:ext cx="414356" cy="424473"/>
            <a:chOff x="0" y="0"/>
            <a:chExt cx="812800" cy="812800"/>
          </a:xfrm>
        </p:grpSpPr>
        <p:sp>
          <p:nvSpPr>
            <p:cNvPr id="12" name="Freeform 4">
              <a:extLst>
                <a:ext uri="{FF2B5EF4-FFF2-40B4-BE49-F238E27FC236}">
                  <a16:creationId xmlns:a16="http://schemas.microsoft.com/office/drawing/2014/main" id="{16B2654F-0A4D-F446-7060-76DB5A2971AF}"/>
                </a:ext>
              </a:extLst>
            </p:cNvPr>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C40A41"/>
            </a:solidFill>
          </p:spPr>
          <p:txBody>
            <a:bodyPr/>
            <a:lstStyle/>
            <a:p>
              <a:endParaRPr lang="en-US" noProof="0" dirty="0"/>
            </a:p>
          </p:txBody>
        </p:sp>
        <p:sp>
          <p:nvSpPr>
            <p:cNvPr id="13" name="TextBox 5">
              <a:extLst>
                <a:ext uri="{FF2B5EF4-FFF2-40B4-BE49-F238E27FC236}">
                  <a16:creationId xmlns:a16="http://schemas.microsoft.com/office/drawing/2014/main" id="{CD28D265-23D2-F42C-60D7-446DF34F2D35}"/>
                </a:ext>
              </a:extLst>
            </p:cNvPr>
            <p:cNvSpPr txBox="1"/>
            <p:nvPr/>
          </p:nvSpPr>
          <p:spPr>
            <a:xfrm>
              <a:off x="127000" y="88900"/>
              <a:ext cx="558800" cy="596900"/>
            </a:xfrm>
            <a:prstGeom prst="rect">
              <a:avLst/>
            </a:prstGeom>
          </p:spPr>
          <p:txBody>
            <a:bodyPr lIns="50800" tIns="50800" rIns="50800" bIns="50800" rtlCol="0" anchor="ctr"/>
            <a:lstStyle/>
            <a:p>
              <a:pPr algn="ctr">
                <a:lnSpc>
                  <a:spcPts val="2659"/>
                </a:lnSpc>
                <a:spcBef>
                  <a:spcPct val="0"/>
                </a:spcBef>
              </a:pPr>
              <a:endParaRPr lang="en-US" noProof="0" dirty="0"/>
            </a:p>
          </p:txBody>
        </p:sp>
      </p:grpSp>
      <p:grpSp>
        <p:nvGrpSpPr>
          <p:cNvPr id="14" name="Group 6">
            <a:extLst>
              <a:ext uri="{FF2B5EF4-FFF2-40B4-BE49-F238E27FC236}">
                <a16:creationId xmlns:a16="http://schemas.microsoft.com/office/drawing/2014/main" id="{21537F27-2261-3021-B92D-75043B821D02}"/>
              </a:ext>
            </a:extLst>
          </p:cNvPr>
          <p:cNvGrpSpPr/>
          <p:nvPr/>
        </p:nvGrpSpPr>
        <p:grpSpPr>
          <a:xfrm>
            <a:off x="10466048" y="1973681"/>
            <a:ext cx="414356" cy="424473"/>
            <a:chOff x="0" y="0"/>
            <a:chExt cx="812800" cy="812800"/>
          </a:xfrm>
        </p:grpSpPr>
        <p:sp>
          <p:nvSpPr>
            <p:cNvPr id="15" name="Freeform 7">
              <a:extLst>
                <a:ext uri="{FF2B5EF4-FFF2-40B4-BE49-F238E27FC236}">
                  <a16:creationId xmlns:a16="http://schemas.microsoft.com/office/drawing/2014/main" id="{4D9F9659-478F-259D-F471-810D573F9C06}"/>
                </a:ext>
              </a:extLst>
            </p:cNvPr>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C40A41"/>
            </a:solidFill>
          </p:spPr>
          <p:txBody>
            <a:bodyPr/>
            <a:lstStyle/>
            <a:p>
              <a:endParaRPr lang="en-US" noProof="0" dirty="0"/>
            </a:p>
          </p:txBody>
        </p:sp>
        <p:sp>
          <p:nvSpPr>
            <p:cNvPr id="16" name="TextBox 8">
              <a:extLst>
                <a:ext uri="{FF2B5EF4-FFF2-40B4-BE49-F238E27FC236}">
                  <a16:creationId xmlns:a16="http://schemas.microsoft.com/office/drawing/2014/main" id="{F7CFD73E-1864-70A4-016C-EE6C3425D4B9}"/>
                </a:ext>
              </a:extLst>
            </p:cNvPr>
            <p:cNvSpPr txBox="1"/>
            <p:nvPr/>
          </p:nvSpPr>
          <p:spPr>
            <a:xfrm>
              <a:off x="127000" y="88900"/>
              <a:ext cx="558800" cy="596900"/>
            </a:xfrm>
            <a:prstGeom prst="rect">
              <a:avLst/>
            </a:prstGeom>
          </p:spPr>
          <p:txBody>
            <a:bodyPr lIns="50800" tIns="50800" rIns="50800" bIns="50800" rtlCol="0" anchor="ctr"/>
            <a:lstStyle/>
            <a:p>
              <a:pPr algn="ctr">
                <a:lnSpc>
                  <a:spcPts val="2659"/>
                </a:lnSpc>
                <a:spcBef>
                  <a:spcPct val="0"/>
                </a:spcBef>
              </a:pPr>
              <a:endParaRPr lang="en-US" noProof="0" dirty="0"/>
            </a:p>
          </p:txBody>
        </p:sp>
      </p:grpSp>
      <p:sp>
        <p:nvSpPr>
          <p:cNvPr id="17" name="AutoShape 9">
            <a:extLst>
              <a:ext uri="{FF2B5EF4-FFF2-40B4-BE49-F238E27FC236}">
                <a16:creationId xmlns:a16="http://schemas.microsoft.com/office/drawing/2014/main" id="{F795B42E-CDBD-7F85-5681-B6C509EB160B}"/>
              </a:ext>
            </a:extLst>
          </p:cNvPr>
          <p:cNvSpPr/>
          <p:nvPr/>
        </p:nvSpPr>
        <p:spPr>
          <a:xfrm flipH="1">
            <a:off x="10673226" y="2330111"/>
            <a:ext cx="0" cy="1181143"/>
          </a:xfrm>
          <a:prstGeom prst="line">
            <a:avLst/>
          </a:prstGeom>
          <a:ln w="66675" cap="flat">
            <a:solidFill>
              <a:srgbClr val="000000"/>
            </a:solidFill>
            <a:prstDash val="lgDash"/>
            <a:headEnd type="arrow" w="med" len="sm"/>
            <a:tailEnd type="none" w="sm" len="sm"/>
          </a:ln>
        </p:spPr>
        <p:txBody>
          <a:bodyPr/>
          <a:lstStyle/>
          <a:p>
            <a:endParaRPr lang="en-US" noProof="0" dirty="0"/>
          </a:p>
        </p:txBody>
      </p:sp>
      <p:sp>
        <p:nvSpPr>
          <p:cNvPr id="18" name="TextBox 10">
            <a:extLst>
              <a:ext uri="{FF2B5EF4-FFF2-40B4-BE49-F238E27FC236}">
                <a16:creationId xmlns:a16="http://schemas.microsoft.com/office/drawing/2014/main" id="{87C0B425-4780-4CD3-C18B-F44590813255}"/>
              </a:ext>
            </a:extLst>
          </p:cNvPr>
          <p:cNvSpPr txBox="1"/>
          <p:nvPr/>
        </p:nvSpPr>
        <p:spPr>
          <a:xfrm>
            <a:off x="10011750" y="1464658"/>
            <a:ext cx="1322952" cy="500137"/>
          </a:xfrm>
          <a:prstGeom prst="rect">
            <a:avLst/>
          </a:prstGeom>
        </p:spPr>
        <p:txBody>
          <a:bodyPr wrap="square" lIns="0" tIns="0" rIns="0" bIns="0" rtlCol="0" anchor="t">
            <a:spAutoFit/>
          </a:bodyPr>
          <a:lstStyle/>
          <a:p>
            <a:pPr algn="ctr">
              <a:lnSpc>
                <a:spcPts val="3919"/>
              </a:lnSpc>
              <a:spcBef>
                <a:spcPct val="0"/>
              </a:spcBef>
            </a:pPr>
            <a:r>
              <a:rPr lang="en-US" sz="3600" noProof="0" dirty="0">
                <a:solidFill>
                  <a:srgbClr val="000000"/>
                </a:solidFill>
                <a:ea typeface="Open Sans"/>
                <a:cs typeface="Open Sans"/>
                <a:sym typeface="Open Sans"/>
              </a:rPr>
              <a:t>year </a:t>
            </a:r>
            <a:r>
              <a:rPr lang="en-US" sz="3600" b="1" noProof="0" dirty="0">
                <a:solidFill>
                  <a:srgbClr val="FF0000"/>
                </a:solidFill>
                <a:ea typeface="Open Sans Bold"/>
                <a:cs typeface="Open Sans Bold"/>
                <a:sym typeface="Open Sans Bold"/>
              </a:rPr>
              <a:t>8</a:t>
            </a:r>
          </a:p>
        </p:txBody>
      </p:sp>
      <p:sp>
        <p:nvSpPr>
          <p:cNvPr id="19" name="TextBox 11">
            <a:extLst>
              <a:ext uri="{FF2B5EF4-FFF2-40B4-BE49-F238E27FC236}">
                <a16:creationId xmlns:a16="http://schemas.microsoft.com/office/drawing/2014/main" id="{AB8FC743-E15F-5567-E423-B5E6B5D4198A}"/>
              </a:ext>
            </a:extLst>
          </p:cNvPr>
          <p:cNvSpPr txBox="1"/>
          <p:nvPr/>
        </p:nvSpPr>
        <p:spPr>
          <a:xfrm>
            <a:off x="14329040" y="1482513"/>
            <a:ext cx="1580776" cy="500137"/>
          </a:xfrm>
          <a:prstGeom prst="rect">
            <a:avLst/>
          </a:prstGeom>
        </p:spPr>
        <p:txBody>
          <a:bodyPr wrap="square" lIns="0" tIns="0" rIns="0" bIns="0" rtlCol="0" anchor="t">
            <a:spAutoFit/>
          </a:bodyPr>
          <a:lstStyle/>
          <a:p>
            <a:pPr algn="ctr">
              <a:lnSpc>
                <a:spcPts val="3919"/>
              </a:lnSpc>
              <a:spcBef>
                <a:spcPct val="0"/>
              </a:spcBef>
            </a:pPr>
            <a:r>
              <a:rPr lang="en-US" sz="3600" noProof="0" dirty="0">
                <a:solidFill>
                  <a:srgbClr val="000000"/>
                </a:solidFill>
                <a:ea typeface="Open Sans"/>
                <a:cs typeface="Open Sans"/>
                <a:sym typeface="Open Sans"/>
              </a:rPr>
              <a:t>year </a:t>
            </a:r>
            <a:r>
              <a:rPr lang="en-US" sz="3600" b="1" noProof="0" dirty="0">
                <a:solidFill>
                  <a:srgbClr val="FF0000"/>
                </a:solidFill>
                <a:ea typeface="Open Sans Bold"/>
                <a:cs typeface="Open Sans Bold"/>
                <a:sym typeface="Open Sans Bold"/>
              </a:rPr>
              <a:t>10</a:t>
            </a:r>
          </a:p>
        </p:txBody>
      </p:sp>
      <p:sp>
        <p:nvSpPr>
          <p:cNvPr id="20" name="AutoShape 12">
            <a:extLst>
              <a:ext uri="{FF2B5EF4-FFF2-40B4-BE49-F238E27FC236}">
                <a16:creationId xmlns:a16="http://schemas.microsoft.com/office/drawing/2014/main" id="{C457B51D-0CEA-12ED-5841-D70E9B3F0087}"/>
              </a:ext>
            </a:extLst>
          </p:cNvPr>
          <p:cNvSpPr/>
          <p:nvPr/>
        </p:nvSpPr>
        <p:spPr>
          <a:xfrm flipV="1">
            <a:off x="2437105" y="1263616"/>
            <a:ext cx="8236121" cy="17128"/>
          </a:xfrm>
          <a:prstGeom prst="line">
            <a:avLst/>
          </a:prstGeom>
          <a:ln w="38100" cap="flat">
            <a:solidFill>
              <a:srgbClr val="000000"/>
            </a:solidFill>
            <a:prstDash val="solid"/>
            <a:headEnd type="none" w="sm" len="sm"/>
            <a:tailEnd type="arrow" w="med" len="sm"/>
          </a:ln>
        </p:spPr>
        <p:txBody>
          <a:bodyPr/>
          <a:lstStyle/>
          <a:p>
            <a:endParaRPr lang="en-US" noProof="0" dirty="0"/>
          </a:p>
        </p:txBody>
      </p:sp>
      <p:sp>
        <p:nvSpPr>
          <p:cNvPr id="21" name="TextBox 13">
            <a:extLst>
              <a:ext uri="{FF2B5EF4-FFF2-40B4-BE49-F238E27FC236}">
                <a16:creationId xmlns:a16="http://schemas.microsoft.com/office/drawing/2014/main" id="{CA904473-5779-4EB6-175B-6FE9570ED2D2}"/>
              </a:ext>
            </a:extLst>
          </p:cNvPr>
          <p:cNvSpPr txBox="1"/>
          <p:nvPr/>
        </p:nvSpPr>
        <p:spPr>
          <a:xfrm>
            <a:off x="1690835" y="911520"/>
            <a:ext cx="9715021" cy="356235"/>
          </a:xfrm>
          <a:prstGeom prst="rect">
            <a:avLst/>
          </a:prstGeom>
        </p:spPr>
        <p:txBody>
          <a:bodyPr wrap="square" lIns="0" tIns="0" rIns="0" bIns="0" rtlCol="0" anchor="t">
            <a:spAutoFit/>
          </a:bodyPr>
          <a:lstStyle/>
          <a:p>
            <a:pPr algn="ctr">
              <a:lnSpc>
                <a:spcPts val="2939"/>
              </a:lnSpc>
              <a:spcBef>
                <a:spcPct val="0"/>
              </a:spcBef>
            </a:pPr>
            <a:r>
              <a:rPr lang="en-US" sz="2099" b="1" noProof="0" dirty="0">
                <a:solidFill>
                  <a:srgbClr val="000000"/>
                </a:solidFill>
                <a:ea typeface="Open Sans Bold"/>
                <a:cs typeface="Open Sans Bold"/>
                <a:sym typeface="Open Sans Bold"/>
              </a:rPr>
              <a:t>life span</a:t>
            </a:r>
            <a:r>
              <a:rPr lang="en-US" sz="2099" noProof="0" dirty="0">
                <a:solidFill>
                  <a:srgbClr val="000000"/>
                </a:solidFill>
                <a:ea typeface="Open Sans"/>
                <a:cs typeface="Open Sans"/>
                <a:sym typeface="Open Sans"/>
              </a:rPr>
              <a:t> of </a:t>
            </a:r>
            <a:r>
              <a:rPr lang="en-US" sz="2099" b="1" noProof="0" dirty="0">
                <a:solidFill>
                  <a:srgbClr val="000000"/>
                </a:solidFill>
                <a:ea typeface="Open Sans"/>
                <a:cs typeface="Open Sans"/>
                <a:sym typeface="Open Sans"/>
              </a:rPr>
              <a:t>8</a:t>
            </a:r>
            <a:r>
              <a:rPr lang="en-US" sz="2099" noProof="0" dirty="0">
                <a:solidFill>
                  <a:srgbClr val="000000"/>
                </a:solidFill>
                <a:ea typeface="Open Sans"/>
                <a:cs typeface="Open Sans"/>
                <a:sym typeface="Open Sans"/>
              </a:rPr>
              <a:t> years</a:t>
            </a:r>
          </a:p>
        </p:txBody>
      </p:sp>
      <p:grpSp>
        <p:nvGrpSpPr>
          <p:cNvPr id="22" name="Group 14">
            <a:extLst>
              <a:ext uri="{FF2B5EF4-FFF2-40B4-BE49-F238E27FC236}">
                <a16:creationId xmlns:a16="http://schemas.microsoft.com/office/drawing/2014/main" id="{A145B61F-E5B8-5B0C-D3C3-7482238EBBE8}"/>
              </a:ext>
            </a:extLst>
          </p:cNvPr>
          <p:cNvGrpSpPr/>
          <p:nvPr/>
        </p:nvGrpSpPr>
        <p:grpSpPr>
          <a:xfrm>
            <a:off x="112459" y="791366"/>
            <a:ext cx="1951511" cy="2026502"/>
            <a:chOff x="0" y="0"/>
            <a:chExt cx="812800" cy="812800"/>
          </a:xfrm>
        </p:grpSpPr>
        <p:sp>
          <p:nvSpPr>
            <p:cNvPr id="23" name="Freeform 15">
              <a:extLst>
                <a:ext uri="{FF2B5EF4-FFF2-40B4-BE49-F238E27FC236}">
                  <a16:creationId xmlns:a16="http://schemas.microsoft.com/office/drawing/2014/main" id="{0C69078C-7252-644B-AF8E-99C56BFC6386}"/>
                </a:ext>
              </a:extLst>
            </p:cNvPr>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01ABCC"/>
            </a:solidFill>
          </p:spPr>
          <p:txBody>
            <a:bodyPr/>
            <a:lstStyle/>
            <a:p>
              <a:endParaRPr lang="en-US" noProof="0" dirty="0"/>
            </a:p>
          </p:txBody>
        </p:sp>
        <p:sp>
          <p:nvSpPr>
            <p:cNvPr id="24" name="TextBox 16">
              <a:extLst>
                <a:ext uri="{FF2B5EF4-FFF2-40B4-BE49-F238E27FC236}">
                  <a16:creationId xmlns:a16="http://schemas.microsoft.com/office/drawing/2014/main" id="{477CE4FD-E2E6-2F0E-1D85-9E24B3A6B42F}"/>
                </a:ext>
              </a:extLst>
            </p:cNvPr>
            <p:cNvSpPr txBox="1"/>
            <p:nvPr/>
          </p:nvSpPr>
          <p:spPr>
            <a:xfrm>
              <a:off x="127000" y="98425"/>
              <a:ext cx="558800" cy="663575"/>
            </a:xfrm>
            <a:prstGeom prst="rect">
              <a:avLst/>
            </a:prstGeom>
          </p:spPr>
          <p:txBody>
            <a:bodyPr lIns="50800" tIns="50800" rIns="50800" bIns="50800" rtlCol="0" anchor="ctr"/>
            <a:lstStyle/>
            <a:p>
              <a:pPr algn="ctr">
                <a:lnSpc>
                  <a:spcPts val="8399"/>
                </a:lnSpc>
              </a:pPr>
              <a:r>
                <a:rPr lang="en-US" sz="5999" b="1" noProof="0" dirty="0">
                  <a:solidFill>
                    <a:srgbClr val="FFFFFF"/>
                  </a:solidFill>
                  <a:ea typeface="Open Sans Bold"/>
                  <a:cs typeface="Open Sans Bold"/>
                  <a:sym typeface="Open Sans Bold"/>
                </a:rPr>
                <a:t>A</a:t>
              </a:r>
            </a:p>
          </p:txBody>
        </p:sp>
      </p:grpSp>
      <p:grpSp>
        <p:nvGrpSpPr>
          <p:cNvPr id="25" name="Group 17">
            <a:extLst>
              <a:ext uri="{FF2B5EF4-FFF2-40B4-BE49-F238E27FC236}">
                <a16:creationId xmlns:a16="http://schemas.microsoft.com/office/drawing/2014/main" id="{6E632A27-3D9E-6F90-1C08-9C23FE28FF5E}"/>
              </a:ext>
            </a:extLst>
          </p:cNvPr>
          <p:cNvGrpSpPr/>
          <p:nvPr/>
        </p:nvGrpSpPr>
        <p:grpSpPr>
          <a:xfrm>
            <a:off x="2684267" y="3477673"/>
            <a:ext cx="7988959" cy="2943246"/>
            <a:chOff x="0" y="226876"/>
            <a:chExt cx="10651946" cy="3830793"/>
          </a:xfrm>
        </p:grpSpPr>
        <p:sp>
          <p:nvSpPr>
            <p:cNvPr id="26" name="TextBox 20">
              <a:extLst>
                <a:ext uri="{FF2B5EF4-FFF2-40B4-BE49-F238E27FC236}">
                  <a16:creationId xmlns:a16="http://schemas.microsoft.com/office/drawing/2014/main" id="{B32C828D-67B2-0E7C-DC32-C8F968F14647}"/>
                </a:ext>
              </a:extLst>
            </p:cNvPr>
            <p:cNvSpPr txBox="1"/>
            <p:nvPr/>
          </p:nvSpPr>
          <p:spPr>
            <a:xfrm>
              <a:off x="6103636" y="226876"/>
              <a:ext cx="4209862" cy="3830793"/>
            </a:xfrm>
            <a:prstGeom prst="rect">
              <a:avLst/>
            </a:prstGeom>
          </p:spPr>
          <p:txBody>
            <a:bodyPr lIns="50800" tIns="50800" rIns="50800" bIns="50800" rtlCol="0" anchor="ctr"/>
            <a:lstStyle/>
            <a:p>
              <a:pPr algn="ctr">
                <a:lnSpc>
                  <a:spcPts val="2659"/>
                </a:lnSpc>
              </a:pPr>
              <a:endParaRPr lang="en-US" noProof="0" dirty="0"/>
            </a:p>
          </p:txBody>
        </p:sp>
        <p:sp>
          <p:nvSpPr>
            <p:cNvPr id="27" name="TextBox 21">
              <a:extLst>
                <a:ext uri="{FF2B5EF4-FFF2-40B4-BE49-F238E27FC236}">
                  <a16:creationId xmlns:a16="http://schemas.microsoft.com/office/drawing/2014/main" id="{4AC819A2-2028-7168-0FAE-9EF5F04286CB}"/>
                </a:ext>
              </a:extLst>
            </p:cNvPr>
            <p:cNvSpPr txBox="1"/>
            <p:nvPr/>
          </p:nvSpPr>
          <p:spPr>
            <a:xfrm>
              <a:off x="5470581" y="1219412"/>
              <a:ext cx="5181365" cy="2277957"/>
            </a:xfrm>
            <a:prstGeom prst="rect">
              <a:avLst/>
            </a:prstGeom>
          </p:spPr>
          <p:txBody>
            <a:bodyPr lIns="0" tIns="0" rIns="0" bIns="0" rtlCol="0" anchor="t">
              <a:spAutoFit/>
            </a:bodyPr>
            <a:lstStyle/>
            <a:p>
              <a:pPr algn="ctr">
                <a:lnSpc>
                  <a:spcPts val="3639"/>
                </a:lnSpc>
                <a:spcBef>
                  <a:spcPct val="0"/>
                </a:spcBef>
              </a:pPr>
              <a:r>
                <a:rPr lang="en-US" sz="3200" noProof="0" dirty="0">
                  <a:solidFill>
                    <a:srgbClr val="000000"/>
                  </a:solidFill>
                  <a:ea typeface="Open Sans"/>
                  <a:cs typeface="Open Sans"/>
                  <a:sym typeface="Open Sans"/>
                </a:rPr>
                <a:t>Replacing the </a:t>
              </a:r>
              <a:r>
                <a:rPr lang="en-US" sz="3200" b="1" noProof="0" dirty="0">
                  <a:solidFill>
                    <a:srgbClr val="000000"/>
                  </a:solidFill>
                  <a:ea typeface="Open Sans Bold"/>
                  <a:cs typeface="Open Sans Bold"/>
                  <a:sym typeface="Open Sans Bold"/>
                </a:rPr>
                <a:t>entire</a:t>
              </a:r>
              <a:r>
                <a:rPr lang="en-US" sz="3200" noProof="0" dirty="0">
                  <a:solidFill>
                    <a:srgbClr val="000000"/>
                  </a:solidFill>
                  <a:ea typeface="Open Sans"/>
                  <a:cs typeface="Open Sans"/>
                  <a:sym typeface="Open Sans"/>
                </a:rPr>
                <a:t> equipment fleet after </a:t>
              </a:r>
              <a:r>
                <a:rPr lang="en-US" sz="3200" b="1" noProof="0" dirty="0">
                  <a:solidFill>
                    <a:srgbClr val="FF3131"/>
                  </a:solidFill>
                  <a:ea typeface="Open Sans Bold"/>
                  <a:cs typeface="Open Sans Bold"/>
                  <a:sym typeface="Open Sans Bold"/>
                </a:rPr>
                <a:t>8 years </a:t>
              </a:r>
            </a:p>
            <a:p>
              <a:pPr algn="ctr">
                <a:lnSpc>
                  <a:spcPts val="2799"/>
                </a:lnSpc>
                <a:spcBef>
                  <a:spcPct val="0"/>
                </a:spcBef>
              </a:pPr>
              <a:endParaRPr lang="en-US" sz="2599" b="1" noProof="0" dirty="0">
                <a:solidFill>
                  <a:srgbClr val="FF3131"/>
                </a:solidFill>
                <a:ea typeface="Open Sans Bold"/>
                <a:cs typeface="Open Sans Bold"/>
                <a:sym typeface="Open Sans Bold"/>
              </a:endParaRPr>
            </a:p>
          </p:txBody>
        </p:sp>
        <p:sp>
          <p:nvSpPr>
            <p:cNvPr id="28" name="TextBox 22">
              <a:extLst>
                <a:ext uri="{FF2B5EF4-FFF2-40B4-BE49-F238E27FC236}">
                  <a16:creationId xmlns:a16="http://schemas.microsoft.com/office/drawing/2014/main" id="{DFA5A2C8-2D13-8215-C010-86853EB6253D}"/>
                </a:ext>
              </a:extLst>
            </p:cNvPr>
            <p:cNvSpPr txBox="1"/>
            <p:nvPr/>
          </p:nvSpPr>
          <p:spPr>
            <a:xfrm>
              <a:off x="0" y="1764241"/>
              <a:ext cx="4242395" cy="622724"/>
            </a:xfrm>
            <a:prstGeom prst="rect">
              <a:avLst/>
            </a:prstGeom>
          </p:spPr>
          <p:txBody>
            <a:bodyPr lIns="0" tIns="0" rIns="0" bIns="0" rtlCol="0" anchor="t">
              <a:spAutoFit/>
            </a:bodyPr>
            <a:lstStyle/>
            <a:p>
              <a:pPr algn="ctr">
                <a:lnSpc>
                  <a:spcPts val="3919"/>
                </a:lnSpc>
                <a:spcBef>
                  <a:spcPct val="0"/>
                </a:spcBef>
              </a:pPr>
              <a:r>
                <a:rPr lang="en-US" sz="2799" b="1" noProof="0" dirty="0">
                  <a:solidFill>
                    <a:srgbClr val="000000"/>
                  </a:solidFill>
                  <a:ea typeface="Open Sans Bold"/>
                  <a:cs typeface="Open Sans Bold"/>
                  <a:sym typeface="Open Sans Bold"/>
                </a:rPr>
                <a:t>Investment policy</a:t>
              </a:r>
            </a:p>
          </p:txBody>
        </p:sp>
      </p:grpSp>
      <p:grpSp>
        <p:nvGrpSpPr>
          <p:cNvPr id="29" name="Group 23">
            <a:extLst>
              <a:ext uri="{FF2B5EF4-FFF2-40B4-BE49-F238E27FC236}">
                <a16:creationId xmlns:a16="http://schemas.microsoft.com/office/drawing/2014/main" id="{9FD33554-F13E-C808-2A56-AC03764F9A9B}"/>
              </a:ext>
            </a:extLst>
          </p:cNvPr>
          <p:cNvGrpSpPr/>
          <p:nvPr/>
        </p:nvGrpSpPr>
        <p:grpSpPr>
          <a:xfrm>
            <a:off x="2559653" y="6775183"/>
            <a:ext cx="8256008" cy="3037592"/>
            <a:chOff x="0" y="226876"/>
            <a:chExt cx="11008010" cy="3953590"/>
          </a:xfrm>
        </p:grpSpPr>
        <p:sp>
          <p:nvSpPr>
            <p:cNvPr id="30" name="TextBox 26">
              <a:extLst>
                <a:ext uri="{FF2B5EF4-FFF2-40B4-BE49-F238E27FC236}">
                  <a16:creationId xmlns:a16="http://schemas.microsoft.com/office/drawing/2014/main" id="{C9187885-F0F0-61F3-D578-D76178D63F1E}"/>
                </a:ext>
              </a:extLst>
            </p:cNvPr>
            <p:cNvSpPr txBox="1"/>
            <p:nvPr/>
          </p:nvSpPr>
          <p:spPr>
            <a:xfrm>
              <a:off x="6338157" y="226876"/>
              <a:ext cx="4209861" cy="3830793"/>
            </a:xfrm>
            <a:prstGeom prst="rect">
              <a:avLst/>
            </a:prstGeom>
          </p:spPr>
          <p:txBody>
            <a:bodyPr lIns="50800" tIns="50800" rIns="50800" bIns="50800" rtlCol="0" anchor="ctr"/>
            <a:lstStyle/>
            <a:p>
              <a:pPr algn="ctr">
                <a:lnSpc>
                  <a:spcPts val="2659"/>
                </a:lnSpc>
              </a:pPr>
              <a:endParaRPr lang="en-US" noProof="0" dirty="0"/>
            </a:p>
          </p:txBody>
        </p:sp>
        <p:sp>
          <p:nvSpPr>
            <p:cNvPr id="31" name="TextBox 27">
              <a:extLst>
                <a:ext uri="{FF2B5EF4-FFF2-40B4-BE49-F238E27FC236}">
                  <a16:creationId xmlns:a16="http://schemas.microsoft.com/office/drawing/2014/main" id="{2F07FAEF-D0B6-20CE-DEAD-4B09C65E844A}"/>
                </a:ext>
              </a:extLst>
            </p:cNvPr>
            <p:cNvSpPr txBox="1"/>
            <p:nvPr/>
          </p:nvSpPr>
          <p:spPr>
            <a:xfrm>
              <a:off x="5826645" y="708705"/>
              <a:ext cx="5181365" cy="3471761"/>
            </a:xfrm>
            <a:prstGeom prst="rect">
              <a:avLst/>
            </a:prstGeom>
          </p:spPr>
          <p:txBody>
            <a:bodyPr lIns="0" tIns="0" rIns="0" bIns="0" rtlCol="0" anchor="t">
              <a:spAutoFit/>
            </a:bodyPr>
            <a:lstStyle/>
            <a:p>
              <a:pPr algn="ctr">
                <a:lnSpc>
                  <a:spcPts val="3639"/>
                </a:lnSpc>
                <a:spcBef>
                  <a:spcPct val="0"/>
                </a:spcBef>
              </a:pPr>
              <a:r>
                <a:rPr lang="en-US" sz="3200" b="1" noProof="0" dirty="0">
                  <a:solidFill>
                    <a:srgbClr val="FF3131"/>
                  </a:solidFill>
                  <a:ea typeface="Open Sans Bold"/>
                  <a:cs typeface="Open Sans Bold"/>
                  <a:sym typeface="Open Sans Bold"/>
                </a:rPr>
                <a:t>Internal </a:t>
              </a:r>
              <a:r>
                <a:rPr lang="en-US" sz="3200" b="1" noProof="0" dirty="0">
                  <a:solidFill>
                    <a:srgbClr val="000000"/>
                  </a:solidFill>
                  <a:ea typeface="Open Sans"/>
                  <a:cs typeface="Open Sans"/>
                  <a:sym typeface="Open Sans"/>
                </a:rPr>
                <a:t>corrective</a:t>
              </a:r>
              <a:r>
                <a:rPr lang="en-US" sz="3200" noProof="0" dirty="0">
                  <a:solidFill>
                    <a:srgbClr val="000000"/>
                  </a:solidFill>
                  <a:ea typeface="Open Sans"/>
                  <a:cs typeface="Open Sans"/>
                  <a:sym typeface="Open Sans"/>
                </a:rPr>
                <a:t> maintenance </a:t>
              </a:r>
            </a:p>
            <a:p>
              <a:pPr algn="ctr">
                <a:lnSpc>
                  <a:spcPts val="3639"/>
                </a:lnSpc>
                <a:spcBef>
                  <a:spcPct val="0"/>
                </a:spcBef>
              </a:pPr>
              <a:r>
                <a:rPr lang="en-US" sz="3200" b="1" noProof="0" dirty="0">
                  <a:solidFill>
                    <a:srgbClr val="FF0000"/>
                  </a:solidFill>
                  <a:ea typeface="Open Sans Bold"/>
                  <a:cs typeface="Open Sans Bold"/>
                  <a:sym typeface="Open Sans Bold"/>
                </a:rPr>
                <a:t>External</a:t>
              </a:r>
              <a:r>
                <a:rPr lang="en-US" sz="3200" noProof="0" dirty="0">
                  <a:solidFill>
                    <a:srgbClr val="000000"/>
                  </a:solidFill>
                  <a:ea typeface="Open Sans"/>
                  <a:cs typeface="Open Sans"/>
                  <a:sym typeface="Open Sans"/>
                </a:rPr>
                <a:t> </a:t>
              </a:r>
              <a:r>
                <a:rPr lang="en-US" sz="3200" b="1" noProof="0" dirty="0">
                  <a:solidFill>
                    <a:srgbClr val="000000"/>
                  </a:solidFill>
                  <a:ea typeface="Open Sans"/>
                  <a:cs typeface="Open Sans"/>
                  <a:sym typeface="Open Sans"/>
                </a:rPr>
                <a:t>scheduled</a:t>
              </a:r>
              <a:r>
                <a:rPr lang="en-US" sz="3200" noProof="0" dirty="0">
                  <a:solidFill>
                    <a:srgbClr val="000000"/>
                  </a:solidFill>
                  <a:ea typeface="Open Sans"/>
                  <a:cs typeface="Open Sans"/>
                  <a:sym typeface="Open Sans"/>
                </a:rPr>
                <a:t> </a:t>
              </a:r>
              <a:r>
                <a:rPr lang="en-US" sz="3200" b="1" noProof="0" dirty="0">
                  <a:solidFill>
                    <a:srgbClr val="000000"/>
                  </a:solidFill>
                  <a:ea typeface="Open Sans"/>
                  <a:cs typeface="Open Sans"/>
                  <a:sym typeface="Open Sans"/>
                </a:rPr>
                <a:t>preventive</a:t>
              </a:r>
              <a:r>
                <a:rPr lang="en-US" sz="3200" noProof="0" dirty="0">
                  <a:solidFill>
                    <a:srgbClr val="000000"/>
                  </a:solidFill>
                  <a:ea typeface="Open Sans"/>
                  <a:cs typeface="Open Sans"/>
                  <a:sym typeface="Open Sans"/>
                </a:rPr>
                <a:t> maintenance </a:t>
              </a:r>
            </a:p>
            <a:p>
              <a:pPr algn="ctr">
                <a:lnSpc>
                  <a:spcPts val="2799"/>
                </a:lnSpc>
                <a:spcBef>
                  <a:spcPct val="0"/>
                </a:spcBef>
              </a:pPr>
              <a:endParaRPr lang="en-US" sz="2599" noProof="0" dirty="0">
                <a:solidFill>
                  <a:srgbClr val="000000"/>
                </a:solidFill>
                <a:ea typeface="Open Sans"/>
                <a:cs typeface="Open Sans"/>
                <a:sym typeface="Open Sans"/>
              </a:endParaRPr>
            </a:p>
          </p:txBody>
        </p:sp>
        <p:sp>
          <p:nvSpPr>
            <p:cNvPr id="32" name="TextBox 28">
              <a:extLst>
                <a:ext uri="{FF2B5EF4-FFF2-40B4-BE49-F238E27FC236}">
                  <a16:creationId xmlns:a16="http://schemas.microsoft.com/office/drawing/2014/main" id="{7F641381-723F-B09A-87FB-B24B1A98E292}"/>
                </a:ext>
              </a:extLst>
            </p:cNvPr>
            <p:cNvSpPr txBox="1"/>
            <p:nvPr/>
          </p:nvSpPr>
          <p:spPr>
            <a:xfrm>
              <a:off x="0" y="1898779"/>
              <a:ext cx="4628555" cy="622724"/>
            </a:xfrm>
            <a:prstGeom prst="rect">
              <a:avLst/>
            </a:prstGeom>
          </p:spPr>
          <p:txBody>
            <a:bodyPr lIns="0" tIns="0" rIns="0" bIns="0" rtlCol="0" anchor="t">
              <a:spAutoFit/>
            </a:bodyPr>
            <a:lstStyle/>
            <a:p>
              <a:pPr algn="ctr">
                <a:lnSpc>
                  <a:spcPts val="3919"/>
                </a:lnSpc>
                <a:spcBef>
                  <a:spcPct val="0"/>
                </a:spcBef>
              </a:pPr>
              <a:r>
                <a:rPr lang="en-US" sz="2799" b="1" noProof="0" dirty="0">
                  <a:solidFill>
                    <a:srgbClr val="000000"/>
                  </a:solidFill>
                  <a:ea typeface="Open Sans Bold"/>
                  <a:cs typeface="Open Sans Bold"/>
                  <a:sym typeface="Open Sans Bold"/>
                </a:rPr>
                <a:t>Maintenance policy</a:t>
              </a:r>
            </a:p>
          </p:txBody>
        </p:sp>
      </p:grpSp>
      <p:grpSp>
        <p:nvGrpSpPr>
          <p:cNvPr id="33" name="Group 29">
            <a:extLst>
              <a:ext uri="{FF2B5EF4-FFF2-40B4-BE49-F238E27FC236}">
                <a16:creationId xmlns:a16="http://schemas.microsoft.com/office/drawing/2014/main" id="{754016AB-E74B-826B-917A-F5BD70CED6DB}"/>
              </a:ext>
            </a:extLst>
          </p:cNvPr>
          <p:cNvGrpSpPr/>
          <p:nvPr/>
        </p:nvGrpSpPr>
        <p:grpSpPr>
          <a:xfrm>
            <a:off x="9629984" y="175005"/>
            <a:ext cx="1961108" cy="797206"/>
            <a:chOff x="25765" y="211065"/>
            <a:chExt cx="2614811" cy="1037608"/>
          </a:xfrm>
        </p:grpSpPr>
        <p:sp>
          <p:nvSpPr>
            <p:cNvPr id="34" name="AutoShape 30">
              <a:extLst>
                <a:ext uri="{FF2B5EF4-FFF2-40B4-BE49-F238E27FC236}">
                  <a16:creationId xmlns:a16="http://schemas.microsoft.com/office/drawing/2014/main" id="{726FFF7E-D788-2561-0EFC-1A2136AF1D27}"/>
                </a:ext>
              </a:extLst>
            </p:cNvPr>
            <p:cNvSpPr/>
            <p:nvPr/>
          </p:nvSpPr>
          <p:spPr>
            <a:xfrm>
              <a:off x="1307405" y="698244"/>
              <a:ext cx="12796" cy="550429"/>
            </a:xfrm>
            <a:prstGeom prst="line">
              <a:avLst/>
            </a:prstGeom>
            <a:ln w="50800" cap="flat">
              <a:solidFill>
                <a:srgbClr val="000000"/>
              </a:solidFill>
              <a:prstDash val="solid"/>
              <a:headEnd type="none" w="sm" len="sm"/>
              <a:tailEnd type="arrow" w="med" len="sm"/>
            </a:ln>
          </p:spPr>
          <p:txBody>
            <a:bodyPr/>
            <a:lstStyle/>
            <a:p>
              <a:endParaRPr lang="en-US" noProof="0" dirty="0"/>
            </a:p>
          </p:txBody>
        </p:sp>
        <p:sp>
          <p:nvSpPr>
            <p:cNvPr id="35" name="TextBox 31">
              <a:extLst>
                <a:ext uri="{FF2B5EF4-FFF2-40B4-BE49-F238E27FC236}">
                  <a16:creationId xmlns:a16="http://schemas.microsoft.com/office/drawing/2014/main" id="{26667997-A05B-778B-5309-59071A36BFBD}"/>
                </a:ext>
              </a:extLst>
            </p:cNvPr>
            <p:cNvSpPr txBox="1"/>
            <p:nvPr/>
          </p:nvSpPr>
          <p:spPr>
            <a:xfrm>
              <a:off x="25765" y="211065"/>
              <a:ext cx="2614811" cy="462280"/>
            </a:xfrm>
            <a:prstGeom prst="rect">
              <a:avLst/>
            </a:prstGeom>
          </p:spPr>
          <p:txBody>
            <a:bodyPr lIns="0" tIns="0" rIns="0" bIns="0" rtlCol="0" anchor="t">
              <a:spAutoFit/>
            </a:bodyPr>
            <a:lstStyle/>
            <a:p>
              <a:pPr algn="ctr">
                <a:lnSpc>
                  <a:spcPts val="2939"/>
                </a:lnSpc>
                <a:spcBef>
                  <a:spcPct val="0"/>
                </a:spcBef>
              </a:pPr>
              <a:r>
                <a:rPr lang="en-US" sz="2099" b="1" noProof="0" dirty="0">
                  <a:solidFill>
                    <a:srgbClr val="000000"/>
                  </a:solidFill>
                  <a:ea typeface="Open Sans Bold"/>
                  <a:cs typeface="Open Sans Bold"/>
                  <a:sym typeface="Open Sans Bold"/>
                </a:rPr>
                <a:t>End of lifespan</a:t>
              </a:r>
            </a:p>
          </p:txBody>
        </p:sp>
      </p:grpSp>
      <p:sp>
        <p:nvSpPr>
          <p:cNvPr id="36" name="Rectangle : avec coin arrondi 35">
            <a:extLst>
              <a:ext uri="{FF2B5EF4-FFF2-40B4-BE49-F238E27FC236}">
                <a16:creationId xmlns:a16="http://schemas.microsoft.com/office/drawing/2014/main" id="{3543D459-FBA9-26CD-0742-CF99C8799DF7}"/>
              </a:ext>
            </a:extLst>
          </p:cNvPr>
          <p:cNvSpPr/>
          <p:nvPr/>
        </p:nvSpPr>
        <p:spPr>
          <a:xfrm>
            <a:off x="6148309" y="3511254"/>
            <a:ext cx="5414210" cy="2983832"/>
          </a:xfrm>
          <a:prstGeom prst="round1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 avec coin arrondi 36">
            <a:extLst>
              <a:ext uri="{FF2B5EF4-FFF2-40B4-BE49-F238E27FC236}">
                <a16:creationId xmlns:a16="http://schemas.microsoft.com/office/drawing/2014/main" id="{76AD5D55-86A4-B9B4-73CC-01BD1938E033}"/>
              </a:ext>
            </a:extLst>
          </p:cNvPr>
          <p:cNvSpPr/>
          <p:nvPr/>
        </p:nvSpPr>
        <p:spPr>
          <a:xfrm rot="10800000">
            <a:off x="6157558" y="6769768"/>
            <a:ext cx="5414210" cy="2983832"/>
          </a:xfrm>
          <a:prstGeom prst="round1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Légende : flèche courbée 37">
            <a:extLst>
              <a:ext uri="{FF2B5EF4-FFF2-40B4-BE49-F238E27FC236}">
                <a16:creationId xmlns:a16="http://schemas.microsoft.com/office/drawing/2014/main" id="{E42711BB-C28E-6347-8E66-CF7D171A721E}"/>
              </a:ext>
            </a:extLst>
          </p:cNvPr>
          <p:cNvSpPr/>
          <p:nvPr/>
        </p:nvSpPr>
        <p:spPr>
          <a:xfrm>
            <a:off x="13004343" y="5991304"/>
            <a:ext cx="4208836" cy="2487773"/>
          </a:xfrm>
          <a:prstGeom prst="borderCallout2">
            <a:avLst>
              <a:gd name="adj1" fmla="val 57633"/>
              <a:gd name="adj2" fmla="val 55"/>
              <a:gd name="adj3" fmla="val 58381"/>
              <a:gd name="adj4" fmla="val -12473"/>
              <a:gd name="adj5" fmla="val 112500"/>
              <a:gd name="adj6" fmla="val -4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2"/>
              </a:solidFill>
            </a:endParaRPr>
          </a:p>
        </p:txBody>
      </p:sp>
      <p:sp>
        <p:nvSpPr>
          <p:cNvPr id="39" name="ZoneTexte 38">
            <a:extLst>
              <a:ext uri="{FF2B5EF4-FFF2-40B4-BE49-F238E27FC236}">
                <a16:creationId xmlns:a16="http://schemas.microsoft.com/office/drawing/2014/main" id="{BCF295DF-8792-162B-7BB8-43FEB474F631}"/>
              </a:ext>
            </a:extLst>
          </p:cNvPr>
          <p:cNvSpPr txBox="1"/>
          <p:nvPr/>
        </p:nvSpPr>
        <p:spPr>
          <a:xfrm>
            <a:off x="13026369" y="6312572"/>
            <a:ext cx="4208836" cy="1815882"/>
          </a:xfrm>
          <a:prstGeom prst="rect">
            <a:avLst/>
          </a:prstGeom>
          <a:noFill/>
        </p:spPr>
        <p:txBody>
          <a:bodyPr wrap="square" rtlCol="0">
            <a:spAutoFit/>
          </a:bodyPr>
          <a:lstStyle/>
          <a:p>
            <a:pPr algn="ctr"/>
            <a:r>
              <a:rPr lang="en-US" sz="2800" noProof="0" dirty="0">
                <a:solidFill>
                  <a:schemeClr val="tx2"/>
                </a:solidFill>
              </a:rPr>
              <a:t>The </a:t>
            </a:r>
            <a:r>
              <a:rPr lang="en-US" sz="2800" b="1" noProof="0" dirty="0">
                <a:solidFill>
                  <a:schemeClr val="tx2"/>
                </a:solidFill>
              </a:rPr>
              <a:t>preventive</a:t>
            </a:r>
            <a:r>
              <a:rPr lang="en-US" sz="2800" noProof="0" dirty="0">
                <a:solidFill>
                  <a:schemeClr val="tx2"/>
                </a:solidFill>
              </a:rPr>
              <a:t> maintenance is </a:t>
            </a:r>
            <a:r>
              <a:rPr lang="en-US" sz="2800" noProof="0" dirty="0" err="1">
                <a:solidFill>
                  <a:schemeClr val="tx2"/>
                </a:solidFill>
              </a:rPr>
              <a:t>handeled</a:t>
            </a:r>
            <a:r>
              <a:rPr lang="en-US" sz="2800" noProof="0" dirty="0">
                <a:solidFill>
                  <a:schemeClr val="tx2"/>
                </a:solidFill>
              </a:rPr>
              <a:t> by the supplier during the </a:t>
            </a:r>
            <a:r>
              <a:rPr lang="en-US" sz="2800" b="1" noProof="0" dirty="0">
                <a:solidFill>
                  <a:schemeClr val="tx2"/>
                </a:solidFill>
              </a:rPr>
              <a:t>lifespan</a:t>
            </a:r>
            <a:r>
              <a:rPr lang="en-US" sz="2800" noProof="0" dirty="0">
                <a:solidFill>
                  <a:schemeClr val="tx2"/>
                </a:solidFill>
              </a:rPr>
              <a:t> of the equipment.</a:t>
            </a:r>
          </a:p>
        </p:txBody>
      </p:sp>
      <p:pic>
        <p:nvPicPr>
          <p:cNvPr id="40" name="Graphique 39" descr="Informations avec un remplissage uni">
            <a:extLst>
              <a:ext uri="{FF2B5EF4-FFF2-40B4-BE49-F238E27FC236}">
                <a16:creationId xmlns:a16="http://schemas.microsoft.com/office/drawing/2014/main" id="{2F1EBB25-E0E4-FB23-90DB-D959277E8A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51561" y="4949296"/>
            <a:ext cx="914400" cy="936726"/>
          </a:xfrm>
          <a:prstGeom prst="rect">
            <a:avLst/>
          </a:prstGeom>
        </p:spPr>
      </p:pic>
      <p:sp>
        <p:nvSpPr>
          <p:cNvPr id="2" name="AutoShape 12">
            <a:extLst>
              <a:ext uri="{FF2B5EF4-FFF2-40B4-BE49-F238E27FC236}">
                <a16:creationId xmlns:a16="http://schemas.microsoft.com/office/drawing/2014/main" id="{6E7D1F57-4482-8C42-A801-BAF19DEC3EDF}"/>
              </a:ext>
            </a:extLst>
          </p:cNvPr>
          <p:cNvSpPr/>
          <p:nvPr/>
        </p:nvSpPr>
        <p:spPr>
          <a:xfrm flipV="1">
            <a:off x="10865752" y="1246487"/>
            <a:ext cx="7284489" cy="13935"/>
          </a:xfrm>
          <a:prstGeom prst="line">
            <a:avLst/>
          </a:prstGeom>
          <a:ln w="38100" cap="flat">
            <a:solidFill>
              <a:srgbClr val="000000"/>
            </a:solidFill>
            <a:prstDash val="solid"/>
            <a:headEnd type="none" w="sm" len="sm"/>
            <a:tailEnd type="arrow" w="med" len="sm"/>
          </a:ln>
        </p:spPr>
        <p:txBody>
          <a:bodyPr/>
          <a:lstStyle/>
          <a:p>
            <a:endParaRPr lang="en-US" noProof="0" dirty="0"/>
          </a:p>
        </p:txBody>
      </p:sp>
      <p:sp>
        <p:nvSpPr>
          <p:cNvPr id="3" name="TextBox 13">
            <a:extLst>
              <a:ext uri="{FF2B5EF4-FFF2-40B4-BE49-F238E27FC236}">
                <a16:creationId xmlns:a16="http://schemas.microsoft.com/office/drawing/2014/main" id="{655A7BC5-5E36-92A2-FFE3-DBCE3055305C}"/>
              </a:ext>
            </a:extLst>
          </p:cNvPr>
          <p:cNvSpPr txBox="1"/>
          <p:nvPr/>
        </p:nvSpPr>
        <p:spPr>
          <a:xfrm>
            <a:off x="10119482" y="891199"/>
            <a:ext cx="9715021" cy="356235"/>
          </a:xfrm>
          <a:prstGeom prst="rect">
            <a:avLst/>
          </a:prstGeom>
        </p:spPr>
        <p:txBody>
          <a:bodyPr wrap="square" lIns="0" tIns="0" rIns="0" bIns="0" rtlCol="0" anchor="t">
            <a:spAutoFit/>
          </a:bodyPr>
          <a:lstStyle/>
          <a:p>
            <a:pPr algn="ctr">
              <a:lnSpc>
                <a:spcPts val="2939"/>
              </a:lnSpc>
              <a:spcBef>
                <a:spcPct val="0"/>
              </a:spcBef>
            </a:pPr>
            <a:r>
              <a:rPr lang="en-US" sz="2099" b="1" noProof="0" dirty="0">
                <a:solidFill>
                  <a:srgbClr val="000000"/>
                </a:solidFill>
                <a:ea typeface="Open Sans Bold"/>
                <a:cs typeface="Open Sans Bold"/>
                <a:sym typeface="Open Sans Bold"/>
              </a:rPr>
              <a:t>life span</a:t>
            </a:r>
            <a:r>
              <a:rPr lang="en-US" sz="2099" noProof="0" dirty="0">
                <a:solidFill>
                  <a:srgbClr val="000000"/>
                </a:solidFill>
                <a:ea typeface="Open Sans"/>
                <a:cs typeface="Open Sans"/>
                <a:sym typeface="Open Sans"/>
              </a:rPr>
              <a:t> of </a:t>
            </a:r>
            <a:r>
              <a:rPr lang="en-US" sz="2099" b="1" noProof="0" dirty="0">
                <a:solidFill>
                  <a:srgbClr val="000000"/>
                </a:solidFill>
                <a:ea typeface="Open Sans"/>
                <a:cs typeface="Open Sans"/>
                <a:sym typeface="Open Sans"/>
              </a:rPr>
              <a:t>8</a:t>
            </a:r>
            <a:r>
              <a:rPr lang="en-US" sz="2099" noProof="0" dirty="0">
                <a:solidFill>
                  <a:srgbClr val="000000"/>
                </a:solidFill>
                <a:ea typeface="Open Sans"/>
                <a:cs typeface="Open Sans"/>
                <a:sym typeface="Open Sans"/>
              </a:rPr>
              <a:t> years</a:t>
            </a:r>
          </a:p>
        </p:txBody>
      </p:sp>
      <p:sp>
        <p:nvSpPr>
          <p:cNvPr id="4" name="ZoneTexte 3">
            <a:extLst>
              <a:ext uri="{FF2B5EF4-FFF2-40B4-BE49-F238E27FC236}">
                <a16:creationId xmlns:a16="http://schemas.microsoft.com/office/drawing/2014/main" id="{04E0CBC9-DD67-B132-CB88-A1F3C49EC0D2}"/>
              </a:ext>
            </a:extLst>
          </p:cNvPr>
          <p:cNvSpPr txBox="1"/>
          <p:nvPr/>
        </p:nvSpPr>
        <p:spPr>
          <a:xfrm>
            <a:off x="181351" y="259705"/>
            <a:ext cx="3018967" cy="928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2800" b="1"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Alternative</a:t>
            </a:r>
          </a:p>
        </p:txBody>
      </p:sp>
    </p:spTree>
    <p:extLst>
      <p:ext uri="{BB962C8B-B14F-4D97-AF65-F5344CB8AC3E}">
        <p14:creationId xmlns:p14="http://schemas.microsoft.com/office/powerpoint/2010/main" val="147709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425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4DD06-ADD2-5659-81CD-2C16A6CA3401}"/>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0B3077E-523C-8A71-689A-197A1938EE7B}"/>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11</a:t>
            </a:r>
          </a:p>
        </p:txBody>
      </p:sp>
      <p:sp>
        <p:nvSpPr>
          <p:cNvPr id="6" name="Espace réservé du pied de page 5">
            <a:extLst>
              <a:ext uri="{FF2B5EF4-FFF2-40B4-BE49-F238E27FC236}">
                <a16:creationId xmlns:a16="http://schemas.microsoft.com/office/drawing/2014/main" id="{CCF45DD2-E065-CB91-4EEC-CE65DA72F343}"/>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2" name="AutoShape 2">
            <a:extLst>
              <a:ext uri="{FF2B5EF4-FFF2-40B4-BE49-F238E27FC236}">
                <a16:creationId xmlns:a16="http://schemas.microsoft.com/office/drawing/2014/main" id="{818729AB-D816-52E5-61DE-0838559FD6ED}"/>
              </a:ext>
            </a:extLst>
          </p:cNvPr>
          <p:cNvSpPr/>
          <p:nvPr/>
        </p:nvSpPr>
        <p:spPr>
          <a:xfrm flipV="1">
            <a:off x="2409995" y="2235765"/>
            <a:ext cx="14604393" cy="0"/>
          </a:xfrm>
          <a:prstGeom prst="line">
            <a:avLst/>
          </a:prstGeom>
          <a:ln w="104775" cap="flat">
            <a:solidFill>
              <a:srgbClr val="000000"/>
            </a:solidFill>
            <a:prstDash val="solid"/>
            <a:headEnd type="none" w="sm" len="sm"/>
            <a:tailEnd type="triangle" w="lg" len="med"/>
          </a:ln>
        </p:spPr>
        <p:txBody>
          <a:bodyPr/>
          <a:lstStyle/>
          <a:p>
            <a:endParaRPr lang="en-US" noProof="0" dirty="0"/>
          </a:p>
        </p:txBody>
      </p:sp>
      <p:grpSp>
        <p:nvGrpSpPr>
          <p:cNvPr id="3" name="Group 3">
            <a:extLst>
              <a:ext uri="{FF2B5EF4-FFF2-40B4-BE49-F238E27FC236}">
                <a16:creationId xmlns:a16="http://schemas.microsoft.com/office/drawing/2014/main" id="{561C0D4B-C99A-F91A-6617-6BF2CFF004E3}"/>
              </a:ext>
            </a:extLst>
          </p:cNvPr>
          <p:cNvGrpSpPr/>
          <p:nvPr/>
        </p:nvGrpSpPr>
        <p:grpSpPr>
          <a:xfrm>
            <a:off x="11277075" y="2028587"/>
            <a:ext cx="414356" cy="414356"/>
            <a:chOff x="0" y="0"/>
            <a:chExt cx="812800" cy="812800"/>
          </a:xfrm>
        </p:grpSpPr>
        <p:sp>
          <p:nvSpPr>
            <p:cNvPr id="4" name="Freeform 4">
              <a:extLst>
                <a:ext uri="{FF2B5EF4-FFF2-40B4-BE49-F238E27FC236}">
                  <a16:creationId xmlns:a16="http://schemas.microsoft.com/office/drawing/2014/main" id="{28AA10B6-E5C8-71A9-93E0-42D4709EA0FC}"/>
                </a:ext>
              </a:extLst>
            </p:cNvPr>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C40A41"/>
            </a:solidFill>
          </p:spPr>
          <p:txBody>
            <a:bodyPr/>
            <a:lstStyle/>
            <a:p>
              <a:endParaRPr lang="en-US" noProof="0" dirty="0"/>
            </a:p>
          </p:txBody>
        </p:sp>
        <p:sp>
          <p:nvSpPr>
            <p:cNvPr id="7" name="TextBox 5">
              <a:extLst>
                <a:ext uri="{FF2B5EF4-FFF2-40B4-BE49-F238E27FC236}">
                  <a16:creationId xmlns:a16="http://schemas.microsoft.com/office/drawing/2014/main" id="{80FBAE63-D798-475C-2640-FD108BDAF92C}"/>
                </a:ext>
              </a:extLst>
            </p:cNvPr>
            <p:cNvSpPr txBox="1"/>
            <p:nvPr/>
          </p:nvSpPr>
          <p:spPr>
            <a:xfrm>
              <a:off x="127000" y="88900"/>
              <a:ext cx="558800" cy="596900"/>
            </a:xfrm>
            <a:prstGeom prst="rect">
              <a:avLst/>
            </a:prstGeom>
          </p:spPr>
          <p:txBody>
            <a:bodyPr lIns="50800" tIns="50800" rIns="50800" bIns="50800" rtlCol="0" anchor="ctr"/>
            <a:lstStyle/>
            <a:p>
              <a:pPr algn="ctr">
                <a:lnSpc>
                  <a:spcPts val="2659"/>
                </a:lnSpc>
                <a:spcBef>
                  <a:spcPct val="0"/>
                </a:spcBef>
              </a:pPr>
              <a:endParaRPr lang="en-US" noProof="0" dirty="0"/>
            </a:p>
          </p:txBody>
        </p:sp>
      </p:grpSp>
      <p:grpSp>
        <p:nvGrpSpPr>
          <p:cNvPr id="8" name="Group 6">
            <a:extLst>
              <a:ext uri="{FF2B5EF4-FFF2-40B4-BE49-F238E27FC236}">
                <a16:creationId xmlns:a16="http://schemas.microsoft.com/office/drawing/2014/main" id="{5686E834-4ACA-31F8-99D8-EA9EC28F8316}"/>
              </a:ext>
            </a:extLst>
          </p:cNvPr>
          <p:cNvGrpSpPr/>
          <p:nvPr/>
        </p:nvGrpSpPr>
        <p:grpSpPr>
          <a:xfrm>
            <a:off x="7416437" y="1995550"/>
            <a:ext cx="556791" cy="414356"/>
            <a:chOff x="127000" y="-69678"/>
            <a:chExt cx="1092200" cy="812800"/>
          </a:xfrm>
        </p:grpSpPr>
        <p:sp>
          <p:nvSpPr>
            <p:cNvPr id="9" name="Freeform 7">
              <a:extLst>
                <a:ext uri="{FF2B5EF4-FFF2-40B4-BE49-F238E27FC236}">
                  <a16:creationId xmlns:a16="http://schemas.microsoft.com/office/drawing/2014/main" id="{E9FCABC5-E82E-DD62-461D-CD4B3C0DD71D}"/>
                </a:ext>
              </a:extLst>
            </p:cNvPr>
            <p:cNvSpPr/>
            <p:nvPr/>
          </p:nvSpPr>
          <p:spPr>
            <a:xfrm>
              <a:off x="406400" y="-69678"/>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C40A41"/>
            </a:solidFill>
          </p:spPr>
          <p:txBody>
            <a:bodyPr/>
            <a:lstStyle/>
            <a:p>
              <a:endParaRPr lang="en-US" noProof="0" dirty="0"/>
            </a:p>
          </p:txBody>
        </p:sp>
        <p:sp>
          <p:nvSpPr>
            <p:cNvPr id="10" name="TextBox 8">
              <a:extLst>
                <a:ext uri="{FF2B5EF4-FFF2-40B4-BE49-F238E27FC236}">
                  <a16:creationId xmlns:a16="http://schemas.microsoft.com/office/drawing/2014/main" id="{7BEC44A8-9AE3-595F-36A8-D03D6286B18F}"/>
                </a:ext>
              </a:extLst>
            </p:cNvPr>
            <p:cNvSpPr txBox="1"/>
            <p:nvPr/>
          </p:nvSpPr>
          <p:spPr>
            <a:xfrm>
              <a:off x="127000" y="88900"/>
              <a:ext cx="558800" cy="596900"/>
            </a:xfrm>
            <a:prstGeom prst="rect">
              <a:avLst/>
            </a:prstGeom>
          </p:spPr>
          <p:txBody>
            <a:bodyPr lIns="50800" tIns="50800" rIns="50800" bIns="50800" rtlCol="0" anchor="ctr"/>
            <a:lstStyle/>
            <a:p>
              <a:pPr algn="ctr">
                <a:lnSpc>
                  <a:spcPts val="2659"/>
                </a:lnSpc>
                <a:spcBef>
                  <a:spcPct val="0"/>
                </a:spcBef>
              </a:pPr>
              <a:endParaRPr lang="en-US" noProof="0" dirty="0"/>
            </a:p>
          </p:txBody>
        </p:sp>
      </p:grpSp>
      <p:sp>
        <p:nvSpPr>
          <p:cNvPr id="11" name="AutoShape 9">
            <a:extLst>
              <a:ext uri="{FF2B5EF4-FFF2-40B4-BE49-F238E27FC236}">
                <a16:creationId xmlns:a16="http://schemas.microsoft.com/office/drawing/2014/main" id="{01B6EDBD-6883-CD69-B0ED-F14AD1B8B85F}"/>
              </a:ext>
            </a:extLst>
          </p:cNvPr>
          <p:cNvSpPr/>
          <p:nvPr/>
        </p:nvSpPr>
        <p:spPr>
          <a:xfrm flipH="1">
            <a:off x="11536279" y="2523784"/>
            <a:ext cx="7765" cy="1084238"/>
          </a:xfrm>
          <a:prstGeom prst="line">
            <a:avLst/>
          </a:prstGeom>
          <a:ln w="66675" cap="flat">
            <a:solidFill>
              <a:srgbClr val="000000"/>
            </a:solidFill>
            <a:prstDash val="lgDash"/>
            <a:headEnd type="arrow" w="med" len="sm"/>
            <a:tailEnd type="none" w="sm" len="sm"/>
          </a:ln>
        </p:spPr>
        <p:txBody>
          <a:bodyPr/>
          <a:lstStyle/>
          <a:p>
            <a:endParaRPr lang="en-US" noProof="0" dirty="0"/>
          </a:p>
        </p:txBody>
      </p:sp>
      <p:sp>
        <p:nvSpPr>
          <p:cNvPr id="12" name="TextBox 10">
            <a:extLst>
              <a:ext uri="{FF2B5EF4-FFF2-40B4-BE49-F238E27FC236}">
                <a16:creationId xmlns:a16="http://schemas.microsoft.com/office/drawing/2014/main" id="{21D541C6-C199-D12E-8AC3-366900F1E40D}"/>
              </a:ext>
            </a:extLst>
          </p:cNvPr>
          <p:cNvSpPr txBox="1"/>
          <p:nvPr/>
        </p:nvSpPr>
        <p:spPr>
          <a:xfrm>
            <a:off x="7190507" y="1483539"/>
            <a:ext cx="1322952" cy="500137"/>
          </a:xfrm>
          <a:prstGeom prst="rect">
            <a:avLst/>
          </a:prstGeom>
        </p:spPr>
        <p:txBody>
          <a:bodyPr wrap="square" lIns="0" tIns="0" rIns="0" bIns="0" rtlCol="0" anchor="t">
            <a:spAutoFit/>
          </a:bodyPr>
          <a:lstStyle/>
          <a:p>
            <a:pPr algn="ctr">
              <a:lnSpc>
                <a:spcPts val="3919"/>
              </a:lnSpc>
              <a:spcBef>
                <a:spcPct val="0"/>
              </a:spcBef>
            </a:pPr>
            <a:r>
              <a:rPr lang="en-US" sz="3600" noProof="0" dirty="0">
                <a:solidFill>
                  <a:srgbClr val="000000"/>
                </a:solidFill>
                <a:ea typeface="Open Sans"/>
                <a:cs typeface="Open Sans"/>
                <a:sym typeface="Open Sans"/>
              </a:rPr>
              <a:t>year </a:t>
            </a:r>
            <a:r>
              <a:rPr lang="en-US" sz="3600" b="1" noProof="0" dirty="0">
                <a:solidFill>
                  <a:srgbClr val="FF0000"/>
                </a:solidFill>
                <a:ea typeface="Open Sans Bold"/>
                <a:cs typeface="Open Sans Bold"/>
                <a:sym typeface="Open Sans Bold"/>
              </a:rPr>
              <a:t>8</a:t>
            </a:r>
          </a:p>
        </p:txBody>
      </p:sp>
      <p:sp>
        <p:nvSpPr>
          <p:cNvPr id="13" name="TextBox 11">
            <a:extLst>
              <a:ext uri="{FF2B5EF4-FFF2-40B4-BE49-F238E27FC236}">
                <a16:creationId xmlns:a16="http://schemas.microsoft.com/office/drawing/2014/main" id="{247470AA-5098-D8D9-2B08-B44C9DCE1077}"/>
              </a:ext>
            </a:extLst>
          </p:cNvPr>
          <p:cNvSpPr txBox="1"/>
          <p:nvPr/>
        </p:nvSpPr>
        <p:spPr>
          <a:xfrm>
            <a:off x="10693865" y="1495413"/>
            <a:ext cx="1580776" cy="500137"/>
          </a:xfrm>
          <a:prstGeom prst="rect">
            <a:avLst/>
          </a:prstGeom>
        </p:spPr>
        <p:txBody>
          <a:bodyPr wrap="square" lIns="0" tIns="0" rIns="0" bIns="0" rtlCol="0" anchor="t">
            <a:spAutoFit/>
          </a:bodyPr>
          <a:lstStyle/>
          <a:p>
            <a:pPr algn="ctr">
              <a:lnSpc>
                <a:spcPts val="3919"/>
              </a:lnSpc>
              <a:spcBef>
                <a:spcPct val="0"/>
              </a:spcBef>
            </a:pPr>
            <a:r>
              <a:rPr lang="en-US" sz="3600" noProof="0" dirty="0">
                <a:solidFill>
                  <a:srgbClr val="000000"/>
                </a:solidFill>
                <a:ea typeface="Open Sans"/>
                <a:cs typeface="Open Sans"/>
                <a:sym typeface="Open Sans"/>
              </a:rPr>
              <a:t>year </a:t>
            </a:r>
            <a:r>
              <a:rPr lang="en-US" sz="3600" b="1" noProof="0" dirty="0">
                <a:solidFill>
                  <a:srgbClr val="FF0000"/>
                </a:solidFill>
                <a:ea typeface="Open Sans Bold"/>
                <a:cs typeface="Open Sans Bold"/>
                <a:sym typeface="Open Sans Bold"/>
              </a:rPr>
              <a:t>10</a:t>
            </a:r>
          </a:p>
        </p:txBody>
      </p:sp>
      <p:sp>
        <p:nvSpPr>
          <p:cNvPr id="14" name="AutoShape 12">
            <a:extLst>
              <a:ext uri="{FF2B5EF4-FFF2-40B4-BE49-F238E27FC236}">
                <a16:creationId xmlns:a16="http://schemas.microsoft.com/office/drawing/2014/main" id="{82B80BE5-04DE-044E-61CB-5459C4B723D8}"/>
              </a:ext>
            </a:extLst>
          </p:cNvPr>
          <p:cNvSpPr/>
          <p:nvPr/>
        </p:nvSpPr>
        <p:spPr>
          <a:xfrm flipV="1">
            <a:off x="2446703" y="1251141"/>
            <a:ext cx="5391011" cy="34"/>
          </a:xfrm>
          <a:prstGeom prst="line">
            <a:avLst/>
          </a:prstGeom>
          <a:ln w="38100" cap="flat">
            <a:solidFill>
              <a:srgbClr val="000000"/>
            </a:solidFill>
            <a:prstDash val="solid"/>
            <a:headEnd type="none" w="sm" len="sm"/>
            <a:tailEnd type="arrow" w="med" len="sm"/>
          </a:ln>
        </p:spPr>
        <p:txBody>
          <a:bodyPr/>
          <a:lstStyle/>
          <a:p>
            <a:endParaRPr lang="en-US" noProof="0" dirty="0"/>
          </a:p>
        </p:txBody>
      </p:sp>
      <p:sp>
        <p:nvSpPr>
          <p:cNvPr id="15" name="TextBox 13">
            <a:extLst>
              <a:ext uri="{FF2B5EF4-FFF2-40B4-BE49-F238E27FC236}">
                <a16:creationId xmlns:a16="http://schemas.microsoft.com/office/drawing/2014/main" id="{AA169B2F-4A45-3613-A036-C9D4EA1C86F5}"/>
              </a:ext>
            </a:extLst>
          </p:cNvPr>
          <p:cNvSpPr txBox="1"/>
          <p:nvPr/>
        </p:nvSpPr>
        <p:spPr>
          <a:xfrm>
            <a:off x="2418056" y="894940"/>
            <a:ext cx="5579315" cy="356201"/>
          </a:xfrm>
          <a:prstGeom prst="rect">
            <a:avLst/>
          </a:prstGeom>
        </p:spPr>
        <p:txBody>
          <a:bodyPr wrap="square" lIns="0" tIns="0" rIns="0" bIns="0" rtlCol="0" anchor="t">
            <a:spAutoFit/>
          </a:bodyPr>
          <a:lstStyle/>
          <a:p>
            <a:pPr algn="ctr">
              <a:lnSpc>
                <a:spcPts val="2939"/>
              </a:lnSpc>
              <a:spcBef>
                <a:spcPct val="0"/>
              </a:spcBef>
            </a:pPr>
            <a:r>
              <a:rPr lang="en-US" sz="2200" b="1" noProof="0" dirty="0">
                <a:solidFill>
                  <a:srgbClr val="000000"/>
                </a:solidFill>
                <a:ea typeface="Open Sans Bold"/>
                <a:cs typeface="Open Sans Bold"/>
                <a:sym typeface="Open Sans Bold"/>
              </a:rPr>
              <a:t>life span</a:t>
            </a:r>
            <a:r>
              <a:rPr lang="en-US" sz="2200" noProof="0" dirty="0">
                <a:solidFill>
                  <a:srgbClr val="000000"/>
                </a:solidFill>
                <a:ea typeface="Open Sans"/>
                <a:cs typeface="Open Sans"/>
                <a:sym typeface="Open Sans"/>
              </a:rPr>
              <a:t> of </a:t>
            </a:r>
            <a:r>
              <a:rPr lang="en-US" sz="2200" b="1" noProof="0" dirty="0">
                <a:solidFill>
                  <a:srgbClr val="000000"/>
                </a:solidFill>
                <a:ea typeface="Open Sans"/>
                <a:cs typeface="Open Sans"/>
                <a:sym typeface="Open Sans"/>
              </a:rPr>
              <a:t>8</a:t>
            </a:r>
            <a:r>
              <a:rPr lang="en-US" sz="2200" noProof="0" dirty="0">
                <a:solidFill>
                  <a:srgbClr val="000000"/>
                </a:solidFill>
                <a:ea typeface="Open Sans"/>
                <a:cs typeface="Open Sans"/>
                <a:sym typeface="Open Sans"/>
              </a:rPr>
              <a:t> years</a:t>
            </a:r>
          </a:p>
        </p:txBody>
      </p:sp>
      <p:grpSp>
        <p:nvGrpSpPr>
          <p:cNvPr id="16" name="Group 14">
            <a:extLst>
              <a:ext uri="{FF2B5EF4-FFF2-40B4-BE49-F238E27FC236}">
                <a16:creationId xmlns:a16="http://schemas.microsoft.com/office/drawing/2014/main" id="{C8CBD0AD-5ED1-D80E-90BE-68A64580626A}"/>
              </a:ext>
            </a:extLst>
          </p:cNvPr>
          <p:cNvGrpSpPr/>
          <p:nvPr/>
        </p:nvGrpSpPr>
        <p:grpSpPr>
          <a:xfrm>
            <a:off x="94632" y="770501"/>
            <a:ext cx="1926211" cy="1926211"/>
            <a:chOff x="0" y="0"/>
            <a:chExt cx="812800" cy="812800"/>
          </a:xfrm>
        </p:grpSpPr>
        <p:sp>
          <p:nvSpPr>
            <p:cNvPr id="17" name="Freeform 15">
              <a:extLst>
                <a:ext uri="{FF2B5EF4-FFF2-40B4-BE49-F238E27FC236}">
                  <a16:creationId xmlns:a16="http://schemas.microsoft.com/office/drawing/2014/main" id="{26241CBE-9E93-D7B7-7B68-0F6B14486C90}"/>
                </a:ext>
              </a:extLst>
            </p:cNvPr>
            <p:cNvSpPr/>
            <p:nvPr/>
          </p:nvSpPr>
          <p:spPr>
            <a:xfrm>
              <a:off x="0" y="0"/>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01ABCC"/>
            </a:solidFill>
          </p:spPr>
          <p:txBody>
            <a:bodyPr/>
            <a:lstStyle/>
            <a:p>
              <a:endParaRPr lang="en-US" noProof="0" dirty="0"/>
            </a:p>
          </p:txBody>
        </p:sp>
        <p:sp>
          <p:nvSpPr>
            <p:cNvPr id="18" name="TextBox 16">
              <a:extLst>
                <a:ext uri="{FF2B5EF4-FFF2-40B4-BE49-F238E27FC236}">
                  <a16:creationId xmlns:a16="http://schemas.microsoft.com/office/drawing/2014/main" id="{22FB775C-95B3-3120-DFED-9A10150399D4}"/>
                </a:ext>
              </a:extLst>
            </p:cNvPr>
            <p:cNvSpPr txBox="1"/>
            <p:nvPr/>
          </p:nvSpPr>
          <p:spPr>
            <a:xfrm>
              <a:off x="127000" y="98425"/>
              <a:ext cx="558800" cy="663575"/>
            </a:xfrm>
            <a:prstGeom prst="rect">
              <a:avLst/>
            </a:prstGeom>
          </p:spPr>
          <p:txBody>
            <a:bodyPr lIns="50800" tIns="50800" rIns="50800" bIns="50800" rtlCol="0" anchor="ctr"/>
            <a:lstStyle/>
            <a:p>
              <a:pPr algn="ctr">
                <a:lnSpc>
                  <a:spcPts val="8399"/>
                </a:lnSpc>
              </a:pPr>
              <a:r>
                <a:rPr lang="en-US" sz="5999" b="1" noProof="0" dirty="0">
                  <a:solidFill>
                    <a:srgbClr val="FFFFFF"/>
                  </a:solidFill>
                  <a:ea typeface="Open Sans Bold"/>
                  <a:cs typeface="Open Sans Bold"/>
                  <a:sym typeface="Open Sans Bold"/>
                </a:rPr>
                <a:t>B</a:t>
              </a:r>
            </a:p>
          </p:txBody>
        </p:sp>
      </p:grpSp>
      <p:grpSp>
        <p:nvGrpSpPr>
          <p:cNvPr id="19" name="Group 17">
            <a:extLst>
              <a:ext uri="{FF2B5EF4-FFF2-40B4-BE49-F238E27FC236}">
                <a16:creationId xmlns:a16="http://schemas.microsoft.com/office/drawing/2014/main" id="{EDE4E6FD-9957-AF12-29E5-B820E6BD7C32}"/>
              </a:ext>
            </a:extLst>
          </p:cNvPr>
          <p:cNvGrpSpPr/>
          <p:nvPr/>
        </p:nvGrpSpPr>
        <p:grpSpPr>
          <a:xfrm>
            <a:off x="4789441" y="3780764"/>
            <a:ext cx="7735123" cy="2873095"/>
            <a:chOff x="0" y="226876"/>
            <a:chExt cx="10313498" cy="3830793"/>
          </a:xfrm>
        </p:grpSpPr>
        <p:sp>
          <p:nvSpPr>
            <p:cNvPr id="20" name="TextBox 20">
              <a:extLst>
                <a:ext uri="{FF2B5EF4-FFF2-40B4-BE49-F238E27FC236}">
                  <a16:creationId xmlns:a16="http://schemas.microsoft.com/office/drawing/2014/main" id="{6DE06B06-212F-AFB7-9C96-E63F2DF212F0}"/>
                </a:ext>
              </a:extLst>
            </p:cNvPr>
            <p:cNvSpPr txBox="1"/>
            <p:nvPr/>
          </p:nvSpPr>
          <p:spPr>
            <a:xfrm>
              <a:off x="6103636" y="226876"/>
              <a:ext cx="4209862" cy="3830793"/>
            </a:xfrm>
            <a:prstGeom prst="rect">
              <a:avLst/>
            </a:prstGeom>
          </p:spPr>
          <p:txBody>
            <a:bodyPr lIns="50800" tIns="50800" rIns="50800" bIns="50800" rtlCol="0" anchor="ctr"/>
            <a:lstStyle/>
            <a:p>
              <a:pPr algn="ctr">
                <a:lnSpc>
                  <a:spcPts val="2659"/>
                </a:lnSpc>
              </a:pPr>
              <a:endParaRPr lang="en-US" noProof="0" dirty="0"/>
            </a:p>
          </p:txBody>
        </p:sp>
        <p:sp>
          <p:nvSpPr>
            <p:cNvPr id="22" name="TextBox 22">
              <a:extLst>
                <a:ext uri="{FF2B5EF4-FFF2-40B4-BE49-F238E27FC236}">
                  <a16:creationId xmlns:a16="http://schemas.microsoft.com/office/drawing/2014/main" id="{1BD65B8B-8C2F-50E7-B79A-21D24A7D51CB}"/>
                </a:ext>
              </a:extLst>
            </p:cNvPr>
            <p:cNvSpPr txBox="1"/>
            <p:nvPr/>
          </p:nvSpPr>
          <p:spPr>
            <a:xfrm>
              <a:off x="0" y="1764241"/>
              <a:ext cx="4242395" cy="622724"/>
            </a:xfrm>
            <a:prstGeom prst="rect">
              <a:avLst/>
            </a:prstGeom>
          </p:spPr>
          <p:txBody>
            <a:bodyPr lIns="0" tIns="0" rIns="0" bIns="0" rtlCol="0" anchor="t">
              <a:spAutoFit/>
            </a:bodyPr>
            <a:lstStyle/>
            <a:p>
              <a:pPr algn="ctr">
                <a:lnSpc>
                  <a:spcPts val="3919"/>
                </a:lnSpc>
                <a:spcBef>
                  <a:spcPct val="0"/>
                </a:spcBef>
              </a:pPr>
              <a:r>
                <a:rPr lang="en-US" sz="2799" b="1" noProof="0" dirty="0">
                  <a:solidFill>
                    <a:srgbClr val="000000"/>
                  </a:solidFill>
                  <a:ea typeface="Open Sans Bold"/>
                  <a:cs typeface="Open Sans Bold"/>
                  <a:sym typeface="Open Sans Bold"/>
                </a:rPr>
                <a:t>Investment policy</a:t>
              </a:r>
            </a:p>
          </p:txBody>
        </p:sp>
      </p:grpSp>
      <p:grpSp>
        <p:nvGrpSpPr>
          <p:cNvPr id="23" name="Group 23">
            <a:extLst>
              <a:ext uri="{FF2B5EF4-FFF2-40B4-BE49-F238E27FC236}">
                <a16:creationId xmlns:a16="http://schemas.microsoft.com/office/drawing/2014/main" id="{FB25CE7E-6943-8919-9524-7BD8BA2F4EEC}"/>
              </a:ext>
            </a:extLst>
          </p:cNvPr>
          <p:cNvGrpSpPr/>
          <p:nvPr/>
        </p:nvGrpSpPr>
        <p:grpSpPr>
          <a:xfrm>
            <a:off x="6976677" y="6890304"/>
            <a:ext cx="9980786" cy="3204210"/>
            <a:chOff x="-1368587" y="70964"/>
            <a:chExt cx="13307714" cy="4272280"/>
          </a:xfrm>
        </p:grpSpPr>
        <p:sp>
          <p:nvSpPr>
            <p:cNvPr id="24" name="TextBox 26">
              <a:extLst>
                <a:ext uri="{FF2B5EF4-FFF2-40B4-BE49-F238E27FC236}">
                  <a16:creationId xmlns:a16="http://schemas.microsoft.com/office/drawing/2014/main" id="{7ED7364F-0250-5FF9-C969-C5EBB89F806A}"/>
                </a:ext>
              </a:extLst>
            </p:cNvPr>
            <p:cNvSpPr txBox="1"/>
            <p:nvPr/>
          </p:nvSpPr>
          <p:spPr>
            <a:xfrm>
              <a:off x="6338157" y="226876"/>
              <a:ext cx="4209861" cy="3830793"/>
            </a:xfrm>
            <a:prstGeom prst="rect">
              <a:avLst/>
            </a:prstGeom>
          </p:spPr>
          <p:txBody>
            <a:bodyPr lIns="50800" tIns="50800" rIns="50800" bIns="50800" rtlCol="0" anchor="ctr"/>
            <a:lstStyle/>
            <a:p>
              <a:pPr algn="ctr">
                <a:lnSpc>
                  <a:spcPts val="2659"/>
                </a:lnSpc>
              </a:pPr>
              <a:endParaRPr lang="en-US" noProof="0" dirty="0"/>
            </a:p>
          </p:txBody>
        </p:sp>
        <p:sp>
          <p:nvSpPr>
            <p:cNvPr id="25" name="TextBox 27">
              <a:extLst>
                <a:ext uri="{FF2B5EF4-FFF2-40B4-BE49-F238E27FC236}">
                  <a16:creationId xmlns:a16="http://schemas.microsoft.com/office/drawing/2014/main" id="{204226EE-4C94-A6E3-6984-D122B77771B1}"/>
                </a:ext>
              </a:extLst>
            </p:cNvPr>
            <p:cNvSpPr txBox="1"/>
            <p:nvPr/>
          </p:nvSpPr>
          <p:spPr>
            <a:xfrm>
              <a:off x="4732513" y="70964"/>
              <a:ext cx="7206614" cy="4272280"/>
            </a:xfrm>
            <a:prstGeom prst="rect">
              <a:avLst/>
            </a:prstGeom>
          </p:spPr>
          <p:txBody>
            <a:bodyPr wrap="square" lIns="0" tIns="0" rIns="0" bIns="0" rtlCol="0" anchor="t">
              <a:spAutoFit/>
            </a:bodyPr>
            <a:lstStyle/>
            <a:p>
              <a:pPr algn="ctr">
                <a:lnSpc>
                  <a:spcPts val="3639"/>
                </a:lnSpc>
                <a:spcBef>
                  <a:spcPct val="0"/>
                </a:spcBef>
              </a:pPr>
              <a:r>
                <a:rPr lang="en-US" sz="3000" b="1" noProof="0" dirty="0">
                  <a:solidFill>
                    <a:srgbClr val="FF0000"/>
                  </a:solidFill>
                  <a:ea typeface="Open Sans"/>
                  <a:cs typeface="Open Sans"/>
                  <a:sym typeface="Open Sans"/>
                </a:rPr>
                <a:t>2 years </a:t>
              </a:r>
              <a:r>
                <a:rPr lang="en-US" sz="3000" noProof="0" dirty="0">
                  <a:solidFill>
                    <a:srgbClr val="000000"/>
                  </a:solidFill>
                  <a:ea typeface="Open Sans"/>
                  <a:cs typeface="Open Sans"/>
                  <a:sym typeface="Open Sans"/>
                </a:rPr>
                <a:t>of full </a:t>
              </a:r>
              <a:r>
                <a:rPr lang="en-US" sz="3000" b="1" noProof="0" dirty="0">
                  <a:solidFill>
                    <a:srgbClr val="FF0000"/>
                  </a:solidFill>
                  <a:ea typeface="Open Sans"/>
                  <a:cs typeface="Open Sans"/>
                  <a:sym typeface="Open Sans"/>
                </a:rPr>
                <a:t>internal</a:t>
              </a:r>
              <a:r>
                <a:rPr lang="en-US" sz="3000" noProof="0" dirty="0">
                  <a:solidFill>
                    <a:srgbClr val="000000"/>
                  </a:solidFill>
                  <a:ea typeface="Open Sans"/>
                  <a:cs typeface="Open Sans"/>
                  <a:sym typeface="Open Sans"/>
                </a:rPr>
                <a:t> </a:t>
              </a:r>
              <a:r>
                <a:rPr lang="en-US" sz="3000" b="1" noProof="0" dirty="0">
                  <a:ea typeface="Open Sans"/>
                  <a:cs typeface="Open Sans"/>
                  <a:sym typeface="Open Sans"/>
                </a:rPr>
                <a:t>corrective</a:t>
              </a:r>
              <a:r>
                <a:rPr lang="en-US" sz="3000" noProof="0" dirty="0">
                  <a:solidFill>
                    <a:srgbClr val="000000"/>
                  </a:solidFill>
                  <a:ea typeface="Open Sans"/>
                  <a:cs typeface="Open Sans"/>
                  <a:sym typeface="Open Sans"/>
                </a:rPr>
                <a:t> and </a:t>
              </a:r>
              <a:r>
                <a:rPr lang="en-US" sz="3000" b="1" noProof="0" dirty="0">
                  <a:solidFill>
                    <a:srgbClr val="000000"/>
                  </a:solidFill>
                  <a:ea typeface="Open Sans"/>
                  <a:cs typeface="Open Sans"/>
                  <a:sym typeface="Open Sans"/>
                </a:rPr>
                <a:t>preventive</a:t>
              </a:r>
              <a:r>
                <a:rPr lang="en-US" sz="3000" noProof="0" dirty="0">
                  <a:solidFill>
                    <a:srgbClr val="000000"/>
                  </a:solidFill>
                  <a:ea typeface="Open Sans"/>
                  <a:cs typeface="Open Sans"/>
                  <a:sym typeface="Open Sans"/>
                </a:rPr>
                <a:t> maintenance </a:t>
              </a:r>
              <a:endParaRPr lang="en-US" sz="3000" b="1" noProof="0" dirty="0">
                <a:solidFill>
                  <a:srgbClr val="FF3131"/>
                </a:solidFill>
                <a:ea typeface="Open Sans Bold"/>
                <a:cs typeface="Open Sans Bold"/>
                <a:sym typeface="Open Sans Bold"/>
              </a:endParaRPr>
            </a:p>
            <a:p>
              <a:pPr algn="ctr">
                <a:lnSpc>
                  <a:spcPts val="3639"/>
                </a:lnSpc>
                <a:spcBef>
                  <a:spcPct val="0"/>
                </a:spcBef>
              </a:pPr>
              <a:r>
                <a:rPr lang="en-US" sz="3000" b="1" noProof="0" dirty="0">
                  <a:solidFill>
                    <a:srgbClr val="FF3131"/>
                  </a:solidFill>
                  <a:ea typeface="Open Sans Bold"/>
                  <a:cs typeface="Open Sans Bold"/>
                  <a:sym typeface="Open Sans Bold"/>
                </a:rPr>
                <a:t>8 years </a:t>
              </a:r>
              <a:r>
                <a:rPr lang="en-US" sz="3000" b="1" noProof="0" dirty="0">
                  <a:ea typeface="Open Sans Bold"/>
                  <a:cs typeface="Open Sans Bold"/>
                  <a:sym typeface="Open Sans Bold"/>
                </a:rPr>
                <a:t>of</a:t>
              </a:r>
              <a:r>
                <a:rPr lang="en-US" sz="3000" b="1" noProof="0" dirty="0">
                  <a:solidFill>
                    <a:srgbClr val="FF3131"/>
                  </a:solidFill>
                  <a:ea typeface="Open Sans Bold"/>
                  <a:cs typeface="Open Sans Bold"/>
                  <a:sym typeface="Open Sans Bold"/>
                </a:rPr>
                <a:t> Internal </a:t>
              </a:r>
            </a:p>
            <a:p>
              <a:pPr algn="ctr">
                <a:lnSpc>
                  <a:spcPts val="3639"/>
                </a:lnSpc>
                <a:spcBef>
                  <a:spcPct val="0"/>
                </a:spcBef>
              </a:pPr>
              <a:r>
                <a:rPr lang="en-US" sz="3000" b="1" noProof="0" dirty="0">
                  <a:solidFill>
                    <a:srgbClr val="000000"/>
                  </a:solidFill>
                  <a:ea typeface="Open Sans"/>
                  <a:cs typeface="Open Sans"/>
                  <a:sym typeface="Open Sans"/>
                </a:rPr>
                <a:t>corrective</a:t>
              </a:r>
              <a:r>
                <a:rPr lang="en-US" sz="3000" noProof="0" dirty="0">
                  <a:solidFill>
                    <a:srgbClr val="000000"/>
                  </a:solidFill>
                  <a:ea typeface="Open Sans"/>
                  <a:cs typeface="Open Sans"/>
                  <a:sym typeface="Open Sans"/>
                </a:rPr>
                <a:t> maintenance and </a:t>
              </a:r>
            </a:p>
            <a:p>
              <a:pPr algn="ctr">
                <a:lnSpc>
                  <a:spcPts val="3639"/>
                </a:lnSpc>
                <a:spcBef>
                  <a:spcPct val="0"/>
                </a:spcBef>
              </a:pPr>
              <a:r>
                <a:rPr lang="en-US" sz="3000" b="1" noProof="0" dirty="0">
                  <a:solidFill>
                    <a:srgbClr val="FF0000"/>
                  </a:solidFill>
                  <a:ea typeface="Open Sans Bold"/>
                  <a:cs typeface="Open Sans Bold"/>
                  <a:sym typeface="Open Sans Bold"/>
                </a:rPr>
                <a:t>external</a:t>
              </a:r>
              <a:r>
                <a:rPr lang="en-US" sz="3000" noProof="0" dirty="0">
                  <a:solidFill>
                    <a:srgbClr val="000000"/>
                  </a:solidFill>
                  <a:ea typeface="Open Sans"/>
                  <a:cs typeface="Open Sans"/>
                  <a:sym typeface="Open Sans"/>
                </a:rPr>
                <a:t> </a:t>
              </a:r>
              <a:r>
                <a:rPr lang="en-US" sz="3000" b="1" noProof="0" dirty="0">
                  <a:solidFill>
                    <a:srgbClr val="000000"/>
                  </a:solidFill>
                  <a:ea typeface="Open Sans"/>
                  <a:cs typeface="Open Sans"/>
                  <a:sym typeface="Open Sans"/>
                </a:rPr>
                <a:t>scheduled</a:t>
              </a:r>
              <a:r>
                <a:rPr lang="en-US" sz="3000" noProof="0" dirty="0">
                  <a:solidFill>
                    <a:srgbClr val="000000"/>
                  </a:solidFill>
                  <a:ea typeface="Open Sans"/>
                  <a:cs typeface="Open Sans"/>
                  <a:sym typeface="Open Sans"/>
                </a:rPr>
                <a:t> </a:t>
              </a:r>
            </a:p>
            <a:p>
              <a:pPr algn="ctr">
                <a:lnSpc>
                  <a:spcPts val="3639"/>
                </a:lnSpc>
                <a:spcBef>
                  <a:spcPct val="0"/>
                </a:spcBef>
              </a:pPr>
              <a:r>
                <a:rPr lang="en-US" sz="3000" b="1" noProof="0" dirty="0">
                  <a:solidFill>
                    <a:srgbClr val="000000"/>
                  </a:solidFill>
                  <a:ea typeface="Open Sans"/>
                  <a:cs typeface="Open Sans"/>
                  <a:sym typeface="Open Sans"/>
                </a:rPr>
                <a:t>preventive</a:t>
              </a:r>
              <a:r>
                <a:rPr lang="en-US" sz="3000" noProof="0" dirty="0">
                  <a:solidFill>
                    <a:srgbClr val="000000"/>
                  </a:solidFill>
                  <a:ea typeface="Open Sans"/>
                  <a:cs typeface="Open Sans"/>
                  <a:sym typeface="Open Sans"/>
                </a:rPr>
                <a:t> maintenance </a:t>
              </a:r>
            </a:p>
            <a:p>
              <a:pPr algn="ctr">
                <a:lnSpc>
                  <a:spcPts val="3639"/>
                </a:lnSpc>
                <a:spcBef>
                  <a:spcPct val="0"/>
                </a:spcBef>
              </a:pPr>
              <a:endParaRPr lang="en-US" sz="2599" noProof="0" dirty="0">
                <a:solidFill>
                  <a:srgbClr val="000000"/>
                </a:solidFill>
                <a:ea typeface="Open Sans"/>
                <a:cs typeface="Open Sans"/>
                <a:sym typeface="Open Sans"/>
              </a:endParaRPr>
            </a:p>
          </p:txBody>
        </p:sp>
        <p:sp>
          <p:nvSpPr>
            <p:cNvPr id="26" name="TextBox 28">
              <a:extLst>
                <a:ext uri="{FF2B5EF4-FFF2-40B4-BE49-F238E27FC236}">
                  <a16:creationId xmlns:a16="http://schemas.microsoft.com/office/drawing/2014/main" id="{955B7A1B-BB41-769C-2D6A-1D0F7B904EA7}"/>
                </a:ext>
              </a:extLst>
            </p:cNvPr>
            <p:cNvSpPr txBox="1"/>
            <p:nvPr/>
          </p:nvSpPr>
          <p:spPr>
            <a:xfrm>
              <a:off x="-1368587" y="1590212"/>
              <a:ext cx="4628554" cy="622724"/>
            </a:xfrm>
            <a:prstGeom prst="rect">
              <a:avLst/>
            </a:prstGeom>
          </p:spPr>
          <p:txBody>
            <a:bodyPr lIns="0" tIns="0" rIns="0" bIns="0" rtlCol="0" anchor="t">
              <a:spAutoFit/>
            </a:bodyPr>
            <a:lstStyle/>
            <a:p>
              <a:pPr algn="ctr">
                <a:lnSpc>
                  <a:spcPts val="3919"/>
                </a:lnSpc>
                <a:spcBef>
                  <a:spcPct val="0"/>
                </a:spcBef>
              </a:pPr>
              <a:r>
                <a:rPr lang="en-US" sz="2799" b="1" noProof="0" dirty="0">
                  <a:solidFill>
                    <a:srgbClr val="000000"/>
                  </a:solidFill>
                  <a:ea typeface="Open Sans Bold"/>
                  <a:cs typeface="Open Sans Bold"/>
                  <a:sym typeface="Open Sans Bold"/>
                </a:rPr>
                <a:t>Maintenance policy</a:t>
              </a:r>
            </a:p>
          </p:txBody>
        </p:sp>
      </p:grpSp>
      <p:grpSp>
        <p:nvGrpSpPr>
          <p:cNvPr id="27" name="Group 29">
            <a:extLst>
              <a:ext uri="{FF2B5EF4-FFF2-40B4-BE49-F238E27FC236}">
                <a16:creationId xmlns:a16="http://schemas.microsoft.com/office/drawing/2014/main" id="{1EBD369C-C4F2-1F3F-CC58-4158EABFEF51}"/>
              </a:ext>
            </a:extLst>
          </p:cNvPr>
          <p:cNvGrpSpPr/>
          <p:nvPr/>
        </p:nvGrpSpPr>
        <p:grpSpPr>
          <a:xfrm>
            <a:off x="6751277" y="145662"/>
            <a:ext cx="1961108" cy="936947"/>
            <a:chOff x="0" y="0"/>
            <a:chExt cx="2614811" cy="1249263"/>
          </a:xfrm>
        </p:grpSpPr>
        <p:sp>
          <p:nvSpPr>
            <p:cNvPr id="28" name="AutoShape 30">
              <a:extLst>
                <a:ext uri="{FF2B5EF4-FFF2-40B4-BE49-F238E27FC236}">
                  <a16:creationId xmlns:a16="http://schemas.microsoft.com/office/drawing/2014/main" id="{E6B0A244-CF1A-9DB9-21CA-221582565931}"/>
                </a:ext>
              </a:extLst>
            </p:cNvPr>
            <p:cNvSpPr/>
            <p:nvPr/>
          </p:nvSpPr>
          <p:spPr>
            <a:xfrm>
              <a:off x="1307405" y="698244"/>
              <a:ext cx="12796" cy="550429"/>
            </a:xfrm>
            <a:prstGeom prst="line">
              <a:avLst/>
            </a:prstGeom>
            <a:ln w="50800" cap="flat">
              <a:solidFill>
                <a:srgbClr val="000000"/>
              </a:solidFill>
              <a:prstDash val="solid"/>
              <a:headEnd type="none" w="sm" len="sm"/>
              <a:tailEnd type="arrow" w="med" len="sm"/>
            </a:ln>
          </p:spPr>
          <p:txBody>
            <a:bodyPr/>
            <a:lstStyle/>
            <a:p>
              <a:endParaRPr lang="en-US" noProof="0" dirty="0"/>
            </a:p>
          </p:txBody>
        </p:sp>
        <p:sp>
          <p:nvSpPr>
            <p:cNvPr id="29" name="TextBox 31">
              <a:extLst>
                <a:ext uri="{FF2B5EF4-FFF2-40B4-BE49-F238E27FC236}">
                  <a16:creationId xmlns:a16="http://schemas.microsoft.com/office/drawing/2014/main" id="{82C2352E-95D1-D1E8-5B83-DDEB5EFCB934}"/>
                </a:ext>
              </a:extLst>
            </p:cNvPr>
            <p:cNvSpPr txBox="1"/>
            <p:nvPr/>
          </p:nvSpPr>
          <p:spPr>
            <a:xfrm>
              <a:off x="0" y="-38100"/>
              <a:ext cx="2614811" cy="462280"/>
            </a:xfrm>
            <a:prstGeom prst="rect">
              <a:avLst/>
            </a:prstGeom>
          </p:spPr>
          <p:txBody>
            <a:bodyPr lIns="0" tIns="0" rIns="0" bIns="0" rtlCol="0" anchor="t">
              <a:spAutoFit/>
            </a:bodyPr>
            <a:lstStyle/>
            <a:p>
              <a:pPr algn="ctr">
                <a:lnSpc>
                  <a:spcPts val="2939"/>
                </a:lnSpc>
                <a:spcBef>
                  <a:spcPct val="0"/>
                </a:spcBef>
              </a:pPr>
              <a:r>
                <a:rPr lang="en-US" sz="2099" b="1" noProof="0" dirty="0">
                  <a:solidFill>
                    <a:srgbClr val="000000"/>
                  </a:solidFill>
                  <a:ea typeface="Open Sans Bold"/>
                  <a:cs typeface="Open Sans Bold"/>
                  <a:sym typeface="Open Sans Bold"/>
                </a:rPr>
                <a:t>End of lifespan</a:t>
              </a:r>
            </a:p>
          </p:txBody>
        </p:sp>
      </p:grpSp>
      <p:sp>
        <p:nvSpPr>
          <p:cNvPr id="30" name="Rectangle : avec coin arrondi 29">
            <a:extLst>
              <a:ext uri="{FF2B5EF4-FFF2-40B4-BE49-F238E27FC236}">
                <a16:creationId xmlns:a16="http://schemas.microsoft.com/office/drawing/2014/main" id="{CAC87FA5-1F7E-BB1F-27B7-14020C6C1980}"/>
              </a:ext>
            </a:extLst>
          </p:cNvPr>
          <p:cNvSpPr/>
          <p:nvPr/>
        </p:nvSpPr>
        <p:spPr>
          <a:xfrm>
            <a:off x="8253483" y="3595969"/>
            <a:ext cx="5567568" cy="2832010"/>
          </a:xfrm>
          <a:prstGeom prst="round1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 avec coin arrondi 30">
            <a:extLst>
              <a:ext uri="{FF2B5EF4-FFF2-40B4-BE49-F238E27FC236}">
                <a16:creationId xmlns:a16="http://schemas.microsoft.com/office/drawing/2014/main" id="{8DBAC7B3-B87F-D20A-15E7-533723353EAD}"/>
              </a:ext>
            </a:extLst>
          </p:cNvPr>
          <p:cNvSpPr/>
          <p:nvPr/>
        </p:nvSpPr>
        <p:spPr>
          <a:xfrm rot="10800000">
            <a:off x="11536279" y="6665504"/>
            <a:ext cx="5567568" cy="2966945"/>
          </a:xfrm>
          <a:prstGeom prst="round1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Box 21">
            <a:extLst>
              <a:ext uri="{FF2B5EF4-FFF2-40B4-BE49-F238E27FC236}">
                <a16:creationId xmlns:a16="http://schemas.microsoft.com/office/drawing/2014/main" id="{DCE4BA70-6D4C-F69F-CF22-03E05BEC1BC8}"/>
              </a:ext>
            </a:extLst>
          </p:cNvPr>
          <p:cNvSpPr txBox="1"/>
          <p:nvPr/>
        </p:nvSpPr>
        <p:spPr>
          <a:xfrm>
            <a:off x="9094255" y="4292217"/>
            <a:ext cx="3886024" cy="1750183"/>
          </a:xfrm>
          <a:prstGeom prst="rect">
            <a:avLst/>
          </a:prstGeom>
        </p:spPr>
        <p:txBody>
          <a:bodyPr lIns="0" tIns="0" rIns="0" bIns="0" rtlCol="0" anchor="t">
            <a:spAutoFit/>
          </a:bodyPr>
          <a:lstStyle/>
          <a:p>
            <a:pPr algn="ctr">
              <a:lnSpc>
                <a:spcPts val="3639"/>
              </a:lnSpc>
              <a:spcBef>
                <a:spcPct val="0"/>
              </a:spcBef>
            </a:pPr>
            <a:r>
              <a:rPr lang="en-US" sz="3200" noProof="0" dirty="0">
                <a:solidFill>
                  <a:srgbClr val="000000"/>
                </a:solidFill>
                <a:ea typeface="Open Sans"/>
                <a:cs typeface="Open Sans"/>
                <a:sym typeface="Open Sans"/>
              </a:rPr>
              <a:t>Replacing the </a:t>
            </a:r>
            <a:r>
              <a:rPr lang="en-US" sz="3200" b="1" noProof="0" dirty="0">
                <a:solidFill>
                  <a:srgbClr val="000000"/>
                </a:solidFill>
                <a:ea typeface="Open Sans Bold"/>
                <a:cs typeface="Open Sans Bold"/>
                <a:sym typeface="Open Sans Bold"/>
              </a:rPr>
              <a:t>entire</a:t>
            </a:r>
            <a:r>
              <a:rPr lang="en-US" sz="3200" noProof="0" dirty="0">
                <a:solidFill>
                  <a:srgbClr val="000000"/>
                </a:solidFill>
                <a:ea typeface="Open Sans"/>
                <a:cs typeface="Open Sans"/>
                <a:sym typeface="Open Sans"/>
              </a:rPr>
              <a:t> equipment fleet after </a:t>
            </a:r>
            <a:r>
              <a:rPr lang="en-US" sz="3200" b="1" noProof="0" dirty="0">
                <a:solidFill>
                  <a:srgbClr val="FF3131"/>
                </a:solidFill>
                <a:ea typeface="Open Sans Bold"/>
                <a:cs typeface="Open Sans Bold"/>
                <a:sym typeface="Open Sans Bold"/>
              </a:rPr>
              <a:t>10 years </a:t>
            </a:r>
          </a:p>
          <a:p>
            <a:pPr algn="ctr">
              <a:lnSpc>
                <a:spcPts val="2799"/>
              </a:lnSpc>
              <a:spcBef>
                <a:spcPct val="0"/>
              </a:spcBef>
            </a:pPr>
            <a:endParaRPr lang="en-US" sz="2599" b="1" noProof="0" dirty="0">
              <a:solidFill>
                <a:srgbClr val="FF3131"/>
              </a:solidFill>
              <a:ea typeface="Open Sans Bold"/>
              <a:cs typeface="Open Sans Bold"/>
              <a:sym typeface="Open Sans Bold"/>
            </a:endParaRPr>
          </a:p>
        </p:txBody>
      </p:sp>
      <p:sp>
        <p:nvSpPr>
          <p:cNvPr id="34" name="Flèche : courbe vers la droite 33">
            <a:extLst>
              <a:ext uri="{FF2B5EF4-FFF2-40B4-BE49-F238E27FC236}">
                <a16:creationId xmlns:a16="http://schemas.microsoft.com/office/drawing/2014/main" id="{697E49C5-3B53-8CC7-769E-2CA131FAF97E}"/>
              </a:ext>
            </a:extLst>
          </p:cNvPr>
          <p:cNvSpPr/>
          <p:nvPr/>
        </p:nvSpPr>
        <p:spPr>
          <a:xfrm rot="20350557">
            <a:off x="7622083" y="6385911"/>
            <a:ext cx="980554" cy="16946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5" name="AutoShape 12">
            <a:extLst>
              <a:ext uri="{FF2B5EF4-FFF2-40B4-BE49-F238E27FC236}">
                <a16:creationId xmlns:a16="http://schemas.microsoft.com/office/drawing/2014/main" id="{49338C20-95FD-C127-A5FE-E0798A710CDE}"/>
              </a:ext>
            </a:extLst>
          </p:cNvPr>
          <p:cNvSpPr/>
          <p:nvPr/>
        </p:nvSpPr>
        <p:spPr>
          <a:xfrm flipV="1">
            <a:off x="11639163" y="1240832"/>
            <a:ext cx="6431124" cy="12989"/>
          </a:xfrm>
          <a:prstGeom prst="line">
            <a:avLst/>
          </a:prstGeom>
          <a:ln w="38100" cap="flat">
            <a:solidFill>
              <a:srgbClr val="000000"/>
            </a:solidFill>
            <a:prstDash val="solid"/>
            <a:headEnd type="none" w="sm" len="sm"/>
            <a:tailEnd type="arrow" w="med" len="sm"/>
          </a:ln>
        </p:spPr>
        <p:txBody>
          <a:bodyPr/>
          <a:lstStyle/>
          <a:p>
            <a:endParaRPr lang="en-US" noProof="0" dirty="0"/>
          </a:p>
        </p:txBody>
      </p:sp>
      <p:sp>
        <p:nvSpPr>
          <p:cNvPr id="36" name="TextBox 13">
            <a:extLst>
              <a:ext uri="{FF2B5EF4-FFF2-40B4-BE49-F238E27FC236}">
                <a16:creationId xmlns:a16="http://schemas.microsoft.com/office/drawing/2014/main" id="{24F4C204-62BF-231F-B764-3E0C72A56F1E}"/>
              </a:ext>
            </a:extLst>
          </p:cNvPr>
          <p:cNvSpPr txBox="1"/>
          <p:nvPr/>
        </p:nvSpPr>
        <p:spPr>
          <a:xfrm>
            <a:off x="10892892" y="884598"/>
            <a:ext cx="9715021" cy="356235"/>
          </a:xfrm>
          <a:prstGeom prst="rect">
            <a:avLst/>
          </a:prstGeom>
        </p:spPr>
        <p:txBody>
          <a:bodyPr wrap="square" lIns="0" tIns="0" rIns="0" bIns="0" rtlCol="0" anchor="t">
            <a:spAutoFit/>
          </a:bodyPr>
          <a:lstStyle/>
          <a:p>
            <a:pPr algn="ctr">
              <a:lnSpc>
                <a:spcPts val="2939"/>
              </a:lnSpc>
              <a:spcBef>
                <a:spcPct val="0"/>
              </a:spcBef>
            </a:pPr>
            <a:r>
              <a:rPr lang="en-US" sz="2200" b="1" noProof="0" dirty="0">
                <a:solidFill>
                  <a:srgbClr val="000000"/>
                </a:solidFill>
                <a:ea typeface="Open Sans Bold"/>
                <a:cs typeface="Open Sans Bold"/>
                <a:sym typeface="Open Sans Bold"/>
              </a:rPr>
              <a:t>life span</a:t>
            </a:r>
            <a:r>
              <a:rPr lang="en-US" sz="2200" noProof="0" dirty="0">
                <a:solidFill>
                  <a:srgbClr val="000000"/>
                </a:solidFill>
                <a:ea typeface="Open Sans"/>
                <a:cs typeface="Open Sans"/>
                <a:sym typeface="Open Sans"/>
              </a:rPr>
              <a:t> of </a:t>
            </a:r>
            <a:r>
              <a:rPr lang="en-US" sz="2200" b="1" noProof="0" dirty="0">
                <a:solidFill>
                  <a:srgbClr val="000000"/>
                </a:solidFill>
                <a:ea typeface="Open Sans"/>
                <a:cs typeface="Open Sans"/>
                <a:sym typeface="Open Sans"/>
              </a:rPr>
              <a:t>10</a:t>
            </a:r>
            <a:r>
              <a:rPr lang="en-US" sz="2200" noProof="0" dirty="0">
                <a:solidFill>
                  <a:srgbClr val="000000"/>
                </a:solidFill>
                <a:ea typeface="Open Sans"/>
                <a:cs typeface="Open Sans"/>
                <a:sym typeface="Open Sans"/>
              </a:rPr>
              <a:t> years</a:t>
            </a:r>
          </a:p>
        </p:txBody>
      </p:sp>
      <p:sp>
        <p:nvSpPr>
          <p:cNvPr id="37" name="AutoShape 12">
            <a:extLst>
              <a:ext uri="{FF2B5EF4-FFF2-40B4-BE49-F238E27FC236}">
                <a16:creationId xmlns:a16="http://schemas.microsoft.com/office/drawing/2014/main" id="{19E59761-6D6F-991D-2899-EA863C943708}"/>
              </a:ext>
            </a:extLst>
          </p:cNvPr>
          <p:cNvSpPr/>
          <p:nvPr/>
        </p:nvSpPr>
        <p:spPr>
          <a:xfrm flipV="1">
            <a:off x="8099149" y="1220291"/>
            <a:ext cx="3326823" cy="17128"/>
          </a:xfrm>
          <a:prstGeom prst="line">
            <a:avLst/>
          </a:prstGeom>
          <a:ln w="38100" cap="flat">
            <a:solidFill>
              <a:srgbClr val="000000"/>
            </a:solidFill>
            <a:prstDash val="solid"/>
            <a:headEnd type="none" w="sm" len="sm"/>
            <a:tailEnd type="arrow" w="med" len="sm"/>
          </a:ln>
        </p:spPr>
        <p:txBody>
          <a:bodyPr/>
          <a:lstStyle/>
          <a:p>
            <a:endParaRPr lang="en-US" noProof="0" dirty="0"/>
          </a:p>
        </p:txBody>
      </p:sp>
      <p:sp>
        <p:nvSpPr>
          <p:cNvPr id="38" name="TextBox 13">
            <a:extLst>
              <a:ext uri="{FF2B5EF4-FFF2-40B4-BE49-F238E27FC236}">
                <a16:creationId xmlns:a16="http://schemas.microsoft.com/office/drawing/2014/main" id="{E0C89A5A-CC5B-BBB1-C132-00F22B828E63}"/>
              </a:ext>
            </a:extLst>
          </p:cNvPr>
          <p:cNvSpPr txBox="1"/>
          <p:nvPr/>
        </p:nvSpPr>
        <p:spPr>
          <a:xfrm>
            <a:off x="7628306" y="897255"/>
            <a:ext cx="3924196" cy="356235"/>
          </a:xfrm>
          <a:prstGeom prst="rect">
            <a:avLst/>
          </a:prstGeom>
        </p:spPr>
        <p:txBody>
          <a:bodyPr wrap="square" lIns="0" tIns="0" rIns="0" bIns="0" rtlCol="0" anchor="t">
            <a:spAutoFit/>
          </a:bodyPr>
          <a:lstStyle/>
          <a:p>
            <a:pPr algn="ctr">
              <a:lnSpc>
                <a:spcPts val="2939"/>
              </a:lnSpc>
              <a:spcBef>
                <a:spcPct val="0"/>
              </a:spcBef>
            </a:pPr>
            <a:r>
              <a:rPr lang="en-US" sz="2099" b="1" noProof="0" dirty="0">
                <a:solidFill>
                  <a:srgbClr val="000000"/>
                </a:solidFill>
                <a:ea typeface="Open Sans Bold"/>
                <a:cs typeface="Open Sans Bold"/>
                <a:sym typeface="Open Sans Bold"/>
              </a:rPr>
              <a:t>+ 2 </a:t>
            </a:r>
            <a:r>
              <a:rPr lang="en-US" sz="2099" noProof="0" dirty="0">
                <a:solidFill>
                  <a:srgbClr val="000000"/>
                </a:solidFill>
                <a:ea typeface="Open Sans"/>
                <a:cs typeface="Open Sans"/>
                <a:sym typeface="Open Sans"/>
              </a:rPr>
              <a:t>years</a:t>
            </a:r>
          </a:p>
        </p:txBody>
      </p:sp>
      <p:sp>
        <p:nvSpPr>
          <p:cNvPr id="39" name="ZoneTexte 38">
            <a:extLst>
              <a:ext uri="{FF2B5EF4-FFF2-40B4-BE49-F238E27FC236}">
                <a16:creationId xmlns:a16="http://schemas.microsoft.com/office/drawing/2014/main" id="{40D3C13B-8BAC-2678-29CA-A1F705B2CD90}"/>
              </a:ext>
            </a:extLst>
          </p:cNvPr>
          <p:cNvSpPr txBox="1"/>
          <p:nvPr/>
        </p:nvSpPr>
        <p:spPr>
          <a:xfrm>
            <a:off x="9983251" y="6863238"/>
            <a:ext cx="1553028" cy="712269"/>
          </a:xfrm>
          <a:prstGeom prst="rect">
            <a:avLst/>
          </a:prstGeom>
        </p:spPr>
        <p:txBody>
          <a:bodyPr vert="horz" wrap="square" lIns="91440" tIns="45720" rIns="91440" bIns="45720" rtlCol="0">
            <a:normAutofit fontScale="92500"/>
          </a:bodyPr>
          <a:lstStyle/>
          <a:p>
            <a:pPr marL="342900" indent="-342900" eaLnBrk="0" fontAlgn="base" hangingPunct="0">
              <a:spcBef>
                <a:spcPct val="0"/>
              </a:spcBef>
              <a:spcAft>
                <a:spcPct val="0"/>
              </a:spcAft>
            </a:pPr>
            <a:r>
              <a:rPr lang="en-US" sz="2800" b="1" noProof="0" dirty="0">
                <a:ea typeface="Open Sans"/>
                <a:cs typeface="Open Sans"/>
                <a:sym typeface="Open Sans"/>
              </a:rPr>
              <a:t>Year8-y10</a:t>
            </a:r>
            <a:endParaRPr kumimoji="0" lang="en-US"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40" name="ZoneTexte 39">
            <a:extLst>
              <a:ext uri="{FF2B5EF4-FFF2-40B4-BE49-F238E27FC236}">
                <a16:creationId xmlns:a16="http://schemas.microsoft.com/office/drawing/2014/main" id="{44E4C34A-A634-45CA-8214-63D2C4F53A41}"/>
              </a:ext>
            </a:extLst>
          </p:cNvPr>
          <p:cNvSpPr txBox="1"/>
          <p:nvPr/>
        </p:nvSpPr>
        <p:spPr>
          <a:xfrm>
            <a:off x="10252158" y="7837251"/>
            <a:ext cx="1374530" cy="548244"/>
          </a:xfrm>
          <a:prstGeom prst="rect">
            <a:avLst/>
          </a:prstGeom>
        </p:spPr>
        <p:txBody>
          <a:bodyPr vert="horz" wrap="square" lIns="91440" tIns="45720" rIns="91440" bIns="45720" rtlCol="0">
            <a:normAutofit/>
          </a:bodyPr>
          <a:lstStyle/>
          <a:p>
            <a:pPr marL="342900" indent="-342900" eaLnBrk="0" fontAlgn="base" hangingPunct="0">
              <a:spcBef>
                <a:spcPct val="0"/>
              </a:spcBef>
              <a:spcAft>
                <a:spcPct val="0"/>
              </a:spcAft>
            </a:pPr>
            <a:r>
              <a:rPr lang="en-US" sz="2600" b="1" noProof="0" dirty="0">
                <a:ea typeface="Open Sans"/>
                <a:cs typeface="Open Sans"/>
                <a:sym typeface="Open Sans"/>
              </a:rPr>
              <a:t>Y10-y18</a:t>
            </a:r>
            <a:endParaRPr kumimoji="0" lang="en-US" sz="26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41" name="ZoneTexte 40">
            <a:extLst>
              <a:ext uri="{FF2B5EF4-FFF2-40B4-BE49-F238E27FC236}">
                <a16:creationId xmlns:a16="http://schemas.microsoft.com/office/drawing/2014/main" id="{F1ECB9BD-150F-E8DB-5962-50045BA4B436}"/>
              </a:ext>
            </a:extLst>
          </p:cNvPr>
          <p:cNvSpPr txBox="1"/>
          <p:nvPr/>
        </p:nvSpPr>
        <p:spPr>
          <a:xfrm>
            <a:off x="181351" y="259705"/>
            <a:ext cx="3018967" cy="928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2800" b="1"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Alternative</a:t>
            </a:r>
          </a:p>
        </p:txBody>
      </p:sp>
    </p:spTree>
    <p:extLst>
      <p:ext uri="{BB962C8B-B14F-4D97-AF65-F5344CB8AC3E}">
        <p14:creationId xmlns:p14="http://schemas.microsoft.com/office/powerpoint/2010/main" val="750222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8B64-2654-547F-64FD-616B5CBE8293}"/>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B53A0059-2407-F0A1-F209-21748B8FFEFE}"/>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12</a:t>
            </a:r>
          </a:p>
        </p:txBody>
      </p:sp>
      <p:sp>
        <p:nvSpPr>
          <p:cNvPr id="6" name="Espace réservé du pied de page 5">
            <a:extLst>
              <a:ext uri="{FF2B5EF4-FFF2-40B4-BE49-F238E27FC236}">
                <a16:creationId xmlns:a16="http://schemas.microsoft.com/office/drawing/2014/main" id="{D8B67AC5-7D0D-C683-EB24-19F352852CDE}"/>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2" name="AutoShape 2">
            <a:extLst>
              <a:ext uri="{FF2B5EF4-FFF2-40B4-BE49-F238E27FC236}">
                <a16:creationId xmlns:a16="http://schemas.microsoft.com/office/drawing/2014/main" id="{BC8E267A-8807-3A80-9DDB-CA9AF678A8CF}"/>
              </a:ext>
            </a:extLst>
          </p:cNvPr>
          <p:cNvSpPr/>
          <p:nvPr/>
        </p:nvSpPr>
        <p:spPr>
          <a:xfrm flipV="1">
            <a:off x="2409995" y="2235765"/>
            <a:ext cx="14604393" cy="0"/>
          </a:xfrm>
          <a:prstGeom prst="line">
            <a:avLst/>
          </a:prstGeom>
          <a:ln w="104775" cap="flat">
            <a:solidFill>
              <a:srgbClr val="000000"/>
            </a:solidFill>
            <a:prstDash val="solid"/>
            <a:headEnd type="none" w="sm" len="sm"/>
            <a:tailEnd type="triangle" w="lg" len="med"/>
          </a:ln>
        </p:spPr>
        <p:txBody>
          <a:bodyPr/>
          <a:lstStyle/>
          <a:p>
            <a:endParaRPr lang="en-US" noProof="0" dirty="0"/>
          </a:p>
        </p:txBody>
      </p:sp>
      <p:grpSp>
        <p:nvGrpSpPr>
          <p:cNvPr id="3" name="Group 3">
            <a:extLst>
              <a:ext uri="{FF2B5EF4-FFF2-40B4-BE49-F238E27FC236}">
                <a16:creationId xmlns:a16="http://schemas.microsoft.com/office/drawing/2014/main" id="{9FE9CEA5-DA51-CB78-A105-0E5E0A7E1E6D}"/>
              </a:ext>
            </a:extLst>
          </p:cNvPr>
          <p:cNvGrpSpPr/>
          <p:nvPr/>
        </p:nvGrpSpPr>
        <p:grpSpPr>
          <a:xfrm>
            <a:off x="14912250" y="2028587"/>
            <a:ext cx="414356" cy="414356"/>
            <a:chOff x="0" y="0"/>
            <a:chExt cx="812800" cy="812800"/>
          </a:xfrm>
        </p:grpSpPr>
        <p:sp>
          <p:nvSpPr>
            <p:cNvPr id="4" name="Freeform 4">
              <a:extLst>
                <a:ext uri="{FF2B5EF4-FFF2-40B4-BE49-F238E27FC236}">
                  <a16:creationId xmlns:a16="http://schemas.microsoft.com/office/drawing/2014/main" id="{68352B54-250F-5B80-AE06-01487FDEFBA7}"/>
                </a:ext>
              </a:extLst>
            </p:cNvPr>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C40A41"/>
            </a:solidFill>
          </p:spPr>
          <p:txBody>
            <a:bodyPr/>
            <a:lstStyle/>
            <a:p>
              <a:endParaRPr lang="en-US" noProof="0" dirty="0"/>
            </a:p>
          </p:txBody>
        </p:sp>
        <p:sp>
          <p:nvSpPr>
            <p:cNvPr id="7" name="TextBox 5">
              <a:extLst>
                <a:ext uri="{FF2B5EF4-FFF2-40B4-BE49-F238E27FC236}">
                  <a16:creationId xmlns:a16="http://schemas.microsoft.com/office/drawing/2014/main" id="{A3BE2C6A-41FB-E7E0-2CC7-18DA0C3B68A2}"/>
                </a:ext>
              </a:extLst>
            </p:cNvPr>
            <p:cNvSpPr txBox="1"/>
            <p:nvPr/>
          </p:nvSpPr>
          <p:spPr>
            <a:xfrm>
              <a:off x="127000" y="88900"/>
              <a:ext cx="558800" cy="596900"/>
            </a:xfrm>
            <a:prstGeom prst="rect">
              <a:avLst/>
            </a:prstGeom>
          </p:spPr>
          <p:txBody>
            <a:bodyPr lIns="50800" tIns="50800" rIns="50800" bIns="50800" rtlCol="0" anchor="ctr"/>
            <a:lstStyle/>
            <a:p>
              <a:pPr algn="ctr">
                <a:lnSpc>
                  <a:spcPts val="2659"/>
                </a:lnSpc>
                <a:spcBef>
                  <a:spcPct val="0"/>
                </a:spcBef>
              </a:pPr>
              <a:endParaRPr lang="en-US" noProof="0" dirty="0"/>
            </a:p>
          </p:txBody>
        </p:sp>
      </p:grpSp>
      <p:grpSp>
        <p:nvGrpSpPr>
          <p:cNvPr id="8" name="Group 6">
            <a:extLst>
              <a:ext uri="{FF2B5EF4-FFF2-40B4-BE49-F238E27FC236}">
                <a16:creationId xmlns:a16="http://schemas.microsoft.com/office/drawing/2014/main" id="{05AA45BD-9931-7475-A8E4-E3722692AB2A}"/>
              </a:ext>
            </a:extLst>
          </p:cNvPr>
          <p:cNvGrpSpPr/>
          <p:nvPr/>
        </p:nvGrpSpPr>
        <p:grpSpPr>
          <a:xfrm>
            <a:off x="10469075" y="2028587"/>
            <a:ext cx="414356" cy="414356"/>
            <a:chOff x="0" y="0"/>
            <a:chExt cx="812800" cy="812800"/>
          </a:xfrm>
        </p:grpSpPr>
        <p:sp>
          <p:nvSpPr>
            <p:cNvPr id="9" name="Freeform 7">
              <a:extLst>
                <a:ext uri="{FF2B5EF4-FFF2-40B4-BE49-F238E27FC236}">
                  <a16:creationId xmlns:a16="http://schemas.microsoft.com/office/drawing/2014/main" id="{A8372743-FE58-480D-1D74-CCE4D0539CFB}"/>
                </a:ext>
              </a:extLst>
            </p:cNvPr>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C40A41"/>
            </a:solidFill>
          </p:spPr>
          <p:txBody>
            <a:bodyPr/>
            <a:lstStyle/>
            <a:p>
              <a:endParaRPr lang="en-US" noProof="0" dirty="0"/>
            </a:p>
          </p:txBody>
        </p:sp>
        <p:sp>
          <p:nvSpPr>
            <p:cNvPr id="10" name="TextBox 8">
              <a:extLst>
                <a:ext uri="{FF2B5EF4-FFF2-40B4-BE49-F238E27FC236}">
                  <a16:creationId xmlns:a16="http://schemas.microsoft.com/office/drawing/2014/main" id="{28C33C2C-F520-651A-DBAF-3A0C9295BAAD}"/>
                </a:ext>
              </a:extLst>
            </p:cNvPr>
            <p:cNvSpPr txBox="1"/>
            <p:nvPr/>
          </p:nvSpPr>
          <p:spPr>
            <a:xfrm>
              <a:off x="127000" y="88900"/>
              <a:ext cx="558800" cy="596900"/>
            </a:xfrm>
            <a:prstGeom prst="rect">
              <a:avLst/>
            </a:prstGeom>
          </p:spPr>
          <p:txBody>
            <a:bodyPr lIns="50800" tIns="50800" rIns="50800" bIns="50800" rtlCol="0" anchor="ctr"/>
            <a:lstStyle/>
            <a:p>
              <a:pPr algn="ctr">
                <a:lnSpc>
                  <a:spcPts val="2659"/>
                </a:lnSpc>
                <a:spcBef>
                  <a:spcPct val="0"/>
                </a:spcBef>
              </a:pPr>
              <a:endParaRPr lang="en-US" noProof="0" dirty="0"/>
            </a:p>
          </p:txBody>
        </p:sp>
      </p:grpSp>
      <p:sp>
        <p:nvSpPr>
          <p:cNvPr id="11" name="AutoShape 9">
            <a:extLst>
              <a:ext uri="{FF2B5EF4-FFF2-40B4-BE49-F238E27FC236}">
                <a16:creationId xmlns:a16="http://schemas.microsoft.com/office/drawing/2014/main" id="{8E51CBE7-41D1-2101-6D55-29FEE4EA5621}"/>
              </a:ext>
            </a:extLst>
          </p:cNvPr>
          <p:cNvSpPr/>
          <p:nvPr/>
        </p:nvSpPr>
        <p:spPr>
          <a:xfrm>
            <a:off x="15119428" y="2548581"/>
            <a:ext cx="8278" cy="1399414"/>
          </a:xfrm>
          <a:prstGeom prst="line">
            <a:avLst/>
          </a:prstGeom>
          <a:ln w="66675" cap="flat">
            <a:solidFill>
              <a:srgbClr val="000000"/>
            </a:solidFill>
            <a:prstDash val="lgDash"/>
            <a:headEnd type="arrow" w="med" len="sm"/>
            <a:tailEnd type="none" w="sm" len="sm"/>
          </a:ln>
        </p:spPr>
        <p:txBody>
          <a:bodyPr/>
          <a:lstStyle/>
          <a:p>
            <a:endParaRPr lang="en-US" noProof="0" dirty="0"/>
          </a:p>
        </p:txBody>
      </p:sp>
      <p:sp>
        <p:nvSpPr>
          <p:cNvPr id="12" name="TextBox 10">
            <a:extLst>
              <a:ext uri="{FF2B5EF4-FFF2-40B4-BE49-F238E27FC236}">
                <a16:creationId xmlns:a16="http://schemas.microsoft.com/office/drawing/2014/main" id="{23AC8D38-E50E-EF1C-31D1-0ABD5B6D8F63}"/>
              </a:ext>
            </a:extLst>
          </p:cNvPr>
          <p:cNvSpPr txBox="1"/>
          <p:nvPr/>
        </p:nvSpPr>
        <p:spPr>
          <a:xfrm>
            <a:off x="10011292" y="1534816"/>
            <a:ext cx="1322952" cy="500137"/>
          </a:xfrm>
          <a:prstGeom prst="rect">
            <a:avLst/>
          </a:prstGeom>
        </p:spPr>
        <p:txBody>
          <a:bodyPr wrap="square" lIns="0" tIns="0" rIns="0" bIns="0" rtlCol="0" anchor="t">
            <a:spAutoFit/>
          </a:bodyPr>
          <a:lstStyle/>
          <a:p>
            <a:pPr algn="ctr">
              <a:lnSpc>
                <a:spcPts val="3919"/>
              </a:lnSpc>
              <a:spcBef>
                <a:spcPct val="0"/>
              </a:spcBef>
            </a:pPr>
            <a:r>
              <a:rPr lang="en-US" sz="3600" noProof="0" dirty="0">
                <a:solidFill>
                  <a:srgbClr val="000000"/>
                </a:solidFill>
                <a:ea typeface="Open Sans"/>
                <a:cs typeface="Open Sans"/>
                <a:sym typeface="Open Sans"/>
              </a:rPr>
              <a:t>year </a:t>
            </a:r>
            <a:r>
              <a:rPr lang="en-US" sz="3600" b="1" noProof="0" dirty="0">
                <a:solidFill>
                  <a:srgbClr val="FF0000"/>
                </a:solidFill>
                <a:ea typeface="Open Sans Bold"/>
                <a:cs typeface="Open Sans Bold"/>
                <a:sym typeface="Open Sans Bold"/>
              </a:rPr>
              <a:t>8</a:t>
            </a:r>
          </a:p>
        </p:txBody>
      </p:sp>
      <p:sp>
        <p:nvSpPr>
          <p:cNvPr id="13" name="TextBox 11">
            <a:extLst>
              <a:ext uri="{FF2B5EF4-FFF2-40B4-BE49-F238E27FC236}">
                <a16:creationId xmlns:a16="http://schemas.microsoft.com/office/drawing/2014/main" id="{52A7799E-338C-061F-8D7E-370071EC9EAC}"/>
              </a:ext>
            </a:extLst>
          </p:cNvPr>
          <p:cNvSpPr txBox="1"/>
          <p:nvPr/>
        </p:nvSpPr>
        <p:spPr>
          <a:xfrm>
            <a:off x="14329040" y="1482513"/>
            <a:ext cx="1580776" cy="500137"/>
          </a:xfrm>
          <a:prstGeom prst="rect">
            <a:avLst/>
          </a:prstGeom>
        </p:spPr>
        <p:txBody>
          <a:bodyPr wrap="square" lIns="0" tIns="0" rIns="0" bIns="0" rtlCol="0" anchor="t">
            <a:spAutoFit/>
          </a:bodyPr>
          <a:lstStyle/>
          <a:p>
            <a:pPr algn="ctr">
              <a:lnSpc>
                <a:spcPts val="3919"/>
              </a:lnSpc>
              <a:spcBef>
                <a:spcPct val="0"/>
              </a:spcBef>
            </a:pPr>
            <a:r>
              <a:rPr lang="en-US" sz="3600" noProof="0" dirty="0">
                <a:solidFill>
                  <a:srgbClr val="000000"/>
                </a:solidFill>
                <a:ea typeface="Open Sans"/>
                <a:cs typeface="Open Sans"/>
                <a:sym typeface="Open Sans"/>
              </a:rPr>
              <a:t>year </a:t>
            </a:r>
            <a:r>
              <a:rPr lang="en-US" sz="3600" b="1" noProof="0" dirty="0">
                <a:solidFill>
                  <a:srgbClr val="FF0000"/>
                </a:solidFill>
                <a:ea typeface="Open Sans Bold"/>
                <a:cs typeface="Open Sans Bold"/>
                <a:sym typeface="Open Sans Bold"/>
              </a:rPr>
              <a:t>10</a:t>
            </a:r>
          </a:p>
        </p:txBody>
      </p:sp>
      <p:sp>
        <p:nvSpPr>
          <p:cNvPr id="14" name="AutoShape 12">
            <a:extLst>
              <a:ext uri="{FF2B5EF4-FFF2-40B4-BE49-F238E27FC236}">
                <a16:creationId xmlns:a16="http://schemas.microsoft.com/office/drawing/2014/main" id="{241F99DC-E1F0-65F9-6399-F0126ACEDF24}"/>
              </a:ext>
            </a:extLst>
          </p:cNvPr>
          <p:cNvSpPr/>
          <p:nvPr/>
        </p:nvSpPr>
        <p:spPr>
          <a:xfrm>
            <a:off x="2437105" y="1313401"/>
            <a:ext cx="8303598" cy="0"/>
          </a:xfrm>
          <a:prstGeom prst="line">
            <a:avLst/>
          </a:prstGeom>
          <a:ln w="38100" cap="flat">
            <a:solidFill>
              <a:srgbClr val="000000"/>
            </a:solidFill>
            <a:prstDash val="solid"/>
            <a:headEnd type="none" w="sm" len="sm"/>
            <a:tailEnd type="arrow" w="med" len="sm"/>
          </a:ln>
        </p:spPr>
        <p:txBody>
          <a:bodyPr/>
          <a:lstStyle/>
          <a:p>
            <a:endParaRPr lang="en-US" noProof="0" dirty="0"/>
          </a:p>
        </p:txBody>
      </p:sp>
      <p:sp>
        <p:nvSpPr>
          <p:cNvPr id="15" name="TextBox 13">
            <a:extLst>
              <a:ext uri="{FF2B5EF4-FFF2-40B4-BE49-F238E27FC236}">
                <a16:creationId xmlns:a16="http://schemas.microsoft.com/office/drawing/2014/main" id="{93AE3532-B24E-F3FB-9165-78E68B70B5E9}"/>
              </a:ext>
            </a:extLst>
          </p:cNvPr>
          <p:cNvSpPr txBox="1"/>
          <p:nvPr/>
        </p:nvSpPr>
        <p:spPr>
          <a:xfrm>
            <a:off x="1799024" y="956724"/>
            <a:ext cx="9715021" cy="356235"/>
          </a:xfrm>
          <a:prstGeom prst="rect">
            <a:avLst/>
          </a:prstGeom>
        </p:spPr>
        <p:txBody>
          <a:bodyPr lIns="0" tIns="0" rIns="0" bIns="0" rtlCol="0" anchor="t">
            <a:spAutoFit/>
          </a:bodyPr>
          <a:lstStyle/>
          <a:p>
            <a:pPr algn="ctr">
              <a:lnSpc>
                <a:spcPts val="2939"/>
              </a:lnSpc>
              <a:spcBef>
                <a:spcPct val="0"/>
              </a:spcBef>
            </a:pPr>
            <a:r>
              <a:rPr lang="en-US" sz="2099" b="1" noProof="0" dirty="0">
                <a:solidFill>
                  <a:srgbClr val="000000"/>
                </a:solidFill>
                <a:ea typeface="Open Sans Bold"/>
                <a:cs typeface="Open Sans Bold"/>
                <a:sym typeface="Open Sans Bold"/>
              </a:rPr>
              <a:t>life span</a:t>
            </a:r>
            <a:r>
              <a:rPr lang="en-US" sz="2099" noProof="0" dirty="0">
                <a:solidFill>
                  <a:srgbClr val="000000"/>
                </a:solidFill>
                <a:ea typeface="Open Sans"/>
                <a:cs typeface="Open Sans"/>
                <a:sym typeface="Open Sans"/>
              </a:rPr>
              <a:t> of 8 years</a:t>
            </a:r>
          </a:p>
        </p:txBody>
      </p:sp>
      <p:grpSp>
        <p:nvGrpSpPr>
          <p:cNvPr id="16" name="Group 14">
            <a:extLst>
              <a:ext uri="{FF2B5EF4-FFF2-40B4-BE49-F238E27FC236}">
                <a16:creationId xmlns:a16="http://schemas.microsoft.com/office/drawing/2014/main" id="{8F73CEA1-3347-FEA0-2CD2-0611F12A8CD6}"/>
              </a:ext>
            </a:extLst>
          </p:cNvPr>
          <p:cNvGrpSpPr/>
          <p:nvPr/>
        </p:nvGrpSpPr>
        <p:grpSpPr>
          <a:xfrm>
            <a:off x="60081" y="781201"/>
            <a:ext cx="1926211" cy="1926211"/>
            <a:chOff x="-2327" y="286443"/>
            <a:chExt cx="812800" cy="812800"/>
          </a:xfrm>
        </p:grpSpPr>
        <p:sp>
          <p:nvSpPr>
            <p:cNvPr id="17" name="Freeform 15">
              <a:extLst>
                <a:ext uri="{FF2B5EF4-FFF2-40B4-BE49-F238E27FC236}">
                  <a16:creationId xmlns:a16="http://schemas.microsoft.com/office/drawing/2014/main" id="{E486C957-C5FE-EF59-6FCD-E3DEC4B8C96C}"/>
                </a:ext>
              </a:extLst>
            </p:cNvPr>
            <p:cNvSpPr/>
            <p:nvPr/>
          </p:nvSpPr>
          <p:spPr>
            <a:xfrm>
              <a:off x="-2327" y="286443"/>
              <a:ext cx="812800" cy="812800"/>
            </a:xfrm>
            <a:custGeom>
              <a:avLst/>
              <a:gdLst/>
              <a:ahLst/>
              <a:cxnLst/>
              <a:rect l="l" t="t" r="r" b="b"/>
              <a:pathLst>
                <a:path w="812800" h="812800">
                  <a:moveTo>
                    <a:pt x="406400" y="0"/>
                  </a:moveTo>
                  <a:lnTo>
                    <a:pt x="812800" y="310462"/>
                  </a:lnTo>
                  <a:lnTo>
                    <a:pt x="657569" y="812800"/>
                  </a:lnTo>
                  <a:lnTo>
                    <a:pt x="155231" y="812800"/>
                  </a:lnTo>
                  <a:lnTo>
                    <a:pt x="0" y="310462"/>
                  </a:lnTo>
                  <a:lnTo>
                    <a:pt x="406400" y="0"/>
                  </a:lnTo>
                  <a:close/>
                </a:path>
              </a:pathLst>
            </a:custGeom>
            <a:solidFill>
              <a:srgbClr val="01ABCC"/>
            </a:solidFill>
          </p:spPr>
          <p:txBody>
            <a:bodyPr/>
            <a:lstStyle/>
            <a:p>
              <a:endParaRPr lang="en-US" noProof="0" dirty="0"/>
            </a:p>
          </p:txBody>
        </p:sp>
        <p:sp>
          <p:nvSpPr>
            <p:cNvPr id="18" name="TextBox 16">
              <a:extLst>
                <a:ext uri="{FF2B5EF4-FFF2-40B4-BE49-F238E27FC236}">
                  <a16:creationId xmlns:a16="http://schemas.microsoft.com/office/drawing/2014/main" id="{C79C85C4-66D1-327A-9E70-E379257A63F2}"/>
                </a:ext>
              </a:extLst>
            </p:cNvPr>
            <p:cNvSpPr txBox="1"/>
            <p:nvPr/>
          </p:nvSpPr>
          <p:spPr>
            <a:xfrm>
              <a:off x="115576" y="375028"/>
              <a:ext cx="558800" cy="663575"/>
            </a:xfrm>
            <a:prstGeom prst="rect">
              <a:avLst/>
            </a:prstGeom>
          </p:spPr>
          <p:txBody>
            <a:bodyPr lIns="50800" tIns="50800" rIns="50800" bIns="50800" rtlCol="0" anchor="ctr"/>
            <a:lstStyle/>
            <a:p>
              <a:pPr algn="ctr">
                <a:lnSpc>
                  <a:spcPts val="8399"/>
                </a:lnSpc>
              </a:pPr>
              <a:r>
                <a:rPr lang="en-US" sz="5999" b="1" noProof="0" dirty="0">
                  <a:solidFill>
                    <a:srgbClr val="FFFFFF"/>
                  </a:solidFill>
                  <a:ea typeface="Open Sans Bold"/>
                  <a:cs typeface="Open Sans Bold"/>
                  <a:sym typeface="Open Sans Bold"/>
                </a:rPr>
                <a:t>C</a:t>
              </a:r>
            </a:p>
          </p:txBody>
        </p:sp>
      </p:grpSp>
      <p:grpSp>
        <p:nvGrpSpPr>
          <p:cNvPr id="19" name="Group 17">
            <a:extLst>
              <a:ext uri="{FF2B5EF4-FFF2-40B4-BE49-F238E27FC236}">
                <a16:creationId xmlns:a16="http://schemas.microsoft.com/office/drawing/2014/main" id="{589E0423-BBA8-6CE8-5FB0-EE5F3E376D7D}"/>
              </a:ext>
            </a:extLst>
          </p:cNvPr>
          <p:cNvGrpSpPr/>
          <p:nvPr/>
        </p:nvGrpSpPr>
        <p:grpSpPr>
          <a:xfrm>
            <a:off x="2691271" y="3805561"/>
            <a:ext cx="14233330" cy="2873095"/>
            <a:chOff x="-7564739" y="226876"/>
            <a:chExt cx="18977775" cy="3830793"/>
          </a:xfrm>
        </p:grpSpPr>
        <p:sp>
          <p:nvSpPr>
            <p:cNvPr id="20" name="TextBox 20">
              <a:extLst>
                <a:ext uri="{FF2B5EF4-FFF2-40B4-BE49-F238E27FC236}">
                  <a16:creationId xmlns:a16="http://schemas.microsoft.com/office/drawing/2014/main" id="{7D0DF54F-9B19-49C9-EF92-EC7DC5FB5B00}"/>
                </a:ext>
              </a:extLst>
            </p:cNvPr>
            <p:cNvSpPr txBox="1"/>
            <p:nvPr/>
          </p:nvSpPr>
          <p:spPr>
            <a:xfrm>
              <a:off x="6103636" y="226876"/>
              <a:ext cx="4209862" cy="3830793"/>
            </a:xfrm>
            <a:prstGeom prst="rect">
              <a:avLst/>
            </a:prstGeom>
          </p:spPr>
          <p:txBody>
            <a:bodyPr lIns="50800" tIns="50800" rIns="50800" bIns="50800" rtlCol="0" anchor="ctr"/>
            <a:lstStyle/>
            <a:p>
              <a:pPr algn="ctr">
                <a:lnSpc>
                  <a:spcPts val="2659"/>
                </a:lnSpc>
              </a:pPr>
              <a:endParaRPr lang="en-US" noProof="0" dirty="0"/>
            </a:p>
          </p:txBody>
        </p:sp>
        <p:sp>
          <p:nvSpPr>
            <p:cNvPr id="21" name="TextBox 21">
              <a:extLst>
                <a:ext uri="{FF2B5EF4-FFF2-40B4-BE49-F238E27FC236}">
                  <a16:creationId xmlns:a16="http://schemas.microsoft.com/office/drawing/2014/main" id="{6882E704-9FF7-DA42-C568-FCD7273D4BE9}"/>
                </a:ext>
              </a:extLst>
            </p:cNvPr>
            <p:cNvSpPr txBox="1"/>
            <p:nvPr/>
          </p:nvSpPr>
          <p:spPr>
            <a:xfrm>
              <a:off x="5068022" y="990271"/>
              <a:ext cx="6345014" cy="2325422"/>
            </a:xfrm>
            <a:prstGeom prst="rect">
              <a:avLst/>
            </a:prstGeom>
          </p:spPr>
          <p:txBody>
            <a:bodyPr wrap="square" lIns="0" tIns="0" rIns="0" bIns="0" rtlCol="0" anchor="t">
              <a:spAutoFit/>
            </a:bodyPr>
            <a:lstStyle/>
            <a:p>
              <a:pPr algn="ctr">
                <a:lnSpc>
                  <a:spcPts val="3639"/>
                </a:lnSpc>
                <a:spcBef>
                  <a:spcPct val="0"/>
                </a:spcBef>
              </a:pPr>
              <a:r>
                <a:rPr lang="en-US" sz="3200" noProof="0" dirty="0">
                  <a:solidFill>
                    <a:srgbClr val="000000"/>
                  </a:solidFill>
                  <a:ea typeface="Open Sans"/>
                  <a:cs typeface="Open Sans"/>
                  <a:sym typeface="Open Sans"/>
                </a:rPr>
                <a:t>Replacing </a:t>
              </a:r>
              <a:r>
                <a:rPr lang="en-US" sz="3200" b="1" noProof="0" dirty="0">
                  <a:solidFill>
                    <a:srgbClr val="FF0000"/>
                  </a:solidFill>
                  <a:ea typeface="Open Sans"/>
                  <a:cs typeface="Open Sans"/>
                  <a:sym typeface="Open Sans"/>
                </a:rPr>
                <a:t>25% </a:t>
              </a:r>
              <a:r>
                <a:rPr lang="en-US" sz="3200" noProof="0" dirty="0">
                  <a:ea typeface="Open Sans"/>
                  <a:cs typeface="Open Sans"/>
                  <a:sym typeface="Open Sans"/>
                </a:rPr>
                <a:t>of</a:t>
              </a:r>
              <a:r>
                <a:rPr lang="en-US" sz="3200" b="1" noProof="0" dirty="0">
                  <a:solidFill>
                    <a:srgbClr val="FF0000"/>
                  </a:solidFill>
                  <a:ea typeface="Open Sans"/>
                  <a:cs typeface="Open Sans"/>
                  <a:sym typeface="Open Sans"/>
                </a:rPr>
                <a:t> </a:t>
              </a:r>
              <a:r>
                <a:rPr lang="en-US" sz="3200" noProof="0" dirty="0">
                  <a:solidFill>
                    <a:srgbClr val="000000"/>
                  </a:solidFill>
                  <a:ea typeface="Open Sans"/>
                  <a:cs typeface="Open Sans"/>
                  <a:sym typeface="Open Sans"/>
                </a:rPr>
                <a:t>equipment fleet after </a:t>
              </a:r>
              <a:r>
                <a:rPr lang="en-US" sz="3200" b="1" noProof="0" dirty="0">
                  <a:solidFill>
                    <a:srgbClr val="FF3131"/>
                  </a:solidFill>
                  <a:ea typeface="Open Sans Bold"/>
                  <a:cs typeface="Open Sans Bold"/>
                  <a:sym typeface="Open Sans Bold"/>
                </a:rPr>
                <a:t>10 years </a:t>
              </a:r>
              <a:endParaRPr lang="en-US" sz="3200" b="1" noProof="0" dirty="0">
                <a:ea typeface="Open Sans Bold"/>
                <a:cs typeface="Open Sans Bold"/>
                <a:sym typeface="Open Sans Bold"/>
              </a:endParaRPr>
            </a:p>
            <a:p>
              <a:pPr algn="ctr">
                <a:lnSpc>
                  <a:spcPts val="3639"/>
                </a:lnSpc>
                <a:spcBef>
                  <a:spcPct val="0"/>
                </a:spcBef>
              </a:pPr>
              <a:endParaRPr lang="en-US" sz="2599" noProof="0" dirty="0">
                <a:ea typeface="Open Sans Bold"/>
                <a:cs typeface="Open Sans Bold"/>
                <a:sym typeface="Open Sans Bold"/>
              </a:endParaRPr>
            </a:p>
            <a:p>
              <a:pPr algn="ctr">
                <a:lnSpc>
                  <a:spcPts val="2799"/>
                </a:lnSpc>
                <a:spcBef>
                  <a:spcPct val="0"/>
                </a:spcBef>
              </a:pPr>
              <a:endParaRPr lang="en-US" sz="2599" b="1" noProof="0" dirty="0">
                <a:solidFill>
                  <a:srgbClr val="FF3131"/>
                </a:solidFill>
                <a:ea typeface="Open Sans Bold"/>
                <a:cs typeface="Open Sans Bold"/>
                <a:sym typeface="Open Sans Bold"/>
              </a:endParaRPr>
            </a:p>
          </p:txBody>
        </p:sp>
        <p:sp>
          <p:nvSpPr>
            <p:cNvPr id="22" name="TextBox 22">
              <a:extLst>
                <a:ext uri="{FF2B5EF4-FFF2-40B4-BE49-F238E27FC236}">
                  <a16:creationId xmlns:a16="http://schemas.microsoft.com/office/drawing/2014/main" id="{CE9F7D2C-263D-C1CB-0E35-124C129CFEC9}"/>
                </a:ext>
              </a:extLst>
            </p:cNvPr>
            <p:cNvSpPr txBox="1"/>
            <p:nvPr/>
          </p:nvSpPr>
          <p:spPr>
            <a:xfrm>
              <a:off x="-7564739" y="1762984"/>
              <a:ext cx="4242395" cy="622724"/>
            </a:xfrm>
            <a:prstGeom prst="rect">
              <a:avLst/>
            </a:prstGeom>
          </p:spPr>
          <p:txBody>
            <a:bodyPr lIns="0" tIns="0" rIns="0" bIns="0" rtlCol="0" anchor="t">
              <a:spAutoFit/>
            </a:bodyPr>
            <a:lstStyle/>
            <a:p>
              <a:pPr algn="ctr">
                <a:lnSpc>
                  <a:spcPts val="3919"/>
                </a:lnSpc>
                <a:spcBef>
                  <a:spcPct val="0"/>
                </a:spcBef>
              </a:pPr>
              <a:r>
                <a:rPr lang="en-US" sz="2799" b="1" noProof="0" dirty="0">
                  <a:solidFill>
                    <a:srgbClr val="000000"/>
                  </a:solidFill>
                  <a:ea typeface="Open Sans Bold"/>
                  <a:cs typeface="Open Sans Bold"/>
                  <a:sym typeface="Open Sans Bold"/>
                </a:rPr>
                <a:t>Investment policy</a:t>
              </a:r>
            </a:p>
          </p:txBody>
        </p:sp>
      </p:grpSp>
      <p:grpSp>
        <p:nvGrpSpPr>
          <p:cNvPr id="23" name="Group 23">
            <a:extLst>
              <a:ext uri="{FF2B5EF4-FFF2-40B4-BE49-F238E27FC236}">
                <a16:creationId xmlns:a16="http://schemas.microsoft.com/office/drawing/2014/main" id="{A3DFC5B5-266A-91EA-FC1E-E8A1EAF5095A}"/>
              </a:ext>
            </a:extLst>
          </p:cNvPr>
          <p:cNvGrpSpPr/>
          <p:nvPr/>
        </p:nvGrpSpPr>
        <p:grpSpPr>
          <a:xfrm>
            <a:off x="2546461" y="7047624"/>
            <a:ext cx="14389901" cy="2981019"/>
            <a:chOff x="-7677990" y="226876"/>
            <a:chExt cx="19186534" cy="3974692"/>
          </a:xfrm>
        </p:grpSpPr>
        <p:sp>
          <p:nvSpPr>
            <p:cNvPr id="24" name="TextBox 26">
              <a:extLst>
                <a:ext uri="{FF2B5EF4-FFF2-40B4-BE49-F238E27FC236}">
                  <a16:creationId xmlns:a16="http://schemas.microsoft.com/office/drawing/2014/main" id="{BB70AEC4-9EF9-8F14-2784-9202F01BD97D}"/>
                </a:ext>
              </a:extLst>
            </p:cNvPr>
            <p:cNvSpPr txBox="1"/>
            <p:nvPr/>
          </p:nvSpPr>
          <p:spPr>
            <a:xfrm>
              <a:off x="6338157" y="226876"/>
              <a:ext cx="4209861" cy="3830793"/>
            </a:xfrm>
            <a:prstGeom prst="rect">
              <a:avLst/>
            </a:prstGeom>
          </p:spPr>
          <p:txBody>
            <a:bodyPr lIns="50800" tIns="50800" rIns="50800" bIns="50800" rtlCol="0" anchor="ctr"/>
            <a:lstStyle/>
            <a:p>
              <a:pPr algn="ctr">
                <a:lnSpc>
                  <a:spcPts val="2659"/>
                </a:lnSpc>
              </a:pPr>
              <a:endParaRPr lang="en-US" noProof="0" dirty="0"/>
            </a:p>
          </p:txBody>
        </p:sp>
        <p:sp>
          <p:nvSpPr>
            <p:cNvPr id="25" name="TextBox 27">
              <a:extLst>
                <a:ext uri="{FF2B5EF4-FFF2-40B4-BE49-F238E27FC236}">
                  <a16:creationId xmlns:a16="http://schemas.microsoft.com/office/drawing/2014/main" id="{40F72073-3856-0C1B-9E81-A6F8A0E3B12F}"/>
                </a:ext>
              </a:extLst>
            </p:cNvPr>
            <p:cNvSpPr txBox="1"/>
            <p:nvPr/>
          </p:nvSpPr>
          <p:spPr>
            <a:xfrm>
              <a:off x="5377630" y="439855"/>
              <a:ext cx="6130914" cy="3761713"/>
            </a:xfrm>
            <a:prstGeom prst="rect">
              <a:avLst/>
            </a:prstGeom>
          </p:spPr>
          <p:txBody>
            <a:bodyPr wrap="square" lIns="0" tIns="0" rIns="0" bIns="0" rtlCol="0" anchor="t">
              <a:spAutoFit/>
            </a:bodyPr>
            <a:lstStyle/>
            <a:p>
              <a:pPr algn="ctr">
                <a:spcBef>
                  <a:spcPct val="0"/>
                </a:spcBef>
              </a:pPr>
              <a:r>
                <a:rPr lang="en-US" sz="3200" b="1" noProof="0" dirty="0">
                  <a:solidFill>
                    <a:srgbClr val="FF0000"/>
                  </a:solidFill>
                  <a:ea typeface="Open Sans"/>
                  <a:cs typeface="Open Sans"/>
                  <a:sym typeface="Open Sans"/>
                </a:rPr>
                <a:t>2 years </a:t>
              </a:r>
              <a:r>
                <a:rPr lang="en-US" sz="3200" noProof="0" dirty="0">
                  <a:solidFill>
                    <a:srgbClr val="000000"/>
                  </a:solidFill>
                  <a:ea typeface="Open Sans"/>
                  <a:cs typeface="Open Sans"/>
                  <a:sym typeface="Open Sans"/>
                </a:rPr>
                <a:t>of full </a:t>
              </a:r>
              <a:r>
                <a:rPr lang="en-US" sz="3200" b="1" noProof="0" dirty="0">
                  <a:solidFill>
                    <a:srgbClr val="FF0000"/>
                  </a:solidFill>
                  <a:ea typeface="Open Sans"/>
                  <a:cs typeface="Open Sans"/>
                  <a:sym typeface="Open Sans"/>
                </a:rPr>
                <a:t>internal</a:t>
              </a:r>
              <a:r>
                <a:rPr lang="en-US" sz="3200" noProof="0" dirty="0">
                  <a:solidFill>
                    <a:srgbClr val="000000"/>
                  </a:solidFill>
                  <a:ea typeface="Open Sans"/>
                  <a:cs typeface="Open Sans"/>
                  <a:sym typeface="Open Sans"/>
                </a:rPr>
                <a:t> </a:t>
              </a:r>
              <a:r>
                <a:rPr lang="en-US" sz="3200" b="1" noProof="0" dirty="0">
                  <a:ea typeface="Open Sans"/>
                  <a:cs typeface="Open Sans"/>
                  <a:sym typeface="Open Sans"/>
                </a:rPr>
                <a:t>corrective</a:t>
              </a:r>
              <a:r>
                <a:rPr lang="en-US" sz="3200" noProof="0" dirty="0">
                  <a:solidFill>
                    <a:srgbClr val="000000"/>
                  </a:solidFill>
                  <a:ea typeface="Open Sans"/>
                  <a:cs typeface="Open Sans"/>
                  <a:sym typeface="Open Sans"/>
                </a:rPr>
                <a:t> and </a:t>
              </a:r>
              <a:r>
                <a:rPr lang="en-US" sz="3200" b="1" noProof="0" dirty="0">
                  <a:solidFill>
                    <a:srgbClr val="000000"/>
                  </a:solidFill>
                  <a:ea typeface="Open Sans"/>
                  <a:cs typeface="Open Sans"/>
                  <a:sym typeface="Open Sans"/>
                </a:rPr>
                <a:t>preventive</a:t>
              </a:r>
              <a:r>
                <a:rPr lang="en-US" sz="3200" noProof="0" dirty="0">
                  <a:solidFill>
                    <a:srgbClr val="000000"/>
                  </a:solidFill>
                  <a:ea typeface="Open Sans"/>
                  <a:cs typeface="Open Sans"/>
                  <a:sym typeface="Open Sans"/>
                </a:rPr>
                <a:t> maintenance for </a:t>
              </a:r>
              <a:r>
                <a:rPr lang="en-US" sz="3200" b="1" noProof="0" dirty="0">
                  <a:solidFill>
                    <a:srgbClr val="FF0000"/>
                  </a:solidFill>
                  <a:ea typeface="Open Sans"/>
                  <a:cs typeface="Open Sans"/>
                  <a:sym typeface="Open Sans"/>
                </a:rPr>
                <a:t>25% </a:t>
              </a:r>
              <a:r>
                <a:rPr lang="en-US" sz="3200" noProof="0" dirty="0">
                  <a:solidFill>
                    <a:srgbClr val="000000"/>
                  </a:solidFill>
                  <a:ea typeface="Open Sans"/>
                  <a:cs typeface="Open Sans"/>
                  <a:sym typeface="Open Sans"/>
                </a:rPr>
                <a:t>of the equipment (beyond its designed lifespan)</a:t>
              </a:r>
            </a:p>
            <a:p>
              <a:pPr algn="ctr">
                <a:lnSpc>
                  <a:spcPts val="2799"/>
                </a:lnSpc>
                <a:spcBef>
                  <a:spcPct val="0"/>
                </a:spcBef>
              </a:pPr>
              <a:endParaRPr lang="en-US" sz="2599" noProof="0" dirty="0">
                <a:solidFill>
                  <a:srgbClr val="000000"/>
                </a:solidFill>
                <a:ea typeface="Open Sans"/>
                <a:cs typeface="Open Sans"/>
                <a:sym typeface="Open Sans"/>
              </a:endParaRPr>
            </a:p>
          </p:txBody>
        </p:sp>
        <p:sp>
          <p:nvSpPr>
            <p:cNvPr id="26" name="TextBox 28">
              <a:extLst>
                <a:ext uri="{FF2B5EF4-FFF2-40B4-BE49-F238E27FC236}">
                  <a16:creationId xmlns:a16="http://schemas.microsoft.com/office/drawing/2014/main" id="{14759587-3398-81EE-D548-7D9DA464245C}"/>
                </a:ext>
              </a:extLst>
            </p:cNvPr>
            <p:cNvSpPr txBox="1"/>
            <p:nvPr/>
          </p:nvSpPr>
          <p:spPr>
            <a:xfrm>
              <a:off x="-7677990" y="1253661"/>
              <a:ext cx="4628554" cy="622724"/>
            </a:xfrm>
            <a:prstGeom prst="rect">
              <a:avLst/>
            </a:prstGeom>
          </p:spPr>
          <p:txBody>
            <a:bodyPr lIns="0" tIns="0" rIns="0" bIns="0" rtlCol="0" anchor="t">
              <a:spAutoFit/>
            </a:bodyPr>
            <a:lstStyle/>
            <a:p>
              <a:pPr algn="ctr">
                <a:lnSpc>
                  <a:spcPts val="3919"/>
                </a:lnSpc>
                <a:spcBef>
                  <a:spcPct val="0"/>
                </a:spcBef>
              </a:pPr>
              <a:r>
                <a:rPr lang="en-US" sz="2799" b="1" noProof="0" dirty="0">
                  <a:solidFill>
                    <a:srgbClr val="000000"/>
                  </a:solidFill>
                  <a:ea typeface="Open Sans Bold"/>
                  <a:cs typeface="Open Sans Bold"/>
                  <a:sym typeface="Open Sans Bold"/>
                </a:rPr>
                <a:t>Maintenance policy</a:t>
              </a:r>
            </a:p>
          </p:txBody>
        </p:sp>
      </p:grpSp>
      <p:grpSp>
        <p:nvGrpSpPr>
          <p:cNvPr id="27" name="Group 29">
            <a:extLst>
              <a:ext uri="{FF2B5EF4-FFF2-40B4-BE49-F238E27FC236}">
                <a16:creationId xmlns:a16="http://schemas.microsoft.com/office/drawing/2014/main" id="{E0716095-AF41-DBCC-13C3-23A87B729430}"/>
              </a:ext>
            </a:extLst>
          </p:cNvPr>
          <p:cNvGrpSpPr/>
          <p:nvPr/>
        </p:nvGrpSpPr>
        <p:grpSpPr>
          <a:xfrm>
            <a:off x="9683935" y="205603"/>
            <a:ext cx="1961108" cy="936947"/>
            <a:chOff x="0" y="0"/>
            <a:chExt cx="2614811" cy="1249263"/>
          </a:xfrm>
        </p:grpSpPr>
        <p:sp>
          <p:nvSpPr>
            <p:cNvPr id="28" name="AutoShape 30">
              <a:extLst>
                <a:ext uri="{FF2B5EF4-FFF2-40B4-BE49-F238E27FC236}">
                  <a16:creationId xmlns:a16="http://schemas.microsoft.com/office/drawing/2014/main" id="{58A81484-B06C-8313-6696-5324C0CAABBC}"/>
                </a:ext>
              </a:extLst>
            </p:cNvPr>
            <p:cNvSpPr/>
            <p:nvPr/>
          </p:nvSpPr>
          <p:spPr>
            <a:xfrm>
              <a:off x="1307405" y="698244"/>
              <a:ext cx="12796" cy="550429"/>
            </a:xfrm>
            <a:prstGeom prst="line">
              <a:avLst/>
            </a:prstGeom>
            <a:ln w="50800" cap="flat">
              <a:solidFill>
                <a:srgbClr val="000000"/>
              </a:solidFill>
              <a:prstDash val="solid"/>
              <a:headEnd type="none" w="sm" len="sm"/>
              <a:tailEnd type="arrow" w="med" len="sm"/>
            </a:ln>
          </p:spPr>
          <p:txBody>
            <a:bodyPr/>
            <a:lstStyle/>
            <a:p>
              <a:endParaRPr lang="en-US" noProof="0" dirty="0"/>
            </a:p>
          </p:txBody>
        </p:sp>
        <p:sp>
          <p:nvSpPr>
            <p:cNvPr id="29" name="TextBox 31">
              <a:extLst>
                <a:ext uri="{FF2B5EF4-FFF2-40B4-BE49-F238E27FC236}">
                  <a16:creationId xmlns:a16="http://schemas.microsoft.com/office/drawing/2014/main" id="{E6E955A0-407C-7A0A-C907-51A22D7A017F}"/>
                </a:ext>
              </a:extLst>
            </p:cNvPr>
            <p:cNvSpPr txBox="1"/>
            <p:nvPr/>
          </p:nvSpPr>
          <p:spPr>
            <a:xfrm>
              <a:off x="0" y="-38100"/>
              <a:ext cx="2614811" cy="462280"/>
            </a:xfrm>
            <a:prstGeom prst="rect">
              <a:avLst/>
            </a:prstGeom>
          </p:spPr>
          <p:txBody>
            <a:bodyPr lIns="0" tIns="0" rIns="0" bIns="0" rtlCol="0" anchor="t">
              <a:spAutoFit/>
            </a:bodyPr>
            <a:lstStyle/>
            <a:p>
              <a:pPr algn="ctr">
                <a:lnSpc>
                  <a:spcPts val="2939"/>
                </a:lnSpc>
                <a:spcBef>
                  <a:spcPct val="0"/>
                </a:spcBef>
              </a:pPr>
              <a:r>
                <a:rPr lang="en-US" sz="2099" b="1" noProof="0" dirty="0">
                  <a:solidFill>
                    <a:srgbClr val="000000"/>
                  </a:solidFill>
                  <a:ea typeface="Open Sans Bold"/>
                  <a:cs typeface="Open Sans Bold"/>
                  <a:sym typeface="Open Sans Bold"/>
                </a:rPr>
                <a:t>End of lifespan</a:t>
              </a:r>
            </a:p>
          </p:txBody>
        </p:sp>
      </p:grpSp>
      <p:sp>
        <p:nvSpPr>
          <p:cNvPr id="30" name="Rectangle : avec coin arrondi 29">
            <a:extLst>
              <a:ext uri="{FF2B5EF4-FFF2-40B4-BE49-F238E27FC236}">
                <a16:creationId xmlns:a16="http://schemas.microsoft.com/office/drawing/2014/main" id="{F545D532-052B-5D77-930E-DBB2A2242ED5}"/>
              </a:ext>
            </a:extLst>
          </p:cNvPr>
          <p:cNvSpPr/>
          <p:nvPr/>
        </p:nvSpPr>
        <p:spPr>
          <a:xfrm>
            <a:off x="11828867" y="3844557"/>
            <a:ext cx="5414210" cy="2704851"/>
          </a:xfrm>
          <a:prstGeom prst="round1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 avec coin arrondi 30">
            <a:extLst>
              <a:ext uri="{FF2B5EF4-FFF2-40B4-BE49-F238E27FC236}">
                <a16:creationId xmlns:a16="http://schemas.microsoft.com/office/drawing/2014/main" id="{16D69067-0E2E-D761-609B-B70A2E36F1E7}"/>
              </a:ext>
            </a:extLst>
          </p:cNvPr>
          <p:cNvSpPr/>
          <p:nvPr/>
        </p:nvSpPr>
        <p:spPr>
          <a:xfrm rot="10800000">
            <a:off x="11838116" y="6877872"/>
            <a:ext cx="5414210" cy="2930050"/>
          </a:xfrm>
          <a:prstGeom prst="round1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AutoShape 9">
            <a:extLst>
              <a:ext uri="{FF2B5EF4-FFF2-40B4-BE49-F238E27FC236}">
                <a16:creationId xmlns:a16="http://schemas.microsoft.com/office/drawing/2014/main" id="{63633D52-711B-D7E0-FFE5-D77B0D89F128}"/>
              </a:ext>
            </a:extLst>
          </p:cNvPr>
          <p:cNvSpPr/>
          <p:nvPr/>
        </p:nvSpPr>
        <p:spPr>
          <a:xfrm>
            <a:off x="10664490" y="2507687"/>
            <a:ext cx="8278" cy="1399414"/>
          </a:xfrm>
          <a:prstGeom prst="line">
            <a:avLst/>
          </a:prstGeom>
          <a:ln w="66675" cap="flat">
            <a:solidFill>
              <a:srgbClr val="000000"/>
            </a:solidFill>
            <a:prstDash val="lgDash"/>
            <a:headEnd type="arrow" w="med" len="sm"/>
            <a:tailEnd type="none" w="sm" len="sm"/>
          </a:ln>
        </p:spPr>
        <p:txBody>
          <a:bodyPr/>
          <a:lstStyle/>
          <a:p>
            <a:endParaRPr lang="en-US" noProof="0" dirty="0"/>
          </a:p>
        </p:txBody>
      </p:sp>
      <p:sp>
        <p:nvSpPr>
          <p:cNvPr id="33" name="Rectangle : avec coin arrondi 32">
            <a:extLst>
              <a:ext uri="{FF2B5EF4-FFF2-40B4-BE49-F238E27FC236}">
                <a16:creationId xmlns:a16="http://schemas.microsoft.com/office/drawing/2014/main" id="{3011E57C-7B23-0C2C-21CF-9AA189D14B0A}"/>
              </a:ext>
            </a:extLst>
          </p:cNvPr>
          <p:cNvSpPr/>
          <p:nvPr/>
        </p:nvSpPr>
        <p:spPr>
          <a:xfrm>
            <a:off x="6090586" y="3801375"/>
            <a:ext cx="5414210" cy="2748033"/>
          </a:xfrm>
          <a:prstGeom prst="round1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 avec coin arrondi 33">
            <a:extLst>
              <a:ext uri="{FF2B5EF4-FFF2-40B4-BE49-F238E27FC236}">
                <a16:creationId xmlns:a16="http://schemas.microsoft.com/office/drawing/2014/main" id="{CACEA398-A993-527B-D776-A4A32357F045}"/>
              </a:ext>
            </a:extLst>
          </p:cNvPr>
          <p:cNvSpPr/>
          <p:nvPr/>
        </p:nvSpPr>
        <p:spPr>
          <a:xfrm rot="10800000">
            <a:off x="6099835" y="6891110"/>
            <a:ext cx="5414210" cy="2873630"/>
          </a:xfrm>
          <a:prstGeom prst="round1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TextBox 21">
            <a:extLst>
              <a:ext uri="{FF2B5EF4-FFF2-40B4-BE49-F238E27FC236}">
                <a16:creationId xmlns:a16="http://schemas.microsoft.com/office/drawing/2014/main" id="{FE2CFFAB-4791-E05E-9457-EE3E328CCCCC}"/>
              </a:ext>
            </a:extLst>
          </p:cNvPr>
          <p:cNvSpPr txBox="1"/>
          <p:nvPr/>
        </p:nvSpPr>
        <p:spPr>
          <a:xfrm>
            <a:off x="6405775" y="4698603"/>
            <a:ext cx="4866250" cy="1282402"/>
          </a:xfrm>
          <a:prstGeom prst="rect">
            <a:avLst/>
          </a:prstGeom>
        </p:spPr>
        <p:txBody>
          <a:bodyPr wrap="square" lIns="0" tIns="0" rIns="0" bIns="0" rtlCol="0" anchor="t">
            <a:spAutoFit/>
          </a:bodyPr>
          <a:lstStyle/>
          <a:p>
            <a:pPr algn="ctr">
              <a:lnSpc>
                <a:spcPts val="3639"/>
              </a:lnSpc>
              <a:spcBef>
                <a:spcPct val="0"/>
              </a:spcBef>
            </a:pPr>
            <a:r>
              <a:rPr lang="en-US" sz="3200" noProof="0" dirty="0">
                <a:solidFill>
                  <a:srgbClr val="000000"/>
                </a:solidFill>
                <a:ea typeface="Open Sans"/>
                <a:cs typeface="Open Sans"/>
                <a:sym typeface="Open Sans"/>
              </a:rPr>
              <a:t>Replacing </a:t>
            </a:r>
            <a:r>
              <a:rPr lang="en-US" sz="3200" b="1" noProof="0" dirty="0">
                <a:solidFill>
                  <a:srgbClr val="FF0000"/>
                </a:solidFill>
                <a:ea typeface="Open Sans"/>
                <a:cs typeface="Open Sans"/>
                <a:sym typeface="Open Sans"/>
              </a:rPr>
              <a:t>75% </a:t>
            </a:r>
            <a:r>
              <a:rPr lang="en-US" sz="3200" noProof="0" dirty="0">
                <a:solidFill>
                  <a:srgbClr val="000000"/>
                </a:solidFill>
                <a:ea typeface="Open Sans"/>
                <a:cs typeface="Open Sans"/>
                <a:sym typeface="Open Sans"/>
              </a:rPr>
              <a:t>of equipment fleet after </a:t>
            </a:r>
            <a:r>
              <a:rPr lang="en-US" sz="3200" b="1" noProof="0" dirty="0">
                <a:solidFill>
                  <a:srgbClr val="FF3131"/>
                </a:solidFill>
                <a:ea typeface="Open Sans Bold"/>
                <a:cs typeface="Open Sans Bold"/>
                <a:sym typeface="Open Sans Bold"/>
              </a:rPr>
              <a:t>8 years </a:t>
            </a:r>
          </a:p>
          <a:p>
            <a:pPr algn="ctr">
              <a:lnSpc>
                <a:spcPts val="2799"/>
              </a:lnSpc>
              <a:spcBef>
                <a:spcPct val="0"/>
              </a:spcBef>
            </a:pPr>
            <a:endParaRPr lang="en-US" sz="2599" b="1" noProof="0" dirty="0">
              <a:solidFill>
                <a:srgbClr val="FF3131"/>
              </a:solidFill>
              <a:ea typeface="Open Sans Bold"/>
              <a:cs typeface="Open Sans Bold"/>
              <a:sym typeface="Open Sans Bold"/>
            </a:endParaRPr>
          </a:p>
        </p:txBody>
      </p:sp>
      <p:sp>
        <p:nvSpPr>
          <p:cNvPr id="36" name="TextBox 27">
            <a:extLst>
              <a:ext uri="{FF2B5EF4-FFF2-40B4-BE49-F238E27FC236}">
                <a16:creationId xmlns:a16="http://schemas.microsoft.com/office/drawing/2014/main" id="{3285CB99-8FE9-CE2A-A7B0-486966914CE6}"/>
              </a:ext>
            </a:extLst>
          </p:cNvPr>
          <p:cNvSpPr txBox="1"/>
          <p:nvPr/>
        </p:nvSpPr>
        <p:spPr>
          <a:xfrm>
            <a:off x="6405775" y="7187653"/>
            <a:ext cx="4790364" cy="3129062"/>
          </a:xfrm>
          <a:prstGeom prst="rect">
            <a:avLst/>
          </a:prstGeom>
        </p:spPr>
        <p:txBody>
          <a:bodyPr wrap="square" lIns="0" tIns="0" rIns="0" bIns="0" rtlCol="0" anchor="t">
            <a:spAutoFit/>
          </a:bodyPr>
          <a:lstStyle/>
          <a:p>
            <a:pPr algn="ctr">
              <a:lnSpc>
                <a:spcPts val="3639"/>
              </a:lnSpc>
              <a:spcBef>
                <a:spcPct val="0"/>
              </a:spcBef>
            </a:pPr>
            <a:r>
              <a:rPr lang="en-US" sz="3200" b="1" noProof="0" dirty="0">
                <a:solidFill>
                  <a:srgbClr val="FF3131"/>
                </a:solidFill>
                <a:ea typeface="Open Sans Bold"/>
                <a:cs typeface="Open Sans Bold"/>
                <a:sym typeface="Open Sans Bold"/>
              </a:rPr>
              <a:t>8 years</a:t>
            </a:r>
            <a:r>
              <a:rPr lang="en-US" sz="3200" noProof="0" dirty="0">
                <a:solidFill>
                  <a:srgbClr val="000000"/>
                </a:solidFill>
                <a:ea typeface="Open Sans"/>
                <a:cs typeface="Open Sans"/>
                <a:sym typeface="Open Sans"/>
              </a:rPr>
              <a:t> of </a:t>
            </a:r>
            <a:r>
              <a:rPr lang="en-US" sz="3200" b="1" noProof="0" dirty="0">
                <a:solidFill>
                  <a:srgbClr val="FF3131"/>
                </a:solidFill>
                <a:ea typeface="Open Sans Bold"/>
                <a:cs typeface="Open Sans Bold"/>
                <a:sym typeface="Open Sans Bold"/>
              </a:rPr>
              <a:t>Internal </a:t>
            </a:r>
            <a:r>
              <a:rPr lang="en-US" sz="3200" b="1" noProof="0" dirty="0">
                <a:solidFill>
                  <a:srgbClr val="000000"/>
                </a:solidFill>
                <a:ea typeface="Open Sans"/>
                <a:cs typeface="Open Sans"/>
                <a:sym typeface="Open Sans"/>
              </a:rPr>
              <a:t>corrective</a:t>
            </a:r>
            <a:r>
              <a:rPr lang="en-US" sz="3200" noProof="0" dirty="0">
                <a:solidFill>
                  <a:srgbClr val="000000"/>
                </a:solidFill>
                <a:ea typeface="Open Sans"/>
                <a:cs typeface="Open Sans"/>
                <a:sym typeface="Open Sans"/>
              </a:rPr>
              <a:t> maintenance and  </a:t>
            </a:r>
          </a:p>
          <a:p>
            <a:pPr algn="ctr">
              <a:lnSpc>
                <a:spcPts val="3639"/>
              </a:lnSpc>
              <a:spcBef>
                <a:spcPct val="0"/>
              </a:spcBef>
            </a:pPr>
            <a:r>
              <a:rPr lang="en-US" sz="3200" b="1" noProof="0" dirty="0">
                <a:solidFill>
                  <a:srgbClr val="FF0000"/>
                </a:solidFill>
                <a:ea typeface="Open Sans Bold"/>
                <a:cs typeface="Open Sans Bold"/>
                <a:sym typeface="Open Sans Bold"/>
              </a:rPr>
              <a:t>External</a:t>
            </a:r>
            <a:r>
              <a:rPr lang="en-US" sz="3200" noProof="0" dirty="0">
                <a:solidFill>
                  <a:srgbClr val="000000"/>
                </a:solidFill>
                <a:ea typeface="Open Sans"/>
                <a:cs typeface="Open Sans"/>
                <a:sym typeface="Open Sans"/>
              </a:rPr>
              <a:t> </a:t>
            </a:r>
            <a:r>
              <a:rPr lang="en-US" sz="3200" b="1" noProof="0" dirty="0">
                <a:ea typeface="Open Sans"/>
                <a:cs typeface="Open Sans"/>
                <a:sym typeface="Open Sans"/>
              </a:rPr>
              <a:t>scheduled</a:t>
            </a:r>
            <a:r>
              <a:rPr lang="en-US" sz="3200" noProof="0" dirty="0">
                <a:solidFill>
                  <a:srgbClr val="000000"/>
                </a:solidFill>
                <a:ea typeface="Open Sans"/>
                <a:cs typeface="Open Sans"/>
                <a:sym typeface="Open Sans"/>
              </a:rPr>
              <a:t> </a:t>
            </a:r>
            <a:r>
              <a:rPr lang="en-US" sz="3200" b="1" noProof="0" dirty="0">
                <a:solidFill>
                  <a:srgbClr val="000000"/>
                </a:solidFill>
                <a:ea typeface="Open Sans"/>
                <a:cs typeface="Open Sans"/>
                <a:sym typeface="Open Sans"/>
              </a:rPr>
              <a:t>preventive</a:t>
            </a:r>
            <a:r>
              <a:rPr lang="en-US" sz="3200" noProof="0" dirty="0">
                <a:solidFill>
                  <a:srgbClr val="000000"/>
                </a:solidFill>
                <a:ea typeface="Open Sans"/>
                <a:cs typeface="Open Sans"/>
                <a:sym typeface="Open Sans"/>
              </a:rPr>
              <a:t> maintenance for </a:t>
            </a:r>
            <a:r>
              <a:rPr lang="en-US" sz="3200" b="1" noProof="0" dirty="0">
                <a:solidFill>
                  <a:srgbClr val="FF0000"/>
                </a:solidFill>
                <a:ea typeface="Open Sans"/>
                <a:cs typeface="Open Sans"/>
                <a:sym typeface="Open Sans"/>
              </a:rPr>
              <a:t>75%</a:t>
            </a:r>
            <a:r>
              <a:rPr lang="en-US" sz="3200" noProof="0" dirty="0">
                <a:solidFill>
                  <a:srgbClr val="000000"/>
                </a:solidFill>
                <a:ea typeface="Open Sans"/>
                <a:cs typeface="Open Sans"/>
                <a:sym typeface="Open Sans"/>
              </a:rPr>
              <a:t> of equipment</a:t>
            </a:r>
          </a:p>
          <a:p>
            <a:pPr algn="ctr">
              <a:lnSpc>
                <a:spcPts val="3639"/>
              </a:lnSpc>
              <a:spcBef>
                <a:spcPct val="0"/>
              </a:spcBef>
            </a:pPr>
            <a:endParaRPr lang="en-US" sz="2599" noProof="0" dirty="0">
              <a:solidFill>
                <a:srgbClr val="000000"/>
              </a:solidFill>
              <a:ea typeface="Open Sans"/>
              <a:cs typeface="Open Sans"/>
              <a:sym typeface="Open Sans"/>
            </a:endParaRPr>
          </a:p>
          <a:p>
            <a:pPr algn="ctr">
              <a:lnSpc>
                <a:spcPts val="2799"/>
              </a:lnSpc>
              <a:spcBef>
                <a:spcPct val="0"/>
              </a:spcBef>
            </a:pPr>
            <a:endParaRPr lang="en-US" sz="2599" noProof="0" dirty="0">
              <a:solidFill>
                <a:srgbClr val="000000"/>
              </a:solidFill>
              <a:ea typeface="Open Sans"/>
              <a:cs typeface="Open Sans"/>
              <a:sym typeface="Open Sans"/>
            </a:endParaRPr>
          </a:p>
        </p:txBody>
      </p:sp>
      <p:sp>
        <p:nvSpPr>
          <p:cNvPr id="37" name="ZoneTexte 36">
            <a:extLst>
              <a:ext uri="{FF2B5EF4-FFF2-40B4-BE49-F238E27FC236}">
                <a16:creationId xmlns:a16="http://schemas.microsoft.com/office/drawing/2014/main" id="{75B6844D-1868-5FDE-5E80-E74E8FA4F7E0}"/>
              </a:ext>
            </a:extLst>
          </p:cNvPr>
          <p:cNvSpPr txBox="1"/>
          <p:nvPr/>
        </p:nvSpPr>
        <p:spPr>
          <a:xfrm>
            <a:off x="12046877" y="5484158"/>
            <a:ext cx="4877724" cy="961985"/>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800" b="0" i="0" u="none" strike="noStrike" kern="1200" cap="none" spc="0" normalizeH="0" baseline="0" noProof="0" dirty="0">
                <a:ln>
                  <a:noFill/>
                </a:ln>
                <a:effectLst/>
                <a:uLnTx/>
                <a:uFillTx/>
                <a:ea typeface="Calibri" pitchFamily="34" charset="0"/>
                <a:cs typeface="Times New Roman" pitchFamily="18" charset="0"/>
              </a:rPr>
              <a:t>(Keeping 25% of the equipment for extra 2 years)</a:t>
            </a:r>
          </a:p>
        </p:txBody>
      </p:sp>
      <p:sp>
        <p:nvSpPr>
          <p:cNvPr id="38" name="ZoneTexte 37">
            <a:extLst>
              <a:ext uri="{FF2B5EF4-FFF2-40B4-BE49-F238E27FC236}">
                <a16:creationId xmlns:a16="http://schemas.microsoft.com/office/drawing/2014/main" id="{1C315AE9-098C-650F-CC10-8B7E090E2C4A}"/>
              </a:ext>
            </a:extLst>
          </p:cNvPr>
          <p:cNvSpPr txBox="1"/>
          <p:nvPr/>
        </p:nvSpPr>
        <p:spPr>
          <a:xfrm>
            <a:off x="6048991" y="6793057"/>
            <a:ext cx="1553028" cy="712269"/>
          </a:xfrm>
          <a:prstGeom prst="rect">
            <a:avLst/>
          </a:prstGeom>
        </p:spPr>
        <p:txBody>
          <a:bodyPr vert="horz" wrap="square" lIns="91440" tIns="45720" rIns="91440" bIns="45720" rtlCol="0">
            <a:normAutofit/>
          </a:bodyPr>
          <a:lstStyle/>
          <a:p>
            <a:pPr marL="342900" indent="-342900" eaLnBrk="0" fontAlgn="base" hangingPunct="0">
              <a:spcBef>
                <a:spcPct val="0"/>
              </a:spcBef>
              <a:spcAft>
                <a:spcPct val="0"/>
              </a:spcAft>
            </a:pPr>
            <a:r>
              <a:rPr lang="en-US" sz="2800" b="1" noProof="0" dirty="0">
                <a:ea typeface="Open Sans"/>
                <a:cs typeface="Open Sans"/>
                <a:sym typeface="Open Sans"/>
              </a:rPr>
              <a:t>Y8-y16</a:t>
            </a:r>
            <a:endParaRPr kumimoji="0" lang="en-US"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39" name="ZoneTexte 38">
            <a:extLst>
              <a:ext uri="{FF2B5EF4-FFF2-40B4-BE49-F238E27FC236}">
                <a16:creationId xmlns:a16="http://schemas.microsoft.com/office/drawing/2014/main" id="{3DCFE9BB-994C-A06C-7C79-FD59EE88DC6E}"/>
              </a:ext>
            </a:extLst>
          </p:cNvPr>
          <p:cNvSpPr txBox="1"/>
          <p:nvPr/>
        </p:nvSpPr>
        <p:spPr>
          <a:xfrm>
            <a:off x="11838116" y="6792227"/>
            <a:ext cx="1553028" cy="712269"/>
          </a:xfrm>
          <a:prstGeom prst="rect">
            <a:avLst/>
          </a:prstGeom>
        </p:spPr>
        <p:txBody>
          <a:bodyPr vert="horz" wrap="square" lIns="91440" tIns="45720" rIns="91440" bIns="45720" rtlCol="0">
            <a:normAutofit/>
          </a:bodyPr>
          <a:lstStyle/>
          <a:p>
            <a:pPr marL="342900" indent="-342900" eaLnBrk="0" fontAlgn="base" hangingPunct="0">
              <a:spcBef>
                <a:spcPct val="0"/>
              </a:spcBef>
              <a:spcAft>
                <a:spcPct val="0"/>
              </a:spcAft>
            </a:pPr>
            <a:r>
              <a:rPr lang="en-US" sz="2800" b="1" noProof="0" dirty="0">
                <a:ea typeface="Open Sans"/>
                <a:cs typeface="Open Sans"/>
                <a:sym typeface="Open Sans"/>
              </a:rPr>
              <a:t>Y16-y18</a:t>
            </a:r>
            <a:endParaRPr kumimoji="0" lang="en-US"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40" name="ZoneTexte 39">
            <a:extLst>
              <a:ext uri="{FF2B5EF4-FFF2-40B4-BE49-F238E27FC236}">
                <a16:creationId xmlns:a16="http://schemas.microsoft.com/office/drawing/2014/main" id="{0855DB59-C0C3-92F6-88B8-40335713E4E2}"/>
              </a:ext>
            </a:extLst>
          </p:cNvPr>
          <p:cNvSpPr txBox="1"/>
          <p:nvPr/>
        </p:nvSpPr>
        <p:spPr>
          <a:xfrm>
            <a:off x="181351" y="259705"/>
            <a:ext cx="3018967" cy="928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2800" b="1"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Alternative</a:t>
            </a:r>
          </a:p>
        </p:txBody>
      </p:sp>
    </p:spTree>
    <p:extLst>
      <p:ext uri="{BB962C8B-B14F-4D97-AF65-F5344CB8AC3E}">
        <p14:creationId xmlns:p14="http://schemas.microsoft.com/office/powerpoint/2010/main" val="2387083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A339F-3B7E-952D-B44E-C5CA9DF766A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5D8816-35F5-2C5D-881A-7BC893BAC19F}"/>
              </a:ext>
            </a:extLst>
          </p:cNvPr>
          <p:cNvSpPr>
            <a:spLocks noGrp="1"/>
          </p:cNvSpPr>
          <p:nvPr>
            <p:ph idx="1"/>
          </p:nvPr>
        </p:nvSpPr>
        <p:spPr>
          <a:xfrm>
            <a:off x="658579" y="1505288"/>
            <a:ext cx="17115071" cy="678894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4200" noProof="0" dirty="0">
                <a:solidFill>
                  <a:schemeClr val="tx1"/>
                </a:solidFill>
              </a:rPr>
              <a:t>The selected criteria for this decision-making process are :</a:t>
            </a:r>
          </a:p>
        </p:txBody>
      </p:sp>
      <p:sp>
        <p:nvSpPr>
          <p:cNvPr id="5" name="Espace réservé du numéro de diapositive 4">
            <a:extLst>
              <a:ext uri="{FF2B5EF4-FFF2-40B4-BE49-F238E27FC236}">
                <a16:creationId xmlns:a16="http://schemas.microsoft.com/office/drawing/2014/main" id="{1E81DCF1-36C1-46C3-11BF-5CA87A1BEB5A}"/>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13</a:t>
            </a:r>
          </a:p>
        </p:txBody>
      </p:sp>
      <p:sp>
        <p:nvSpPr>
          <p:cNvPr id="6" name="Espace réservé du pied de page 5">
            <a:extLst>
              <a:ext uri="{FF2B5EF4-FFF2-40B4-BE49-F238E27FC236}">
                <a16:creationId xmlns:a16="http://schemas.microsoft.com/office/drawing/2014/main" id="{175C77D9-C727-616A-731B-D329D28A662E}"/>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4EC12A24-05FE-4D8F-3C98-FB5B9DD3EAF0}"/>
              </a:ext>
            </a:extLst>
          </p:cNvPr>
          <p:cNvSpPr>
            <a:spLocks noGrp="1"/>
          </p:cNvSpPr>
          <p:nvPr>
            <p:ph type="title"/>
          </p:nvPr>
        </p:nvSpPr>
        <p:spPr>
          <a:xfrm>
            <a:off x="2686050" y="0"/>
            <a:ext cx="12534900" cy="1714500"/>
          </a:xfrm>
        </p:spPr>
        <p:txBody>
          <a:bodyPr/>
          <a:lstStyle/>
          <a:p>
            <a:pPr algn="ctr"/>
            <a:r>
              <a:rPr lang="en-US" noProof="0" dirty="0"/>
              <a:t>Criteria</a:t>
            </a:r>
          </a:p>
        </p:txBody>
      </p:sp>
      <p:graphicFrame>
        <p:nvGraphicFramePr>
          <p:cNvPr id="27" name="Diagramme 26">
            <a:extLst>
              <a:ext uri="{FF2B5EF4-FFF2-40B4-BE49-F238E27FC236}">
                <a16:creationId xmlns:a16="http://schemas.microsoft.com/office/drawing/2014/main" id="{88C2C573-B7B4-2775-8BEB-16D2DCA06788}"/>
              </a:ext>
            </a:extLst>
          </p:cNvPr>
          <p:cNvGraphicFramePr/>
          <p:nvPr>
            <p:extLst>
              <p:ext uri="{D42A27DB-BD31-4B8C-83A1-F6EECF244321}">
                <p14:modId xmlns:p14="http://schemas.microsoft.com/office/powerpoint/2010/main" val="746648654"/>
              </p:ext>
            </p:extLst>
          </p:nvPr>
        </p:nvGraphicFramePr>
        <p:xfrm>
          <a:off x="1390650" y="2363333"/>
          <a:ext cx="8820150" cy="593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8" name="Diagramme 27">
            <a:extLst>
              <a:ext uri="{FF2B5EF4-FFF2-40B4-BE49-F238E27FC236}">
                <a16:creationId xmlns:a16="http://schemas.microsoft.com/office/drawing/2014/main" id="{B0B27034-0DA1-1650-D701-AB34571F7CD7}"/>
              </a:ext>
            </a:extLst>
          </p:cNvPr>
          <p:cNvGraphicFramePr/>
          <p:nvPr>
            <p:extLst>
              <p:ext uri="{D42A27DB-BD31-4B8C-83A1-F6EECF244321}">
                <p14:modId xmlns:p14="http://schemas.microsoft.com/office/powerpoint/2010/main" val="179745212"/>
              </p:ext>
            </p:extLst>
          </p:nvPr>
        </p:nvGraphicFramePr>
        <p:xfrm>
          <a:off x="7562850" y="2363333"/>
          <a:ext cx="9391650" cy="5930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249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1000"/>
                            </p:stCondLst>
                            <p:childTnLst>
                              <p:par>
                                <p:cTn id="9" presetID="10" presetClass="entr" presetSubtype="0" fill="hold" grpId="0" nodeType="afterEffect">
                                  <p:stCondLst>
                                    <p:cond delay="75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37BB87D-C18D-A892-90A7-347FEA997ACF}"/>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fld id="{EF638697-95BF-4A22-A184-226172814C3E}" type="slidenum">
              <a:rPr lang="en-US" sz="2800" b="1" noProof="0" smtClean="0">
                <a:solidFill>
                  <a:schemeClr val="bg1"/>
                </a:solidFill>
              </a:rPr>
              <a:pPr>
                <a:defRPr/>
              </a:pPr>
              <a:t>2</a:t>
            </a:fld>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44CAFF4E-3F32-10F9-E3DF-4E33C50A3F4B}"/>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8" name="Freeform 2">
            <a:extLst>
              <a:ext uri="{FF2B5EF4-FFF2-40B4-BE49-F238E27FC236}">
                <a16:creationId xmlns:a16="http://schemas.microsoft.com/office/drawing/2014/main" id="{C365D9A6-CF43-7ECC-AC93-6A2476B8E285}"/>
              </a:ext>
            </a:extLst>
          </p:cNvPr>
          <p:cNvSpPr/>
          <p:nvPr/>
        </p:nvSpPr>
        <p:spPr>
          <a:xfrm>
            <a:off x="-3210300" y="113685"/>
            <a:ext cx="7668000" cy="9756597"/>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4787" r="-52204"/>
            </a:stretch>
          </a:blipFill>
        </p:spPr>
        <p:txBody>
          <a:bodyPr/>
          <a:lstStyle/>
          <a:p>
            <a:endParaRPr lang="en-US" noProof="0" dirty="0"/>
          </a:p>
        </p:txBody>
      </p:sp>
      <p:grpSp>
        <p:nvGrpSpPr>
          <p:cNvPr id="17" name="Group 10">
            <a:extLst>
              <a:ext uri="{FF2B5EF4-FFF2-40B4-BE49-F238E27FC236}">
                <a16:creationId xmlns:a16="http://schemas.microsoft.com/office/drawing/2014/main" id="{8DB1E7F8-1D5C-3F39-8A21-B2EF52E9AFBB}"/>
              </a:ext>
            </a:extLst>
          </p:cNvPr>
          <p:cNvGrpSpPr/>
          <p:nvPr/>
        </p:nvGrpSpPr>
        <p:grpSpPr>
          <a:xfrm>
            <a:off x="9376542" y="7112114"/>
            <a:ext cx="8632484" cy="2423539"/>
            <a:chOff x="0" y="0"/>
            <a:chExt cx="2273576" cy="638298"/>
          </a:xfrm>
        </p:grpSpPr>
        <p:sp>
          <p:nvSpPr>
            <p:cNvPr id="18" name="Freeform 11">
              <a:extLst>
                <a:ext uri="{FF2B5EF4-FFF2-40B4-BE49-F238E27FC236}">
                  <a16:creationId xmlns:a16="http://schemas.microsoft.com/office/drawing/2014/main" id="{C55B960E-52EB-6A10-9C7B-E797E393E3C6}"/>
                </a:ext>
              </a:extLst>
            </p:cNvPr>
            <p:cNvSpPr/>
            <p:nvPr/>
          </p:nvSpPr>
          <p:spPr>
            <a:xfrm>
              <a:off x="0" y="0"/>
              <a:ext cx="2273576" cy="638298"/>
            </a:xfrm>
            <a:custGeom>
              <a:avLst/>
              <a:gdLst/>
              <a:ahLst/>
              <a:cxnLst/>
              <a:rect l="l" t="t" r="r" b="b"/>
              <a:pathLst>
                <a:path w="2273576" h="638298">
                  <a:moveTo>
                    <a:pt x="0" y="0"/>
                  </a:moveTo>
                  <a:lnTo>
                    <a:pt x="2273576" y="0"/>
                  </a:lnTo>
                  <a:lnTo>
                    <a:pt x="2273576" y="638298"/>
                  </a:lnTo>
                  <a:lnTo>
                    <a:pt x="0" y="638298"/>
                  </a:lnTo>
                  <a:close/>
                </a:path>
              </a:pathLst>
            </a:custGeom>
            <a:solidFill>
              <a:srgbClr val="FFFFFF">
                <a:alpha val="60000"/>
              </a:srgbClr>
            </a:solidFill>
          </p:spPr>
          <p:txBody>
            <a:bodyPr/>
            <a:lstStyle/>
            <a:p>
              <a:endParaRPr lang="en-US" noProof="0" dirty="0"/>
            </a:p>
          </p:txBody>
        </p:sp>
        <p:sp>
          <p:nvSpPr>
            <p:cNvPr id="19" name="TextBox 12">
              <a:extLst>
                <a:ext uri="{FF2B5EF4-FFF2-40B4-BE49-F238E27FC236}">
                  <a16:creationId xmlns:a16="http://schemas.microsoft.com/office/drawing/2014/main" id="{4EFE64D4-6006-BF73-089A-7A5953A33102}"/>
                </a:ext>
              </a:extLst>
            </p:cNvPr>
            <p:cNvSpPr txBox="1"/>
            <p:nvPr/>
          </p:nvSpPr>
          <p:spPr>
            <a:xfrm>
              <a:off x="0" y="-38100"/>
              <a:ext cx="2273576" cy="676398"/>
            </a:xfrm>
            <a:prstGeom prst="rect">
              <a:avLst/>
            </a:prstGeom>
          </p:spPr>
          <p:txBody>
            <a:bodyPr lIns="50800" tIns="50800" rIns="50800" bIns="50800" rtlCol="0" anchor="ctr"/>
            <a:lstStyle/>
            <a:p>
              <a:pPr algn="ctr">
                <a:lnSpc>
                  <a:spcPts val="2659"/>
                </a:lnSpc>
              </a:pPr>
              <a:endParaRPr lang="en-US" noProof="0" dirty="0"/>
            </a:p>
          </p:txBody>
        </p:sp>
      </p:grpSp>
      <p:sp>
        <p:nvSpPr>
          <p:cNvPr id="35" name="ZoneTexte 34">
            <a:extLst>
              <a:ext uri="{FF2B5EF4-FFF2-40B4-BE49-F238E27FC236}">
                <a16:creationId xmlns:a16="http://schemas.microsoft.com/office/drawing/2014/main" id="{EB5B6F18-8A64-E14B-C4C1-EEF266082057}"/>
              </a:ext>
            </a:extLst>
          </p:cNvPr>
          <p:cNvSpPr txBox="1"/>
          <p:nvPr/>
        </p:nvSpPr>
        <p:spPr>
          <a:xfrm>
            <a:off x="4826725" y="2952774"/>
            <a:ext cx="13182301" cy="6342121"/>
          </a:xfrm>
          <a:prstGeom prst="rect">
            <a:avLst/>
          </a:prstGeom>
          <a:noFill/>
        </p:spPr>
        <p:txBody>
          <a:bodyPr wrap="square">
            <a:spAutoFit/>
          </a:bodyPr>
          <a:lstStyle/>
          <a:p>
            <a:pPr marL="571500" indent="-571500">
              <a:lnSpc>
                <a:spcPts val="4510"/>
              </a:lnSpc>
              <a:buFont typeface="Arial" panose="020B0604020202020204" pitchFamily="34" charset="0"/>
              <a:buChar char="•"/>
            </a:pPr>
            <a:r>
              <a:rPr lang="en-US" sz="3600" noProof="0" dirty="0">
                <a:solidFill>
                  <a:srgbClr val="000000"/>
                </a:solidFill>
                <a:ea typeface="Barlow Bold"/>
                <a:cs typeface="Barlow Bold"/>
                <a:sym typeface="Barlow Bold"/>
              </a:rPr>
              <a:t>Study the effect of delay of the replacement of medical equipment (ventilators case) on the hospital’s investment and maintenance policy.</a:t>
            </a:r>
          </a:p>
          <a:p>
            <a:pPr marL="571500" indent="-571500" algn="ctr">
              <a:lnSpc>
                <a:spcPts val="4510"/>
              </a:lnSpc>
              <a:buFont typeface="Arial" panose="020B0604020202020204" pitchFamily="34" charset="0"/>
              <a:buChar char="•"/>
            </a:pPr>
            <a:endParaRPr lang="en-US" sz="3600" noProof="0" dirty="0">
              <a:solidFill>
                <a:srgbClr val="000000"/>
              </a:solidFill>
              <a:ea typeface="Barlow Bold"/>
              <a:cs typeface="Barlow Bold"/>
              <a:sym typeface="Barlow Bold"/>
            </a:endParaRPr>
          </a:p>
          <a:p>
            <a:pPr marL="571500" indent="-571500">
              <a:lnSpc>
                <a:spcPts val="4510"/>
              </a:lnSpc>
              <a:buFont typeface="Arial" panose="020B0604020202020204" pitchFamily="34" charset="0"/>
              <a:buChar char="•"/>
            </a:pPr>
            <a:r>
              <a:rPr lang="en-US" sz="3600" noProof="0" dirty="0">
                <a:solidFill>
                  <a:srgbClr val="000000"/>
                </a:solidFill>
                <a:ea typeface="Barlow Bold"/>
                <a:cs typeface="Barlow Bold"/>
                <a:sym typeface="Barlow Bold"/>
              </a:rPr>
              <a:t>Design of a multi-criteria decision-making tool to help the management of maintenance in hospitals . </a:t>
            </a:r>
          </a:p>
          <a:p>
            <a:pPr algn="ctr">
              <a:lnSpc>
                <a:spcPts val="4510"/>
              </a:lnSpc>
            </a:pPr>
            <a:endParaRPr lang="en-US" sz="3600" noProof="0" dirty="0">
              <a:solidFill>
                <a:srgbClr val="000000"/>
              </a:solidFill>
              <a:ea typeface="Barlow Bold"/>
              <a:cs typeface="Barlow Bold"/>
              <a:sym typeface="Barlow Bold"/>
            </a:endParaRPr>
          </a:p>
          <a:p>
            <a:pPr marL="571500" indent="-571500">
              <a:lnSpc>
                <a:spcPts val="4510"/>
              </a:lnSpc>
              <a:buFont typeface="Arial" panose="020B0604020202020204" pitchFamily="34" charset="0"/>
              <a:buChar char="•"/>
            </a:pPr>
            <a:r>
              <a:rPr lang="en-US" sz="3600" noProof="0" dirty="0">
                <a:solidFill>
                  <a:srgbClr val="000000"/>
                </a:solidFill>
                <a:ea typeface="Barlow Bold"/>
                <a:cs typeface="Barlow Bold"/>
                <a:sym typeface="Barlow Bold"/>
              </a:rPr>
              <a:t>Study the effect of a crisis on the decision-making process and contribute to the hospital’s readiness in case of it.</a:t>
            </a:r>
          </a:p>
          <a:p>
            <a:pPr marL="571500" indent="-571500" algn="ctr">
              <a:lnSpc>
                <a:spcPts val="4510"/>
              </a:lnSpc>
              <a:buFont typeface="Arial" panose="020B0604020202020204" pitchFamily="34" charset="0"/>
              <a:buChar char="•"/>
            </a:pPr>
            <a:endParaRPr lang="en-US" sz="3600" noProof="0" dirty="0">
              <a:solidFill>
                <a:srgbClr val="000000"/>
              </a:solidFill>
              <a:ea typeface="Barlow Bold"/>
              <a:cs typeface="Barlow Bold"/>
              <a:sym typeface="Barlow Bold"/>
            </a:endParaRPr>
          </a:p>
          <a:p>
            <a:pPr marL="571500" indent="-571500" algn="ctr">
              <a:lnSpc>
                <a:spcPts val="4510"/>
              </a:lnSpc>
              <a:buFont typeface="Arial" panose="020B0604020202020204" pitchFamily="34" charset="0"/>
              <a:buChar char="•"/>
            </a:pPr>
            <a:endParaRPr lang="en-US" sz="1800" noProof="0" dirty="0">
              <a:solidFill>
                <a:srgbClr val="000000"/>
              </a:solidFill>
              <a:latin typeface="Barlow Bold"/>
              <a:ea typeface="Barlow Bold"/>
              <a:cs typeface="Barlow Bold"/>
              <a:sym typeface="Barlow Bold"/>
            </a:endParaRPr>
          </a:p>
        </p:txBody>
      </p:sp>
      <p:sp>
        <p:nvSpPr>
          <p:cNvPr id="2" name="Titre 6">
            <a:extLst>
              <a:ext uri="{FF2B5EF4-FFF2-40B4-BE49-F238E27FC236}">
                <a16:creationId xmlns:a16="http://schemas.microsoft.com/office/drawing/2014/main" id="{E8678761-0341-03BE-B984-A6615ACB80D0}"/>
              </a:ext>
            </a:extLst>
          </p:cNvPr>
          <p:cNvSpPr>
            <a:spLocks noGrp="1"/>
          </p:cNvSpPr>
          <p:nvPr>
            <p:ph type="title"/>
          </p:nvPr>
        </p:nvSpPr>
        <p:spPr>
          <a:xfrm>
            <a:off x="2876550" y="68717"/>
            <a:ext cx="12534900" cy="1714500"/>
          </a:xfrm>
        </p:spPr>
        <p:txBody>
          <a:bodyPr/>
          <a:lstStyle/>
          <a:p>
            <a:pPr algn="ctr"/>
            <a:r>
              <a:rPr lang="en-US" noProof="0" dirty="0"/>
              <a:t>Research goals</a:t>
            </a:r>
          </a:p>
        </p:txBody>
      </p:sp>
      <p:pic>
        <p:nvPicPr>
          <p:cNvPr id="4" name="Graphique 3" descr="Mille avec un remplissage uni">
            <a:extLst>
              <a:ext uri="{FF2B5EF4-FFF2-40B4-BE49-F238E27FC236}">
                <a16:creationId xmlns:a16="http://schemas.microsoft.com/office/drawing/2014/main" id="{0C6E3CA7-825E-5FDE-AC7E-7D646C0F5E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1452" y="266293"/>
            <a:ext cx="1319348" cy="1319348"/>
          </a:xfrm>
          <a:prstGeom prst="rect">
            <a:avLst/>
          </a:prstGeom>
        </p:spPr>
      </p:pic>
    </p:spTree>
    <p:extLst>
      <p:ext uri="{BB962C8B-B14F-4D97-AF65-F5344CB8AC3E}">
        <p14:creationId xmlns:p14="http://schemas.microsoft.com/office/powerpoint/2010/main" val="2258162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72F3-08CC-EF1C-E82E-56A4B24B7E76}"/>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4550A40-5457-7612-1CB8-2E117A1CD636}"/>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14</a:t>
            </a:r>
          </a:p>
        </p:txBody>
      </p:sp>
      <p:sp>
        <p:nvSpPr>
          <p:cNvPr id="6" name="Espace réservé du pied de page 5">
            <a:extLst>
              <a:ext uri="{FF2B5EF4-FFF2-40B4-BE49-F238E27FC236}">
                <a16:creationId xmlns:a16="http://schemas.microsoft.com/office/drawing/2014/main" id="{7773E350-D3F7-FF57-F926-3D71F775F7BE}"/>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FE5134D4-67CF-604C-9744-C5A33822B2A2}"/>
              </a:ext>
            </a:extLst>
          </p:cNvPr>
          <p:cNvSpPr>
            <a:spLocks noGrp="1"/>
          </p:cNvSpPr>
          <p:nvPr>
            <p:ph type="title"/>
          </p:nvPr>
        </p:nvSpPr>
        <p:spPr>
          <a:xfrm>
            <a:off x="3094264" y="0"/>
            <a:ext cx="12534900" cy="1714500"/>
          </a:xfrm>
        </p:spPr>
        <p:txBody>
          <a:bodyPr/>
          <a:lstStyle/>
          <a:p>
            <a:pPr algn="ctr"/>
            <a:r>
              <a:rPr lang="en-US" noProof="0" dirty="0"/>
              <a:t>Criteria evaluation: Cost calculation</a:t>
            </a:r>
          </a:p>
        </p:txBody>
      </p:sp>
      <p:graphicFrame>
        <p:nvGraphicFramePr>
          <p:cNvPr id="26" name="Tableau 25">
            <a:extLst>
              <a:ext uri="{FF2B5EF4-FFF2-40B4-BE49-F238E27FC236}">
                <a16:creationId xmlns:a16="http://schemas.microsoft.com/office/drawing/2014/main" id="{25F76DAA-1F20-B14C-8311-30FF02CF7FE4}"/>
              </a:ext>
            </a:extLst>
          </p:cNvPr>
          <p:cNvGraphicFramePr>
            <a:graphicFrameLocks noGrp="1"/>
          </p:cNvGraphicFramePr>
          <p:nvPr>
            <p:extLst>
              <p:ext uri="{D42A27DB-BD31-4B8C-83A1-F6EECF244321}">
                <p14:modId xmlns:p14="http://schemas.microsoft.com/office/powerpoint/2010/main" val="715945706"/>
              </p:ext>
            </p:extLst>
          </p:nvPr>
        </p:nvGraphicFramePr>
        <p:xfrm>
          <a:off x="2647950" y="6201257"/>
          <a:ext cx="15322239" cy="3590527"/>
        </p:xfrm>
        <a:graphic>
          <a:graphicData uri="http://schemas.openxmlformats.org/drawingml/2006/table">
            <a:tbl>
              <a:tblPr>
                <a:tableStyleId>{5C22544A-7EE6-4342-B048-85BDC9FD1C3A}</a:tableStyleId>
              </a:tblPr>
              <a:tblGrid>
                <a:gridCol w="4023973">
                  <a:extLst>
                    <a:ext uri="{9D8B030D-6E8A-4147-A177-3AD203B41FA5}">
                      <a16:colId xmlns:a16="http://schemas.microsoft.com/office/drawing/2014/main" val="3434318102"/>
                    </a:ext>
                  </a:extLst>
                </a:gridCol>
                <a:gridCol w="1702820">
                  <a:extLst>
                    <a:ext uri="{9D8B030D-6E8A-4147-A177-3AD203B41FA5}">
                      <a16:colId xmlns:a16="http://schemas.microsoft.com/office/drawing/2014/main" val="164182525"/>
                    </a:ext>
                  </a:extLst>
                </a:gridCol>
                <a:gridCol w="2090057">
                  <a:extLst>
                    <a:ext uri="{9D8B030D-6E8A-4147-A177-3AD203B41FA5}">
                      <a16:colId xmlns:a16="http://schemas.microsoft.com/office/drawing/2014/main" val="3275026486"/>
                    </a:ext>
                  </a:extLst>
                </a:gridCol>
                <a:gridCol w="3236686">
                  <a:extLst>
                    <a:ext uri="{9D8B030D-6E8A-4147-A177-3AD203B41FA5}">
                      <a16:colId xmlns:a16="http://schemas.microsoft.com/office/drawing/2014/main" val="3448615224"/>
                    </a:ext>
                  </a:extLst>
                </a:gridCol>
                <a:gridCol w="2656878">
                  <a:extLst>
                    <a:ext uri="{9D8B030D-6E8A-4147-A177-3AD203B41FA5}">
                      <a16:colId xmlns:a16="http://schemas.microsoft.com/office/drawing/2014/main" val="605007344"/>
                    </a:ext>
                  </a:extLst>
                </a:gridCol>
                <a:gridCol w="1611825">
                  <a:extLst>
                    <a:ext uri="{9D8B030D-6E8A-4147-A177-3AD203B41FA5}">
                      <a16:colId xmlns:a16="http://schemas.microsoft.com/office/drawing/2014/main" val="524625963"/>
                    </a:ext>
                  </a:extLst>
                </a:gridCol>
              </a:tblGrid>
              <a:tr h="798349">
                <a:tc>
                  <a:txBody>
                    <a:bodyPr/>
                    <a:lstStyle/>
                    <a:p>
                      <a:pPr algn="ctr" fontAlgn="ctr"/>
                      <a:r>
                        <a:rPr lang="en-US" sz="2200" b="1" u="none" strike="noStrike" noProof="0" dirty="0">
                          <a:effectLst/>
                        </a:rPr>
                        <a:t>Intervention</a:t>
                      </a:r>
                      <a:endParaRPr lang="en-US" sz="2200" b="1" i="0" u="none" strike="noStrike" noProof="0" dirty="0">
                        <a:solidFill>
                          <a:srgbClr val="000000"/>
                        </a:solidFill>
                        <a:effectLst/>
                        <a:latin typeface="Aptos Narrow" panose="020B0004020202020204" pitchFamily="34" charset="0"/>
                      </a:endParaRP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1" u="none" strike="noStrike" noProof="0" dirty="0">
                          <a:effectLst/>
                        </a:rPr>
                        <a:t>Frequency</a:t>
                      </a:r>
                      <a:endParaRPr lang="en-US" sz="2200" b="1"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1" u="none" strike="noStrike" noProof="0" dirty="0">
                          <a:effectLst/>
                        </a:rPr>
                        <a:t>Estimated Time per Unit</a:t>
                      </a:r>
                      <a:endParaRPr lang="en-US" sz="2200" b="1"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1" u="none" strike="noStrike" noProof="0" dirty="0">
                          <a:effectLst/>
                        </a:rPr>
                        <a:t>Total Time for 60 ventilators/ 1 intervention (h)</a:t>
                      </a:r>
                      <a:endParaRPr lang="en-US" sz="2200" b="1"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1" u="none" strike="noStrike" noProof="0" dirty="0">
                          <a:effectLst/>
                        </a:rPr>
                        <a:t>Responsible Staff</a:t>
                      </a:r>
                      <a:endParaRPr lang="en-US" sz="2200" b="1"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1" u="none" strike="noStrike" noProof="0" dirty="0">
                          <a:effectLst/>
                        </a:rPr>
                        <a:t>Hourly salary</a:t>
                      </a:r>
                      <a:endParaRPr lang="en-US" sz="2200" b="1"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087361"/>
                  </a:ext>
                </a:extLst>
              </a:tr>
              <a:tr h="796750">
                <a:tc>
                  <a:txBody>
                    <a:bodyPr/>
                    <a:lstStyle/>
                    <a:p>
                      <a:pPr algn="ctr" fontAlgn="ctr"/>
                      <a:r>
                        <a:rPr lang="en-US" sz="2200" b="1" i="0" u="none" strike="noStrike" noProof="0" dirty="0">
                          <a:solidFill>
                            <a:srgbClr val="000000"/>
                          </a:solidFill>
                          <a:effectLst/>
                          <a:latin typeface="Aptos Narrow" panose="020B0004020202020204" pitchFamily="34" charset="0"/>
                        </a:rPr>
                        <a:t>Preventive inspection and testing : Inspect physical damage, run a performance check, test sensors and alarms, clean filter</a:t>
                      </a: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200" u="none" strike="noStrike" noProof="0" dirty="0">
                          <a:effectLst/>
                        </a:rPr>
                        <a:t>Every 1 year</a:t>
                      </a:r>
                      <a:endParaRPr lang="en-US" sz="2200" b="0" i="0" u="none" strike="noStrike" noProof="0" dirty="0">
                        <a:solidFill>
                          <a:srgbClr val="000000"/>
                        </a:solidFill>
                        <a:effectLst/>
                        <a:latin typeface="Aptos Narrow" panose="020B0004020202020204" pitchFamily="34" charset="0"/>
                      </a:endParaRPr>
                    </a:p>
                    <a:p>
                      <a:pPr algn="ctr" fontAlgn="t"/>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0" i="0" u="none" strike="noStrike" noProof="0" dirty="0">
                          <a:solidFill>
                            <a:srgbClr val="000000"/>
                          </a:solidFill>
                          <a:effectLst/>
                          <a:latin typeface="Aptos Narrow" panose="020B0004020202020204" pitchFamily="34" charset="0"/>
                        </a:rPr>
                        <a:t>2 hours</a:t>
                      </a: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0" i="0" u="none" strike="noStrike" noProof="0" dirty="0">
                          <a:solidFill>
                            <a:srgbClr val="000000"/>
                          </a:solidFill>
                          <a:effectLst/>
                          <a:latin typeface="Aptos Narrow" panose="020B0004020202020204" pitchFamily="34" charset="0"/>
                        </a:rPr>
                        <a:t>120 hours</a:t>
                      </a: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200" u="none" strike="noStrike" noProof="0" dirty="0">
                          <a:effectLst/>
                        </a:rPr>
                        <a:t>Biomedical Engineer</a:t>
                      </a:r>
                      <a:endParaRPr lang="en-US" sz="2200" b="0" i="0" u="none" strike="noStrike" noProof="0" dirty="0">
                        <a:solidFill>
                          <a:srgbClr val="000000"/>
                        </a:solidFill>
                        <a:effectLst/>
                        <a:latin typeface="Aptos Narrow" panose="020B0004020202020204" pitchFamily="34" charset="0"/>
                      </a:endParaRPr>
                    </a:p>
                    <a:p>
                      <a:pPr algn="ctr" fontAlgn="t"/>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200" u="none" strike="noStrike" noProof="0" dirty="0">
                          <a:effectLst/>
                        </a:rPr>
                        <a:t>60€/h</a:t>
                      </a:r>
                      <a:endParaRPr lang="en-US" sz="2200" b="0" i="0" u="none" strike="noStrike" noProof="0" dirty="0">
                        <a:solidFill>
                          <a:srgbClr val="000000"/>
                        </a:solidFill>
                        <a:effectLst/>
                        <a:latin typeface="Aptos Narrow" panose="020B0004020202020204" pitchFamily="34" charset="0"/>
                      </a:endParaRPr>
                    </a:p>
                    <a:p>
                      <a:pPr algn="ctr" fontAlgn="t"/>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165674"/>
                  </a:ext>
                </a:extLst>
              </a:tr>
              <a:tr h="796750">
                <a:tc>
                  <a:txBody>
                    <a:bodyPr/>
                    <a:lstStyle/>
                    <a:p>
                      <a:pPr algn="ctr" fontAlgn="ctr"/>
                      <a:r>
                        <a:rPr lang="en-US" sz="2200" b="1" u="none" strike="noStrike" noProof="0" dirty="0">
                          <a:effectLst/>
                        </a:rPr>
                        <a:t>Internal Battery Replacement</a:t>
                      </a:r>
                      <a:endParaRPr lang="en-US" sz="2200" b="1" i="0" u="none" strike="noStrike" noProof="0" dirty="0">
                        <a:solidFill>
                          <a:srgbClr val="000000"/>
                        </a:solidFill>
                        <a:effectLst/>
                        <a:latin typeface="Aptos Narrow" panose="020B0004020202020204" pitchFamily="34" charset="0"/>
                      </a:endParaRP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Every 2 years</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30 minutes</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30 hours</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Biomedical Engineer</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60€/h</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8369157"/>
                  </a:ext>
                </a:extLst>
              </a:tr>
              <a:tr h="438927">
                <a:tc>
                  <a:txBody>
                    <a:bodyPr/>
                    <a:lstStyle/>
                    <a:p>
                      <a:pPr algn="ctr" fontAlgn="ctr"/>
                      <a:r>
                        <a:rPr lang="en-US" sz="2200" b="1" u="none" strike="noStrike" noProof="0" dirty="0">
                          <a:effectLst/>
                        </a:rPr>
                        <a:t>Flow Sensor Replacement</a:t>
                      </a:r>
                      <a:endParaRPr lang="en-US" sz="2200" b="1" i="0" u="none" strike="noStrike" noProof="0" dirty="0">
                        <a:solidFill>
                          <a:srgbClr val="000000"/>
                        </a:solidFill>
                        <a:effectLst/>
                        <a:latin typeface="Aptos Narrow" panose="020B0004020202020204" pitchFamily="34" charset="0"/>
                      </a:endParaRP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Every 1 year</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20 minutes</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20 hours</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Biomedical technician</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50€/h</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625506"/>
                  </a:ext>
                </a:extLst>
              </a:tr>
            </a:tbl>
          </a:graphicData>
        </a:graphic>
      </p:graphicFrame>
      <p:sp>
        <p:nvSpPr>
          <p:cNvPr id="29" name="Espace réservé du contenu 28">
            <a:extLst>
              <a:ext uri="{FF2B5EF4-FFF2-40B4-BE49-F238E27FC236}">
                <a16:creationId xmlns:a16="http://schemas.microsoft.com/office/drawing/2014/main" id="{A9103854-4CD9-D835-D6C9-83E45AA73C9C}"/>
              </a:ext>
            </a:extLst>
          </p:cNvPr>
          <p:cNvSpPr>
            <a:spLocks noGrp="1"/>
          </p:cNvSpPr>
          <p:nvPr>
            <p:ph idx="1"/>
          </p:nvPr>
        </p:nvSpPr>
        <p:spPr>
          <a:xfrm>
            <a:off x="400050" y="1551350"/>
            <a:ext cx="17373600" cy="7741447"/>
          </a:xfrm>
        </p:spPr>
        <p:txBody>
          <a:bodyPr>
            <a:normAutofit/>
          </a:bodyPr>
          <a:lstStyle/>
          <a:p>
            <a:r>
              <a:rPr lang="en-US" sz="3200" noProof="0" dirty="0">
                <a:solidFill>
                  <a:schemeClr val="tx1"/>
                </a:solidFill>
              </a:rPr>
              <a:t>These are data related to the preventive and corrective maintenance of a ventilator:</a:t>
            </a:r>
          </a:p>
        </p:txBody>
      </p:sp>
      <p:sp>
        <p:nvSpPr>
          <p:cNvPr id="32" name="ZoneTexte 31">
            <a:extLst>
              <a:ext uri="{FF2B5EF4-FFF2-40B4-BE49-F238E27FC236}">
                <a16:creationId xmlns:a16="http://schemas.microsoft.com/office/drawing/2014/main" id="{C78DE2AC-4457-0CF8-54BD-25B2982FE221}"/>
              </a:ext>
            </a:extLst>
          </p:cNvPr>
          <p:cNvSpPr txBox="1"/>
          <p:nvPr/>
        </p:nvSpPr>
        <p:spPr>
          <a:xfrm>
            <a:off x="0" y="7141138"/>
            <a:ext cx="2190750" cy="1643596"/>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8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Scheduled</a:t>
            </a:r>
            <a:endParaRPr lang="en-US" sz="2800" b="1" noProof="0" dirty="0">
              <a:latin typeface="Calibri" pitchFamily="34" charset="0"/>
              <a:ea typeface="Calibri" pitchFamily="34" charset="0"/>
              <a:cs typeface="Times New Roman" pitchFamily="18" charset="0"/>
            </a:endParaRP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8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Preventive</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8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maintenance</a:t>
            </a:r>
          </a:p>
        </p:txBody>
      </p:sp>
      <p:graphicFrame>
        <p:nvGraphicFramePr>
          <p:cNvPr id="2" name="Tableau 1">
            <a:extLst>
              <a:ext uri="{FF2B5EF4-FFF2-40B4-BE49-F238E27FC236}">
                <a16:creationId xmlns:a16="http://schemas.microsoft.com/office/drawing/2014/main" id="{5BAC4263-E290-21DF-DF75-DFBBA20EDCFD}"/>
              </a:ext>
            </a:extLst>
          </p:cNvPr>
          <p:cNvGraphicFramePr>
            <a:graphicFrameLocks noGrp="1"/>
          </p:cNvGraphicFramePr>
          <p:nvPr>
            <p:extLst>
              <p:ext uri="{D42A27DB-BD31-4B8C-83A1-F6EECF244321}">
                <p14:modId xmlns:p14="http://schemas.microsoft.com/office/powerpoint/2010/main" val="2226171173"/>
              </p:ext>
            </p:extLst>
          </p:nvPr>
        </p:nvGraphicFramePr>
        <p:xfrm>
          <a:off x="2647951" y="2684162"/>
          <a:ext cx="15322238" cy="2343936"/>
        </p:xfrm>
        <a:graphic>
          <a:graphicData uri="http://schemas.openxmlformats.org/drawingml/2006/table">
            <a:tbl>
              <a:tblPr>
                <a:tableStyleId>{5C22544A-7EE6-4342-B048-85BDC9FD1C3A}</a:tableStyleId>
              </a:tblPr>
              <a:tblGrid>
                <a:gridCol w="2967037">
                  <a:extLst>
                    <a:ext uri="{9D8B030D-6E8A-4147-A177-3AD203B41FA5}">
                      <a16:colId xmlns:a16="http://schemas.microsoft.com/office/drawing/2014/main" val="2338940073"/>
                    </a:ext>
                  </a:extLst>
                </a:gridCol>
                <a:gridCol w="2400300">
                  <a:extLst>
                    <a:ext uri="{9D8B030D-6E8A-4147-A177-3AD203B41FA5}">
                      <a16:colId xmlns:a16="http://schemas.microsoft.com/office/drawing/2014/main" val="490209399"/>
                    </a:ext>
                  </a:extLst>
                </a:gridCol>
                <a:gridCol w="2386012">
                  <a:extLst>
                    <a:ext uri="{9D8B030D-6E8A-4147-A177-3AD203B41FA5}">
                      <a16:colId xmlns:a16="http://schemas.microsoft.com/office/drawing/2014/main" val="3012138336"/>
                    </a:ext>
                  </a:extLst>
                </a:gridCol>
                <a:gridCol w="2528888">
                  <a:extLst>
                    <a:ext uri="{9D8B030D-6E8A-4147-A177-3AD203B41FA5}">
                      <a16:colId xmlns:a16="http://schemas.microsoft.com/office/drawing/2014/main" val="3026849453"/>
                    </a:ext>
                  </a:extLst>
                </a:gridCol>
                <a:gridCol w="2014537">
                  <a:extLst>
                    <a:ext uri="{9D8B030D-6E8A-4147-A177-3AD203B41FA5}">
                      <a16:colId xmlns:a16="http://schemas.microsoft.com/office/drawing/2014/main" val="1659380211"/>
                    </a:ext>
                  </a:extLst>
                </a:gridCol>
                <a:gridCol w="3025464">
                  <a:extLst>
                    <a:ext uri="{9D8B030D-6E8A-4147-A177-3AD203B41FA5}">
                      <a16:colId xmlns:a16="http://schemas.microsoft.com/office/drawing/2014/main" val="2469942374"/>
                    </a:ext>
                  </a:extLst>
                </a:gridCol>
              </a:tblGrid>
              <a:tr h="653176">
                <a:tc>
                  <a:txBody>
                    <a:bodyPr/>
                    <a:lstStyle/>
                    <a:p>
                      <a:pPr algn="ctr" fontAlgn="ctr"/>
                      <a:r>
                        <a:rPr lang="en-US" sz="2200" b="1" u="none" strike="noStrike" noProof="0" dirty="0">
                          <a:effectLst/>
                        </a:rPr>
                        <a:t>Failure Type</a:t>
                      </a:r>
                      <a:endParaRPr lang="en-US" sz="2200" b="1" i="0" u="none" strike="noStrike" noProof="0" dirty="0">
                        <a:solidFill>
                          <a:srgbClr val="000000"/>
                        </a:solidFill>
                        <a:effectLst/>
                        <a:latin typeface="Aptos Narrow" panose="020B0004020202020204" pitchFamily="34" charset="0"/>
                      </a:endParaRP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1" i="0" u="none" strike="noStrike" noProof="0" dirty="0">
                          <a:solidFill>
                            <a:srgbClr val="000000"/>
                          </a:solidFill>
                          <a:effectLst/>
                          <a:latin typeface="Aptos Narrow" panose="020B0004020202020204" pitchFamily="34" charset="0"/>
                        </a:rPr>
                        <a:t>Spare part cost (</a:t>
                      </a:r>
                      <a:r>
                        <a:rPr lang="en-US" sz="2200" u="none" strike="noStrike" noProof="0" dirty="0">
                          <a:effectLst/>
                        </a:rPr>
                        <a:t>€)</a:t>
                      </a:r>
                      <a:endParaRPr lang="en-US" sz="2200" b="1" i="0" u="none" strike="noStrike" noProof="0" dirty="0">
                        <a:solidFill>
                          <a:srgbClr val="000000"/>
                        </a:solidFill>
                        <a:effectLst/>
                        <a:latin typeface="Aptos Narrow" panose="020B0004020202020204" pitchFamily="34" charset="0"/>
                      </a:endParaRP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1" u="none" strike="noStrike" noProof="0" dirty="0">
                          <a:effectLst/>
                        </a:rPr>
                        <a:t>Repair Duration (Per Unit)</a:t>
                      </a:r>
                      <a:endParaRPr lang="en-US" sz="2200" b="1"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1" u="none" strike="noStrike" noProof="0" dirty="0">
                          <a:effectLst/>
                        </a:rPr>
                        <a:t>Responsible Staff</a:t>
                      </a:r>
                      <a:endParaRPr lang="en-US" sz="2200" b="1"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1" u="none" strike="noStrike" noProof="0" dirty="0">
                          <a:effectLst/>
                        </a:rPr>
                        <a:t>Hourly salary</a:t>
                      </a:r>
                      <a:endParaRPr lang="en-US" sz="2200" b="1"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b="1" i="0" u="none" strike="noStrike" noProof="0" dirty="0">
                          <a:solidFill>
                            <a:srgbClr val="000000"/>
                          </a:solidFill>
                          <a:effectLst/>
                          <a:latin typeface="Aptos Narrow" panose="020B0004020202020204" pitchFamily="34" charset="0"/>
                        </a:rPr>
                        <a:t>Weibull  Parameters</a:t>
                      </a: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326563"/>
                  </a:ext>
                </a:extLst>
              </a:tr>
              <a:tr h="888381">
                <a:tc>
                  <a:txBody>
                    <a:bodyPr/>
                    <a:lstStyle/>
                    <a:p>
                      <a:pPr algn="ctr" fontAlgn="ctr"/>
                      <a:r>
                        <a:rPr lang="en-US" sz="2200" b="1" u="none" strike="noStrike" noProof="0" dirty="0">
                          <a:effectLst/>
                        </a:rPr>
                        <a:t>Internal Battery Failure</a:t>
                      </a:r>
                      <a:endParaRPr lang="en-US" sz="2200" b="1" i="0" u="none" strike="noStrike" noProof="0" dirty="0">
                        <a:solidFill>
                          <a:srgbClr val="000000"/>
                        </a:solidFill>
                        <a:effectLst/>
                        <a:latin typeface="Aptos Narrow" panose="020B0004020202020204" pitchFamily="34" charset="0"/>
                      </a:endParaRP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noProof="0" dirty="0">
                          <a:solidFill>
                            <a:srgbClr val="000000"/>
                          </a:solidFill>
                          <a:effectLst/>
                          <a:latin typeface="Aptos Narrow" panose="020B0004020202020204" pitchFamily="34" charset="0"/>
                        </a:rPr>
                        <a:t>260</a:t>
                      </a: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30 minutes</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Biomedical Engineer</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200" u="none" strike="noStrike" noProof="0" dirty="0">
                          <a:effectLst/>
                        </a:rPr>
                        <a:t>60€/h</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400" noProof="0" dirty="0"/>
                        <a:t>β= 1,8 ,  η= 4,26 years</a:t>
                      </a:r>
                      <a:endParaRPr kumimoji="0" lang="en-US" sz="2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0001259"/>
                  </a:ext>
                </a:extLst>
              </a:tr>
              <a:tr h="781050">
                <a:tc>
                  <a:txBody>
                    <a:bodyPr/>
                    <a:lstStyle/>
                    <a:p>
                      <a:pPr algn="ctr" fontAlgn="ctr"/>
                      <a:r>
                        <a:rPr lang="en-US" sz="2200" b="1" u="none" strike="noStrike" noProof="0" dirty="0">
                          <a:effectLst/>
                        </a:rPr>
                        <a:t>Flow Sensor Error</a:t>
                      </a:r>
                      <a:endParaRPr lang="en-US" sz="2200" b="1" i="0" u="none" strike="noStrike" noProof="0" dirty="0">
                        <a:solidFill>
                          <a:srgbClr val="000000"/>
                        </a:solidFill>
                        <a:effectLst/>
                        <a:latin typeface="Aptos Narrow" panose="020B0004020202020204" pitchFamily="34" charset="0"/>
                      </a:endParaRP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200" b="0" i="0" u="none" strike="noStrike" noProof="0" dirty="0">
                          <a:solidFill>
                            <a:srgbClr val="000000"/>
                          </a:solidFill>
                          <a:effectLst/>
                          <a:latin typeface="Aptos Narrow" panose="020B0004020202020204" pitchFamily="34" charset="0"/>
                        </a:rPr>
                        <a:t>70</a:t>
                      </a:r>
                    </a:p>
                  </a:txBody>
                  <a:tcPr marL="3945" marR="3945" marT="394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20 minutes</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Biomedical Technician</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200" u="none" strike="noStrike" noProof="0" dirty="0">
                          <a:effectLst/>
                        </a:rPr>
                        <a:t>50€/h</a:t>
                      </a:r>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400" noProof="0" dirty="0"/>
                        <a:t>β= 1,8 ,  η= 2,22 years</a:t>
                      </a:r>
                      <a:endParaRPr kumimoji="0" lang="en-US" sz="2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a:p>
                      <a:pPr algn="ctr" fontAlgn="t"/>
                      <a:endParaRPr lang="en-US" sz="2200" b="0" i="0" u="none" strike="noStrike" noProof="0" dirty="0">
                        <a:solidFill>
                          <a:srgbClr val="000000"/>
                        </a:solidFill>
                        <a:effectLst/>
                        <a:latin typeface="Aptos Narrow" panose="020B0004020202020204" pitchFamily="34" charset="0"/>
                      </a:endParaRPr>
                    </a:p>
                  </a:txBody>
                  <a:tcPr marL="3945" marR="3945" marT="39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5376197"/>
                  </a:ext>
                </a:extLst>
              </a:tr>
            </a:tbl>
          </a:graphicData>
        </a:graphic>
      </p:graphicFrame>
      <p:sp>
        <p:nvSpPr>
          <p:cNvPr id="3" name="ZoneTexte 2">
            <a:extLst>
              <a:ext uri="{FF2B5EF4-FFF2-40B4-BE49-F238E27FC236}">
                <a16:creationId xmlns:a16="http://schemas.microsoft.com/office/drawing/2014/main" id="{5B805890-D58D-27D2-36D9-C35171788608}"/>
              </a:ext>
            </a:extLst>
          </p:cNvPr>
          <p:cNvSpPr txBox="1"/>
          <p:nvPr/>
        </p:nvSpPr>
        <p:spPr>
          <a:xfrm>
            <a:off x="1" y="3388265"/>
            <a:ext cx="2190750" cy="914400"/>
          </a:xfrm>
          <a:prstGeom prst="rect">
            <a:avLst/>
          </a:prstGeom>
        </p:spPr>
        <p:txBody>
          <a:bodyPr vert="horz" wrap="square" lIns="91440" tIns="45720" rIns="91440" bIns="45720" rtlCol="0">
            <a:normAutofit lnSpcReduction="10000"/>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8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Corrective</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8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maintenance</a:t>
            </a:r>
          </a:p>
        </p:txBody>
      </p:sp>
      <p:sp>
        <p:nvSpPr>
          <p:cNvPr id="9" name="ZoneTexte 8">
            <a:extLst>
              <a:ext uri="{FF2B5EF4-FFF2-40B4-BE49-F238E27FC236}">
                <a16:creationId xmlns:a16="http://schemas.microsoft.com/office/drawing/2014/main" id="{E50BCBCC-0075-8339-2963-FEF026742622}"/>
              </a:ext>
            </a:extLst>
          </p:cNvPr>
          <p:cNvSpPr txBox="1"/>
          <p:nvPr/>
        </p:nvSpPr>
        <p:spPr>
          <a:xfrm>
            <a:off x="400050" y="70544"/>
            <a:ext cx="3802743"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Quantitative Evaluation</a:t>
            </a:r>
          </a:p>
        </p:txBody>
      </p:sp>
    </p:spTree>
    <p:extLst>
      <p:ext uri="{BB962C8B-B14F-4D97-AF65-F5344CB8AC3E}">
        <p14:creationId xmlns:p14="http://schemas.microsoft.com/office/powerpoint/2010/main" val="257806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8B9C-BF63-349E-FE63-D539664BC68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925492F-695E-E5B2-CA94-3F56D404CF30}"/>
              </a:ext>
            </a:extLst>
          </p:cNvPr>
          <p:cNvSpPr>
            <a:spLocks noGrp="1"/>
          </p:cNvSpPr>
          <p:nvPr>
            <p:ph idx="1"/>
          </p:nvPr>
        </p:nvSpPr>
        <p:spPr>
          <a:xfrm>
            <a:off x="472164" y="1943593"/>
            <a:ext cx="17115071" cy="5504611"/>
          </a:xfrm>
        </p:spPr>
        <p:txBody>
          <a:bodyPr>
            <a:normAutofit lnSpcReduction="10000"/>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685800" indent="-685800">
              <a:buFont typeface="Arial" panose="020B0604020202020204" pitchFamily="34" charset="0"/>
              <a:buChar char="•"/>
            </a:pPr>
            <a:r>
              <a:rPr lang="en-US" sz="4400" dirty="0"/>
              <a:t>The cost of 1 ventilator is </a:t>
            </a:r>
            <a:r>
              <a:rPr lang="en-US" sz="4400" b="1" dirty="0">
                <a:solidFill>
                  <a:srgbClr val="FF0000"/>
                </a:solidFill>
              </a:rPr>
              <a:t>30.000 € </a:t>
            </a:r>
            <a:r>
              <a:rPr lang="en-US" sz="4400" b="1" dirty="0"/>
              <a:t>.</a:t>
            </a:r>
          </a:p>
          <a:p>
            <a:endParaRPr lang="en-US" sz="4400" b="1" dirty="0"/>
          </a:p>
          <a:p>
            <a:pPr marL="685800" indent="-685800">
              <a:buFont typeface="Arial" panose="020B0604020202020204" pitchFamily="34" charset="0"/>
              <a:buChar char="•"/>
            </a:pPr>
            <a:r>
              <a:rPr lang="en-US" sz="4200" noProof="0" dirty="0">
                <a:solidFill>
                  <a:schemeClr val="tx1"/>
                </a:solidFill>
              </a:rPr>
              <a:t>Over the </a:t>
            </a:r>
            <a:r>
              <a:rPr lang="en-US" sz="4200" noProof="0" dirty="0">
                <a:solidFill>
                  <a:srgbClr val="FF0000"/>
                </a:solidFill>
              </a:rPr>
              <a:t>8 years </a:t>
            </a:r>
            <a:r>
              <a:rPr lang="en-US" sz="4200" noProof="0" dirty="0">
                <a:solidFill>
                  <a:schemeClr val="tx1"/>
                </a:solidFill>
              </a:rPr>
              <a:t>of lifespan of a ventilator, the PM cost is included in the purchase contract, so the </a:t>
            </a:r>
            <a:r>
              <a:rPr lang="en-US" sz="4200" noProof="0" dirty="0">
                <a:solidFill>
                  <a:srgbClr val="FF0000"/>
                </a:solidFill>
              </a:rPr>
              <a:t>total maintenance cost = CM Cost.</a:t>
            </a:r>
          </a:p>
          <a:p>
            <a:pPr algn="just"/>
            <a:r>
              <a:rPr lang="en-US" sz="4200" noProof="0" dirty="0">
                <a:sym typeface="Wingdings" panose="05000000000000000000" pitchFamily="2" charset="2"/>
              </a:rPr>
              <a:t>     </a:t>
            </a:r>
            <a:r>
              <a:rPr lang="en-US" sz="4200" noProof="0" dirty="0"/>
              <a:t>The preventive maintenance cost will only be added to the sum of costs when the equipment is still in service for </a:t>
            </a:r>
            <a:r>
              <a:rPr lang="en-US" sz="4200" noProof="0" dirty="0">
                <a:solidFill>
                  <a:srgbClr val="FF0000"/>
                </a:solidFill>
              </a:rPr>
              <a:t>more</a:t>
            </a:r>
            <a:r>
              <a:rPr lang="en-US" sz="4200" noProof="0" dirty="0"/>
              <a:t> than the recommended </a:t>
            </a:r>
            <a:r>
              <a:rPr lang="en-US" sz="4200" noProof="0" dirty="0">
                <a:solidFill>
                  <a:srgbClr val="FF0000"/>
                </a:solidFill>
              </a:rPr>
              <a:t>lifespan</a:t>
            </a:r>
            <a:r>
              <a:rPr lang="en-US" sz="4200" noProof="0" dirty="0"/>
              <a:t> (The </a:t>
            </a:r>
            <a:r>
              <a:rPr lang="en-US" sz="4200" noProof="0" dirty="0">
                <a:solidFill>
                  <a:srgbClr val="FF0000"/>
                </a:solidFill>
              </a:rPr>
              <a:t>PM becomes internal </a:t>
            </a:r>
            <a:r>
              <a:rPr lang="en-US" sz="4200" noProof="0" dirty="0"/>
              <a:t>on that interval of time, it is no more covered by the supplier)</a:t>
            </a:r>
            <a:endParaRPr lang="en-US" sz="4200" noProof="0" dirty="0">
              <a:solidFill>
                <a:schemeClr val="tx1"/>
              </a:solidFill>
            </a:endParaRPr>
          </a:p>
        </p:txBody>
      </p:sp>
      <p:sp>
        <p:nvSpPr>
          <p:cNvPr id="5" name="Espace réservé du numéro de diapositive 4">
            <a:extLst>
              <a:ext uri="{FF2B5EF4-FFF2-40B4-BE49-F238E27FC236}">
                <a16:creationId xmlns:a16="http://schemas.microsoft.com/office/drawing/2014/main" id="{A2C816D1-3F28-AC4B-38C0-44AEEB5ECB9B}"/>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15</a:t>
            </a:r>
          </a:p>
        </p:txBody>
      </p:sp>
      <p:sp>
        <p:nvSpPr>
          <p:cNvPr id="6" name="Espace réservé du pied de page 5">
            <a:extLst>
              <a:ext uri="{FF2B5EF4-FFF2-40B4-BE49-F238E27FC236}">
                <a16:creationId xmlns:a16="http://schemas.microsoft.com/office/drawing/2014/main" id="{FF8431D0-353B-D84C-B079-927E828D589F}"/>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4" name="Titre 3">
            <a:extLst>
              <a:ext uri="{FF2B5EF4-FFF2-40B4-BE49-F238E27FC236}">
                <a16:creationId xmlns:a16="http://schemas.microsoft.com/office/drawing/2014/main" id="{02263518-FB5F-C166-BA92-542EE70D524A}"/>
              </a:ext>
            </a:extLst>
          </p:cNvPr>
          <p:cNvSpPr>
            <a:spLocks noGrp="1"/>
          </p:cNvSpPr>
          <p:nvPr>
            <p:ph type="title"/>
          </p:nvPr>
        </p:nvSpPr>
        <p:spPr>
          <a:xfrm>
            <a:off x="2876550" y="229093"/>
            <a:ext cx="12534900" cy="1714500"/>
          </a:xfrm>
        </p:spPr>
        <p:txBody>
          <a:bodyPr/>
          <a:lstStyle/>
          <a:p>
            <a:pPr algn="ctr"/>
            <a:r>
              <a:rPr lang="en-US" noProof="0" dirty="0"/>
              <a:t>Criteria evaluation: Cost calculation</a:t>
            </a:r>
          </a:p>
        </p:txBody>
      </p:sp>
      <p:pic>
        <p:nvPicPr>
          <p:cNvPr id="2" name="Graphique 1" descr="Avertissement avec un remplissage uni">
            <a:extLst>
              <a:ext uri="{FF2B5EF4-FFF2-40B4-BE49-F238E27FC236}">
                <a16:creationId xmlns:a16="http://schemas.microsoft.com/office/drawing/2014/main" id="{E4A2000E-FF94-6CF1-9F0D-E07FD27263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4979" y="7886345"/>
            <a:ext cx="1636296" cy="1636296"/>
          </a:xfrm>
          <a:prstGeom prst="rect">
            <a:avLst/>
          </a:prstGeom>
        </p:spPr>
      </p:pic>
      <p:sp>
        <p:nvSpPr>
          <p:cNvPr id="8" name="ZoneTexte 7">
            <a:extLst>
              <a:ext uri="{FF2B5EF4-FFF2-40B4-BE49-F238E27FC236}">
                <a16:creationId xmlns:a16="http://schemas.microsoft.com/office/drawing/2014/main" id="{30703516-1EBB-8BCF-0007-4CE9FEC3007B}"/>
              </a:ext>
            </a:extLst>
          </p:cNvPr>
          <p:cNvSpPr txBox="1"/>
          <p:nvPr/>
        </p:nvSpPr>
        <p:spPr>
          <a:xfrm>
            <a:off x="2071011" y="7886345"/>
            <a:ext cx="15266076" cy="1600438"/>
          </a:xfrm>
          <a:prstGeom prst="rect">
            <a:avLst/>
          </a:prstGeom>
          <a:noFill/>
        </p:spPr>
        <p:txBody>
          <a:bodyPr wrap="square">
            <a:spAutoFit/>
          </a:bodyPr>
          <a:lstStyle/>
          <a:p>
            <a:endParaRPr lang="en-US" sz="1800" dirty="0"/>
          </a:p>
          <a:p>
            <a:pPr algn="ctr"/>
            <a:r>
              <a:rPr lang="en-US" sz="4000" dirty="0">
                <a:solidFill>
                  <a:srgbClr val="FF0000"/>
                </a:solidFill>
              </a:rPr>
              <a:t>Note : </a:t>
            </a:r>
            <a:r>
              <a:rPr lang="en-US" sz="4000" dirty="0"/>
              <a:t>The input values are realistic but do not correspond to the hospital’s real data which remains confidential.</a:t>
            </a:r>
          </a:p>
        </p:txBody>
      </p:sp>
    </p:spTree>
    <p:extLst>
      <p:ext uri="{BB962C8B-B14F-4D97-AF65-F5344CB8AC3E}">
        <p14:creationId xmlns:p14="http://schemas.microsoft.com/office/powerpoint/2010/main" val="40707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EB7EE-6B2C-18F6-6DCF-C0D470ABFF3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3CF9FC-8E30-1A84-62DD-BB7AABB35E11}"/>
              </a:ext>
            </a:extLst>
          </p:cNvPr>
          <p:cNvSpPr>
            <a:spLocks noGrp="1"/>
          </p:cNvSpPr>
          <p:nvPr>
            <p:ph idx="1"/>
          </p:nvPr>
        </p:nvSpPr>
        <p:spPr>
          <a:xfrm>
            <a:off x="586464" y="1353128"/>
            <a:ext cx="17115071" cy="678894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noProof="0" dirty="0">
                <a:latin typeface="Calibri" pitchFamily="34" charset="0"/>
                <a:ea typeface="Calibri" pitchFamily="34" charset="0"/>
                <a:cs typeface="Times New Roman" pitchFamily="18" charset="0"/>
              </a:rPr>
              <a:t>Patient safety criterion</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The potential maintained equipment should not lead to injury or even death of patients.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This criterion is important for risk estimation . It measures the way the equipment was able to minimize the risks for the patient.</a:t>
            </a:r>
            <a:endParaRPr lang="en-US" sz="2800" noProof="0" dirty="0">
              <a:solidFill>
                <a:schemeClr val="tx1"/>
              </a:solidFill>
            </a:endParaRPr>
          </a:p>
        </p:txBody>
      </p:sp>
      <p:sp>
        <p:nvSpPr>
          <p:cNvPr id="5" name="Espace réservé du numéro de diapositive 4">
            <a:extLst>
              <a:ext uri="{FF2B5EF4-FFF2-40B4-BE49-F238E27FC236}">
                <a16:creationId xmlns:a16="http://schemas.microsoft.com/office/drawing/2014/main" id="{3C2AF209-8BF2-9234-4150-21342E17F725}"/>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16</a:t>
            </a:r>
          </a:p>
        </p:txBody>
      </p:sp>
      <p:sp>
        <p:nvSpPr>
          <p:cNvPr id="6" name="Espace réservé du pied de page 5">
            <a:extLst>
              <a:ext uri="{FF2B5EF4-FFF2-40B4-BE49-F238E27FC236}">
                <a16:creationId xmlns:a16="http://schemas.microsoft.com/office/drawing/2014/main" id="{CD8D0AC7-2DFB-DC8E-F5D5-8BC521F95459}"/>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graphicFrame>
        <p:nvGraphicFramePr>
          <p:cNvPr id="2" name="Espace réservé du contenu 6">
            <a:extLst>
              <a:ext uri="{FF2B5EF4-FFF2-40B4-BE49-F238E27FC236}">
                <a16:creationId xmlns:a16="http://schemas.microsoft.com/office/drawing/2014/main" id="{32FAF354-9ED0-A3FD-24DA-3A6256F8745F}"/>
              </a:ext>
            </a:extLst>
          </p:cNvPr>
          <p:cNvGraphicFramePr>
            <a:graphicFrameLocks/>
          </p:cNvGraphicFramePr>
          <p:nvPr>
            <p:extLst>
              <p:ext uri="{D42A27DB-BD31-4B8C-83A1-F6EECF244321}">
                <p14:modId xmlns:p14="http://schemas.microsoft.com/office/powerpoint/2010/main" val="821612470"/>
              </p:ext>
            </p:extLst>
          </p:nvPr>
        </p:nvGraphicFramePr>
        <p:xfrm>
          <a:off x="586464" y="3048415"/>
          <a:ext cx="17115071" cy="5303520"/>
        </p:xfrm>
        <a:graphic>
          <a:graphicData uri="http://schemas.openxmlformats.org/drawingml/2006/table">
            <a:tbl>
              <a:tblPr firstRow="1" bandRow="1">
                <a:tableStyleId>{5940675A-B579-460E-94D1-54222C63F5DA}</a:tableStyleId>
              </a:tblPr>
              <a:tblGrid>
                <a:gridCol w="12472805">
                  <a:extLst>
                    <a:ext uri="{9D8B030D-6E8A-4147-A177-3AD203B41FA5}">
                      <a16:colId xmlns:a16="http://schemas.microsoft.com/office/drawing/2014/main" val="712985528"/>
                    </a:ext>
                  </a:extLst>
                </a:gridCol>
                <a:gridCol w="2068642">
                  <a:extLst>
                    <a:ext uri="{9D8B030D-6E8A-4147-A177-3AD203B41FA5}">
                      <a16:colId xmlns:a16="http://schemas.microsoft.com/office/drawing/2014/main" val="721760161"/>
                    </a:ext>
                  </a:extLst>
                </a:gridCol>
                <a:gridCol w="2573624">
                  <a:extLst>
                    <a:ext uri="{9D8B030D-6E8A-4147-A177-3AD203B41FA5}">
                      <a16:colId xmlns:a16="http://schemas.microsoft.com/office/drawing/2014/main" val="535212067"/>
                    </a:ext>
                  </a:extLst>
                </a:gridCol>
              </a:tblGrid>
              <a:tr h="370840">
                <a:tc>
                  <a:txBody>
                    <a:bodyPr/>
                    <a:lstStyle/>
                    <a:p>
                      <a:pPr algn="ctr"/>
                      <a:r>
                        <a:rPr lang="en-US" sz="2400" b="1" noProof="0" dirty="0"/>
                        <a:t>Description </a:t>
                      </a:r>
                    </a:p>
                  </a:txBody>
                  <a:tcPr/>
                </a:tc>
                <a:tc>
                  <a:txBody>
                    <a:bodyPr/>
                    <a:lstStyle/>
                    <a:p>
                      <a:pPr algn="ctr"/>
                      <a:r>
                        <a:rPr lang="en-US" sz="2400" b="1" noProof="0" dirty="0"/>
                        <a:t>Score</a:t>
                      </a:r>
                    </a:p>
                  </a:txBody>
                  <a:tcPr/>
                </a:tc>
                <a:tc>
                  <a:txBody>
                    <a:bodyPr/>
                    <a:lstStyle/>
                    <a:p>
                      <a:pPr algn="ctr"/>
                      <a:r>
                        <a:rPr lang="en-US" sz="2400" b="1" noProof="0" dirty="0"/>
                        <a:t>Evaluation</a:t>
                      </a:r>
                    </a:p>
                  </a:txBody>
                  <a:tcPr/>
                </a:tc>
                <a:extLst>
                  <a:ext uri="{0D108BD9-81ED-4DB2-BD59-A6C34878D82A}">
                    <a16:rowId xmlns:a16="http://schemas.microsoft.com/office/drawing/2014/main" val="3124768402"/>
                  </a:ext>
                </a:extLst>
              </a:tr>
              <a:tr h="370840">
                <a:tc>
                  <a:txBody>
                    <a:bodyPr/>
                    <a:lstStyle/>
                    <a:p>
                      <a:r>
                        <a:rPr lang="en-US" sz="2400" noProof="0" dirty="0"/>
                        <a:t>The equipment is not safe and not reliable for the treatment and might cause a discomfort, an inconvenience or delay in the treatment have side effects on the patient that might lead to death</a:t>
                      </a:r>
                    </a:p>
                    <a:p>
                      <a:endParaRPr lang="en-US" sz="2400" noProof="0" dirty="0"/>
                    </a:p>
                  </a:txBody>
                  <a:tcPr/>
                </a:tc>
                <a:tc>
                  <a:txBody>
                    <a:bodyPr/>
                    <a:lstStyle/>
                    <a:p>
                      <a:pPr algn="ctr"/>
                      <a:r>
                        <a:rPr lang="en-US" sz="2400" b="1" noProof="0" dirty="0"/>
                        <a:t>0</a:t>
                      </a:r>
                    </a:p>
                  </a:txBody>
                  <a:tcPr/>
                </a:tc>
                <a:tc>
                  <a:txBody>
                    <a:bodyPr/>
                    <a:lstStyle/>
                    <a:p>
                      <a:pPr algn="ctr"/>
                      <a:r>
                        <a:rPr lang="en-US" sz="2400" noProof="0" dirty="0"/>
                        <a:t>Unacceptable</a:t>
                      </a:r>
                    </a:p>
                  </a:txBody>
                  <a:tcPr/>
                </a:tc>
                <a:extLst>
                  <a:ext uri="{0D108BD9-81ED-4DB2-BD59-A6C34878D82A}">
                    <a16:rowId xmlns:a16="http://schemas.microsoft.com/office/drawing/2014/main" val="1314425126"/>
                  </a:ext>
                </a:extLst>
              </a:tr>
              <a:tr h="157065">
                <a:tc>
                  <a:txBody>
                    <a:bodyPr/>
                    <a:lstStyle/>
                    <a:p>
                      <a:r>
                        <a:rPr lang="en-US" sz="2400" noProof="0" dirty="0"/>
                        <a:t>The equipment is reliable for treatment but might cause a discomfort, an inconvenience or delay in the treatment or have side effects on the patient.</a:t>
                      </a:r>
                    </a:p>
                    <a:p>
                      <a:endParaRPr lang="en-US" sz="2400" noProof="0" dirty="0"/>
                    </a:p>
                  </a:txBody>
                  <a:tcPr/>
                </a:tc>
                <a:tc>
                  <a:txBody>
                    <a:bodyPr/>
                    <a:lstStyle/>
                    <a:p>
                      <a:pPr algn="ctr"/>
                      <a:r>
                        <a:rPr lang="en-US" sz="2400" b="1" noProof="0" dirty="0"/>
                        <a:t>2,5</a:t>
                      </a:r>
                    </a:p>
                  </a:txBody>
                  <a:tcPr/>
                </a:tc>
                <a:tc>
                  <a:txBody>
                    <a:bodyPr/>
                    <a:lstStyle/>
                    <a:p>
                      <a:pPr algn="ctr"/>
                      <a:r>
                        <a:rPr lang="en-US" sz="2400" noProof="0" dirty="0"/>
                        <a:t>Poor</a:t>
                      </a:r>
                    </a:p>
                  </a:txBody>
                  <a:tcPr/>
                </a:tc>
                <a:extLst>
                  <a:ext uri="{0D108BD9-81ED-4DB2-BD59-A6C34878D82A}">
                    <a16:rowId xmlns:a16="http://schemas.microsoft.com/office/drawing/2014/main" val="3892844441"/>
                  </a:ext>
                </a:extLst>
              </a:tr>
              <a:tr h="370840">
                <a:tc>
                  <a:txBody>
                    <a:bodyPr/>
                    <a:lstStyle/>
                    <a:p>
                      <a:r>
                        <a:rPr lang="en-US" sz="2400" noProof="0" dirty="0"/>
                        <a:t>The equipment is totally safe for the patient and does not cause injury or death threat to the patient but might be uncomfortable and cause an inconvenience or delay in the treatment.</a:t>
                      </a:r>
                    </a:p>
                  </a:txBody>
                  <a:tcPr/>
                </a:tc>
                <a:tc>
                  <a:txBody>
                    <a:bodyPr/>
                    <a:lstStyle/>
                    <a:p>
                      <a:pPr algn="ctr"/>
                      <a:r>
                        <a:rPr lang="en-US" sz="2400" b="1" noProof="0" dirty="0"/>
                        <a:t>5</a:t>
                      </a:r>
                    </a:p>
                  </a:txBody>
                  <a:tcPr/>
                </a:tc>
                <a:tc>
                  <a:txBody>
                    <a:bodyPr/>
                    <a:lstStyle/>
                    <a:p>
                      <a:pPr algn="ctr"/>
                      <a:r>
                        <a:rPr lang="en-US" sz="2400" noProof="0" dirty="0"/>
                        <a:t>Average</a:t>
                      </a:r>
                    </a:p>
                  </a:txBody>
                  <a:tcPr/>
                </a:tc>
                <a:extLst>
                  <a:ext uri="{0D108BD9-81ED-4DB2-BD59-A6C34878D82A}">
                    <a16:rowId xmlns:a16="http://schemas.microsoft.com/office/drawing/2014/main" val="2518212226"/>
                  </a:ext>
                </a:extLst>
              </a:tr>
              <a:tr h="370840">
                <a:tc>
                  <a:txBody>
                    <a:bodyPr/>
                    <a:lstStyle/>
                    <a:p>
                      <a:r>
                        <a:rPr lang="en-US" sz="2400" noProof="0" dirty="0"/>
                        <a:t>The equipment is totally safe for the patient and does not cause injury or death threat to the patient but might be uncomfortable</a:t>
                      </a:r>
                    </a:p>
                  </a:txBody>
                  <a:tcPr/>
                </a:tc>
                <a:tc>
                  <a:txBody>
                    <a:bodyPr/>
                    <a:lstStyle/>
                    <a:p>
                      <a:pPr algn="ctr"/>
                      <a:r>
                        <a:rPr lang="en-US" sz="2400" b="1" noProof="0" dirty="0"/>
                        <a:t>7,5</a:t>
                      </a:r>
                    </a:p>
                  </a:txBody>
                  <a:tcPr/>
                </a:tc>
                <a:tc>
                  <a:txBody>
                    <a:bodyPr/>
                    <a:lstStyle/>
                    <a:p>
                      <a:pPr algn="ctr"/>
                      <a:r>
                        <a:rPr lang="en-US" sz="2400" noProof="0" dirty="0"/>
                        <a:t>Good</a:t>
                      </a:r>
                    </a:p>
                  </a:txBody>
                  <a:tcPr/>
                </a:tc>
                <a:extLst>
                  <a:ext uri="{0D108BD9-81ED-4DB2-BD59-A6C34878D82A}">
                    <a16:rowId xmlns:a16="http://schemas.microsoft.com/office/drawing/2014/main" val="727318603"/>
                  </a:ext>
                </a:extLst>
              </a:tr>
              <a:tr h="370840">
                <a:tc>
                  <a:txBody>
                    <a:bodyPr/>
                    <a:lstStyle/>
                    <a:p>
                      <a:r>
                        <a:rPr lang="en-US" sz="2400" noProof="0" dirty="0"/>
                        <a:t>The equipment is totally safe and comfortable for the patient and does not cause discomfort, injury or death threat to the patient</a:t>
                      </a:r>
                    </a:p>
                  </a:txBody>
                  <a:tcPr/>
                </a:tc>
                <a:tc>
                  <a:txBody>
                    <a:bodyPr/>
                    <a:lstStyle/>
                    <a:p>
                      <a:pPr algn="ctr"/>
                      <a:r>
                        <a:rPr lang="en-US" sz="2400" b="1" noProof="0" dirty="0"/>
                        <a:t>10</a:t>
                      </a:r>
                    </a:p>
                  </a:txBody>
                  <a:tcPr/>
                </a:tc>
                <a:tc>
                  <a:txBody>
                    <a:bodyPr/>
                    <a:lstStyle/>
                    <a:p>
                      <a:pPr algn="ctr"/>
                      <a:r>
                        <a:rPr lang="en-US" sz="2400" noProof="0" dirty="0"/>
                        <a:t>Excellent</a:t>
                      </a:r>
                    </a:p>
                  </a:txBody>
                  <a:tcPr/>
                </a:tc>
                <a:extLst>
                  <a:ext uri="{0D108BD9-81ED-4DB2-BD59-A6C34878D82A}">
                    <a16:rowId xmlns:a16="http://schemas.microsoft.com/office/drawing/2014/main" val="3632872816"/>
                  </a:ext>
                </a:extLst>
              </a:tr>
            </a:tbl>
          </a:graphicData>
        </a:graphic>
      </p:graphicFrame>
      <p:sp>
        <p:nvSpPr>
          <p:cNvPr id="4" name="ZoneTexte 3">
            <a:extLst>
              <a:ext uri="{FF2B5EF4-FFF2-40B4-BE49-F238E27FC236}">
                <a16:creationId xmlns:a16="http://schemas.microsoft.com/office/drawing/2014/main" id="{63D8BFC7-BCAA-4691-153E-710B38C183F9}"/>
              </a:ext>
            </a:extLst>
          </p:cNvPr>
          <p:cNvSpPr txBox="1"/>
          <p:nvPr/>
        </p:nvSpPr>
        <p:spPr>
          <a:xfrm>
            <a:off x="5735835" y="8669117"/>
            <a:ext cx="9134995" cy="414338"/>
          </a:xfrm>
          <a:prstGeom prst="rect">
            <a:avLst/>
          </a:prstGeom>
        </p:spPr>
        <p:txBody>
          <a:bodyPr vert="horz" wrap="square" lIns="91440" tIns="45720" rIns="91440" bIns="45720" rtlCol="0">
            <a:noAutofit/>
          </a:bodyPr>
          <a:lstStyle/>
          <a:p>
            <a:pPr marL="342900" indent="-342900" eaLnBrk="0" fontAlgn="base" hangingPunct="0">
              <a:spcBef>
                <a:spcPct val="0"/>
              </a:spcBef>
              <a:spcAft>
                <a:spcPct val="0"/>
              </a:spcAft>
            </a:pPr>
            <a:r>
              <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The score description table of the patient safety </a:t>
            </a:r>
            <a:r>
              <a:rPr lang="en-US" sz="2400" noProof="0" dirty="0"/>
              <a:t>criterion</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7" name="Titre 3">
            <a:extLst>
              <a:ext uri="{FF2B5EF4-FFF2-40B4-BE49-F238E27FC236}">
                <a16:creationId xmlns:a16="http://schemas.microsoft.com/office/drawing/2014/main" id="{1A278757-82A1-325A-56E2-D5F95E80C4DE}"/>
              </a:ext>
            </a:extLst>
          </p:cNvPr>
          <p:cNvSpPr>
            <a:spLocks noGrp="1"/>
          </p:cNvSpPr>
          <p:nvPr>
            <p:ph type="title"/>
          </p:nvPr>
        </p:nvSpPr>
        <p:spPr>
          <a:xfrm>
            <a:off x="2876550" y="15822"/>
            <a:ext cx="12534900" cy="1714500"/>
          </a:xfrm>
        </p:spPr>
        <p:txBody>
          <a:bodyPr/>
          <a:lstStyle/>
          <a:p>
            <a:pPr algn="ctr"/>
            <a:r>
              <a:rPr lang="en-US" sz="4400" noProof="0" dirty="0"/>
              <a:t>Patient safety criterion evaluation </a:t>
            </a:r>
          </a:p>
        </p:txBody>
      </p:sp>
      <p:sp>
        <p:nvSpPr>
          <p:cNvPr id="8" name="ZoneTexte 7">
            <a:extLst>
              <a:ext uri="{FF2B5EF4-FFF2-40B4-BE49-F238E27FC236}">
                <a16:creationId xmlns:a16="http://schemas.microsoft.com/office/drawing/2014/main" id="{ED8EA2B4-BD86-634B-0D00-8BC4C654E135}"/>
              </a:ext>
            </a:extLst>
          </p:cNvPr>
          <p:cNvSpPr txBox="1"/>
          <p:nvPr/>
        </p:nvSpPr>
        <p:spPr>
          <a:xfrm>
            <a:off x="400050" y="70544"/>
            <a:ext cx="3802743" cy="91440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Qualitative Evaluation</a:t>
            </a:r>
          </a:p>
        </p:txBody>
      </p:sp>
    </p:spTree>
    <p:extLst>
      <p:ext uri="{BB962C8B-B14F-4D97-AF65-F5344CB8AC3E}">
        <p14:creationId xmlns:p14="http://schemas.microsoft.com/office/powerpoint/2010/main" val="3540519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8002-9036-1830-3B3F-34606ADCBD5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5A9A7F1-EE43-F766-036C-53F55B2C7C9F}"/>
              </a:ext>
            </a:extLst>
          </p:cNvPr>
          <p:cNvSpPr>
            <a:spLocks noGrp="1"/>
          </p:cNvSpPr>
          <p:nvPr>
            <p:ph idx="1"/>
          </p:nvPr>
        </p:nvSpPr>
        <p:spPr>
          <a:xfrm>
            <a:off x="467661" y="1331098"/>
            <a:ext cx="17115071" cy="678894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Uniformity criterion: </a:t>
            </a:r>
            <a:r>
              <a:rPr kumimoji="0" lang="en-US" sz="2800" b="0" i="0" u="none" strike="noStrike" kern="1200" cap="none" spc="0" normalizeH="0" baseline="0" noProof="0" dirty="0">
                <a:ln>
                  <a:noFill/>
                </a:ln>
                <a:solidFill>
                  <a:prstClr val="black"/>
                </a:solidFill>
                <a:effectLst/>
                <a:uLnTx/>
                <a:uFillTx/>
                <a:latin typeface="Calibri"/>
                <a:ea typeface="+mn-ea"/>
                <a:cs typeface="+mn-cs"/>
              </a:rPr>
              <a:t>This criterion describes the compatibility of the equipment to the hospital installations, tools and other similar equipment</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endParaRPr lang="en-US" sz="4200" noProof="0" dirty="0">
              <a:solidFill>
                <a:schemeClr val="tx1"/>
              </a:solidFill>
            </a:endParaRPr>
          </a:p>
        </p:txBody>
      </p:sp>
      <p:sp>
        <p:nvSpPr>
          <p:cNvPr id="5" name="Espace réservé du numéro de diapositive 4">
            <a:extLst>
              <a:ext uri="{FF2B5EF4-FFF2-40B4-BE49-F238E27FC236}">
                <a16:creationId xmlns:a16="http://schemas.microsoft.com/office/drawing/2014/main" id="{2A39921C-9E5D-628E-FC5E-44C428B57246}"/>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17</a:t>
            </a:r>
          </a:p>
        </p:txBody>
      </p:sp>
      <p:sp>
        <p:nvSpPr>
          <p:cNvPr id="6" name="Espace réservé du pied de page 5">
            <a:extLst>
              <a:ext uri="{FF2B5EF4-FFF2-40B4-BE49-F238E27FC236}">
                <a16:creationId xmlns:a16="http://schemas.microsoft.com/office/drawing/2014/main" id="{C75BC7E1-8213-14DA-1611-8A71A2CFCCDC}"/>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graphicFrame>
        <p:nvGraphicFramePr>
          <p:cNvPr id="2" name="Espace réservé du contenu 6">
            <a:extLst>
              <a:ext uri="{FF2B5EF4-FFF2-40B4-BE49-F238E27FC236}">
                <a16:creationId xmlns:a16="http://schemas.microsoft.com/office/drawing/2014/main" id="{276111B9-0925-34D9-A9A4-B0506BBEFF0A}"/>
              </a:ext>
            </a:extLst>
          </p:cNvPr>
          <p:cNvGraphicFramePr>
            <a:graphicFrameLocks/>
          </p:cNvGraphicFramePr>
          <p:nvPr>
            <p:extLst>
              <p:ext uri="{D42A27DB-BD31-4B8C-83A1-F6EECF244321}">
                <p14:modId xmlns:p14="http://schemas.microsoft.com/office/powerpoint/2010/main" val="2804471951"/>
              </p:ext>
            </p:extLst>
          </p:nvPr>
        </p:nvGraphicFramePr>
        <p:xfrm>
          <a:off x="345616" y="3190392"/>
          <a:ext cx="17762501" cy="4660843"/>
        </p:xfrm>
        <a:graphic>
          <a:graphicData uri="http://schemas.openxmlformats.org/drawingml/2006/table">
            <a:tbl>
              <a:tblPr firstRow="1" bandRow="1">
                <a:tableStyleId>{5940675A-B579-460E-94D1-54222C63F5DA}</a:tableStyleId>
              </a:tblPr>
              <a:tblGrid>
                <a:gridCol w="13395785">
                  <a:extLst>
                    <a:ext uri="{9D8B030D-6E8A-4147-A177-3AD203B41FA5}">
                      <a16:colId xmlns:a16="http://schemas.microsoft.com/office/drawing/2014/main" val="712985528"/>
                    </a:ext>
                  </a:extLst>
                </a:gridCol>
                <a:gridCol w="1851309">
                  <a:extLst>
                    <a:ext uri="{9D8B030D-6E8A-4147-A177-3AD203B41FA5}">
                      <a16:colId xmlns:a16="http://schemas.microsoft.com/office/drawing/2014/main" val="721760161"/>
                    </a:ext>
                  </a:extLst>
                </a:gridCol>
                <a:gridCol w="2515407">
                  <a:extLst>
                    <a:ext uri="{9D8B030D-6E8A-4147-A177-3AD203B41FA5}">
                      <a16:colId xmlns:a16="http://schemas.microsoft.com/office/drawing/2014/main" val="535212067"/>
                    </a:ext>
                  </a:extLst>
                </a:gridCol>
              </a:tblGrid>
              <a:tr h="719181">
                <a:tc>
                  <a:txBody>
                    <a:bodyPr/>
                    <a:lstStyle/>
                    <a:p>
                      <a:pPr algn="ctr"/>
                      <a:r>
                        <a:rPr lang="en-US" sz="2400" b="1" noProof="0" dirty="0"/>
                        <a:t>Description </a:t>
                      </a:r>
                    </a:p>
                  </a:txBody>
                  <a:tcPr/>
                </a:tc>
                <a:tc>
                  <a:txBody>
                    <a:bodyPr/>
                    <a:lstStyle/>
                    <a:p>
                      <a:pPr algn="ctr"/>
                      <a:r>
                        <a:rPr lang="en-US" sz="2400" b="1" noProof="0" dirty="0"/>
                        <a:t>Score</a:t>
                      </a:r>
                    </a:p>
                  </a:txBody>
                  <a:tcPr/>
                </a:tc>
                <a:tc>
                  <a:txBody>
                    <a:bodyPr/>
                    <a:lstStyle/>
                    <a:p>
                      <a:pPr algn="ctr"/>
                      <a:r>
                        <a:rPr lang="en-US" sz="2400" b="1" noProof="0" dirty="0"/>
                        <a:t>Evaluation</a:t>
                      </a:r>
                    </a:p>
                  </a:txBody>
                  <a:tcPr/>
                </a:tc>
                <a:extLst>
                  <a:ext uri="{0D108BD9-81ED-4DB2-BD59-A6C34878D82A}">
                    <a16:rowId xmlns:a16="http://schemas.microsoft.com/office/drawing/2014/main" val="3124768402"/>
                  </a:ext>
                </a:extLst>
              </a:tr>
              <a:tr h="752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t>The equipment is not compatible with the rest of the fleet of equipment and hospital installations. </a:t>
                      </a:r>
                    </a:p>
                    <a:p>
                      <a:endParaRPr lang="en-US" sz="2400" noProof="0" dirty="0"/>
                    </a:p>
                  </a:txBody>
                  <a:tcPr/>
                </a:tc>
                <a:tc>
                  <a:txBody>
                    <a:bodyPr/>
                    <a:lstStyle/>
                    <a:p>
                      <a:pPr algn="ctr"/>
                      <a:r>
                        <a:rPr lang="en-US" sz="2400" b="1" noProof="0" dirty="0"/>
                        <a:t>0</a:t>
                      </a:r>
                    </a:p>
                  </a:txBody>
                  <a:tcPr/>
                </a:tc>
                <a:tc>
                  <a:txBody>
                    <a:bodyPr/>
                    <a:lstStyle/>
                    <a:p>
                      <a:pPr algn="ctr"/>
                      <a:r>
                        <a:rPr lang="en-US" sz="2400" noProof="0" dirty="0"/>
                        <a:t>Unacceptable</a:t>
                      </a:r>
                    </a:p>
                  </a:txBody>
                  <a:tcPr/>
                </a:tc>
                <a:extLst>
                  <a:ext uri="{0D108BD9-81ED-4DB2-BD59-A6C34878D82A}">
                    <a16:rowId xmlns:a16="http://schemas.microsoft.com/office/drawing/2014/main" val="1314425126"/>
                  </a:ext>
                </a:extLst>
              </a:tr>
              <a:tr h="961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t>The equipment is not compatible with some of the fleet of equipment and requires installation adjustments</a:t>
                      </a:r>
                    </a:p>
                  </a:txBody>
                  <a:tcPr/>
                </a:tc>
                <a:tc>
                  <a:txBody>
                    <a:bodyPr/>
                    <a:lstStyle/>
                    <a:p>
                      <a:pPr algn="ctr"/>
                      <a:r>
                        <a:rPr lang="en-US" sz="2400" b="1" noProof="0" dirty="0"/>
                        <a:t>2,5</a:t>
                      </a:r>
                    </a:p>
                  </a:txBody>
                  <a:tcPr/>
                </a:tc>
                <a:tc>
                  <a:txBody>
                    <a:bodyPr/>
                    <a:lstStyle/>
                    <a:p>
                      <a:pPr algn="ctr"/>
                      <a:r>
                        <a:rPr lang="en-US" sz="2400" noProof="0" dirty="0"/>
                        <a:t>Poor</a:t>
                      </a:r>
                    </a:p>
                  </a:txBody>
                  <a:tcPr/>
                </a:tc>
                <a:extLst>
                  <a:ext uri="{0D108BD9-81ED-4DB2-BD59-A6C34878D82A}">
                    <a16:rowId xmlns:a16="http://schemas.microsoft.com/office/drawing/2014/main" val="3892844441"/>
                  </a:ext>
                </a:extLst>
              </a:tr>
              <a:tr h="719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t>The equipment is compatible with some of the fleet of equipment and hospital installations</a:t>
                      </a:r>
                    </a:p>
                  </a:txBody>
                  <a:tcPr/>
                </a:tc>
                <a:tc>
                  <a:txBody>
                    <a:bodyPr/>
                    <a:lstStyle/>
                    <a:p>
                      <a:pPr algn="ctr"/>
                      <a:r>
                        <a:rPr lang="en-US" sz="2400" b="1" noProof="0" dirty="0"/>
                        <a:t>5</a:t>
                      </a:r>
                    </a:p>
                  </a:txBody>
                  <a:tcPr/>
                </a:tc>
                <a:tc>
                  <a:txBody>
                    <a:bodyPr/>
                    <a:lstStyle/>
                    <a:p>
                      <a:pPr algn="ctr"/>
                      <a:r>
                        <a:rPr lang="en-US" sz="2400" noProof="0" dirty="0"/>
                        <a:t>Average</a:t>
                      </a:r>
                    </a:p>
                  </a:txBody>
                  <a:tcPr/>
                </a:tc>
                <a:extLst>
                  <a:ext uri="{0D108BD9-81ED-4DB2-BD59-A6C34878D82A}">
                    <a16:rowId xmlns:a16="http://schemas.microsoft.com/office/drawing/2014/main" val="2518212226"/>
                  </a:ext>
                </a:extLst>
              </a:tr>
              <a:tr h="719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t>The equipment is compatible with the rest of the fleet of equipment and requires installation adjustments</a:t>
                      </a:r>
                    </a:p>
                  </a:txBody>
                  <a:tcPr/>
                </a:tc>
                <a:tc>
                  <a:txBody>
                    <a:bodyPr/>
                    <a:lstStyle/>
                    <a:p>
                      <a:pPr algn="ctr"/>
                      <a:r>
                        <a:rPr lang="en-US" sz="2400" b="1" noProof="0" dirty="0"/>
                        <a:t>7,5</a:t>
                      </a:r>
                    </a:p>
                  </a:txBody>
                  <a:tcPr/>
                </a:tc>
                <a:tc>
                  <a:txBody>
                    <a:bodyPr/>
                    <a:lstStyle/>
                    <a:p>
                      <a:pPr algn="ctr"/>
                      <a:r>
                        <a:rPr lang="en-US" sz="2400" noProof="0" dirty="0"/>
                        <a:t>Good</a:t>
                      </a:r>
                    </a:p>
                  </a:txBody>
                  <a:tcPr/>
                </a:tc>
                <a:extLst>
                  <a:ext uri="{0D108BD9-81ED-4DB2-BD59-A6C34878D82A}">
                    <a16:rowId xmlns:a16="http://schemas.microsoft.com/office/drawing/2014/main" val="727318603"/>
                  </a:ext>
                </a:extLst>
              </a:tr>
              <a:tr h="719181">
                <a:tc>
                  <a:txBody>
                    <a:bodyPr/>
                    <a:lstStyle/>
                    <a:p>
                      <a:r>
                        <a:rPr lang="en-US" sz="2400" noProof="0" dirty="0"/>
                        <a:t>The equipment is compatible with the rest of the fleet of equipment and installations. </a:t>
                      </a:r>
                    </a:p>
                  </a:txBody>
                  <a:tcPr/>
                </a:tc>
                <a:tc>
                  <a:txBody>
                    <a:bodyPr/>
                    <a:lstStyle/>
                    <a:p>
                      <a:pPr algn="ctr"/>
                      <a:r>
                        <a:rPr lang="en-US" sz="2400" b="1" noProof="0" dirty="0"/>
                        <a:t>10</a:t>
                      </a:r>
                    </a:p>
                  </a:txBody>
                  <a:tcPr/>
                </a:tc>
                <a:tc>
                  <a:txBody>
                    <a:bodyPr/>
                    <a:lstStyle/>
                    <a:p>
                      <a:pPr algn="ctr"/>
                      <a:r>
                        <a:rPr lang="en-US" sz="2400" noProof="0" dirty="0"/>
                        <a:t>Excellent</a:t>
                      </a:r>
                    </a:p>
                  </a:txBody>
                  <a:tcPr/>
                </a:tc>
                <a:extLst>
                  <a:ext uri="{0D108BD9-81ED-4DB2-BD59-A6C34878D82A}">
                    <a16:rowId xmlns:a16="http://schemas.microsoft.com/office/drawing/2014/main" val="3632872816"/>
                  </a:ext>
                </a:extLst>
              </a:tr>
            </a:tbl>
          </a:graphicData>
        </a:graphic>
      </p:graphicFrame>
      <p:sp>
        <p:nvSpPr>
          <p:cNvPr id="4" name="ZoneTexte 3">
            <a:extLst>
              <a:ext uri="{FF2B5EF4-FFF2-40B4-BE49-F238E27FC236}">
                <a16:creationId xmlns:a16="http://schemas.microsoft.com/office/drawing/2014/main" id="{16C30E90-7B5C-1612-EECB-01759EF759CF}"/>
              </a:ext>
            </a:extLst>
          </p:cNvPr>
          <p:cNvSpPr txBox="1"/>
          <p:nvPr/>
        </p:nvSpPr>
        <p:spPr>
          <a:xfrm>
            <a:off x="4457700" y="8250652"/>
            <a:ext cx="9134995" cy="414338"/>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The score description table of the uniformity criterion</a:t>
            </a:r>
          </a:p>
        </p:txBody>
      </p:sp>
      <p:sp>
        <p:nvSpPr>
          <p:cNvPr id="7" name="Titre 3">
            <a:extLst>
              <a:ext uri="{FF2B5EF4-FFF2-40B4-BE49-F238E27FC236}">
                <a16:creationId xmlns:a16="http://schemas.microsoft.com/office/drawing/2014/main" id="{FD709310-75F7-01CE-7885-5C229ACEBBF1}"/>
              </a:ext>
            </a:extLst>
          </p:cNvPr>
          <p:cNvSpPr>
            <a:spLocks noGrp="1"/>
          </p:cNvSpPr>
          <p:nvPr>
            <p:ph type="title"/>
          </p:nvPr>
        </p:nvSpPr>
        <p:spPr>
          <a:xfrm>
            <a:off x="2876550" y="15822"/>
            <a:ext cx="12534900" cy="1714500"/>
          </a:xfrm>
        </p:spPr>
        <p:txBody>
          <a:bodyPr/>
          <a:lstStyle/>
          <a:p>
            <a:pPr algn="ctr"/>
            <a:r>
              <a:rPr lang="en-US" sz="4400" noProof="0" dirty="0"/>
              <a:t>Uniformity criterion evaluation </a:t>
            </a:r>
          </a:p>
        </p:txBody>
      </p:sp>
    </p:spTree>
    <p:extLst>
      <p:ext uri="{BB962C8B-B14F-4D97-AF65-F5344CB8AC3E}">
        <p14:creationId xmlns:p14="http://schemas.microsoft.com/office/powerpoint/2010/main" val="421363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F09E0-2395-A31D-D073-449C226B7A60}"/>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FF7F3DD-6DB2-CB43-39C3-2019B939D6D1}"/>
              </a:ext>
            </a:extLst>
          </p:cNvPr>
          <p:cNvSpPr>
            <a:spLocks noGrp="1"/>
          </p:cNvSpPr>
          <p:nvPr>
            <p:ph idx="1"/>
          </p:nvPr>
        </p:nvSpPr>
        <p:spPr>
          <a:xfrm>
            <a:off x="472145" y="1398584"/>
            <a:ext cx="17115071" cy="678894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Technology and clinical features criterion </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This criterion describes how modern the equipment features are. It describes the clinical and technological features effectiveness on the treatment of the patient and on the use of the equipment by the medical staff.</a:t>
            </a:r>
            <a:endParaRPr lang="en-US" sz="2800" noProof="0" dirty="0">
              <a:solidFill>
                <a:schemeClr val="tx1"/>
              </a:solidFill>
            </a:endParaRPr>
          </a:p>
        </p:txBody>
      </p:sp>
      <p:sp>
        <p:nvSpPr>
          <p:cNvPr id="5" name="Espace réservé du numéro de diapositive 4">
            <a:extLst>
              <a:ext uri="{FF2B5EF4-FFF2-40B4-BE49-F238E27FC236}">
                <a16:creationId xmlns:a16="http://schemas.microsoft.com/office/drawing/2014/main" id="{A251050B-4867-CBAF-44F7-0BB7B88043F0}"/>
              </a:ext>
            </a:extLst>
          </p:cNvPr>
          <p:cNvSpPr>
            <a:spLocks noGrp="1"/>
          </p:cNvSpPr>
          <p:nvPr>
            <p:ph type="sldNum" sz="quarter" idx="13"/>
          </p:nvPr>
        </p:nvSpPr>
        <p:spPr>
          <a:xfrm>
            <a:off x="17072866" y="9870282"/>
            <a:ext cx="1028700" cy="416718"/>
          </a:xfrm>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18</a:t>
            </a:r>
          </a:p>
        </p:txBody>
      </p:sp>
      <p:sp>
        <p:nvSpPr>
          <p:cNvPr id="6" name="Espace réservé du pied de page 5">
            <a:extLst>
              <a:ext uri="{FF2B5EF4-FFF2-40B4-BE49-F238E27FC236}">
                <a16:creationId xmlns:a16="http://schemas.microsoft.com/office/drawing/2014/main" id="{C58FA008-8221-1E8C-1646-2F0BF91AF8B7}"/>
              </a:ext>
            </a:extLst>
          </p:cNvPr>
          <p:cNvSpPr>
            <a:spLocks noGrp="1"/>
          </p:cNvSpPr>
          <p:nvPr>
            <p:ph type="ftr" sz="quarter" idx="14"/>
          </p:nvPr>
        </p:nvSpPr>
        <p:spPr>
          <a:xfrm>
            <a:off x="4484059" y="9872662"/>
            <a:ext cx="12801600" cy="414338"/>
          </a:xfrm>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graphicFrame>
        <p:nvGraphicFramePr>
          <p:cNvPr id="2" name="Espace réservé du contenu 6">
            <a:extLst>
              <a:ext uri="{FF2B5EF4-FFF2-40B4-BE49-F238E27FC236}">
                <a16:creationId xmlns:a16="http://schemas.microsoft.com/office/drawing/2014/main" id="{F9A855F5-3D21-4971-F3A5-ACA4EA3889A4}"/>
              </a:ext>
            </a:extLst>
          </p:cNvPr>
          <p:cNvGraphicFramePr>
            <a:graphicFrameLocks/>
          </p:cNvGraphicFramePr>
          <p:nvPr>
            <p:extLst>
              <p:ext uri="{D42A27DB-BD31-4B8C-83A1-F6EECF244321}">
                <p14:modId xmlns:p14="http://schemas.microsoft.com/office/powerpoint/2010/main" val="2206879876"/>
              </p:ext>
            </p:extLst>
          </p:nvPr>
        </p:nvGraphicFramePr>
        <p:xfrm>
          <a:off x="544261" y="3230356"/>
          <a:ext cx="17115071" cy="5491256"/>
        </p:xfrm>
        <a:graphic>
          <a:graphicData uri="http://schemas.openxmlformats.org/drawingml/2006/table">
            <a:tbl>
              <a:tblPr firstRow="1" bandRow="1">
                <a:tableStyleId>{5940675A-B579-460E-94D1-54222C63F5DA}</a:tableStyleId>
              </a:tblPr>
              <a:tblGrid>
                <a:gridCol w="12484959">
                  <a:extLst>
                    <a:ext uri="{9D8B030D-6E8A-4147-A177-3AD203B41FA5}">
                      <a16:colId xmlns:a16="http://schemas.microsoft.com/office/drawing/2014/main" val="712985528"/>
                    </a:ext>
                  </a:extLst>
                </a:gridCol>
                <a:gridCol w="2173574">
                  <a:extLst>
                    <a:ext uri="{9D8B030D-6E8A-4147-A177-3AD203B41FA5}">
                      <a16:colId xmlns:a16="http://schemas.microsoft.com/office/drawing/2014/main" val="721760161"/>
                    </a:ext>
                  </a:extLst>
                </a:gridCol>
                <a:gridCol w="2456538">
                  <a:extLst>
                    <a:ext uri="{9D8B030D-6E8A-4147-A177-3AD203B41FA5}">
                      <a16:colId xmlns:a16="http://schemas.microsoft.com/office/drawing/2014/main" val="535212067"/>
                    </a:ext>
                  </a:extLst>
                </a:gridCol>
              </a:tblGrid>
              <a:tr h="553076">
                <a:tc>
                  <a:txBody>
                    <a:bodyPr/>
                    <a:lstStyle/>
                    <a:p>
                      <a:pPr algn="ctr"/>
                      <a:r>
                        <a:rPr lang="en-US" sz="2200" b="1" noProof="0" dirty="0"/>
                        <a:t>Description </a:t>
                      </a:r>
                    </a:p>
                  </a:txBody>
                  <a:tcPr/>
                </a:tc>
                <a:tc>
                  <a:txBody>
                    <a:bodyPr/>
                    <a:lstStyle/>
                    <a:p>
                      <a:pPr algn="ctr"/>
                      <a:r>
                        <a:rPr lang="en-US" sz="2200" b="1" noProof="0" dirty="0"/>
                        <a:t>Score</a:t>
                      </a:r>
                    </a:p>
                  </a:txBody>
                  <a:tcPr/>
                </a:tc>
                <a:tc>
                  <a:txBody>
                    <a:bodyPr/>
                    <a:lstStyle/>
                    <a:p>
                      <a:pPr algn="ctr"/>
                      <a:r>
                        <a:rPr lang="en-US" sz="2200" b="1" noProof="0" dirty="0"/>
                        <a:t>Evaluation</a:t>
                      </a:r>
                    </a:p>
                  </a:txBody>
                  <a:tcPr/>
                </a:tc>
                <a:extLst>
                  <a:ext uri="{0D108BD9-81ED-4DB2-BD59-A6C34878D82A}">
                    <a16:rowId xmlns:a16="http://schemas.microsoft.com/office/drawing/2014/main" val="3124768402"/>
                  </a:ext>
                </a:extLst>
              </a:tr>
              <a:tr h="987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equipment is outdated and has obsolete features that delays the patient’s treatment and causes difficulties for the user.</a:t>
                      </a:r>
                    </a:p>
                  </a:txBody>
                  <a:tcPr/>
                </a:tc>
                <a:tc>
                  <a:txBody>
                    <a:bodyPr/>
                    <a:lstStyle/>
                    <a:p>
                      <a:pPr algn="ctr"/>
                      <a:r>
                        <a:rPr lang="en-US" sz="2200" b="1" noProof="0" dirty="0"/>
                        <a:t>0</a:t>
                      </a:r>
                    </a:p>
                  </a:txBody>
                  <a:tcPr/>
                </a:tc>
                <a:tc>
                  <a:txBody>
                    <a:bodyPr/>
                    <a:lstStyle/>
                    <a:p>
                      <a:pPr algn="ctr"/>
                      <a:r>
                        <a:rPr lang="en-US" sz="2000" noProof="0" dirty="0"/>
                        <a:t>Unacceptable</a:t>
                      </a:r>
                    </a:p>
                  </a:txBody>
                  <a:tcPr/>
                </a:tc>
                <a:extLst>
                  <a:ext uri="{0D108BD9-81ED-4DB2-BD59-A6C34878D82A}">
                    <a16:rowId xmlns:a16="http://schemas.microsoft.com/office/drawing/2014/main" val="1314425126"/>
                  </a:ext>
                </a:extLst>
              </a:tr>
              <a:tr h="987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equipment has features for effective treatment but causes discomfort for both the patient and the user and interruptions or delays in treatment.</a:t>
                      </a:r>
                    </a:p>
                  </a:txBody>
                  <a:tcPr/>
                </a:tc>
                <a:tc>
                  <a:txBody>
                    <a:bodyPr/>
                    <a:lstStyle/>
                    <a:p>
                      <a:pPr algn="ctr"/>
                      <a:r>
                        <a:rPr lang="en-US" sz="2200" b="1" noProof="0" dirty="0"/>
                        <a:t>2,5</a:t>
                      </a:r>
                    </a:p>
                  </a:txBody>
                  <a:tcPr/>
                </a:tc>
                <a:tc>
                  <a:txBody>
                    <a:bodyPr/>
                    <a:lstStyle/>
                    <a:p>
                      <a:pPr algn="ctr"/>
                      <a:r>
                        <a:rPr lang="en-US" sz="2200" noProof="0" dirty="0"/>
                        <a:t>Poor</a:t>
                      </a:r>
                    </a:p>
                  </a:txBody>
                  <a:tcPr/>
                </a:tc>
                <a:extLst>
                  <a:ext uri="{0D108BD9-81ED-4DB2-BD59-A6C34878D82A}">
                    <a16:rowId xmlns:a16="http://schemas.microsoft.com/office/drawing/2014/main" val="3892844441"/>
                  </a:ext>
                </a:extLst>
              </a:tr>
              <a:tr h="987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equipment has modern features regarding the flow of use and information display and effective clinical features for the patient’s treatment but causes discomfort to the patient and the user.</a:t>
                      </a:r>
                    </a:p>
                  </a:txBody>
                  <a:tcPr/>
                </a:tc>
                <a:tc>
                  <a:txBody>
                    <a:bodyPr/>
                    <a:lstStyle/>
                    <a:p>
                      <a:pPr algn="ctr"/>
                      <a:r>
                        <a:rPr lang="en-US" sz="2200" b="1" noProof="0" dirty="0"/>
                        <a:t>5</a:t>
                      </a:r>
                    </a:p>
                  </a:txBody>
                  <a:tcPr/>
                </a:tc>
                <a:tc>
                  <a:txBody>
                    <a:bodyPr/>
                    <a:lstStyle/>
                    <a:p>
                      <a:pPr algn="ctr"/>
                      <a:r>
                        <a:rPr lang="en-US" sz="2200" noProof="0" dirty="0"/>
                        <a:t>Average</a:t>
                      </a:r>
                    </a:p>
                  </a:txBody>
                  <a:tcPr/>
                </a:tc>
                <a:extLst>
                  <a:ext uri="{0D108BD9-81ED-4DB2-BD59-A6C34878D82A}">
                    <a16:rowId xmlns:a16="http://schemas.microsoft.com/office/drawing/2014/main" val="2518212226"/>
                  </a:ext>
                </a:extLst>
              </a:tr>
              <a:tr h="987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equipment is up to date and has the most modern features regarding the flow of use and information display and effective clinical options for the patient’s treatment but requires effort from the user.</a:t>
                      </a:r>
                    </a:p>
                  </a:txBody>
                  <a:tcPr/>
                </a:tc>
                <a:tc>
                  <a:txBody>
                    <a:bodyPr/>
                    <a:lstStyle/>
                    <a:p>
                      <a:pPr algn="ctr"/>
                      <a:r>
                        <a:rPr lang="en-US" sz="2200" b="1" noProof="0" dirty="0"/>
                        <a:t>7,5</a:t>
                      </a:r>
                    </a:p>
                  </a:txBody>
                  <a:tcPr/>
                </a:tc>
                <a:tc>
                  <a:txBody>
                    <a:bodyPr/>
                    <a:lstStyle/>
                    <a:p>
                      <a:pPr algn="ctr"/>
                      <a:r>
                        <a:rPr lang="en-US" sz="2200" noProof="0" dirty="0"/>
                        <a:t>Good</a:t>
                      </a:r>
                    </a:p>
                  </a:txBody>
                  <a:tcPr/>
                </a:tc>
                <a:extLst>
                  <a:ext uri="{0D108BD9-81ED-4DB2-BD59-A6C34878D82A}">
                    <a16:rowId xmlns:a16="http://schemas.microsoft.com/office/drawing/2014/main" val="727318603"/>
                  </a:ext>
                </a:extLst>
              </a:tr>
              <a:tr h="987636">
                <a:tc>
                  <a:txBody>
                    <a:bodyPr/>
                    <a:lstStyle/>
                    <a:p>
                      <a:r>
                        <a:rPr lang="en-US" sz="2200" noProof="0" dirty="0"/>
                        <a:t>The equipment is up to date and has the most modern features regarding the flow of use and information display and effective clinical features for the patient’s treatment and the user’s comfort. </a:t>
                      </a:r>
                    </a:p>
                  </a:txBody>
                  <a:tcPr/>
                </a:tc>
                <a:tc>
                  <a:txBody>
                    <a:bodyPr/>
                    <a:lstStyle/>
                    <a:p>
                      <a:pPr algn="ctr"/>
                      <a:r>
                        <a:rPr lang="en-US" sz="2200" b="1" noProof="0" dirty="0"/>
                        <a:t>10</a:t>
                      </a:r>
                    </a:p>
                  </a:txBody>
                  <a:tcPr/>
                </a:tc>
                <a:tc>
                  <a:txBody>
                    <a:bodyPr/>
                    <a:lstStyle/>
                    <a:p>
                      <a:pPr algn="ctr"/>
                      <a:r>
                        <a:rPr lang="en-US" sz="2200" noProof="0" dirty="0"/>
                        <a:t>Excellent</a:t>
                      </a:r>
                    </a:p>
                  </a:txBody>
                  <a:tcPr/>
                </a:tc>
                <a:extLst>
                  <a:ext uri="{0D108BD9-81ED-4DB2-BD59-A6C34878D82A}">
                    <a16:rowId xmlns:a16="http://schemas.microsoft.com/office/drawing/2014/main" val="3632872816"/>
                  </a:ext>
                </a:extLst>
              </a:tr>
            </a:tbl>
          </a:graphicData>
        </a:graphic>
      </p:graphicFrame>
      <p:sp>
        <p:nvSpPr>
          <p:cNvPr id="4" name="ZoneTexte 3">
            <a:extLst>
              <a:ext uri="{FF2B5EF4-FFF2-40B4-BE49-F238E27FC236}">
                <a16:creationId xmlns:a16="http://schemas.microsoft.com/office/drawing/2014/main" id="{4C3C4B15-C106-BF2E-23C0-53E8A9528460}"/>
              </a:ext>
            </a:extLst>
          </p:cNvPr>
          <p:cNvSpPr txBox="1"/>
          <p:nvPr/>
        </p:nvSpPr>
        <p:spPr>
          <a:xfrm>
            <a:off x="4258976" y="9058191"/>
            <a:ext cx="9565400" cy="544966"/>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The score description table of the technology and clinical features criterion</a:t>
            </a:r>
          </a:p>
        </p:txBody>
      </p:sp>
      <p:sp>
        <p:nvSpPr>
          <p:cNvPr id="7" name="Titre 3">
            <a:extLst>
              <a:ext uri="{FF2B5EF4-FFF2-40B4-BE49-F238E27FC236}">
                <a16:creationId xmlns:a16="http://schemas.microsoft.com/office/drawing/2014/main" id="{D53D9262-C1A4-418B-1317-1468059C7BBB}"/>
              </a:ext>
            </a:extLst>
          </p:cNvPr>
          <p:cNvSpPr>
            <a:spLocks noGrp="1"/>
          </p:cNvSpPr>
          <p:nvPr>
            <p:ph type="title"/>
          </p:nvPr>
        </p:nvSpPr>
        <p:spPr>
          <a:xfrm>
            <a:off x="2876550" y="15822"/>
            <a:ext cx="12534900" cy="1714500"/>
          </a:xfrm>
        </p:spPr>
        <p:txBody>
          <a:bodyPr/>
          <a:lstStyle/>
          <a:p>
            <a:pPr algn="ctr"/>
            <a:r>
              <a:rPr lang="en-US" sz="4400" noProof="0" dirty="0"/>
              <a:t>Technology and clinical features criterion evaluation </a:t>
            </a:r>
          </a:p>
        </p:txBody>
      </p:sp>
    </p:spTree>
    <p:extLst>
      <p:ext uri="{BB962C8B-B14F-4D97-AF65-F5344CB8AC3E}">
        <p14:creationId xmlns:p14="http://schemas.microsoft.com/office/powerpoint/2010/main" val="3957064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B479E-2113-7DAC-08ED-504B93606B9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2037C1-9155-A10C-6393-8BF425646D04}"/>
              </a:ext>
            </a:extLst>
          </p:cNvPr>
          <p:cNvSpPr>
            <a:spLocks noGrp="1"/>
          </p:cNvSpPr>
          <p:nvPr>
            <p:ph idx="1"/>
          </p:nvPr>
        </p:nvSpPr>
        <p:spPr>
          <a:xfrm>
            <a:off x="586463" y="1132135"/>
            <a:ext cx="17115071" cy="678894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noProof="0" dirty="0">
                <a:latin typeface="Calibri" pitchFamily="34" charset="0"/>
                <a:ea typeface="Calibri" pitchFamily="34" charset="0"/>
                <a:cs typeface="Times New Roman" pitchFamily="18" charset="0"/>
              </a:rPr>
              <a:t>P</a:t>
            </a:r>
            <a:r>
              <a:rPr kumimoji="0" lang="en-US" sz="28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rocurement</a:t>
            </a:r>
            <a:r>
              <a:rPr lang="en-US" sz="2800" b="1" noProof="0" dirty="0"/>
              <a:t> and logistics criterion </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This criterion describes the purchase process and the logistics of acquiring equipment the maintenance planning management.</a:t>
            </a:r>
            <a:endParaRPr lang="en-US" sz="2800" noProof="0" dirty="0">
              <a:solidFill>
                <a:schemeClr val="tx1"/>
              </a:solidFill>
            </a:endParaRPr>
          </a:p>
        </p:txBody>
      </p:sp>
      <p:sp>
        <p:nvSpPr>
          <p:cNvPr id="5" name="Espace réservé du numéro de diapositive 4">
            <a:extLst>
              <a:ext uri="{FF2B5EF4-FFF2-40B4-BE49-F238E27FC236}">
                <a16:creationId xmlns:a16="http://schemas.microsoft.com/office/drawing/2014/main" id="{05FF1DB7-C797-E41C-9C71-5ED6A82BD1F1}"/>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19</a:t>
            </a:r>
          </a:p>
        </p:txBody>
      </p:sp>
      <p:sp>
        <p:nvSpPr>
          <p:cNvPr id="6" name="Espace réservé du pied de page 5">
            <a:extLst>
              <a:ext uri="{FF2B5EF4-FFF2-40B4-BE49-F238E27FC236}">
                <a16:creationId xmlns:a16="http://schemas.microsoft.com/office/drawing/2014/main" id="{20383B02-76E7-8983-A862-DAB0EADDB1B6}"/>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graphicFrame>
        <p:nvGraphicFramePr>
          <p:cNvPr id="2" name="Espace réservé du contenu 6">
            <a:extLst>
              <a:ext uri="{FF2B5EF4-FFF2-40B4-BE49-F238E27FC236}">
                <a16:creationId xmlns:a16="http://schemas.microsoft.com/office/drawing/2014/main" id="{966E6564-BBF3-120C-7A8B-AAB01167CE5D}"/>
              </a:ext>
            </a:extLst>
          </p:cNvPr>
          <p:cNvGraphicFramePr>
            <a:graphicFrameLocks/>
          </p:cNvGraphicFramePr>
          <p:nvPr>
            <p:extLst>
              <p:ext uri="{D42A27DB-BD31-4B8C-83A1-F6EECF244321}">
                <p14:modId xmlns:p14="http://schemas.microsoft.com/office/powerpoint/2010/main" val="1088352800"/>
              </p:ext>
            </p:extLst>
          </p:nvPr>
        </p:nvGraphicFramePr>
        <p:xfrm>
          <a:off x="586463" y="2365920"/>
          <a:ext cx="17115071" cy="6675687"/>
        </p:xfrm>
        <a:graphic>
          <a:graphicData uri="http://schemas.openxmlformats.org/drawingml/2006/table">
            <a:tbl>
              <a:tblPr firstRow="1" bandRow="1">
                <a:tableStyleId>{5940675A-B579-460E-94D1-54222C63F5DA}</a:tableStyleId>
              </a:tblPr>
              <a:tblGrid>
                <a:gridCol w="12185156">
                  <a:extLst>
                    <a:ext uri="{9D8B030D-6E8A-4147-A177-3AD203B41FA5}">
                      <a16:colId xmlns:a16="http://schemas.microsoft.com/office/drawing/2014/main" val="712985528"/>
                    </a:ext>
                  </a:extLst>
                </a:gridCol>
                <a:gridCol w="2443396">
                  <a:extLst>
                    <a:ext uri="{9D8B030D-6E8A-4147-A177-3AD203B41FA5}">
                      <a16:colId xmlns:a16="http://schemas.microsoft.com/office/drawing/2014/main" val="721760161"/>
                    </a:ext>
                  </a:extLst>
                </a:gridCol>
                <a:gridCol w="2486519">
                  <a:extLst>
                    <a:ext uri="{9D8B030D-6E8A-4147-A177-3AD203B41FA5}">
                      <a16:colId xmlns:a16="http://schemas.microsoft.com/office/drawing/2014/main" val="535212067"/>
                    </a:ext>
                  </a:extLst>
                </a:gridCol>
              </a:tblGrid>
              <a:tr h="376573">
                <a:tc>
                  <a:txBody>
                    <a:bodyPr/>
                    <a:lstStyle/>
                    <a:p>
                      <a:pPr algn="ctr"/>
                      <a:r>
                        <a:rPr lang="en-US" sz="2400" b="1" noProof="0" dirty="0"/>
                        <a:t>Description </a:t>
                      </a:r>
                    </a:p>
                  </a:txBody>
                  <a:tcPr/>
                </a:tc>
                <a:tc>
                  <a:txBody>
                    <a:bodyPr/>
                    <a:lstStyle/>
                    <a:p>
                      <a:pPr algn="ctr"/>
                      <a:r>
                        <a:rPr lang="en-US" sz="2400" b="1" noProof="0" dirty="0"/>
                        <a:t>Score</a:t>
                      </a:r>
                    </a:p>
                  </a:txBody>
                  <a:tcPr/>
                </a:tc>
                <a:tc>
                  <a:txBody>
                    <a:bodyPr/>
                    <a:lstStyle/>
                    <a:p>
                      <a:pPr algn="ctr"/>
                      <a:r>
                        <a:rPr lang="en-US" sz="2400" b="1" noProof="0" dirty="0"/>
                        <a:t>Evaluation</a:t>
                      </a:r>
                    </a:p>
                  </a:txBody>
                  <a:tcPr/>
                </a:tc>
                <a:extLst>
                  <a:ext uri="{0D108BD9-81ED-4DB2-BD59-A6C34878D82A}">
                    <a16:rowId xmlns:a16="http://schemas.microsoft.com/office/drawing/2014/main" val="3124768402"/>
                  </a:ext>
                </a:extLst>
              </a:tr>
              <a:tr h="1280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t>The fleet has equipment renewable at different variable intervals with different suppliers with a different maintenance management plan for multiple sub-groups of the equipment fleet including repairs, moving and storage.</a:t>
                      </a:r>
                    </a:p>
                  </a:txBody>
                  <a:tcPr/>
                </a:tc>
                <a:tc>
                  <a:txBody>
                    <a:bodyPr/>
                    <a:lstStyle/>
                    <a:p>
                      <a:pPr algn="ctr"/>
                      <a:r>
                        <a:rPr lang="en-US" sz="2400" b="1" noProof="0" dirty="0"/>
                        <a:t>0</a:t>
                      </a:r>
                    </a:p>
                  </a:txBody>
                  <a:tcPr/>
                </a:tc>
                <a:tc>
                  <a:txBody>
                    <a:bodyPr/>
                    <a:lstStyle/>
                    <a:p>
                      <a:pPr algn="ctr"/>
                      <a:r>
                        <a:rPr lang="en-US" sz="2400" noProof="0" dirty="0"/>
                        <a:t>Unacceptable</a:t>
                      </a:r>
                    </a:p>
                  </a:txBody>
                  <a:tcPr/>
                </a:tc>
                <a:extLst>
                  <a:ext uri="{0D108BD9-81ED-4DB2-BD59-A6C34878D82A}">
                    <a16:rowId xmlns:a16="http://schemas.microsoft.com/office/drawing/2014/main" val="1314425126"/>
                  </a:ext>
                </a:extLst>
              </a:tr>
              <a:tr h="1280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t>The fleet has equipment renewable at different fixed intervals with different purchase contracts with the supplier with a different maintenance management plan for all the fleet of the equipment including repairs, moving and storage.</a:t>
                      </a:r>
                    </a:p>
                  </a:txBody>
                  <a:tcPr/>
                </a:tc>
                <a:tc>
                  <a:txBody>
                    <a:bodyPr/>
                    <a:lstStyle/>
                    <a:p>
                      <a:pPr algn="ctr"/>
                      <a:r>
                        <a:rPr lang="en-US" sz="2400" b="1" noProof="0" dirty="0"/>
                        <a:t>2,5</a:t>
                      </a:r>
                    </a:p>
                  </a:txBody>
                  <a:tcPr/>
                </a:tc>
                <a:tc>
                  <a:txBody>
                    <a:bodyPr/>
                    <a:lstStyle/>
                    <a:p>
                      <a:pPr algn="ctr"/>
                      <a:r>
                        <a:rPr lang="en-US" sz="2400" noProof="0" dirty="0"/>
                        <a:t>Poor</a:t>
                      </a:r>
                    </a:p>
                  </a:txBody>
                  <a:tcPr/>
                </a:tc>
                <a:extLst>
                  <a:ext uri="{0D108BD9-81ED-4DB2-BD59-A6C34878D82A}">
                    <a16:rowId xmlns:a16="http://schemas.microsoft.com/office/drawing/2014/main" val="3892844441"/>
                  </a:ext>
                </a:extLst>
              </a:tr>
              <a:tr h="1280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t>The fleet has equipment renewable at different fixed intervals with the same purchase contract with the supplier with a different maintenance management plan for all the fleet of the equipment including repairs, moving and storage.</a:t>
                      </a:r>
                    </a:p>
                  </a:txBody>
                  <a:tcPr/>
                </a:tc>
                <a:tc>
                  <a:txBody>
                    <a:bodyPr/>
                    <a:lstStyle/>
                    <a:p>
                      <a:pPr algn="ctr"/>
                      <a:r>
                        <a:rPr lang="en-US" sz="2400" b="1" noProof="0" dirty="0"/>
                        <a:t>5</a:t>
                      </a:r>
                    </a:p>
                  </a:txBody>
                  <a:tcPr/>
                </a:tc>
                <a:tc>
                  <a:txBody>
                    <a:bodyPr/>
                    <a:lstStyle/>
                    <a:p>
                      <a:pPr algn="ctr"/>
                      <a:r>
                        <a:rPr lang="en-US" sz="2400" noProof="0" dirty="0"/>
                        <a:t>Average</a:t>
                      </a:r>
                    </a:p>
                  </a:txBody>
                  <a:tcPr/>
                </a:tc>
                <a:extLst>
                  <a:ext uri="{0D108BD9-81ED-4DB2-BD59-A6C34878D82A}">
                    <a16:rowId xmlns:a16="http://schemas.microsoft.com/office/drawing/2014/main" val="2518212226"/>
                  </a:ext>
                </a:extLst>
              </a:tr>
              <a:tr h="9790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a:t>The equipment fleet is renewable at a fixed interval with the same purchase contract with the supplier with a different maintenance management plan than recommended, for all the fleet of the equipment including repairs, moving and storage.</a:t>
                      </a:r>
                    </a:p>
                  </a:txBody>
                  <a:tcPr/>
                </a:tc>
                <a:tc>
                  <a:txBody>
                    <a:bodyPr/>
                    <a:lstStyle/>
                    <a:p>
                      <a:pPr algn="ctr"/>
                      <a:r>
                        <a:rPr lang="en-US" sz="2400" b="1" noProof="0" dirty="0"/>
                        <a:t>7,5</a:t>
                      </a:r>
                    </a:p>
                  </a:txBody>
                  <a:tcPr/>
                </a:tc>
                <a:tc>
                  <a:txBody>
                    <a:bodyPr/>
                    <a:lstStyle/>
                    <a:p>
                      <a:pPr algn="ctr"/>
                      <a:r>
                        <a:rPr lang="en-US" sz="2400" noProof="0" dirty="0"/>
                        <a:t>Good</a:t>
                      </a:r>
                    </a:p>
                  </a:txBody>
                  <a:tcPr/>
                </a:tc>
                <a:extLst>
                  <a:ext uri="{0D108BD9-81ED-4DB2-BD59-A6C34878D82A}">
                    <a16:rowId xmlns:a16="http://schemas.microsoft.com/office/drawing/2014/main" val="727318603"/>
                  </a:ext>
                </a:extLst>
              </a:tr>
              <a:tr h="979091">
                <a:tc>
                  <a:txBody>
                    <a:bodyPr/>
                    <a:lstStyle/>
                    <a:p>
                      <a:r>
                        <a:rPr lang="en-US" sz="2400" noProof="0" dirty="0"/>
                        <a:t>The equipment fleet is renewable at a fixed interval with the same purchase contract with the supplier with a fixed maintenance management plan for all the fleet of the equipment including repairs, moving and storage.</a:t>
                      </a:r>
                    </a:p>
                  </a:txBody>
                  <a:tcPr/>
                </a:tc>
                <a:tc>
                  <a:txBody>
                    <a:bodyPr/>
                    <a:lstStyle/>
                    <a:p>
                      <a:pPr algn="ctr"/>
                      <a:r>
                        <a:rPr lang="en-US" sz="2400" b="1" noProof="0" dirty="0"/>
                        <a:t>10</a:t>
                      </a:r>
                    </a:p>
                  </a:txBody>
                  <a:tcPr/>
                </a:tc>
                <a:tc>
                  <a:txBody>
                    <a:bodyPr/>
                    <a:lstStyle/>
                    <a:p>
                      <a:pPr algn="ctr"/>
                      <a:r>
                        <a:rPr lang="en-US" sz="2400" noProof="0" dirty="0"/>
                        <a:t>Excellent</a:t>
                      </a:r>
                    </a:p>
                  </a:txBody>
                  <a:tcPr/>
                </a:tc>
                <a:extLst>
                  <a:ext uri="{0D108BD9-81ED-4DB2-BD59-A6C34878D82A}">
                    <a16:rowId xmlns:a16="http://schemas.microsoft.com/office/drawing/2014/main" val="3632872816"/>
                  </a:ext>
                </a:extLst>
              </a:tr>
            </a:tbl>
          </a:graphicData>
        </a:graphic>
      </p:graphicFrame>
      <p:sp>
        <p:nvSpPr>
          <p:cNvPr id="4" name="ZoneTexte 3">
            <a:extLst>
              <a:ext uri="{FF2B5EF4-FFF2-40B4-BE49-F238E27FC236}">
                <a16:creationId xmlns:a16="http://schemas.microsoft.com/office/drawing/2014/main" id="{1F9E02B9-2FD4-C165-796B-260799C965C9}"/>
              </a:ext>
            </a:extLst>
          </p:cNvPr>
          <p:cNvSpPr txBox="1"/>
          <p:nvPr/>
        </p:nvSpPr>
        <p:spPr>
          <a:xfrm>
            <a:off x="4576499" y="9249967"/>
            <a:ext cx="9134995" cy="414338"/>
          </a:xfrm>
          <a:prstGeom prst="rect">
            <a:avLst/>
          </a:prstGeom>
        </p:spPr>
        <p:txBody>
          <a:bodyPr vert="horz" wrap="square" lIns="91440" tIns="45720" rIns="91440" bIns="45720" rtlCol="0">
            <a:noAutofit/>
          </a:bodyPr>
          <a:lstStyle/>
          <a:p>
            <a:pPr marL="342900" indent="-342900" eaLnBrk="0" fontAlgn="base" hangingPunct="0">
              <a:spcBef>
                <a:spcPct val="0"/>
              </a:spcBef>
              <a:spcAft>
                <a:spcPct val="0"/>
              </a:spcAft>
            </a:pPr>
            <a:r>
              <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The score description table of the procurement</a:t>
            </a:r>
            <a:r>
              <a:rPr lang="en-US" sz="2400" noProof="0" dirty="0"/>
              <a:t> and logistics criterion</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7" name="Titre 3">
            <a:extLst>
              <a:ext uri="{FF2B5EF4-FFF2-40B4-BE49-F238E27FC236}">
                <a16:creationId xmlns:a16="http://schemas.microsoft.com/office/drawing/2014/main" id="{5D0CAA5C-CB0D-E053-F5F0-00312421B9EB}"/>
              </a:ext>
            </a:extLst>
          </p:cNvPr>
          <p:cNvSpPr>
            <a:spLocks noGrp="1"/>
          </p:cNvSpPr>
          <p:nvPr>
            <p:ph type="title"/>
          </p:nvPr>
        </p:nvSpPr>
        <p:spPr>
          <a:xfrm>
            <a:off x="2876546" y="-234555"/>
            <a:ext cx="12534900" cy="1714500"/>
          </a:xfrm>
        </p:spPr>
        <p:txBody>
          <a:bodyPr/>
          <a:lstStyle/>
          <a:p>
            <a:pPr algn="ctr"/>
            <a:r>
              <a:rPr lang="en-US" sz="4400" noProof="0" dirty="0"/>
              <a:t>Procurement and logistics criterion evaluation </a:t>
            </a:r>
          </a:p>
        </p:txBody>
      </p:sp>
    </p:spTree>
    <p:extLst>
      <p:ext uri="{BB962C8B-B14F-4D97-AF65-F5344CB8AC3E}">
        <p14:creationId xmlns:p14="http://schemas.microsoft.com/office/powerpoint/2010/main" val="3890746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52517-B0F4-5F95-95C8-B67F9C7EF32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F25356-EBA4-EA51-C991-CCD9E765422A}"/>
              </a:ext>
            </a:extLst>
          </p:cNvPr>
          <p:cNvSpPr>
            <a:spLocks noGrp="1"/>
          </p:cNvSpPr>
          <p:nvPr>
            <p:ph idx="1"/>
          </p:nvPr>
        </p:nvSpPr>
        <p:spPr>
          <a:xfrm>
            <a:off x="486213" y="1389905"/>
            <a:ext cx="17115071" cy="678894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noProof="0" dirty="0">
                <a:latin typeface="Calibri" pitchFamily="34" charset="0"/>
                <a:ea typeface="Calibri" pitchFamily="34" charset="0"/>
                <a:cs typeface="Times New Roman" pitchFamily="18" charset="0"/>
              </a:rPr>
              <a:t>S</a:t>
            </a:r>
            <a:r>
              <a:rPr kumimoji="0" lang="en-US" sz="28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taff</a:t>
            </a:r>
            <a:r>
              <a:rPr lang="en-US" sz="2800" b="1" noProof="0" dirty="0"/>
              <a:t> satisfaction criterion </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This criterion describes how satisfied the medical, paramedical and technical staff with the equipment </a:t>
            </a:r>
            <a:r>
              <a:rPr lang="en-US" sz="2800" noProof="0" dirty="0">
                <a:solidFill>
                  <a:prstClr val="black"/>
                </a:solidFill>
                <a:latin typeface="Calibri"/>
              </a:rPr>
              <a:t>available for use. This is measured by the easiness of use, or management of the equipment according to the staff’s preferences. </a:t>
            </a:r>
            <a:endParaRPr lang="en-US" sz="4400" noProof="0" dirty="0">
              <a:solidFill>
                <a:schemeClr val="tx1"/>
              </a:solidFill>
            </a:endParaRPr>
          </a:p>
        </p:txBody>
      </p:sp>
      <p:sp>
        <p:nvSpPr>
          <p:cNvPr id="5" name="Espace réservé du numéro de diapositive 4">
            <a:extLst>
              <a:ext uri="{FF2B5EF4-FFF2-40B4-BE49-F238E27FC236}">
                <a16:creationId xmlns:a16="http://schemas.microsoft.com/office/drawing/2014/main" id="{6EEBF455-2310-D9AF-664A-34BB44BF194E}"/>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20</a:t>
            </a:r>
          </a:p>
        </p:txBody>
      </p:sp>
      <p:sp>
        <p:nvSpPr>
          <p:cNvPr id="6" name="Espace réservé du pied de page 5">
            <a:extLst>
              <a:ext uri="{FF2B5EF4-FFF2-40B4-BE49-F238E27FC236}">
                <a16:creationId xmlns:a16="http://schemas.microsoft.com/office/drawing/2014/main" id="{3EA43F7C-B90D-F41D-8DF8-FEA55877FA95}"/>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graphicFrame>
        <p:nvGraphicFramePr>
          <p:cNvPr id="2" name="Espace réservé du contenu 6">
            <a:extLst>
              <a:ext uri="{FF2B5EF4-FFF2-40B4-BE49-F238E27FC236}">
                <a16:creationId xmlns:a16="http://schemas.microsoft.com/office/drawing/2014/main" id="{3F2BB4A3-A71A-4DA2-C277-4B356BFE7C16}"/>
              </a:ext>
            </a:extLst>
          </p:cNvPr>
          <p:cNvGraphicFramePr>
            <a:graphicFrameLocks/>
          </p:cNvGraphicFramePr>
          <p:nvPr>
            <p:extLst>
              <p:ext uri="{D42A27DB-BD31-4B8C-83A1-F6EECF244321}">
                <p14:modId xmlns:p14="http://schemas.microsoft.com/office/powerpoint/2010/main" val="1949634590"/>
              </p:ext>
            </p:extLst>
          </p:nvPr>
        </p:nvGraphicFramePr>
        <p:xfrm>
          <a:off x="586464" y="3189668"/>
          <a:ext cx="17115071" cy="5707427"/>
        </p:xfrm>
        <a:graphic>
          <a:graphicData uri="http://schemas.openxmlformats.org/drawingml/2006/table">
            <a:tbl>
              <a:tblPr firstRow="1" bandRow="1">
                <a:tableStyleId>{5940675A-B579-460E-94D1-54222C63F5DA}</a:tableStyleId>
              </a:tblPr>
              <a:tblGrid>
                <a:gridCol w="11813237">
                  <a:extLst>
                    <a:ext uri="{9D8B030D-6E8A-4147-A177-3AD203B41FA5}">
                      <a16:colId xmlns:a16="http://schemas.microsoft.com/office/drawing/2014/main" val="712985528"/>
                    </a:ext>
                  </a:extLst>
                </a:gridCol>
                <a:gridCol w="2324200">
                  <a:extLst>
                    <a:ext uri="{9D8B030D-6E8A-4147-A177-3AD203B41FA5}">
                      <a16:colId xmlns:a16="http://schemas.microsoft.com/office/drawing/2014/main" val="721760161"/>
                    </a:ext>
                  </a:extLst>
                </a:gridCol>
                <a:gridCol w="2977634">
                  <a:extLst>
                    <a:ext uri="{9D8B030D-6E8A-4147-A177-3AD203B41FA5}">
                      <a16:colId xmlns:a16="http://schemas.microsoft.com/office/drawing/2014/main" val="535212067"/>
                    </a:ext>
                  </a:extLst>
                </a:gridCol>
              </a:tblGrid>
              <a:tr h="487033">
                <a:tc>
                  <a:txBody>
                    <a:bodyPr/>
                    <a:lstStyle/>
                    <a:p>
                      <a:pPr algn="ctr"/>
                      <a:r>
                        <a:rPr lang="en-US" sz="2400" b="1" noProof="0" dirty="0"/>
                        <a:t>Description </a:t>
                      </a:r>
                    </a:p>
                  </a:txBody>
                  <a:tcPr/>
                </a:tc>
                <a:tc>
                  <a:txBody>
                    <a:bodyPr/>
                    <a:lstStyle/>
                    <a:p>
                      <a:pPr algn="ctr"/>
                      <a:r>
                        <a:rPr lang="en-US" sz="2400" b="1" noProof="0" dirty="0"/>
                        <a:t>Score</a:t>
                      </a:r>
                    </a:p>
                  </a:txBody>
                  <a:tcPr/>
                </a:tc>
                <a:tc>
                  <a:txBody>
                    <a:bodyPr/>
                    <a:lstStyle/>
                    <a:p>
                      <a:pPr algn="ctr"/>
                      <a:r>
                        <a:rPr lang="en-US" sz="2400" b="1" noProof="0" dirty="0"/>
                        <a:t>Evaluation</a:t>
                      </a:r>
                    </a:p>
                  </a:txBody>
                  <a:tcPr/>
                </a:tc>
                <a:extLst>
                  <a:ext uri="{0D108BD9-81ED-4DB2-BD59-A6C34878D82A}">
                    <a16:rowId xmlns:a16="http://schemas.microsoft.com/office/drawing/2014/main" val="3124768402"/>
                  </a:ext>
                </a:extLst>
              </a:tr>
              <a:tr h="819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equipment is outdated and hard to use handle or maintain by the staff.</a:t>
                      </a:r>
                    </a:p>
                  </a:txBody>
                  <a:tcPr/>
                </a:tc>
                <a:tc>
                  <a:txBody>
                    <a:bodyPr/>
                    <a:lstStyle/>
                    <a:p>
                      <a:pPr algn="ctr"/>
                      <a:r>
                        <a:rPr lang="en-US" sz="2400" b="1" noProof="0" dirty="0"/>
                        <a:t>0</a:t>
                      </a:r>
                    </a:p>
                  </a:txBody>
                  <a:tcPr/>
                </a:tc>
                <a:tc>
                  <a:txBody>
                    <a:bodyPr/>
                    <a:lstStyle/>
                    <a:p>
                      <a:pPr algn="ctr"/>
                      <a:r>
                        <a:rPr lang="en-US" sz="2400" noProof="0" dirty="0"/>
                        <a:t>Unacceptable</a:t>
                      </a:r>
                    </a:p>
                  </a:txBody>
                  <a:tcPr/>
                </a:tc>
                <a:extLst>
                  <a:ext uri="{0D108BD9-81ED-4DB2-BD59-A6C34878D82A}">
                    <a16:rowId xmlns:a16="http://schemas.microsoft.com/office/drawing/2014/main" val="1314425126"/>
                  </a:ext>
                </a:extLst>
              </a:tr>
              <a:tr h="1200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The equipment is not compatible with the staff’s requests of new equipment models or old efficient equipment, but the fleet is homogenous and</a:t>
                      </a:r>
                      <a:r>
                        <a:rPr lang="en-US" sz="2400" noProof="0" dirty="0"/>
                        <a:t> hard to use, handle and to maintain.</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2400" b="1" noProof="0" dirty="0"/>
                        <a:t>2,5</a:t>
                      </a:r>
                    </a:p>
                  </a:txBody>
                  <a:tcPr/>
                </a:tc>
                <a:tc>
                  <a:txBody>
                    <a:bodyPr/>
                    <a:lstStyle/>
                    <a:p>
                      <a:pPr algn="ctr"/>
                      <a:r>
                        <a:rPr lang="en-US" sz="2400" noProof="0" dirty="0"/>
                        <a:t>Poor</a:t>
                      </a:r>
                    </a:p>
                  </a:txBody>
                  <a:tcPr/>
                </a:tc>
                <a:extLst>
                  <a:ext uri="{0D108BD9-81ED-4DB2-BD59-A6C34878D82A}">
                    <a16:rowId xmlns:a16="http://schemas.microsoft.com/office/drawing/2014/main" val="3892844441"/>
                  </a:ext>
                </a:extLst>
              </a:tr>
              <a:tr h="840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equipment is not compatible with the staff’s requests of new equipment models or old efficient equipment, but the fleet is homogenous and moderately user friendly and maintainable.</a:t>
                      </a:r>
                    </a:p>
                  </a:txBody>
                  <a:tcPr/>
                </a:tc>
                <a:tc>
                  <a:txBody>
                    <a:bodyPr/>
                    <a:lstStyle/>
                    <a:p>
                      <a:pPr algn="ctr"/>
                      <a:r>
                        <a:rPr lang="en-US" sz="2400" b="1" noProof="0" dirty="0"/>
                        <a:t>5</a:t>
                      </a:r>
                    </a:p>
                  </a:txBody>
                  <a:tcPr/>
                </a:tc>
                <a:tc>
                  <a:txBody>
                    <a:bodyPr/>
                    <a:lstStyle/>
                    <a:p>
                      <a:pPr algn="ctr"/>
                      <a:r>
                        <a:rPr lang="en-US" sz="2400" noProof="0" dirty="0"/>
                        <a:t>Average</a:t>
                      </a:r>
                    </a:p>
                  </a:txBody>
                  <a:tcPr/>
                </a:tc>
                <a:extLst>
                  <a:ext uri="{0D108BD9-81ED-4DB2-BD59-A6C34878D82A}">
                    <a16:rowId xmlns:a16="http://schemas.microsoft.com/office/drawing/2014/main" val="2518212226"/>
                  </a:ext>
                </a:extLst>
              </a:tr>
              <a:tr h="840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equipment is compatible with the staff’s requests of new equipment models or old efficient equipment, homogenous fleet of equipment but might be hard to use and handle for some.</a:t>
                      </a:r>
                    </a:p>
                  </a:txBody>
                  <a:tcPr/>
                </a:tc>
                <a:tc>
                  <a:txBody>
                    <a:bodyPr/>
                    <a:lstStyle/>
                    <a:p>
                      <a:pPr algn="ctr"/>
                      <a:r>
                        <a:rPr lang="en-US" sz="2400" b="1" noProof="0" dirty="0"/>
                        <a:t>7,5</a:t>
                      </a:r>
                    </a:p>
                  </a:txBody>
                  <a:tcPr/>
                </a:tc>
                <a:tc>
                  <a:txBody>
                    <a:bodyPr/>
                    <a:lstStyle/>
                    <a:p>
                      <a:pPr algn="ctr"/>
                      <a:r>
                        <a:rPr lang="en-US" sz="2400" noProof="0" dirty="0"/>
                        <a:t>Good</a:t>
                      </a:r>
                    </a:p>
                  </a:txBody>
                  <a:tcPr/>
                </a:tc>
                <a:extLst>
                  <a:ext uri="{0D108BD9-81ED-4DB2-BD59-A6C34878D82A}">
                    <a16:rowId xmlns:a16="http://schemas.microsoft.com/office/drawing/2014/main" val="727318603"/>
                  </a:ext>
                </a:extLst>
              </a:tr>
              <a:tr h="487033">
                <a:tc>
                  <a:txBody>
                    <a:bodyPr/>
                    <a:lstStyle/>
                    <a:p>
                      <a:r>
                        <a:rPr lang="en-US" sz="2400" noProof="0" dirty="0"/>
                        <a:t>The equipment is compatible with the staff’s requests of new equipment models or old efficient equipment, homogenous fleet of equipment and easy to use and handle.</a:t>
                      </a:r>
                    </a:p>
                  </a:txBody>
                  <a:tcPr/>
                </a:tc>
                <a:tc>
                  <a:txBody>
                    <a:bodyPr/>
                    <a:lstStyle/>
                    <a:p>
                      <a:pPr algn="ctr"/>
                      <a:r>
                        <a:rPr lang="en-US" sz="2400" b="1" noProof="0" dirty="0"/>
                        <a:t>10</a:t>
                      </a:r>
                    </a:p>
                  </a:txBody>
                  <a:tcPr/>
                </a:tc>
                <a:tc>
                  <a:txBody>
                    <a:bodyPr/>
                    <a:lstStyle/>
                    <a:p>
                      <a:pPr algn="ctr"/>
                      <a:r>
                        <a:rPr lang="en-US" sz="2400" noProof="0" dirty="0"/>
                        <a:t>Excellent</a:t>
                      </a:r>
                    </a:p>
                  </a:txBody>
                  <a:tcPr/>
                </a:tc>
                <a:extLst>
                  <a:ext uri="{0D108BD9-81ED-4DB2-BD59-A6C34878D82A}">
                    <a16:rowId xmlns:a16="http://schemas.microsoft.com/office/drawing/2014/main" val="3632872816"/>
                  </a:ext>
                </a:extLst>
              </a:tr>
            </a:tbl>
          </a:graphicData>
        </a:graphic>
      </p:graphicFrame>
      <p:sp>
        <p:nvSpPr>
          <p:cNvPr id="4" name="ZoneTexte 3">
            <a:extLst>
              <a:ext uri="{FF2B5EF4-FFF2-40B4-BE49-F238E27FC236}">
                <a16:creationId xmlns:a16="http://schemas.microsoft.com/office/drawing/2014/main" id="{B605159B-E293-C261-E29C-02351D7D48EE}"/>
              </a:ext>
            </a:extLst>
          </p:cNvPr>
          <p:cNvSpPr txBox="1"/>
          <p:nvPr/>
        </p:nvSpPr>
        <p:spPr>
          <a:xfrm>
            <a:off x="5453895" y="9206172"/>
            <a:ext cx="9134995" cy="414338"/>
          </a:xfrm>
          <a:prstGeom prst="rect">
            <a:avLst/>
          </a:prstGeom>
        </p:spPr>
        <p:txBody>
          <a:bodyPr vert="horz" wrap="square" lIns="91440" tIns="45720" rIns="91440" bIns="45720" rtlCol="0">
            <a:noAutofit/>
          </a:bodyPr>
          <a:lstStyle/>
          <a:p>
            <a:pPr marL="342900" indent="-342900" eaLnBrk="0" fontAlgn="base" hangingPunct="0">
              <a:spcBef>
                <a:spcPct val="0"/>
              </a:spcBef>
              <a:spcAft>
                <a:spcPct val="0"/>
              </a:spcAft>
            </a:pPr>
            <a:r>
              <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The score description table of the staff</a:t>
            </a:r>
            <a:r>
              <a:rPr lang="en-US" sz="2400" noProof="0" dirty="0"/>
              <a:t> satisfaction criterion</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7" name="Titre 3">
            <a:extLst>
              <a:ext uri="{FF2B5EF4-FFF2-40B4-BE49-F238E27FC236}">
                <a16:creationId xmlns:a16="http://schemas.microsoft.com/office/drawing/2014/main" id="{32ECE408-BE3E-9698-0DBD-9C824A0617EB}"/>
              </a:ext>
            </a:extLst>
          </p:cNvPr>
          <p:cNvSpPr>
            <a:spLocks noGrp="1"/>
          </p:cNvSpPr>
          <p:nvPr>
            <p:ph type="title"/>
          </p:nvPr>
        </p:nvSpPr>
        <p:spPr>
          <a:xfrm>
            <a:off x="2876550" y="-211764"/>
            <a:ext cx="12534900" cy="1714500"/>
          </a:xfrm>
        </p:spPr>
        <p:txBody>
          <a:bodyPr/>
          <a:lstStyle/>
          <a:p>
            <a:pPr algn="ctr"/>
            <a:r>
              <a:rPr lang="en-US" sz="4400" noProof="0" dirty="0"/>
              <a:t>Staff satisfaction criterion evaluation </a:t>
            </a:r>
          </a:p>
        </p:txBody>
      </p:sp>
    </p:spTree>
    <p:extLst>
      <p:ext uri="{BB962C8B-B14F-4D97-AF65-F5344CB8AC3E}">
        <p14:creationId xmlns:p14="http://schemas.microsoft.com/office/powerpoint/2010/main" val="2804580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4AC9C-19B7-7F52-60AF-85E6328DF7D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7442365-DAF9-E981-5E3A-BDB35ADDF5B6}"/>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21</a:t>
            </a:r>
          </a:p>
        </p:txBody>
      </p:sp>
      <p:sp>
        <p:nvSpPr>
          <p:cNvPr id="6" name="Espace réservé du pied de page 5">
            <a:extLst>
              <a:ext uri="{FF2B5EF4-FFF2-40B4-BE49-F238E27FC236}">
                <a16:creationId xmlns:a16="http://schemas.microsoft.com/office/drawing/2014/main" id="{6A716A5F-4455-83FE-46DC-B4F79BF52716}"/>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CCE83B4A-9092-F62F-22E9-191D8F1A1D7B}"/>
              </a:ext>
            </a:extLst>
          </p:cNvPr>
          <p:cNvSpPr>
            <a:spLocks noGrp="1"/>
          </p:cNvSpPr>
          <p:nvPr>
            <p:ph type="title"/>
          </p:nvPr>
        </p:nvSpPr>
        <p:spPr>
          <a:xfrm>
            <a:off x="1943100" y="-153794"/>
            <a:ext cx="12534900" cy="1714500"/>
          </a:xfrm>
        </p:spPr>
        <p:txBody>
          <a:bodyPr/>
          <a:lstStyle/>
          <a:p>
            <a:pPr algn="ctr"/>
            <a:r>
              <a:rPr lang="en-US" noProof="0" dirty="0"/>
              <a:t>Application</a:t>
            </a:r>
          </a:p>
        </p:txBody>
      </p:sp>
      <p:graphicFrame>
        <p:nvGraphicFramePr>
          <p:cNvPr id="9" name="Tableau 8">
            <a:extLst>
              <a:ext uri="{FF2B5EF4-FFF2-40B4-BE49-F238E27FC236}">
                <a16:creationId xmlns:a16="http://schemas.microsoft.com/office/drawing/2014/main" id="{AB401FB8-93DE-4D64-1B86-35F0C3867924}"/>
              </a:ext>
            </a:extLst>
          </p:cNvPr>
          <p:cNvGraphicFramePr>
            <a:graphicFrameLocks noGrp="1"/>
          </p:cNvGraphicFramePr>
          <p:nvPr>
            <p:extLst>
              <p:ext uri="{D42A27DB-BD31-4B8C-83A1-F6EECF244321}">
                <p14:modId xmlns:p14="http://schemas.microsoft.com/office/powerpoint/2010/main" val="3364334871"/>
              </p:ext>
            </p:extLst>
          </p:nvPr>
        </p:nvGraphicFramePr>
        <p:xfrm>
          <a:off x="276225" y="3375775"/>
          <a:ext cx="17735549" cy="3285194"/>
        </p:xfrm>
        <a:graphic>
          <a:graphicData uri="http://schemas.openxmlformats.org/drawingml/2006/table">
            <a:tbl>
              <a:tblPr firstRow="1" bandRow="1"/>
              <a:tblGrid>
                <a:gridCol w="2423432">
                  <a:extLst>
                    <a:ext uri="{9D8B030D-6E8A-4147-A177-3AD203B41FA5}">
                      <a16:colId xmlns:a16="http://schemas.microsoft.com/office/drawing/2014/main" val="2427015327"/>
                    </a:ext>
                  </a:extLst>
                </a:gridCol>
                <a:gridCol w="2570901">
                  <a:extLst>
                    <a:ext uri="{9D8B030D-6E8A-4147-A177-3AD203B41FA5}">
                      <a16:colId xmlns:a16="http://schemas.microsoft.com/office/drawing/2014/main" val="3506684398"/>
                    </a:ext>
                  </a:extLst>
                </a:gridCol>
                <a:gridCol w="2384774">
                  <a:extLst>
                    <a:ext uri="{9D8B030D-6E8A-4147-A177-3AD203B41FA5}">
                      <a16:colId xmlns:a16="http://schemas.microsoft.com/office/drawing/2014/main" val="3004509853"/>
                    </a:ext>
                  </a:extLst>
                </a:gridCol>
                <a:gridCol w="2814830">
                  <a:extLst>
                    <a:ext uri="{9D8B030D-6E8A-4147-A177-3AD203B41FA5}">
                      <a16:colId xmlns:a16="http://schemas.microsoft.com/office/drawing/2014/main" val="1347240563"/>
                    </a:ext>
                  </a:extLst>
                </a:gridCol>
                <a:gridCol w="1969260">
                  <a:extLst>
                    <a:ext uri="{9D8B030D-6E8A-4147-A177-3AD203B41FA5}">
                      <a16:colId xmlns:a16="http://schemas.microsoft.com/office/drawing/2014/main" val="3583694112"/>
                    </a:ext>
                  </a:extLst>
                </a:gridCol>
                <a:gridCol w="2821015">
                  <a:extLst>
                    <a:ext uri="{9D8B030D-6E8A-4147-A177-3AD203B41FA5}">
                      <a16:colId xmlns:a16="http://schemas.microsoft.com/office/drawing/2014/main" val="2956267768"/>
                    </a:ext>
                  </a:extLst>
                </a:gridCol>
                <a:gridCol w="2751337">
                  <a:extLst>
                    <a:ext uri="{9D8B030D-6E8A-4147-A177-3AD203B41FA5}">
                      <a16:colId xmlns:a16="http://schemas.microsoft.com/office/drawing/2014/main" val="1571833016"/>
                    </a:ext>
                  </a:extLst>
                </a:gridCol>
              </a:tblGrid>
              <a:tr h="4462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t>Criteria</a:t>
                      </a:r>
                    </a:p>
                    <a:p>
                      <a:pPr algn="ctr"/>
                      <a:endParaRPr lang="en-US" sz="2400" noProof="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Cost of ownership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n-US" sz="2400" noProof="0" dirty="0"/>
                        <a:t>Patient safety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the technology and clinical features </a:t>
                      </a:r>
                      <a:endParaRPr lang="en-US" sz="2400" noProof="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Uniformity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Procurement and logistics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Staff satisfaction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39307957"/>
                  </a:ext>
                </a:extLst>
              </a:tr>
              <a:tr h="8163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solidFill>
                            <a:schemeClr val="tx1"/>
                          </a:solidFill>
                        </a:rPr>
                        <a:t>Alternative </a:t>
                      </a:r>
                      <a:r>
                        <a:rPr lang="en-US" sz="2400" b="1" noProof="0" dirty="0">
                          <a:solidFill>
                            <a:srgbClr val="C0504D"/>
                          </a:solidFill>
                        </a:rPr>
                        <a:t>A</a:t>
                      </a:r>
                      <a:r>
                        <a:rPr lang="en-US" sz="2400" b="1" noProof="0" dirty="0">
                          <a:solidFill>
                            <a:srgbClr val="C00000"/>
                          </a:solidFill>
                        </a:rPr>
                        <a:t> </a:t>
                      </a:r>
                      <a:endParaRPr lang="en-US" sz="2400" noProof="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1.848.917</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97332280"/>
                  </a:ext>
                </a:extLst>
              </a:tr>
              <a:tr h="4447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2400" b="1" noProof="0" dirty="0">
                        <a:solidFill>
                          <a:schemeClr val="tx1"/>
                        </a:solidFill>
                      </a:endParaRPr>
                    </a:p>
                    <a:p>
                      <a:pPr algn="ctr"/>
                      <a:r>
                        <a:rPr lang="en-US" sz="2400" b="1" noProof="0" dirty="0">
                          <a:solidFill>
                            <a:schemeClr val="tx1"/>
                          </a:solidFill>
                        </a:rPr>
                        <a:t>Alternative </a:t>
                      </a:r>
                      <a:r>
                        <a:rPr lang="en-US" sz="2400" b="1" noProof="0" dirty="0">
                          <a:solidFill>
                            <a:schemeClr val="accent2"/>
                          </a:solidFill>
                        </a:rPr>
                        <a:t>B</a:t>
                      </a:r>
                      <a:r>
                        <a:rPr lang="en-US" sz="2400" b="1" noProof="0" dirty="0">
                          <a:solidFill>
                            <a:schemeClr val="tx1"/>
                          </a:solidFill>
                        </a:rPr>
                        <a:t> </a:t>
                      </a:r>
                      <a:endParaRPr lang="en-US" sz="2400" noProof="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1.891.117</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n-US" sz="2400" noProof="0" dirty="0"/>
                        <a:t>7,5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8708083"/>
                  </a:ext>
                </a:extLst>
              </a:tr>
              <a:tr h="6695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2400" b="1" noProof="0" dirty="0">
                        <a:solidFill>
                          <a:schemeClr val="tx1"/>
                        </a:solidFill>
                      </a:endParaRPr>
                    </a:p>
                    <a:p>
                      <a:pPr algn="ctr"/>
                      <a:r>
                        <a:rPr lang="en-US" sz="2400" b="1" noProof="0" dirty="0">
                          <a:solidFill>
                            <a:schemeClr val="tx1"/>
                          </a:solidFill>
                        </a:rPr>
                        <a:t>Alternative </a:t>
                      </a:r>
                      <a:r>
                        <a:rPr lang="en-US" sz="2400" b="1" noProof="0" dirty="0">
                          <a:solidFill>
                            <a:schemeClr val="accent2"/>
                          </a:solidFill>
                        </a:rPr>
                        <a:t>C</a:t>
                      </a:r>
                      <a:endParaRPr lang="en-US" sz="2400" noProof="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1.859.467</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9845020"/>
                  </a:ext>
                </a:extLst>
              </a:tr>
            </a:tbl>
          </a:graphicData>
        </a:graphic>
      </p:graphicFrame>
      <p:graphicFrame>
        <p:nvGraphicFramePr>
          <p:cNvPr id="10" name="Espace réservé du contenu 7">
            <a:extLst>
              <a:ext uri="{FF2B5EF4-FFF2-40B4-BE49-F238E27FC236}">
                <a16:creationId xmlns:a16="http://schemas.microsoft.com/office/drawing/2014/main" id="{45558922-3BC5-C1D8-AD16-734898FCE403}"/>
              </a:ext>
            </a:extLst>
          </p:cNvPr>
          <p:cNvGraphicFramePr>
            <a:graphicFrameLocks/>
          </p:cNvGraphicFramePr>
          <p:nvPr>
            <p:extLst>
              <p:ext uri="{D42A27DB-BD31-4B8C-83A1-F6EECF244321}">
                <p14:modId xmlns:p14="http://schemas.microsoft.com/office/powerpoint/2010/main" val="3853511602"/>
              </p:ext>
            </p:extLst>
          </p:nvPr>
        </p:nvGraphicFramePr>
        <p:xfrm>
          <a:off x="276225" y="7141901"/>
          <a:ext cx="17735549" cy="1950720"/>
        </p:xfrm>
        <a:graphic>
          <a:graphicData uri="http://schemas.openxmlformats.org/drawingml/2006/table">
            <a:tbl>
              <a:tblPr firstRow="1" bandRow="1">
                <a:tableStyleId>{5940675A-B579-460E-94D1-54222C63F5DA}</a:tableStyleId>
              </a:tblPr>
              <a:tblGrid>
                <a:gridCol w="2423432">
                  <a:extLst>
                    <a:ext uri="{9D8B030D-6E8A-4147-A177-3AD203B41FA5}">
                      <a16:colId xmlns:a16="http://schemas.microsoft.com/office/drawing/2014/main" val="723782880"/>
                    </a:ext>
                  </a:extLst>
                </a:gridCol>
                <a:gridCol w="2591871">
                  <a:extLst>
                    <a:ext uri="{9D8B030D-6E8A-4147-A177-3AD203B41FA5}">
                      <a16:colId xmlns:a16="http://schemas.microsoft.com/office/drawing/2014/main" val="3355475262"/>
                    </a:ext>
                  </a:extLst>
                </a:gridCol>
                <a:gridCol w="2353456">
                  <a:extLst>
                    <a:ext uri="{9D8B030D-6E8A-4147-A177-3AD203B41FA5}">
                      <a16:colId xmlns:a16="http://schemas.microsoft.com/office/drawing/2014/main" val="480234279"/>
                    </a:ext>
                  </a:extLst>
                </a:gridCol>
                <a:gridCol w="2818150">
                  <a:extLst>
                    <a:ext uri="{9D8B030D-6E8A-4147-A177-3AD203B41FA5}">
                      <a16:colId xmlns:a16="http://schemas.microsoft.com/office/drawing/2014/main" val="1785948628"/>
                    </a:ext>
                  </a:extLst>
                </a:gridCol>
                <a:gridCol w="2008682">
                  <a:extLst>
                    <a:ext uri="{9D8B030D-6E8A-4147-A177-3AD203B41FA5}">
                      <a16:colId xmlns:a16="http://schemas.microsoft.com/office/drawing/2014/main" val="1699697304"/>
                    </a:ext>
                  </a:extLst>
                </a:gridCol>
                <a:gridCol w="2803161">
                  <a:extLst>
                    <a:ext uri="{9D8B030D-6E8A-4147-A177-3AD203B41FA5}">
                      <a16:colId xmlns:a16="http://schemas.microsoft.com/office/drawing/2014/main" val="2086026975"/>
                    </a:ext>
                  </a:extLst>
                </a:gridCol>
                <a:gridCol w="2736797">
                  <a:extLst>
                    <a:ext uri="{9D8B030D-6E8A-4147-A177-3AD203B41FA5}">
                      <a16:colId xmlns:a16="http://schemas.microsoft.com/office/drawing/2014/main" val="2148099755"/>
                    </a:ext>
                  </a:extLst>
                </a:gridCol>
              </a:tblGrid>
              <a:tr h="350797">
                <a:tc>
                  <a:txBody>
                    <a:bodyPr/>
                    <a:lstStyle/>
                    <a:p>
                      <a:pPr algn="ctr"/>
                      <a:r>
                        <a:rPr lang="en-US" sz="2700" b="1" noProof="0" dirty="0"/>
                        <a:t>max/min</a:t>
                      </a:r>
                    </a:p>
                  </a:txBody>
                  <a:tcPr marL="137160" marR="137160" marT="68580" marB="68580"/>
                </a:tc>
                <a:tc>
                  <a:txBody>
                    <a:bodyPr/>
                    <a:lstStyle/>
                    <a:p>
                      <a:pPr algn="ctr"/>
                      <a:r>
                        <a:rPr lang="en-US" sz="2700" noProof="0" dirty="0"/>
                        <a:t>min</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extLst>
                  <a:ext uri="{0D108BD9-81ED-4DB2-BD59-A6C34878D82A}">
                    <a16:rowId xmlns:a16="http://schemas.microsoft.com/office/drawing/2014/main" val="536091710"/>
                  </a:ext>
                </a:extLst>
              </a:tr>
              <a:tr h="350797">
                <a:tc>
                  <a:txBody>
                    <a:bodyPr/>
                    <a:lstStyle/>
                    <a:p>
                      <a:pPr algn="ctr"/>
                      <a:r>
                        <a:rPr lang="en-US" sz="2700" b="1" noProof="0" dirty="0"/>
                        <a:t>Rank</a:t>
                      </a:r>
                    </a:p>
                  </a:txBody>
                  <a:tcPr marL="137160" marR="137160" marT="68580" marB="68580"/>
                </a:tc>
                <a:tc>
                  <a:txBody>
                    <a:bodyPr/>
                    <a:lstStyle/>
                    <a:p>
                      <a:pPr algn="ctr"/>
                      <a:r>
                        <a:rPr lang="en-US" sz="2700" noProof="0" dirty="0"/>
                        <a:t>1</a:t>
                      </a:r>
                    </a:p>
                  </a:txBody>
                  <a:tcPr marL="137160" marR="137160" marT="68580" marB="68580"/>
                </a:tc>
                <a:tc>
                  <a:txBody>
                    <a:bodyPr/>
                    <a:lstStyle/>
                    <a:p>
                      <a:pPr algn="ctr"/>
                      <a:r>
                        <a:rPr lang="en-US" sz="2700" noProof="0" dirty="0"/>
                        <a:t>2</a:t>
                      </a:r>
                    </a:p>
                  </a:txBody>
                  <a:tcPr marL="137160" marR="137160" marT="68580" marB="68580"/>
                </a:tc>
                <a:tc>
                  <a:txBody>
                    <a:bodyPr/>
                    <a:lstStyle/>
                    <a:p>
                      <a:pPr algn="ctr"/>
                      <a:r>
                        <a:rPr lang="en-US" sz="2700" noProof="0" dirty="0"/>
                        <a:t>4</a:t>
                      </a:r>
                    </a:p>
                  </a:txBody>
                  <a:tcPr marL="137160" marR="137160" marT="68580" marB="68580"/>
                </a:tc>
                <a:tc>
                  <a:txBody>
                    <a:bodyPr/>
                    <a:lstStyle/>
                    <a:p>
                      <a:pPr algn="ctr"/>
                      <a:r>
                        <a:rPr lang="en-US" sz="2700" noProof="0" dirty="0"/>
                        <a:t>6</a:t>
                      </a:r>
                    </a:p>
                  </a:txBody>
                  <a:tcPr marL="137160" marR="137160" marT="68580" marB="68580"/>
                </a:tc>
                <a:tc>
                  <a:txBody>
                    <a:bodyPr/>
                    <a:lstStyle/>
                    <a:p>
                      <a:pPr algn="ctr"/>
                      <a:r>
                        <a:rPr lang="en-US" sz="2700" noProof="0" dirty="0"/>
                        <a:t>5</a:t>
                      </a:r>
                    </a:p>
                  </a:txBody>
                  <a:tcPr marL="137160" marR="137160" marT="68580" marB="68580"/>
                </a:tc>
                <a:tc>
                  <a:txBody>
                    <a:bodyPr/>
                    <a:lstStyle/>
                    <a:p>
                      <a:pPr algn="ctr"/>
                      <a:r>
                        <a:rPr lang="en-US" sz="2700" noProof="0" dirty="0"/>
                        <a:t>3</a:t>
                      </a:r>
                    </a:p>
                  </a:txBody>
                  <a:tcPr marL="137160" marR="137160" marT="68580" marB="68580"/>
                </a:tc>
                <a:extLst>
                  <a:ext uri="{0D108BD9-81ED-4DB2-BD59-A6C34878D82A}">
                    <a16:rowId xmlns:a16="http://schemas.microsoft.com/office/drawing/2014/main" val="2017303428"/>
                  </a:ext>
                </a:extLst>
              </a:tr>
              <a:tr h="350797">
                <a:tc>
                  <a:txBody>
                    <a:bodyPr/>
                    <a:lstStyle/>
                    <a:p>
                      <a:pPr algn="ctr"/>
                      <a:r>
                        <a:rPr lang="en-US" sz="2700" b="1" noProof="0" dirty="0"/>
                        <a:t>Weight </a:t>
                      </a:r>
                      <a:r>
                        <a:rPr lang="en-US" sz="2000" b="1" noProof="0" dirty="0"/>
                        <a:t>(Calculated by AHP) </a:t>
                      </a:r>
                    </a:p>
                  </a:txBody>
                  <a:tcPr marL="137160" marR="137160" marT="68580" marB="68580"/>
                </a:tc>
                <a:tc>
                  <a:txBody>
                    <a:bodyPr/>
                    <a:lstStyle/>
                    <a:p>
                      <a:pPr algn="ctr"/>
                      <a:r>
                        <a:rPr lang="en-US" sz="2800" noProof="0" dirty="0"/>
                        <a:t>40.3%</a:t>
                      </a:r>
                      <a:endParaRPr lang="en-US" sz="2700" noProof="0" dirty="0"/>
                    </a:p>
                  </a:txBody>
                  <a:tcPr marL="137160" marR="137160" marT="68580" marB="68580"/>
                </a:tc>
                <a:tc>
                  <a:txBody>
                    <a:bodyPr/>
                    <a:lstStyle/>
                    <a:p>
                      <a:pPr algn="ctr"/>
                      <a:r>
                        <a:rPr lang="en-US" sz="2800" noProof="0" dirty="0"/>
                        <a:t>25.9%</a:t>
                      </a:r>
                      <a:endParaRPr lang="en-US" sz="2700" noProof="0" dirty="0"/>
                    </a:p>
                  </a:txBody>
                  <a:tcPr marL="137160" marR="137160" marT="68580" marB="68580"/>
                </a:tc>
                <a:tc>
                  <a:txBody>
                    <a:bodyPr/>
                    <a:lstStyle/>
                    <a:p>
                      <a:pPr algn="ctr"/>
                      <a:r>
                        <a:rPr lang="en-US" sz="2800" noProof="0" dirty="0"/>
                        <a:t>9.1%</a:t>
                      </a:r>
                      <a:endParaRPr lang="en-US" sz="2700" noProof="0" dirty="0"/>
                    </a:p>
                  </a:txBody>
                  <a:tcPr marL="137160" marR="137160" marT="68580" marB="68580"/>
                </a:tc>
                <a:tc>
                  <a:txBody>
                    <a:bodyPr/>
                    <a:lstStyle/>
                    <a:p>
                      <a:pPr algn="ctr"/>
                      <a:r>
                        <a:rPr lang="en-US" sz="2800" noProof="0" dirty="0"/>
                        <a:t>3.5%</a:t>
                      </a:r>
                      <a:endParaRPr lang="en-US" sz="2700" noProof="0" dirty="0"/>
                    </a:p>
                  </a:txBody>
                  <a:tcPr marL="137160" marR="137160" marT="68580" marB="68580"/>
                </a:tc>
                <a:tc>
                  <a:txBody>
                    <a:bodyPr/>
                    <a:lstStyle/>
                    <a:p>
                      <a:pPr algn="ctr"/>
                      <a:r>
                        <a:rPr lang="en-US" sz="2800" noProof="0" dirty="0"/>
                        <a:t>5.5%</a:t>
                      </a:r>
                      <a:endParaRPr lang="en-US" sz="2700" noProof="0" dirty="0"/>
                    </a:p>
                  </a:txBody>
                  <a:tcPr marL="137160" marR="137160" marT="68580" marB="68580"/>
                </a:tc>
                <a:tc>
                  <a:txBody>
                    <a:bodyPr/>
                    <a:lstStyle/>
                    <a:p>
                      <a:pPr algn="ctr"/>
                      <a:r>
                        <a:rPr lang="en-US" sz="2700" noProof="0" dirty="0"/>
                        <a:t>15.6</a:t>
                      </a:r>
                      <a:r>
                        <a:rPr lang="en-US" sz="2400" noProof="0" dirty="0"/>
                        <a:t>%</a:t>
                      </a:r>
                      <a:endParaRPr lang="en-US" sz="2700" noProof="0" dirty="0"/>
                    </a:p>
                  </a:txBody>
                  <a:tcPr marL="137160" marR="137160" marT="68580" marB="68580"/>
                </a:tc>
                <a:extLst>
                  <a:ext uri="{0D108BD9-81ED-4DB2-BD59-A6C34878D82A}">
                    <a16:rowId xmlns:a16="http://schemas.microsoft.com/office/drawing/2014/main" val="2136162233"/>
                  </a:ext>
                </a:extLst>
              </a:tr>
            </a:tbl>
          </a:graphicData>
        </a:graphic>
      </p:graphicFrame>
      <p:sp>
        <p:nvSpPr>
          <p:cNvPr id="2" name="ZoneTexte 1">
            <a:extLst>
              <a:ext uri="{FF2B5EF4-FFF2-40B4-BE49-F238E27FC236}">
                <a16:creationId xmlns:a16="http://schemas.microsoft.com/office/drawing/2014/main" id="{D5955556-3AEB-3CE2-B860-B77FD0FF2300}"/>
              </a:ext>
            </a:extLst>
          </p:cNvPr>
          <p:cNvSpPr txBox="1"/>
          <p:nvPr/>
        </p:nvSpPr>
        <p:spPr>
          <a:xfrm>
            <a:off x="419100" y="1714500"/>
            <a:ext cx="17116425" cy="1507481"/>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2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 In these tables, the scores and values attributed to each criterion according to each alternative are presented, along with the criteria that we would prefer to maximize or minimize and their weights.</a:t>
            </a:r>
          </a:p>
        </p:txBody>
      </p:sp>
      <p:sp>
        <p:nvSpPr>
          <p:cNvPr id="3" name="AutoShape 10">
            <a:extLst>
              <a:ext uri="{FF2B5EF4-FFF2-40B4-BE49-F238E27FC236}">
                <a16:creationId xmlns:a16="http://schemas.microsoft.com/office/drawing/2014/main" id="{BF20D9C1-4C10-6FCA-77FF-B27CB0DA6892}"/>
              </a:ext>
            </a:extLst>
          </p:cNvPr>
          <p:cNvSpPr/>
          <p:nvPr/>
        </p:nvSpPr>
        <p:spPr>
          <a:xfrm>
            <a:off x="9093068" y="1074273"/>
            <a:ext cx="6465799" cy="599207"/>
          </a:xfrm>
          <a:prstGeom prst="rect">
            <a:avLst/>
          </a:prstGeom>
          <a:solidFill>
            <a:schemeClr val="bg1">
              <a:lumMod val="95000"/>
            </a:schemeClr>
          </a:solidFill>
        </p:spPr>
        <p:txBody>
          <a:bodyPr/>
          <a:lstStyle/>
          <a:p>
            <a:r>
              <a:rPr lang="en-US" sz="3600" noProof="0" dirty="0">
                <a:solidFill>
                  <a:schemeClr val="accent1"/>
                </a:solidFill>
              </a:rPr>
              <a:t>Normal situation, 10 years study</a:t>
            </a:r>
          </a:p>
        </p:txBody>
      </p:sp>
    </p:spTree>
    <p:extLst>
      <p:ext uri="{BB962C8B-B14F-4D97-AF65-F5344CB8AC3E}">
        <p14:creationId xmlns:p14="http://schemas.microsoft.com/office/powerpoint/2010/main" val="2179911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D99FB-7C1E-43FB-B5D7-FA71B6903F09}"/>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B2AC59-1B86-2AC5-8108-3A9B5F0EEDEA}"/>
              </a:ext>
            </a:extLst>
          </p:cNvPr>
          <p:cNvSpPr>
            <a:spLocks noGrp="1"/>
          </p:cNvSpPr>
          <p:nvPr>
            <p:ph type="sldNum" sz="quarter" idx="13"/>
          </p:nvPr>
        </p:nvSpPr>
        <p:spPr>
          <a:xfrm>
            <a:off x="17283330" y="9843661"/>
            <a:ext cx="1028700" cy="416718"/>
          </a:xfrm>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22</a:t>
            </a:r>
          </a:p>
        </p:txBody>
      </p:sp>
      <p:sp>
        <p:nvSpPr>
          <p:cNvPr id="6" name="Espace réservé du pied de page 5">
            <a:extLst>
              <a:ext uri="{FF2B5EF4-FFF2-40B4-BE49-F238E27FC236}">
                <a16:creationId xmlns:a16="http://schemas.microsoft.com/office/drawing/2014/main" id="{7C1F6DF4-4E78-FD37-931B-1F7A2BC10E32}"/>
              </a:ext>
            </a:extLst>
          </p:cNvPr>
          <p:cNvSpPr>
            <a:spLocks noGrp="1"/>
          </p:cNvSpPr>
          <p:nvPr>
            <p:ph type="ftr" sz="quarter" idx="14"/>
          </p:nvPr>
        </p:nvSpPr>
        <p:spPr>
          <a:xfrm>
            <a:off x="4612444" y="9846041"/>
            <a:ext cx="12801600" cy="414338"/>
          </a:xfrm>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C7503069-F9DA-0B7B-F50B-121AB240076E}"/>
              </a:ext>
            </a:extLst>
          </p:cNvPr>
          <p:cNvSpPr>
            <a:spLocks noGrp="1"/>
          </p:cNvSpPr>
          <p:nvPr>
            <p:ph type="title"/>
          </p:nvPr>
        </p:nvSpPr>
        <p:spPr>
          <a:xfrm>
            <a:off x="2876550" y="564017"/>
            <a:ext cx="12534900" cy="1714500"/>
          </a:xfrm>
        </p:spPr>
        <p:txBody>
          <a:bodyPr/>
          <a:lstStyle/>
          <a:p>
            <a:pPr algn="ctr"/>
            <a:r>
              <a:rPr lang="en-US" noProof="0" dirty="0"/>
              <a:t>Results</a:t>
            </a:r>
          </a:p>
        </p:txBody>
      </p:sp>
      <p:graphicFrame>
        <p:nvGraphicFramePr>
          <p:cNvPr id="4" name="Tableau 3">
            <a:extLst>
              <a:ext uri="{FF2B5EF4-FFF2-40B4-BE49-F238E27FC236}">
                <a16:creationId xmlns:a16="http://schemas.microsoft.com/office/drawing/2014/main" id="{03F532C6-2E5C-E902-D1D2-6BDF9BD6CC3A}"/>
              </a:ext>
            </a:extLst>
          </p:cNvPr>
          <p:cNvGraphicFramePr>
            <a:graphicFrameLocks noGrp="1"/>
          </p:cNvGraphicFramePr>
          <p:nvPr>
            <p:extLst>
              <p:ext uri="{D42A27DB-BD31-4B8C-83A1-F6EECF244321}">
                <p14:modId xmlns:p14="http://schemas.microsoft.com/office/powerpoint/2010/main" val="1910964458"/>
              </p:ext>
            </p:extLst>
          </p:nvPr>
        </p:nvGraphicFramePr>
        <p:xfrm>
          <a:off x="4919558" y="2424542"/>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graphicFrame>
        <p:nvGraphicFramePr>
          <p:cNvPr id="9" name="Tableau 8">
            <a:extLst>
              <a:ext uri="{FF2B5EF4-FFF2-40B4-BE49-F238E27FC236}">
                <a16:creationId xmlns:a16="http://schemas.microsoft.com/office/drawing/2014/main" id="{C5BE02C3-9B67-1614-6414-F2AA9F21E1BC}"/>
              </a:ext>
            </a:extLst>
          </p:cNvPr>
          <p:cNvGraphicFramePr>
            <a:graphicFrameLocks noGrp="1"/>
          </p:cNvGraphicFramePr>
          <p:nvPr>
            <p:extLst>
              <p:ext uri="{D42A27DB-BD31-4B8C-83A1-F6EECF244321}">
                <p14:modId xmlns:p14="http://schemas.microsoft.com/office/powerpoint/2010/main" val="3371023024"/>
              </p:ext>
            </p:extLst>
          </p:nvPr>
        </p:nvGraphicFramePr>
        <p:xfrm>
          <a:off x="9484348" y="2424542"/>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graphicFrame>
        <p:nvGraphicFramePr>
          <p:cNvPr id="10" name="Tableau 9">
            <a:extLst>
              <a:ext uri="{FF2B5EF4-FFF2-40B4-BE49-F238E27FC236}">
                <a16:creationId xmlns:a16="http://schemas.microsoft.com/office/drawing/2014/main" id="{72587CA1-C301-ADEE-ECA4-B93F6016ACC1}"/>
              </a:ext>
            </a:extLst>
          </p:cNvPr>
          <p:cNvGraphicFramePr>
            <a:graphicFrameLocks noGrp="1"/>
          </p:cNvGraphicFramePr>
          <p:nvPr>
            <p:extLst>
              <p:ext uri="{D42A27DB-BD31-4B8C-83A1-F6EECF244321}">
                <p14:modId xmlns:p14="http://schemas.microsoft.com/office/powerpoint/2010/main" val="885739749"/>
              </p:ext>
            </p:extLst>
          </p:nvPr>
        </p:nvGraphicFramePr>
        <p:xfrm>
          <a:off x="13948373" y="2424542"/>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sp>
        <p:nvSpPr>
          <p:cNvPr id="12" name="ZoneTexte 11">
            <a:extLst>
              <a:ext uri="{FF2B5EF4-FFF2-40B4-BE49-F238E27FC236}">
                <a16:creationId xmlns:a16="http://schemas.microsoft.com/office/drawing/2014/main" id="{EEA17881-7060-125E-9F21-9D6149D33C6C}"/>
              </a:ext>
            </a:extLst>
          </p:cNvPr>
          <p:cNvSpPr txBox="1"/>
          <p:nvPr/>
        </p:nvSpPr>
        <p:spPr>
          <a:xfrm>
            <a:off x="9737438" y="8186146"/>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MACBETH</a:t>
            </a:r>
          </a:p>
        </p:txBody>
      </p:sp>
      <p:sp>
        <p:nvSpPr>
          <p:cNvPr id="13" name="ZoneTexte 12">
            <a:extLst>
              <a:ext uri="{FF2B5EF4-FFF2-40B4-BE49-F238E27FC236}">
                <a16:creationId xmlns:a16="http://schemas.microsoft.com/office/drawing/2014/main" id="{4DFF32C9-9D5B-7163-548E-034AE170F809}"/>
              </a:ext>
            </a:extLst>
          </p:cNvPr>
          <p:cNvSpPr txBox="1"/>
          <p:nvPr/>
        </p:nvSpPr>
        <p:spPr>
          <a:xfrm>
            <a:off x="5172648" y="8186146"/>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ELECTRE II</a:t>
            </a:r>
          </a:p>
        </p:txBody>
      </p:sp>
      <p:sp>
        <p:nvSpPr>
          <p:cNvPr id="14" name="ZoneTexte 13">
            <a:extLst>
              <a:ext uri="{FF2B5EF4-FFF2-40B4-BE49-F238E27FC236}">
                <a16:creationId xmlns:a16="http://schemas.microsoft.com/office/drawing/2014/main" id="{25848F80-AE93-A3DF-8501-51AC845F13F2}"/>
              </a:ext>
            </a:extLst>
          </p:cNvPr>
          <p:cNvSpPr txBox="1"/>
          <p:nvPr/>
        </p:nvSpPr>
        <p:spPr>
          <a:xfrm>
            <a:off x="14201463" y="8186146"/>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PROMETHEE</a:t>
            </a:r>
          </a:p>
        </p:txBody>
      </p:sp>
      <p:sp>
        <p:nvSpPr>
          <p:cNvPr id="2" name="Ellipse 1">
            <a:extLst>
              <a:ext uri="{FF2B5EF4-FFF2-40B4-BE49-F238E27FC236}">
                <a16:creationId xmlns:a16="http://schemas.microsoft.com/office/drawing/2014/main" id="{AAB420E2-1933-22A4-E712-66FB366851CB}"/>
              </a:ext>
            </a:extLst>
          </p:cNvPr>
          <p:cNvSpPr/>
          <p:nvPr/>
        </p:nvSpPr>
        <p:spPr>
          <a:xfrm>
            <a:off x="154744" y="2899755"/>
            <a:ext cx="17989502" cy="17145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3" name="Tableau 2">
            <a:extLst>
              <a:ext uri="{FF2B5EF4-FFF2-40B4-BE49-F238E27FC236}">
                <a16:creationId xmlns:a16="http://schemas.microsoft.com/office/drawing/2014/main" id="{BDA2EA58-D7BA-1182-FEDE-D03BBD0D5E0B}"/>
              </a:ext>
            </a:extLst>
          </p:cNvPr>
          <p:cNvGraphicFramePr>
            <a:graphicFrameLocks noGrp="1"/>
          </p:cNvGraphicFramePr>
          <p:nvPr>
            <p:extLst>
              <p:ext uri="{D42A27DB-BD31-4B8C-83A1-F6EECF244321}">
                <p14:modId xmlns:p14="http://schemas.microsoft.com/office/powerpoint/2010/main" val="3186284438"/>
              </p:ext>
            </p:extLst>
          </p:nvPr>
        </p:nvGraphicFramePr>
        <p:xfrm>
          <a:off x="354768" y="2424542"/>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sp>
        <p:nvSpPr>
          <p:cNvPr id="8" name="ZoneTexte 7">
            <a:extLst>
              <a:ext uri="{FF2B5EF4-FFF2-40B4-BE49-F238E27FC236}">
                <a16:creationId xmlns:a16="http://schemas.microsoft.com/office/drawing/2014/main" id="{6E3AC647-3B9C-9CB7-D60D-9C193671BE04}"/>
              </a:ext>
            </a:extLst>
          </p:cNvPr>
          <p:cNvSpPr txBox="1"/>
          <p:nvPr/>
        </p:nvSpPr>
        <p:spPr>
          <a:xfrm>
            <a:off x="607858" y="8186146"/>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AHP</a:t>
            </a:r>
          </a:p>
        </p:txBody>
      </p:sp>
    </p:spTree>
    <p:extLst>
      <p:ext uri="{BB962C8B-B14F-4D97-AF65-F5344CB8AC3E}">
        <p14:creationId xmlns:p14="http://schemas.microsoft.com/office/powerpoint/2010/main" val="2835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37026-B6E8-337E-97B1-7551D10413FF}"/>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0694753-35E0-0D64-1F1F-FC715043ADDC}"/>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23</a:t>
            </a:r>
          </a:p>
        </p:txBody>
      </p:sp>
      <p:sp>
        <p:nvSpPr>
          <p:cNvPr id="6" name="Espace réservé du pied de page 5">
            <a:extLst>
              <a:ext uri="{FF2B5EF4-FFF2-40B4-BE49-F238E27FC236}">
                <a16:creationId xmlns:a16="http://schemas.microsoft.com/office/drawing/2014/main" id="{ECFAFAF0-23EC-FD81-EC66-78A72A98A81A}"/>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0A6A342F-3866-DFD3-91FE-FAC217144DEA}"/>
              </a:ext>
            </a:extLst>
          </p:cNvPr>
          <p:cNvSpPr>
            <a:spLocks noGrp="1"/>
          </p:cNvSpPr>
          <p:nvPr>
            <p:ph type="title"/>
          </p:nvPr>
        </p:nvSpPr>
        <p:spPr>
          <a:xfrm>
            <a:off x="1943100" y="-153794"/>
            <a:ext cx="12534900" cy="1714500"/>
          </a:xfrm>
        </p:spPr>
        <p:txBody>
          <a:bodyPr/>
          <a:lstStyle/>
          <a:p>
            <a:pPr algn="ctr"/>
            <a:r>
              <a:rPr lang="en-US" noProof="0" dirty="0"/>
              <a:t>Application</a:t>
            </a:r>
          </a:p>
        </p:txBody>
      </p:sp>
      <p:sp>
        <p:nvSpPr>
          <p:cNvPr id="2" name="ZoneTexte 1">
            <a:extLst>
              <a:ext uri="{FF2B5EF4-FFF2-40B4-BE49-F238E27FC236}">
                <a16:creationId xmlns:a16="http://schemas.microsoft.com/office/drawing/2014/main" id="{115DE1D0-8A42-A9C5-4F49-9CB9A860D4DE}"/>
              </a:ext>
            </a:extLst>
          </p:cNvPr>
          <p:cNvSpPr txBox="1"/>
          <p:nvPr/>
        </p:nvSpPr>
        <p:spPr>
          <a:xfrm>
            <a:off x="419100" y="1714500"/>
            <a:ext cx="17116425" cy="1507481"/>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2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 In these tables, the scores and values attributed to each criterion according to each alternative are presented, along with the criteria that we would prefer to maximize or minimize and their weights.</a:t>
            </a:r>
          </a:p>
        </p:txBody>
      </p:sp>
      <p:sp>
        <p:nvSpPr>
          <p:cNvPr id="3" name="AutoShape 10">
            <a:extLst>
              <a:ext uri="{FF2B5EF4-FFF2-40B4-BE49-F238E27FC236}">
                <a16:creationId xmlns:a16="http://schemas.microsoft.com/office/drawing/2014/main" id="{EEC5C9EF-C7A2-E691-828C-AFD1B0FA38C0}"/>
              </a:ext>
            </a:extLst>
          </p:cNvPr>
          <p:cNvSpPr/>
          <p:nvPr/>
        </p:nvSpPr>
        <p:spPr>
          <a:xfrm>
            <a:off x="9093067" y="1074273"/>
            <a:ext cx="6578341" cy="599207"/>
          </a:xfrm>
          <a:prstGeom prst="rect">
            <a:avLst/>
          </a:prstGeom>
          <a:solidFill>
            <a:schemeClr val="bg1">
              <a:lumMod val="95000"/>
            </a:schemeClr>
          </a:solidFill>
        </p:spPr>
        <p:txBody>
          <a:bodyPr/>
          <a:lstStyle/>
          <a:p>
            <a:r>
              <a:rPr lang="en-US" sz="3600" noProof="0" dirty="0">
                <a:solidFill>
                  <a:schemeClr val="accent1"/>
                </a:solidFill>
              </a:rPr>
              <a:t>Normal situation, 50 years study</a:t>
            </a:r>
          </a:p>
        </p:txBody>
      </p:sp>
      <p:graphicFrame>
        <p:nvGraphicFramePr>
          <p:cNvPr id="16" name="Tableau 15">
            <a:extLst>
              <a:ext uri="{FF2B5EF4-FFF2-40B4-BE49-F238E27FC236}">
                <a16:creationId xmlns:a16="http://schemas.microsoft.com/office/drawing/2014/main" id="{2D8C00E8-45E6-D32B-7043-DBC32FA4BC61}"/>
              </a:ext>
            </a:extLst>
          </p:cNvPr>
          <p:cNvGraphicFramePr>
            <a:graphicFrameLocks noGrp="1"/>
          </p:cNvGraphicFramePr>
          <p:nvPr>
            <p:extLst>
              <p:ext uri="{D42A27DB-BD31-4B8C-83A1-F6EECF244321}">
                <p14:modId xmlns:p14="http://schemas.microsoft.com/office/powerpoint/2010/main" val="486276325"/>
              </p:ext>
            </p:extLst>
          </p:nvPr>
        </p:nvGraphicFramePr>
        <p:xfrm>
          <a:off x="276225" y="3903229"/>
          <a:ext cx="17735549" cy="3285194"/>
        </p:xfrm>
        <a:graphic>
          <a:graphicData uri="http://schemas.openxmlformats.org/drawingml/2006/table">
            <a:tbl>
              <a:tblPr firstRow="1" bandRow="1"/>
              <a:tblGrid>
                <a:gridCol w="2346766">
                  <a:extLst>
                    <a:ext uri="{9D8B030D-6E8A-4147-A177-3AD203B41FA5}">
                      <a16:colId xmlns:a16="http://schemas.microsoft.com/office/drawing/2014/main" val="2427015327"/>
                    </a:ext>
                  </a:extLst>
                </a:gridCol>
                <a:gridCol w="2647567">
                  <a:extLst>
                    <a:ext uri="{9D8B030D-6E8A-4147-A177-3AD203B41FA5}">
                      <a16:colId xmlns:a16="http://schemas.microsoft.com/office/drawing/2014/main" val="3506684398"/>
                    </a:ext>
                  </a:extLst>
                </a:gridCol>
                <a:gridCol w="2384774">
                  <a:extLst>
                    <a:ext uri="{9D8B030D-6E8A-4147-A177-3AD203B41FA5}">
                      <a16:colId xmlns:a16="http://schemas.microsoft.com/office/drawing/2014/main" val="3004509853"/>
                    </a:ext>
                  </a:extLst>
                </a:gridCol>
                <a:gridCol w="2814830">
                  <a:extLst>
                    <a:ext uri="{9D8B030D-6E8A-4147-A177-3AD203B41FA5}">
                      <a16:colId xmlns:a16="http://schemas.microsoft.com/office/drawing/2014/main" val="1347240563"/>
                    </a:ext>
                  </a:extLst>
                </a:gridCol>
                <a:gridCol w="1969260">
                  <a:extLst>
                    <a:ext uri="{9D8B030D-6E8A-4147-A177-3AD203B41FA5}">
                      <a16:colId xmlns:a16="http://schemas.microsoft.com/office/drawing/2014/main" val="3583694112"/>
                    </a:ext>
                  </a:extLst>
                </a:gridCol>
                <a:gridCol w="2821015">
                  <a:extLst>
                    <a:ext uri="{9D8B030D-6E8A-4147-A177-3AD203B41FA5}">
                      <a16:colId xmlns:a16="http://schemas.microsoft.com/office/drawing/2014/main" val="2956267768"/>
                    </a:ext>
                  </a:extLst>
                </a:gridCol>
                <a:gridCol w="2751337">
                  <a:extLst>
                    <a:ext uri="{9D8B030D-6E8A-4147-A177-3AD203B41FA5}">
                      <a16:colId xmlns:a16="http://schemas.microsoft.com/office/drawing/2014/main" val="1571833016"/>
                    </a:ext>
                  </a:extLst>
                </a:gridCol>
              </a:tblGrid>
              <a:tr h="4462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t>Criteria</a:t>
                      </a:r>
                    </a:p>
                    <a:p>
                      <a:pPr algn="ctr"/>
                      <a:endParaRPr lang="en-US" sz="2400" noProof="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Cost of ownership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noProof="0" dirty="0"/>
                        <a:t>Patient safety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kumimoji="0" lang="en-US" sz="24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the technology and clinical features </a:t>
                      </a:r>
                      <a:endParaRPr lang="en-US" sz="2400" noProof="0" dirty="0"/>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Uniformity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Procurement and logistics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Staff satisfaction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39307957"/>
                  </a:ext>
                </a:extLst>
              </a:tr>
              <a:tr h="8163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solidFill>
                            <a:schemeClr val="tx1"/>
                          </a:solidFill>
                        </a:rPr>
                        <a:t>Alternative </a:t>
                      </a:r>
                      <a:r>
                        <a:rPr lang="en-US" sz="2400" b="1" noProof="0" dirty="0">
                          <a:solidFill>
                            <a:srgbClr val="C0504D"/>
                          </a:solidFill>
                        </a:rPr>
                        <a:t>A</a:t>
                      </a:r>
                      <a:r>
                        <a:rPr lang="en-US" sz="2400" b="1" noProof="0" dirty="0">
                          <a:solidFill>
                            <a:srgbClr val="C00000"/>
                          </a:solidFill>
                        </a:rPr>
                        <a:t> </a:t>
                      </a: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11.044.585</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97332280"/>
                  </a:ext>
                </a:extLst>
              </a:tr>
              <a:tr h="4335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2400" b="1" noProof="0" dirty="0">
                        <a:solidFill>
                          <a:schemeClr val="tx1"/>
                        </a:solidFill>
                      </a:endParaRPr>
                    </a:p>
                    <a:p>
                      <a:pPr algn="ctr"/>
                      <a:r>
                        <a:rPr lang="en-US" sz="2400" b="1" noProof="0" dirty="0">
                          <a:solidFill>
                            <a:schemeClr val="tx1"/>
                          </a:solidFill>
                        </a:rPr>
                        <a:t>Alternative </a:t>
                      </a:r>
                      <a:r>
                        <a:rPr lang="en-US" sz="2400" b="1" noProof="0" dirty="0">
                          <a:solidFill>
                            <a:schemeClr val="accent2"/>
                          </a:solidFill>
                        </a:rPr>
                        <a:t>B</a:t>
                      </a:r>
                      <a:r>
                        <a:rPr lang="en-US" sz="2400" b="1" noProof="0" dirty="0">
                          <a:solidFill>
                            <a:schemeClr val="tx1"/>
                          </a:solidFill>
                        </a:rPr>
                        <a:t> </a:t>
                      </a: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9.455.585</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2400" noProof="0" dirty="0"/>
                        <a:t>7,5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8708083"/>
                  </a:ext>
                </a:extLst>
              </a:tr>
              <a:tr h="6695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2400" b="1" noProof="0" dirty="0">
                        <a:solidFill>
                          <a:schemeClr val="tx1"/>
                        </a:solidFill>
                      </a:endParaRPr>
                    </a:p>
                    <a:p>
                      <a:pPr algn="ctr"/>
                      <a:r>
                        <a:rPr lang="en-US" sz="2400" b="1" noProof="0" dirty="0">
                          <a:solidFill>
                            <a:schemeClr val="tx1"/>
                          </a:solidFill>
                        </a:rPr>
                        <a:t>Alternative </a:t>
                      </a:r>
                      <a:r>
                        <a:rPr lang="en-US" sz="2400" b="1" noProof="0" dirty="0">
                          <a:solidFill>
                            <a:schemeClr val="accent2"/>
                          </a:solidFill>
                        </a:rPr>
                        <a:t>C</a:t>
                      </a: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10.647.335</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9845020"/>
                  </a:ext>
                </a:extLst>
              </a:tr>
            </a:tbl>
          </a:graphicData>
        </a:graphic>
      </p:graphicFrame>
      <p:graphicFrame>
        <p:nvGraphicFramePr>
          <p:cNvPr id="17" name="Espace réservé du contenu 7">
            <a:extLst>
              <a:ext uri="{FF2B5EF4-FFF2-40B4-BE49-F238E27FC236}">
                <a16:creationId xmlns:a16="http://schemas.microsoft.com/office/drawing/2014/main" id="{1869AD1E-A505-5A31-5892-D86ABB45790E}"/>
              </a:ext>
            </a:extLst>
          </p:cNvPr>
          <p:cNvGraphicFramePr>
            <a:graphicFrameLocks/>
          </p:cNvGraphicFramePr>
          <p:nvPr>
            <p:extLst>
              <p:ext uri="{D42A27DB-BD31-4B8C-83A1-F6EECF244321}">
                <p14:modId xmlns:p14="http://schemas.microsoft.com/office/powerpoint/2010/main" val="3488980626"/>
              </p:ext>
            </p:extLst>
          </p:nvPr>
        </p:nvGraphicFramePr>
        <p:xfrm>
          <a:off x="276225" y="7635387"/>
          <a:ext cx="17735549" cy="1112520"/>
        </p:xfrm>
        <a:graphic>
          <a:graphicData uri="http://schemas.openxmlformats.org/drawingml/2006/table">
            <a:tbl>
              <a:tblPr firstRow="1" bandRow="1">
                <a:tableStyleId>{5940675A-B579-460E-94D1-54222C63F5DA}</a:tableStyleId>
              </a:tblPr>
              <a:tblGrid>
                <a:gridCol w="2427079">
                  <a:extLst>
                    <a:ext uri="{9D8B030D-6E8A-4147-A177-3AD203B41FA5}">
                      <a16:colId xmlns:a16="http://schemas.microsoft.com/office/drawing/2014/main" val="723782880"/>
                    </a:ext>
                  </a:extLst>
                </a:gridCol>
                <a:gridCol w="2588224">
                  <a:extLst>
                    <a:ext uri="{9D8B030D-6E8A-4147-A177-3AD203B41FA5}">
                      <a16:colId xmlns:a16="http://schemas.microsoft.com/office/drawing/2014/main" val="3355475262"/>
                    </a:ext>
                  </a:extLst>
                </a:gridCol>
                <a:gridCol w="2353456">
                  <a:extLst>
                    <a:ext uri="{9D8B030D-6E8A-4147-A177-3AD203B41FA5}">
                      <a16:colId xmlns:a16="http://schemas.microsoft.com/office/drawing/2014/main" val="480234279"/>
                    </a:ext>
                  </a:extLst>
                </a:gridCol>
                <a:gridCol w="2818150">
                  <a:extLst>
                    <a:ext uri="{9D8B030D-6E8A-4147-A177-3AD203B41FA5}">
                      <a16:colId xmlns:a16="http://schemas.microsoft.com/office/drawing/2014/main" val="1785948628"/>
                    </a:ext>
                  </a:extLst>
                </a:gridCol>
                <a:gridCol w="2008682">
                  <a:extLst>
                    <a:ext uri="{9D8B030D-6E8A-4147-A177-3AD203B41FA5}">
                      <a16:colId xmlns:a16="http://schemas.microsoft.com/office/drawing/2014/main" val="1699697304"/>
                    </a:ext>
                  </a:extLst>
                </a:gridCol>
                <a:gridCol w="2803161">
                  <a:extLst>
                    <a:ext uri="{9D8B030D-6E8A-4147-A177-3AD203B41FA5}">
                      <a16:colId xmlns:a16="http://schemas.microsoft.com/office/drawing/2014/main" val="2086026975"/>
                    </a:ext>
                  </a:extLst>
                </a:gridCol>
                <a:gridCol w="2736797">
                  <a:extLst>
                    <a:ext uri="{9D8B030D-6E8A-4147-A177-3AD203B41FA5}">
                      <a16:colId xmlns:a16="http://schemas.microsoft.com/office/drawing/2014/main" val="2148099755"/>
                    </a:ext>
                  </a:extLst>
                </a:gridCol>
              </a:tblGrid>
              <a:tr h="350797">
                <a:tc>
                  <a:txBody>
                    <a:bodyPr/>
                    <a:lstStyle/>
                    <a:p>
                      <a:pPr algn="ctr"/>
                      <a:r>
                        <a:rPr lang="en-US" sz="2700" b="1" noProof="0" dirty="0"/>
                        <a:t>max/min</a:t>
                      </a:r>
                    </a:p>
                  </a:txBody>
                  <a:tcPr marL="137160" marR="137160" marT="68580" marB="68580"/>
                </a:tc>
                <a:tc>
                  <a:txBody>
                    <a:bodyPr/>
                    <a:lstStyle/>
                    <a:p>
                      <a:pPr algn="ctr"/>
                      <a:r>
                        <a:rPr lang="en-US" sz="2700" noProof="0" dirty="0"/>
                        <a:t>min</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extLst>
                  <a:ext uri="{0D108BD9-81ED-4DB2-BD59-A6C34878D82A}">
                    <a16:rowId xmlns:a16="http://schemas.microsoft.com/office/drawing/2014/main" val="536091710"/>
                  </a:ext>
                </a:extLst>
              </a:tr>
              <a:tr h="350797">
                <a:tc>
                  <a:txBody>
                    <a:bodyPr/>
                    <a:lstStyle/>
                    <a:p>
                      <a:pPr algn="ctr"/>
                      <a:r>
                        <a:rPr lang="en-US" sz="2700" b="1" noProof="0" dirty="0"/>
                        <a:t>Weight </a:t>
                      </a:r>
                    </a:p>
                  </a:txBody>
                  <a:tcPr marL="137160" marR="137160" marT="68580" marB="68580"/>
                </a:tc>
                <a:tc>
                  <a:txBody>
                    <a:bodyPr/>
                    <a:lstStyle/>
                    <a:p>
                      <a:pPr algn="ctr"/>
                      <a:r>
                        <a:rPr lang="en-US" sz="2800" noProof="0" dirty="0"/>
                        <a:t>40.3%</a:t>
                      </a:r>
                      <a:endParaRPr lang="en-US" sz="2700" noProof="0" dirty="0"/>
                    </a:p>
                  </a:txBody>
                  <a:tcPr marL="137160" marR="137160" marT="68580" marB="68580"/>
                </a:tc>
                <a:tc>
                  <a:txBody>
                    <a:bodyPr/>
                    <a:lstStyle/>
                    <a:p>
                      <a:pPr algn="ctr"/>
                      <a:r>
                        <a:rPr lang="en-US" sz="2800" noProof="0" dirty="0"/>
                        <a:t>25.9%</a:t>
                      </a:r>
                      <a:endParaRPr lang="en-US" sz="2700" noProof="0" dirty="0"/>
                    </a:p>
                  </a:txBody>
                  <a:tcPr marL="137160" marR="137160" marT="68580" marB="68580"/>
                </a:tc>
                <a:tc>
                  <a:txBody>
                    <a:bodyPr/>
                    <a:lstStyle/>
                    <a:p>
                      <a:pPr algn="ctr"/>
                      <a:r>
                        <a:rPr lang="en-US" sz="2800" noProof="0" dirty="0"/>
                        <a:t>9.1%</a:t>
                      </a:r>
                      <a:endParaRPr lang="en-US" sz="2700" noProof="0" dirty="0"/>
                    </a:p>
                  </a:txBody>
                  <a:tcPr marL="137160" marR="137160" marT="68580" marB="68580"/>
                </a:tc>
                <a:tc>
                  <a:txBody>
                    <a:bodyPr/>
                    <a:lstStyle/>
                    <a:p>
                      <a:pPr algn="ctr"/>
                      <a:r>
                        <a:rPr lang="en-US" sz="2800" noProof="0" dirty="0"/>
                        <a:t>3.5%</a:t>
                      </a:r>
                      <a:endParaRPr lang="en-US" sz="2700" noProof="0" dirty="0"/>
                    </a:p>
                  </a:txBody>
                  <a:tcPr marL="137160" marR="137160" marT="68580" marB="68580"/>
                </a:tc>
                <a:tc>
                  <a:txBody>
                    <a:bodyPr/>
                    <a:lstStyle/>
                    <a:p>
                      <a:pPr algn="ctr"/>
                      <a:r>
                        <a:rPr lang="en-US" sz="2800" noProof="0" dirty="0"/>
                        <a:t>5.5%</a:t>
                      </a:r>
                      <a:endParaRPr lang="en-US" sz="2700" noProof="0" dirty="0"/>
                    </a:p>
                  </a:txBody>
                  <a:tcPr marL="137160" marR="137160" marT="68580" marB="68580"/>
                </a:tc>
                <a:tc>
                  <a:txBody>
                    <a:bodyPr/>
                    <a:lstStyle/>
                    <a:p>
                      <a:pPr algn="ctr"/>
                      <a:r>
                        <a:rPr lang="en-US" sz="2700" noProof="0" dirty="0"/>
                        <a:t>15.6</a:t>
                      </a:r>
                      <a:r>
                        <a:rPr lang="en-US" sz="2400" noProof="0" dirty="0"/>
                        <a:t>%</a:t>
                      </a:r>
                      <a:endParaRPr lang="en-US" sz="2700" noProof="0" dirty="0"/>
                    </a:p>
                  </a:txBody>
                  <a:tcPr marL="137160" marR="137160" marT="68580" marB="68580"/>
                </a:tc>
                <a:extLst>
                  <a:ext uri="{0D108BD9-81ED-4DB2-BD59-A6C34878D82A}">
                    <a16:rowId xmlns:a16="http://schemas.microsoft.com/office/drawing/2014/main" val="2136162233"/>
                  </a:ext>
                </a:extLst>
              </a:tr>
            </a:tbl>
          </a:graphicData>
        </a:graphic>
      </p:graphicFrame>
    </p:spTree>
    <p:extLst>
      <p:ext uri="{BB962C8B-B14F-4D97-AF65-F5344CB8AC3E}">
        <p14:creationId xmlns:p14="http://schemas.microsoft.com/office/powerpoint/2010/main" val="194743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801D-CBC6-37BF-EE57-C7219C576FCF}"/>
            </a:ext>
          </a:extLst>
        </p:cNvPr>
        <p:cNvGrpSpPr/>
        <p:nvPr/>
      </p:nvGrpSpPr>
      <p:grpSpPr>
        <a:xfrm>
          <a:off x="0" y="0"/>
          <a:ext cx="0" cy="0"/>
          <a:chOff x="0" y="0"/>
          <a:chExt cx="0" cy="0"/>
        </a:xfrm>
      </p:grpSpPr>
      <p:sp>
        <p:nvSpPr>
          <p:cNvPr id="28" name="Explosion : 8 points 27">
            <a:extLst>
              <a:ext uri="{FF2B5EF4-FFF2-40B4-BE49-F238E27FC236}">
                <a16:creationId xmlns:a16="http://schemas.microsoft.com/office/drawing/2014/main" id="{1FDA1D36-8631-8169-D2B5-D95DBC219E57}"/>
              </a:ext>
            </a:extLst>
          </p:cNvPr>
          <p:cNvSpPr/>
          <p:nvPr/>
        </p:nvSpPr>
        <p:spPr>
          <a:xfrm>
            <a:off x="11039781" y="4182673"/>
            <a:ext cx="1942123" cy="2263170"/>
          </a:xfrm>
          <a:prstGeom prst="irregularSeal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Espace réservé du numéro de diapositive 4">
            <a:extLst>
              <a:ext uri="{FF2B5EF4-FFF2-40B4-BE49-F238E27FC236}">
                <a16:creationId xmlns:a16="http://schemas.microsoft.com/office/drawing/2014/main" id="{8AF88FC2-86E6-B2F9-D29B-FC93934D7896}"/>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fld id="{EF638697-95BF-4A22-A184-226172814C3E}" type="slidenum">
              <a:rPr lang="en-US" sz="2800" b="1" noProof="0" smtClean="0">
                <a:solidFill>
                  <a:schemeClr val="bg1"/>
                </a:solidFill>
              </a:rPr>
              <a:pPr>
                <a:defRPr/>
              </a:pPr>
              <a:t>3</a:t>
            </a:fld>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BE723801-7681-1086-5665-95C61C96ED41}"/>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482AB2B5-4F57-23C8-53C2-DE575DF83200}"/>
              </a:ext>
            </a:extLst>
          </p:cNvPr>
          <p:cNvSpPr>
            <a:spLocks noGrp="1"/>
          </p:cNvSpPr>
          <p:nvPr>
            <p:ph type="title"/>
          </p:nvPr>
        </p:nvSpPr>
        <p:spPr>
          <a:xfrm>
            <a:off x="2876550" y="68717"/>
            <a:ext cx="12534900" cy="1714500"/>
          </a:xfrm>
        </p:spPr>
        <p:txBody>
          <a:bodyPr/>
          <a:lstStyle/>
          <a:p>
            <a:pPr algn="ctr"/>
            <a:r>
              <a:rPr lang="en-US" noProof="0" dirty="0"/>
              <a:t>Introduction</a:t>
            </a:r>
          </a:p>
        </p:txBody>
      </p:sp>
      <p:pic>
        <p:nvPicPr>
          <p:cNvPr id="2" name="Image 1" descr="Une image contenant capture d’écran, Graphique, conception&#10;&#10;Description générée automatiquement">
            <a:extLst>
              <a:ext uri="{FF2B5EF4-FFF2-40B4-BE49-F238E27FC236}">
                <a16:creationId xmlns:a16="http://schemas.microsoft.com/office/drawing/2014/main" id="{D9E8E0A3-5053-73AA-5BBB-0EA82F442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400358" y="2410905"/>
            <a:ext cx="3867794" cy="3867794"/>
          </a:xfrm>
          <a:prstGeom prst="rect">
            <a:avLst/>
          </a:prstGeom>
        </p:spPr>
      </p:pic>
      <p:pic>
        <p:nvPicPr>
          <p:cNvPr id="4" name="Image 3" descr="Une image contenant capture d’écran, Graphique, conception&#10;&#10;Description générée automatiquement">
            <a:extLst>
              <a:ext uri="{FF2B5EF4-FFF2-40B4-BE49-F238E27FC236}">
                <a16:creationId xmlns:a16="http://schemas.microsoft.com/office/drawing/2014/main" id="{6472A97A-1F06-85E1-70E9-33E6EC7C9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95395" y="2643866"/>
            <a:ext cx="4239328" cy="4239328"/>
          </a:xfrm>
          <a:prstGeom prst="rect">
            <a:avLst/>
          </a:prstGeom>
        </p:spPr>
      </p:pic>
      <p:pic>
        <p:nvPicPr>
          <p:cNvPr id="8" name="Image 7" descr="Une image contenant capture d’écran, Graphique, conception&#10;&#10;Description générée automatiquement">
            <a:extLst>
              <a:ext uri="{FF2B5EF4-FFF2-40B4-BE49-F238E27FC236}">
                <a16:creationId xmlns:a16="http://schemas.microsoft.com/office/drawing/2014/main" id="{D8FE05EE-495C-C602-7AD5-4793A66EB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06103" y="3192758"/>
            <a:ext cx="4569853" cy="4569853"/>
          </a:xfrm>
          <a:prstGeom prst="rect">
            <a:avLst/>
          </a:prstGeom>
        </p:spPr>
      </p:pic>
      <p:pic>
        <p:nvPicPr>
          <p:cNvPr id="9" name="Image 8" descr="Une image contenant capture d’écran, Graphique, conception&#10;&#10;Description générée automatiquement">
            <a:extLst>
              <a:ext uri="{FF2B5EF4-FFF2-40B4-BE49-F238E27FC236}">
                <a16:creationId xmlns:a16="http://schemas.microsoft.com/office/drawing/2014/main" id="{9138E11A-DB7B-0B17-6CEE-2229447B0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33475" y="3334381"/>
            <a:ext cx="4260736" cy="4260736"/>
          </a:xfrm>
          <a:prstGeom prst="rect">
            <a:avLst/>
          </a:prstGeom>
        </p:spPr>
      </p:pic>
      <p:pic>
        <p:nvPicPr>
          <p:cNvPr id="10" name="Image 9" descr="Une image contenant capture d’écran, Graphique, conception&#10;&#10;Description générée automatiquement">
            <a:extLst>
              <a:ext uri="{FF2B5EF4-FFF2-40B4-BE49-F238E27FC236}">
                <a16:creationId xmlns:a16="http://schemas.microsoft.com/office/drawing/2014/main" id="{57512745-9932-E145-AB95-791CC19A3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69166" y="3743325"/>
            <a:ext cx="4569853" cy="4569853"/>
          </a:xfrm>
          <a:prstGeom prst="rect">
            <a:avLst/>
          </a:prstGeom>
        </p:spPr>
      </p:pic>
      <p:pic>
        <p:nvPicPr>
          <p:cNvPr id="11" name="Image 10" descr="Une image contenant capture d’écran, Graphique, conception&#10;&#10;Description générée automatiquement">
            <a:extLst>
              <a:ext uri="{FF2B5EF4-FFF2-40B4-BE49-F238E27FC236}">
                <a16:creationId xmlns:a16="http://schemas.microsoft.com/office/drawing/2014/main" id="{113D8752-EC14-BB57-3ABD-43414B0ED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5130" y="4385263"/>
            <a:ext cx="4569853" cy="4569853"/>
          </a:xfrm>
          <a:prstGeom prst="rect">
            <a:avLst/>
          </a:prstGeom>
        </p:spPr>
      </p:pic>
      <p:pic>
        <p:nvPicPr>
          <p:cNvPr id="12" name="Image 11" descr="Une image contenant capture d’écran, Graphique, conception&#10;&#10;Description générée automatiquement">
            <a:extLst>
              <a:ext uri="{FF2B5EF4-FFF2-40B4-BE49-F238E27FC236}">
                <a16:creationId xmlns:a16="http://schemas.microsoft.com/office/drawing/2014/main" id="{F70C7E80-2F51-D346-0BCF-B61919CBB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77582" y="4743922"/>
            <a:ext cx="5033259" cy="5033259"/>
          </a:xfrm>
          <a:prstGeom prst="rect">
            <a:avLst/>
          </a:prstGeom>
        </p:spPr>
      </p:pic>
      <p:sp>
        <p:nvSpPr>
          <p:cNvPr id="13" name="ZoneTexte 12">
            <a:extLst>
              <a:ext uri="{FF2B5EF4-FFF2-40B4-BE49-F238E27FC236}">
                <a16:creationId xmlns:a16="http://schemas.microsoft.com/office/drawing/2014/main" id="{A39B95FB-966D-5162-23D7-9A2096081AD5}"/>
              </a:ext>
            </a:extLst>
          </p:cNvPr>
          <p:cNvSpPr txBox="1"/>
          <p:nvPr/>
        </p:nvSpPr>
        <p:spPr>
          <a:xfrm>
            <a:off x="1475870" y="1363279"/>
            <a:ext cx="5878379" cy="1200329"/>
          </a:xfrm>
          <a:prstGeom prst="rect">
            <a:avLst/>
          </a:prstGeom>
          <a:noFill/>
        </p:spPr>
        <p:txBody>
          <a:bodyPr wrap="square" lIns="91440" tIns="45720" rIns="91440" bIns="45720" rtlCol="0" anchor="t">
            <a:spAutoFit/>
          </a:bodyPr>
          <a:lstStyle/>
          <a:p>
            <a:r>
              <a:rPr lang="en-US" sz="3600" b="1" noProof="0" dirty="0"/>
              <a:t>Medical equipment fleet in a mid to large-sized hospital.</a:t>
            </a:r>
          </a:p>
        </p:txBody>
      </p:sp>
      <p:pic>
        <p:nvPicPr>
          <p:cNvPr id="15" name="Graphique 14" descr="Point d’interrogation avec un remplissage uni">
            <a:extLst>
              <a:ext uri="{FF2B5EF4-FFF2-40B4-BE49-F238E27FC236}">
                <a16:creationId xmlns:a16="http://schemas.microsoft.com/office/drawing/2014/main" id="{232D6FF9-03B5-9DB7-11EA-4A6C2DCC81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39781" y="1572380"/>
            <a:ext cx="1861283" cy="1861283"/>
          </a:xfrm>
          <a:prstGeom prst="rect">
            <a:avLst/>
          </a:prstGeom>
        </p:spPr>
      </p:pic>
      <p:sp>
        <p:nvSpPr>
          <p:cNvPr id="26" name="Ellipse 25">
            <a:extLst>
              <a:ext uri="{FF2B5EF4-FFF2-40B4-BE49-F238E27FC236}">
                <a16:creationId xmlns:a16="http://schemas.microsoft.com/office/drawing/2014/main" id="{C032BBE4-C999-A0E4-BCAB-B4AA11B536B4}"/>
              </a:ext>
            </a:extLst>
          </p:cNvPr>
          <p:cNvSpPr/>
          <p:nvPr/>
        </p:nvSpPr>
        <p:spPr>
          <a:xfrm>
            <a:off x="10224972" y="3743325"/>
            <a:ext cx="3619817" cy="313987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ZoneTexte 26">
            <a:extLst>
              <a:ext uri="{FF2B5EF4-FFF2-40B4-BE49-F238E27FC236}">
                <a16:creationId xmlns:a16="http://schemas.microsoft.com/office/drawing/2014/main" id="{A1BF014A-B16D-64EF-878F-5104945BEB44}"/>
              </a:ext>
            </a:extLst>
          </p:cNvPr>
          <p:cNvSpPr txBox="1"/>
          <p:nvPr/>
        </p:nvSpPr>
        <p:spPr>
          <a:xfrm>
            <a:off x="11039781" y="4902478"/>
            <a:ext cx="2547430" cy="137622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Failures</a:t>
            </a:r>
          </a:p>
        </p:txBody>
      </p:sp>
    </p:spTree>
    <p:extLst>
      <p:ext uri="{BB962C8B-B14F-4D97-AF65-F5344CB8AC3E}">
        <p14:creationId xmlns:p14="http://schemas.microsoft.com/office/powerpoint/2010/main" val="20739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9"/>
                                          </p:stCondLst>
                                        </p:cTn>
                                        <p:tgtEl>
                                          <p:spTgt spid="26"/>
                                        </p:tgtEl>
                                        <p:attrNameLst>
                                          <p:attrName>style.visibility</p:attrName>
                                        </p:attrNameLst>
                                      </p:cBhvr>
                                      <p:to>
                                        <p:strVal val="visible"/>
                                      </p:to>
                                    </p:set>
                                  </p:childTnLst>
                                </p:cTn>
                              </p:par>
                            </p:childTnLst>
                          </p:cTn>
                        </p:par>
                        <p:par>
                          <p:cTn id="7" fill="hold">
                            <p:stCondLst>
                              <p:cond delay="2010"/>
                            </p:stCondLst>
                            <p:childTnLst>
                              <p:par>
                                <p:cTn id="8" presetID="53" presetClass="entr" presetSubtype="16" fill="hold" grpId="0" nodeType="afterEffect">
                                  <p:stCondLst>
                                    <p:cond delay="500"/>
                                  </p:stCondLst>
                                  <p:childTnLst>
                                    <p:set>
                                      <p:cBhvr>
                                        <p:cTn id="9" dur="1" fill="hold">
                                          <p:stCondLst>
                                            <p:cond delay="0"/>
                                          </p:stCondLst>
                                        </p:cTn>
                                        <p:tgtEl>
                                          <p:spTgt spid="28"/>
                                        </p:tgtEl>
                                        <p:attrNameLst>
                                          <p:attrName>style.visibility</p:attrName>
                                        </p:attrNameLst>
                                      </p:cBhvr>
                                      <p:to>
                                        <p:strVal val="visible"/>
                                      </p:to>
                                    </p:set>
                                    <p:anim calcmode="lin" valueType="num">
                                      <p:cBhvr>
                                        <p:cTn id="10" dur="250" fill="hold"/>
                                        <p:tgtEl>
                                          <p:spTgt spid="28"/>
                                        </p:tgtEl>
                                        <p:attrNameLst>
                                          <p:attrName>ppt_w</p:attrName>
                                        </p:attrNameLst>
                                      </p:cBhvr>
                                      <p:tavLst>
                                        <p:tav tm="0">
                                          <p:val>
                                            <p:fltVal val="0"/>
                                          </p:val>
                                        </p:tav>
                                        <p:tav tm="100000">
                                          <p:val>
                                            <p:strVal val="#ppt_w"/>
                                          </p:val>
                                        </p:tav>
                                      </p:tavLst>
                                    </p:anim>
                                    <p:anim calcmode="lin" valueType="num">
                                      <p:cBhvr>
                                        <p:cTn id="11" dur="250" fill="hold"/>
                                        <p:tgtEl>
                                          <p:spTgt spid="28"/>
                                        </p:tgtEl>
                                        <p:attrNameLst>
                                          <p:attrName>ppt_h</p:attrName>
                                        </p:attrNameLst>
                                      </p:cBhvr>
                                      <p:tavLst>
                                        <p:tav tm="0">
                                          <p:val>
                                            <p:fltVal val="0"/>
                                          </p:val>
                                        </p:tav>
                                        <p:tav tm="100000">
                                          <p:val>
                                            <p:strVal val="#ppt_h"/>
                                          </p:val>
                                        </p:tav>
                                      </p:tavLst>
                                    </p:anim>
                                    <p:animEffect transition="in" filter="fade">
                                      <p:cBhvr>
                                        <p:cTn id="12" dur="250"/>
                                        <p:tgtEl>
                                          <p:spTgt spid="28"/>
                                        </p:tgtEl>
                                      </p:cBhvr>
                                    </p:animEffect>
                                  </p:childTnLst>
                                </p:cTn>
                              </p:par>
                            </p:childTnLst>
                          </p:cTn>
                        </p:par>
                        <p:par>
                          <p:cTn id="13" fill="hold">
                            <p:stCondLst>
                              <p:cond delay="2760"/>
                            </p:stCondLst>
                            <p:childTnLst>
                              <p:par>
                                <p:cTn id="14" presetID="1" presetClass="entr" presetSubtype="0" fill="hold" grpId="0" nodeType="afterEffect">
                                  <p:stCondLst>
                                    <p:cond delay="5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3260"/>
                            </p:stCondLst>
                            <p:childTnLst>
                              <p:par>
                                <p:cTn id="17" presetID="3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 calcmode="lin" valueType="num">
                                      <p:cBhvr>
                                        <p:cTn id="21" dur="500" fill="hold"/>
                                        <p:tgtEl>
                                          <p:spTgt spid="15"/>
                                        </p:tgtEl>
                                        <p:attrNameLst>
                                          <p:attrName>style.rotation</p:attrName>
                                        </p:attrNameLst>
                                      </p:cBhvr>
                                      <p:tavLst>
                                        <p:tav tm="0">
                                          <p:val>
                                            <p:fltVal val="90"/>
                                          </p:val>
                                        </p:tav>
                                        <p:tav tm="100000">
                                          <p:val>
                                            <p:fltVal val="0"/>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1A2D-1316-B7E1-EA3E-396CE5875F4D}"/>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EBA01F62-A8BC-FDDA-30BE-D9CA14EB61E7}"/>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dirty="0">
                <a:solidFill>
                  <a:schemeClr val="bg1"/>
                </a:solidFill>
              </a:rPr>
              <a:t>24</a:t>
            </a:r>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B9A9F1C8-6D2F-4D6C-6C5A-396EE7A5F144}"/>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10C41B70-BA61-DBB8-E883-ACCE72D5E9B5}"/>
              </a:ext>
            </a:extLst>
          </p:cNvPr>
          <p:cNvSpPr>
            <a:spLocks noGrp="1"/>
          </p:cNvSpPr>
          <p:nvPr>
            <p:ph type="title"/>
          </p:nvPr>
        </p:nvSpPr>
        <p:spPr>
          <a:xfrm>
            <a:off x="2876550" y="564017"/>
            <a:ext cx="12534900" cy="1714500"/>
          </a:xfrm>
        </p:spPr>
        <p:txBody>
          <a:bodyPr/>
          <a:lstStyle/>
          <a:p>
            <a:pPr algn="ctr"/>
            <a:r>
              <a:rPr lang="en-US" noProof="0" dirty="0"/>
              <a:t>Results</a:t>
            </a:r>
          </a:p>
        </p:txBody>
      </p:sp>
      <p:graphicFrame>
        <p:nvGraphicFramePr>
          <p:cNvPr id="8" name="Tableau 7">
            <a:extLst>
              <a:ext uri="{FF2B5EF4-FFF2-40B4-BE49-F238E27FC236}">
                <a16:creationId xmlns:a16="http://schemas.microsoft.com/office/drawing/2014/main" id="{9AC5F13F-44D4-C342-CE81-31F4D58A3625}"/>
              </a:ext>
            </a:extLst>
          </p:cNvPr>
          <p:cNvGraphicFramePr>
            <a:graphicFrameLocks noGrp="1"/>
          </p:cNvGraphicFramePr>
          <p:nvPr>
            <p:extLst>
              <p:ext uri="{D42A27DB-BD31-4B8C-83A1-F6EECF244321}">
                <p14:modId xmlns:p14="http://schemas.microsoft.com/office/powerpoint/2010/main" val="438913424"/>
              </p:ext>
            </p:extLst>
          </p:nvPr>
        </p:nvGraphicFramePr>
        <p:xfrm>
          <a:off x="200024"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graphicFrame>
        <p:nvGraphicFramePr>
          <p:cNvPr id="4" name="Tableau 3">
            <a:extLst>
              <a:ext uri="{FF2B5EF4-FFF2-40B4-BE49-F238E27FC236}">
                <a16:creationId xmlns:a16="http://schemas.microsoft.com/office/drawing/2014/main" id="{F8BDE4B7-0F61-9E95-8B00-2C56DA9F903D}"/>
              </a:ext>
            </a:extLst>
          </p:cNvPr>
          <p:cNvGraphicFramePr>
            <a:graphicFrameLocks noGrp="1"/>
          </p:cNvGraphicFramePr>
          <p:nvPr>
            <p:extLst>
              <p:ext uri="{D42A27DB-BD31-4B8C-83A1-F6EECF244321}">
                <p14:modId xmlns:p14="http://schemas.microsoft.com/office/powerpoint/2010/main" val="2544976452"/>
              </p:ext>
            </p:extLst>
          </p:nvPr>
        </p:nvGraphicFramePr>
        <p:xfrm>
          <a:off x="4841423"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endParaRPr lang="en-US" sz="2800" b="1" noProof="0" dirty="0"/>
                    </a:p>
                    <a:p>
                      <a:pPr algn="ctr"/>
                      <a:r>
                        <a:rPr lang="en-US" sz="4400" b="1" noProof="0" dirty="0">
                          <a:solidFill>
                            <a:schemeClr val="tx1"/>
                          </a:solidFill>
                        </a:rPr>
                        <a:t>-</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chemeClr val="tx1"/>
                          </a:solidFill>
                        </a:rPr>
                        <a:t>-</a:t>
                      </a:r>
                    </a:p>
                  </a:txBody>
                  <a:tcPr/>
                </a:tc>
                <a:extLst>
                  <a:ext uri="{0D108BD9-81ED-4DB2-BD59-A6C34878D82A}">
                    <a16:rowId xmlns:a16="http://schemas.microsoft.com/office/drawing/2014/main" val="615405066"/>
                  </a:ext>
                </a:extLst>
              </a:tr>
            </a:tbl>
          </a:graphicData>
        </a:graphic>
      </p:graphicFrame>
      <p:graphicFrame>
        <p:nvGraphicFramePr>
          <p:cNvPr id="9" name="Tableau 8">
            <a:extLst>
              <a:ext uri="{FF2B5EF4-FFF2-40B4-BE49-F238E27FC236}">
                <a16:creationId xmlns:a16="http://schemas.microsoft.com/office/drawing/2014/main" id="{9E6F500B-028C-4269-46F4-AED951E115FF}"/>
              </a:ext>
            </a:extLst>
          </p:cNvPr>
          <p:cNvGraphicFramePr>
            <a:graphicFrameLocks noGrp="1"/>
          </p:cNvGraphicFramePr>
          <p:nvPr>
            <p:extLst>
              <p:ext uri="{D42A27DB-BD31-4B8C-83A1-F6EECF244321}">
                <p14:modId xmlns:p14="http://schemas.microsoft.com/office/powerpoint/2010/main" val="2003862175"/>
              </p:ext>
            </p:extLst>
          </p:nvPr>
        </p:nvGraphicFramePr>
        <p:xfrm>
          <a:off x="9482822"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615405066"/>
                  </a:ext>
                </a:extLst>
              </a:tr>
            </a:tbl>
          </a:graphicData>
        </a:graphic>
      </p:graphicFrame>
      <p:graphicFrame>
        <p:nvGraphicFramePr>
          <p:cNvPr id="10" name="Tableau 9">
            <a:extLst>
              <a:ext uri="{FF2B5EF4-FFF2-40B4-BE49-F238E27FC236}">
                <a16:creationId xmlns:a16="http://schemas.microsoft.com/office/drawing/2014/main" id="{7058D631-DA77-DDBE-F575-37526E6D8451}"/>
              </a:ext>
            </a:extLst>
          </p:cNvPr>
          <p:cNvGraphicFramePr>
            <a:graphicFrameLocks noGrp="1"/>
          </p:cNvGraphicFramePr>
          <p:nvPr>
            <p:extLst>
              <p:ext uri="{D42A27DB-BD31-4B8C-83A1-F6EECF244321}">
                <p14:modId xmlns:p14="http://schemas.microsoft.com/office/powerpoint/2010/main" val="1073675088"/>
              </p:ext>
            </p:extLst>
          </p:nvPr>
        </p:nvGraphicFramePr>
        <p:xfrm>
          <a:off x="14143271"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615405066"/>
                  </a:ext>
                </a:extLst>
              </a:tr>
            </a:tbl>
          </a:graphicData>
        </a:graphic>
      </p:graphicFrame>
      <p:sp>
        <p:nvSpPr>
          <p:cNvPr id="11" name="ZoneTexte 10">
            <a:extLst>
              <a:ext uri="{FF2B5EF4-FFF2-40B4-BE49-F238E27FC236}">
                <a16:creationId xmlns:a16="http://schemas.microsoft.com/office/drawing/2014/main" id="{43E1A233-DD6F-C4F5-42D6-D3B37A1704AB}"/>
              </a:ext>
            </a:extLst>
          </p:cNvPr>
          <p:cNvSpPr txBox="1"/>
          <p:nvPr/>
        </p:nvSpPr>
        <p:spPr>
          <a:xfrm>
            <a:off x="400050" y="8267700"/>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AHP</a:t>
            </a:r>
          </a:p>
        </p:txBody>
      </p:sp>
      <p:sp>
        <p:nvSpPr>
          <p:cNvPr id="12" name="ZoneTexte 11">
            <a:extLst>
              <a:ext uri="{FF2B5EF4-FFF2-40B4-BE49-F238E27FC236}">
                <a16:creationId xmlns:a16="http://schemas.microsoft.com/office/drawing/2014/main" id="{DA6D70F4-DC6F-CFB3-8125-F653CDFE5937}"/>
              </a:ext>
            </a:extLst>
          </p:cNvPr>
          <p:cNvSpPr txBox="1"/>
          <p:nvPr/>
        </p:nvSpPr>
        <p:spPr>
          <a:xfrm>
            <a:off x="9788976" y="8220075"/>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MACBETH</a:t>
            </a:r>
          </a:p>
        </p:txBody>
      </p:sp>
      <p:sp>
        <p:nvSpPr>
          <p:cNvPr id="13" name="ZoneTexte 12">
            <a:extLst>
              <a:ext uri="{FF2B5EF4-FFF2-40B4-BE49-F238E27FC236}">
                <a16:creationId xmlns:a16="http://schemas.microsoft.com/office/drawing/2014/main" id="{9E3C5BBD-6CD6-6CA8-9F4B-E0C14D166265}"/>
              </a:ext>
            </a:extLst>
          </p:cNvPr>
          <p:cNvSpPr txBox="1"/>
          <p:nvPr/>
        </p:nvSpPr>
        <p:spPr>
          <a:xfrm>
            <a:off x="5094513" y="8267700"/>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ELECTRE II</a:t>
            </a:r>
          </a:p>
        </p:txBody>
      </p:sp>
      <p:sp>
        <p:nvSpPr>
          <p:cNvPr id="14" name="ZoneTexte 13">
            <a:extLst>
              <a:ext uri="{FF2B5EF4-FFF2-40B4-BE49-F238E27FC236}">
                <a16:creationId xmlns:a16="http://schemas.microsoft.com/office/drawing/2014/main" id="{90ED121F-99EE-0618-572F-99133E2263C4}"/>
              </a:ext>
            </a:extLst>
          </p:cNvPr>
          <p:cNvSpPr txBox="1"/>
          <p:nvPr/>
        </p:nvSpPr>
        <p:spPr>
          <a:xfrm>
            <a:off x="14396361" y="8220075"/>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PROMETHEE</a:t>
            </a:r>
          </a:p>
        </p:txBody>
      </p:sp>
      <p:sp>
        <p:nvSpPr>
          <p:cNvPr id="2" name="Ellipse 1">
            <a:extLst>
              <a:ext uri="{FF2B5EF4-FFF2-40B4-BE49-F238E27FC236}">
                <a16:creationId xmlns:a16="http://schemas.microsoft.com/office/drawing/2014/main" id="{C8369E17-08AA-87F3-BD85-C119655D4994}"/>
              </a:ext>
            </a:extLst>
          </p:cNvPr>
          <p:cNvSpPr/>
          <p:nvPr/>
        </p:nvSpPr>
        <p:spPr>
          <a:xfrm>
            <a:off x="-114300" y="3342807"/>
            <a:ext cx="9144000" cy="13909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Ellipse 14">
            <a:extLst>
              <a:ext uri="{FF2B5EF4-FFF2-40B4-BE49-F238E27FC236}">
                <a16:creationId xmlns:a16="http://schemas.microsoft.com/office/drawing/2014/main" id="{289779D2-0D9B-27B4-7BE1-AECE99AEF263}"/>
              </a:ext>
            </a:extLst>
          </p:cNvPr>
          <p:cNvSpPr/>
          <p:nvPr/>
        </p:nvSpPr>
        <p:spPr>
          <a:xfrm>
            <a:off x="9344024" y="4733785"/>
            <a:ext cx="3984418" cy="13909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Ellipse 15">
            <a:extLst>
              <a:ext uri="{FF2B5EF4-FFF2-40B4-BE49-F238E27FC236}">
                <a16:creationId xmlns:a16="http://schemas.microsoft.com/office/drawing/2014/main" id="{40BF68B3-198A-FDB0-FF0E-DCD835E677B4}"/>
              </a:ext>
            </a:extLst>
          </p:cNvPr>
          <p:cNvSpPr/>
          <p:nvPr/>
        </p:nvSpPr>
        <p:spPr>
          <a:xfrm>
            <a:off x="13879043" y="6186157"/>
            <a:ext cx="3984418" cy="13909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02876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par>
                          <p:cTn id="8" fill="hold">
                            <p:stCondLst>
                              <p:cond delay="2500"/>
                            </p:stCondLst>
                            <p:childTnLst>
                              <p:par>
                                <p:cTn id="9" presetID="21" presetClass="entr" presetSubtype="1"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500"/>
                                        <p:tgtEl>
                                          <p:spTgt spid="15"/>
                                        </p:tgtEl>
                                      </p:cBhvr>
                                    </p:animEffect>
                                  </p:childTnLst>
                                </p:cTn>
                              </p:par>
                            </p:childTnLst>
                          </p:cTn>
                        </p:par>
                        <p:par>
                          <p:cTn id="12" fill="hold">
                            <p:stCondLst>
                              <p:cond delay="5000"/>
                            </p:stCondLst>
                            <p:childTnLst>
                              <p:par>
                                <p:cTn id="13" presetID="21" presetClass="entr" presetSubtype="1"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352D0-DC89-A486-54A0-3CE4511D115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1A2F0B-3715-8323-1762-74AE028F610C}"/>
              </a:ext>
            </a:extLst>
          </p:cNvPr>
          <p:cNvSpPr>
            <a:spLocks noGrp="1"/>
          </p:cNvSpPr>
          <p:nvPr>
            <p:ph idx="1"/>
          </p:nvPr>
        </p:nvSpPr>
        <p:spPr>
          <a:xfrm>
            <a:off x="2008747" y="7897416"/>
            <a:ext cx="15289837" cy="1714500"/>
          </a:xfrm>
        </p:spPr>
        <p:txBody>
          <a:bodyPr>
            <a:normAutofit fontScale="85000" lnSpcReduction="20000"/>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571500" indent="-571500" algn="just">
              <a:buFont typeface="Arial" panose="020B0604020202020204" pitchFamily="34" charset="0"/>
              <a:buChar char="•"/>
            </a:pPr>
            <a:r>
              <a:rPr lang="en-US" sz="4400" noProof="0" dirty="0"/>
              <a:t>Each method can give a different result according to its classification </a:t>
            </a:r>
            <a:br>
              <a:rPr lang="en-US" sz="4400" noProof="0" dirty="0"/>
            </a:br>
            <a:r>
              <a:rPr lang="en-US" sz="4400" noProof="0" dirty="0"/>
              <a:t>approach and degree of preference.  </a:t>
            </a:r>
          </a:p>
          <a:p>
            <a:pPr marL="571500" indent="-571500" algn="just">
              <a:buFont typeface="Arial" panose="020B0604020202020204" pitchFamily="34" charset="0"/>
              <a:buChar char="•"/>
            </a:pPr>
            <a:r>
              <a:rPr lang="en-US" sz="4400" noProof="0" dirty="0"/>
              <a:t>The ranking of alternatives is sensitive to the values of criteria scores.</a:t>
            </a:r>
          </a:p>
          <a:p>
            <a:pPr algn="just"/>
            <a:endParaRPr lang="en-US" sz="4200" noProof="0" dirty="0">
              <a:solidFill>
                <a:schemeClr val="tx1"/>
              </a:solidFill>
            </a:endParaRPr>
          </a:p>
        </p:txBody>
      </p:sp>
      <p:sp>
        <p:nvSpPr>
          <p:cNvPr id="5" name="Espace réservé du numéro de diapositive 4">
            <a:extLst>
              <a:ext uri="{FF2B5EF4-FFF2-40B4-BE49-F238E27FC236}">
                <a16:creationId xmlns:a16="http://schemas.microsoft.com/office/drawing/2014/main" id="{5A8BC13B-4BFD-94E8-40F7-1C2B8B567B3E}"/>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dirty="0">
                <a:solidFill>
                  <a:schemeClr val="bg1"/>
                </a:solidFill>
              </a:rPr>
              <a:t>25</a:t>
            </a:r>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0D2E73E1-9BE1-7321-7981-C5E31A3A264B}"/>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B0937B39-5FD3-86A1-C9E6-24291875E901}"/>
              </a:ext>
            </a:extLst>
          </p:cNvPr>
          <p:cNvSpPr>
            <a:spLocks noGrp="1"/>
          </p:cNvSpPr>
          <p:nvPr>
            <p:ph type="title"/>
          </p:nvPr>
        </p:nvSpPr>
        <p:spPr>
          <a:xfrm>
            <a:off x="2576747" y="-203086"/>
            <a:ext cx="12534900" cy="1714500"/>
          </a:xfrm>
        </p:spPr>
        <p:txBody>
          <a:bodyPr/>
          <a:lstStyle/>
          <a:p>
            <a:pPr algn="ctr"/>
            <a:r>
              <a:rPr lang="en-US" noProof="0" dirty="0"/>
              <a:t>Results interpretation</a:t>
            </a:r>
          </a:p>
        </p:txBody>
      </p:sp>
      <p:sp>
        <p:nvSpPr>
          <p:cNvPr id="2" name="Rectangle : coins arrondis 1">
            <a:extLst>
              <a:ext uri="{FF2B5EF4-FFF2-40B4-BE49-F238E27FC236}">
                <a16:creationId xmlns:a16="http://schemas.microsoft.com/office/drawing/2014/main" id="{1059F432-4A74-32D6-791B-AFDE160DEEC5}"/>
              </a:ext>
            </a:extLst>
          </p:cNvPr>
          <p:cNvSpPr/>
          <p:nvPr/>
        </p:nvSpPr>
        <p:spPr>
          <a:xfrm>
            <a:off x="659567" y="1354199"/>
            <a:ext cx="8184630" cy="607517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 coins arrondis 3">
            <a:extLst>
              <a:ext uri="{FF2B5EF4-FFF2-40B4-BE49-F238E27FC236}">
                <a16:creationId xmlns:a16="http://schemas.microsoft.com/office/drawing/2014/main" id="{4D4FA6C7-62B8-45FE-057A-9696B7111D72}"/>
              </a:ext>
            </a:extLst>
          </p:cNvPr>
          <p:cNvSpPr/>
          <p:nvPr/>
        </p:nvSpPr>
        <p:spPr>
          <a:xfrm>
            <a:off x="9330324" y="1354198"/>
            <a:ext cx="8184630" cy="6075171"/>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ZoneTexte 7">
            <a:extLst>
              <a:ext uri="{FF2B5EF4-FFF2-40B4-BE49-F238E27FC236}">
                <a16:creationId xmlns:a16="http://schemas.microsoft.com/office/drawing/2014/main" id="{40E279D8-BEFD-AB99-DFFF-D70C343B4754}"/>
              </a:ext>
            </a:extLst>
          </p:cNvPr>
          <p:cNvSpPr txBox="1"/>
          <p:nvPr/>
        </p:nvSpPr>
        <p:spPr>
          <a:xfrm>
            <a:off x="9653666" y="1511414"/>
            <a:ext cx="7605634" cy="6075170"/>
          </a:xfrm>
          <a:prstGeom prst="rect">
            <a:avLst/>
          </a:prstGeom>
        </p:spPr>
        <p:txBody>
          <a:bodyPr vert="horz" wrap="square" lIns="91440" tIns="45720" rIns="91440" bIns="45720" rtlCol="0">
            <a:normAutofit/>
          </a:bodyPr>
          <a:lstStyle/>
          <a:p>
            <a:pPr algn="just"/>
            <a:r>
              <a:rPr lang="en-US" sz="3600" noProof="0" dirty="0"/>
              <a:t>Over 50 years analysis:</a:t>
            </a:r>
          </a:p>
          <a:p>
            <a:pPr algn="just"/>
            <a:endParaRPr lang="en-US" sz="2800" noProof="0" dirty="0"/>
          </a:p>
          <a:p>
            <a:pPr marL="457200" indent="-457200">
              <a:buFont typeface="Arial" panose="020B0604020202020204" pitchFamily="34" charset="0"/>
              <a:buChar char="•"/>
            </a:pPr>
            <a:r>
              <a:rPr lang="en-US" sz="2800" noProof="0" dirty="0"/>
              <a:t>AHP and ELECTRE II preferred Alternative </a:t>
            </a:r>
            <a:r>
              <a:rPr lang="en-US" sz="2800" b="1" noProof="0" dirty="0">
                <a:solidFill>
                  <a:srgbClr val="C00000"/>
                </a:solidFill>
              </a:rPr>
              <a:t>A</a:t>
            </a:r>
            <a:r>
              <a:rPr lang="en-US" sz="2800" noProof="0" dirty="0">
                <a:solidFill>
                  <a:srgbClr val="C00000"/>
                </a:solidFill>
              </a:rPr>
              <a:t> </a:t>
            </a:r>
            <a:r>
              <a:rPr lang="en-US" sz="2800" noProof="0" dirty="0"/>
              <a:t>:</a:t>
            </a:r>
            <a:br>
              <a:rPr lang="en-US" sz="2800" noProof="0" dirty="0"/>
            </a:br>
            <a:r>
              <a:rPr lang="en-US" sz="2800" noProof="0" dirty="0"/>
              <a:t>Despite that Alternative </a:t>
            </a:r>
            <a:r>
              <a:rPr lang="en-US" sz="2800" b="1" noProof="0" dirty="0">
                <a:solidFill>
                  <a:srgbClr val="C00000"/>
                </a:solidFill>
              </a:rPr>
              <a:t>A</a:t>
            </a:r>
            <a:r>
              <a:rPr lang="en-US" sz="2800" noProof="0" dirty="0"/>
              <a:t> Costs more, It had higher scores for the rest of the criteria.</a:t>
            </a:r>
          </a:p>
          <a:p>
            <a:pPr marL="457200" indent="-457200">
              <a:buFont typeface="Arial" panose="020B0604020202020204" pitchFamily="34" charset="0"/>
              <a:buChar char="•"/>
            </a:pPr>
            <a:endParaRPr lang="en-US" sz="2800" noProof="0" dirty="0"/>
          </a:p>
          <a:p>
            <a:pPr marL="457200" indent="-457200" algn="just">
              <a:buFont typeface="Arial" panose="020B0604020202020204" pitchFamily="34" charset="0"/>
              <a:buChar char="•"/>
            </a:pPr>
            <a:r>
              <a:rPr lang="en-US" sz="2800" noProof="0" dirty="0"/>
              <a:t>MACBETH preferred Alternative </a:t>
            </a:r>
            <a:r>
              <a:rPr lang="en-US" sz="2800" b="1" noProof="0" dirty="0">
                <a:solidFill>
                  <a:srgbClr val="C00000"/>
                </a:solidFill>
              </a:rPr>
              <a:t>B</a:t>
            </a:r>
            <a:r>
              <a:rPr lang="en-US" sz="2800" noProof="0" dirty="0"/>
              <a:t> (highest weight) for the lowest cost (significant difference between costs after 50 years than after 10 years).</a:t>
            </a:r>
          </a:p>
          <a:p>
            <a:pPr marL="457200" indent="-457200" algn="just">
              <a:buFont typeface="Arial" panose="020B0604020202020204" pitchFamily="34" charset="0"/>
              <a:buChar char="•"/>
            </a:pPr>
            <a:endParaRPr lang="en-US" sz="2800" noProof="0" dirty="0"/>
          </a:p>
          <a:p>
            <a:pPr marL="457200" indent="-457200" algn="just">
              <a:buFont typeface="Arial" panose="020B0604020202020204" pitchFamily="34" charset="0"/>
              <a:buChar char="•"/>
            </a:pPr>
            <a:r>
              <a:rPr lang="en-US" sz="2800" noProof="0" dirty="0"/>
              <a:t>PROMETHEE compromised between the criteria and preferred Alternative </a:t>
            </a:r>
            <a:r>
              <a:rPr lang="en-US" sz="2800" b="1" noProof="0" dirty="0">
                <a:solidFill>
                  <a:srgbClr val="C00000"/>
                </a:solidFill>
              </a:rPr>
              <a:t>C</a:t>
            </a:r>
            <a:r>
              <a:rPr lang="en-US" sz="2800" noProof="0" dirty="0"/>
              <a:t>.</a:t>
            </a:r>
          </a:p>
        </p:txBody>
      </p:sp>
      <p:sp>
        <p:nvSpPr>
          <p:cNvPr id="9" name="ZoneTexte 8">
            <a:extLst>
              <a:ext uri="{FF2B5EF4-FFF2-40B4-BE49-F238E27FC236}">
                <a16:creationId xmlns:a16="http://schemas.microsoft.com/office/drawing/2014/main" id="{303BDFE6-1C5F-AE13-E45F-ADC03F8B5B32}"/>
              </a:ext>
            </a:extLst>
          </p:cNvPr>
          <p:cNvSpPr txBox="1"/>
          <p:nvPr/>
        </p:nvSpPr>
        <p:spPr>
          <a:xfrm>
            <a:off x="1089442" y="1511414"/>
            <a:ext cx="7605634" cy="5132274"/>
          </a:xfrm>
          <a:prstGeom prst="rect">
            <a:avLst/>
          </a:prstGeom>
        </p:spPr>
        <p:txBody>
          <a:bodyPr vert="horz" wrap="square" lIns="91440" tIns="45720" rIns="91440" bIns="45720" rtlCol="0">
            <a:normAutofit/>
          </a:bodyPr>
          <a:lstStyle/>
          <a:p>
            <a:pPr algn="just"/>
            <a:r>
              <a:rPr lang="en-US" sz="3600" noProof="0" dirty="0"/>
              <a:t>Over 10 years analysis:</a:t>
            </a:r>
          </a:p>
          <a:p>
            <a:pPr algn="just"/>
            <a:endParaRPr lang="en-US" sz="2800" noProof="0" dirty="0"/>
          </a:p>
          <a:p>
            <a:pPr algn="just"/>
            <a:r>
              <a:rPr lang="en-US" sz="2800" noProof="0" dirty="0"/>
              <a:t>AHP, ELECTRE II, MACBETH, PROMETHEE preferred the alternative </a:t>
            </a:r>
            <a:r>
              <a:rPr lang="en-US" sz="2800" b="1" noProof="0" dirty="0">
                <a:solidFill>
                  <a:srgbClr val="C00000"/>
                </a:solidFill>
              </a:rPr>
              <a:t>A</a:t>
            </a:r>
            <a:r>
              <a:rPr lang="en-US" sz="2800" b="1" noProof="0" dirty="0"/>
              <a:t> </a:t>
            </a:r>
            <a:r>
              <a:rPr lang="en-US" sz="2800" noProof="0" dirty="0"/>
              <a:t>over the other alternatives:</a:t>
            </a:r>
          </a:p>
          <a:p>
            <a:pPr algn="just"/>
            <a:endParaRPr lang="en-US" sz="2800" noProof="0" dirty="0"/>
          </a:p>
          <a:p>
            <a:pPr algn="just"/>
            <a:r>
              <a:rPr lang="en-US" sz="2800" noProof="0" dirty="0"/>
              <a:t>Despite that Alternative </a:t>
            </a:r>
            <a:r>
              <a:rPr lang="en-US" sz="2800" b="1" noProof="0" dirty="0">
                <a:solidFill>
                  <a:srgbClr val="C00000"/>
                </a:solidFill>
              </a:rPr>
              <a:t>A</a:t>
            </a:r>
            <a:r>
              <a:rPr lang="en-US" sz="2800" noProof="0" dirty="0"/>
              <a:t> Costs more than the other 2, It had higher scores for the rest of the criteria.</a:t>
            </a:r>
          </a:p>
        </p:txBody>
      </p:sp>
      <p:sp>
        <p:nvSpPr>
          <p:cNvPr id="16" name="Flèche : courbe vers la droite 15">
            <a:extLst>
              <a:ext uri="{FF2B5EF4-FFF2-40B4-BE49-F238E27FC236}">
                <a16:creationId xmlns:a16="http://schemas.microsoft.com/office/drawing/2014/main" id="{238C79B3-92B9-3A1E-3BA9-7EBB9FB68EE4}"/>
              </a:ext>
            </a:extLst>
          </p:cNvPr>
          <p:cNvSpPr/>
          <p:nvPr/>
        </p:nvSpPr>
        <p:spPr>
          <a:xfrm rot="21344395">
            <a:off x="327914" y="7592932"/>
            <a:ext cx="1206161" cy="144051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1170015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749B0-E2D5-A8C1-60CD-0D33A5C64D2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00BB4C-5C40-DE28-9C88-EEED4EA93BF4}"/>
              </a:ext>
            </a:extLst>
          </p:cNvPr>
          <p:cNvSpPr>
            <a:spLocks noGrp="1"/>
          </p:cNvSpPr>
          <p:nvPr>
            <p:ph idx="1"/>
          </p:nvPr>
        </p:nvSpPr>
        <p:spPr>
          <a:xfrm>
            <a:off x="827314" y="2297568"/>
            <a:ext cx="17115071" cy="2741002"/>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400" eaLnBrk="0" hangingPunct="0">
              <a:spcBef>
                <a:spcPct val="0"/>
              </a:spcBef>
            </a:pPr>
            <a:r>
              <a:rPr lang="en-US" sz="4400" b="1" noProof="0" dirty="0">
                <a:solidFill>
                  <a:srgbClr val="FF0000"/>
                </a:solidFill>
                <a:latin typeface="Calibri" pitchFamily="34" charset="0"/>
                <a:ea typeface="Calibri" pitchFamily="34" charset="0"/>
                <a:cs typeface="Times New Roman" pitchFamily="18" charset="0"/>
              </a:rPr>
              <a:t>Situation:</a:t>
            </a:r>
          </a:p>
          <a:p>
            <a:pPr defTabSz="914400" eaLnBrk="0" hangingPunct="0">
              <a:spcBef>
                <a:spcPct val="0"/>
              </a:spcBef>
            </a:pPr>
            <a:endParaRPr lang="en-US" sz="4400" b="1" noProof="0" dirty="0">
              <a:latin typeface="Calibri" pitchFamily="34" charset="0"/>
              <a:ea typeface="Calibri" pitchFamily="34" charset="0"/>
              <a:cs typeface="Times New Roman" pitchFamily="18" charset="0"/>
            </a:endParaRPr>
          </a:p>
          <a:p>
            <a:pPr defTabSz="914400" eaLnBrk="0" hangingPunct="0">
              <a:spcBef>
                <a:spcPct val="0"/>
              </a:spcBef>
            </a:pPr>
            <a:r>
              <a:rPr lang="en-US" sz="3600" noProof="0" dirty="0">
                <a:latin typeface="Calibri" pitchFamily="34" charset="0"/>
                <a:ea typeface="Calibri" pitchFamily="34" charset="0"/>
                <a:cs typeface="Times New Roman" pitchFamily="18" charset="0"/>
              </a:rPr>
              <a:t>A crisis that represents in a sudden increase of the number of patients in the ICU and requires the use of ventilators on a certain period of time.</a:t>
            </a:r>
          </a:p>
          <a:p>
            <a:pPr defTabSz="914400" eaLnBrk="0" hangingPunct="0">
              <a:spcBef>
                <a:spcPct val="0"/>
              </a:spcBef>
            </a:pPr>
            <a:endParaRPr lang="en-US" sz="3600" noProof="0" dirty="0">
              <a:latin typeface="Calibri" pitchFamily="34" charset="0"/>
              <a:ea typeface="Calibri" pitchFamily="34" charset="0"/>
              <a:cs typeface="Times New Roman" pitchFamily="18" charset="0"/>
            </a:endParaRPr>
          </a:p>
          <a:p>
            <a:pPr defTabSz="914400" eaLnBrk="0" hangingPunct="0">
              <a:spcBef>
                <a:spcPct val="0"/>
              </a:spcBef>
            </a:pPr>
            <a:endParaRPr lang="en-US" sz="3600" noProof="0" dirty="0">
              <a:latin typeface="Calibri" pitchFamily="34" charset="0"/>
              <a:ea typeface="Calibri" pitchFamily="34" charset="0"/>
              <a:cs typeface="Times New Roman" pitchFamily="18" charset="0"/>
            </a:endParaRPr>
          </a:p>
          <a:p>
            <a:endParaRPr lang="en-US" sz="4200" noProof="0" dirty="0">
              <a:solidFill>
                <a:schemeClr val="tx1"/>
              </a:solidFill>
            </a:endParaRPr>
          </a:p>
        </p:txBody>
      </p:sp>
      <p:sp>
        <p:nvSpPr>
          <p:cNvPr id="5" name="Espace réservé du numéro de diapositive 4">
            <a:extLst>
              <a:ext uri="{FF2B5EF4-FFF2-40B4-BE49-F238E27FC236}">
                <a16:creationId xmlns:a16="http://schemas.microsoft.com/office/drawing/2014/main" id="{ACA898E3-0793-0467-326B-FCCE723A3584}"/>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26</a:t>
            </a:r>
          </a:p>
        </p:txBody>
      </p:sp>
      <p:sp>
        <p:nvSpPr>
          <p:cNvPr id="6" name="Espace réservé du pied de page 5">
            <a:extLst>
              <a:ext uri="{FF2B5EF4-FFF2-40B4-BE49-F238E27FC236}">
                <a16:creationId xmlns:a16="http://schemas.microsoft.com/office/drawing/2014/main" id="{2947939B-4DB4-18BF-26B8-2698CDF97228}"/>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1159DDEB-2B28-0B3C-0ACF-E277C193896B}"/>
              </a:ext>
            </a:extLst>
          </p:cNvPr>
          <p:cNvSpPr>
            <a:spLocks noGrp="1"/>
          </p:cNvSpPr>
          <p:nvPr>
            <p:ph type="title"/>
          </p:nvPr>
        </p:nvSpPr>
        <p:spPr>
          <a:xfrm>
            <a:off x="2876550" y="418189"/>
            <a:ext cx="12534900" cy="1714500"/>
          </a:xfrm>
        </p:spPr>
        <p:txBody>
          <a:bodyPr/>
          <a:lstStyle/>
          <a:p>
            <a:pPr algn="ctr"/>
            <a:r>
              <a:rPr lang="en-US" noProof="0" dirty="0"/>
              <a:t>Crisis situation</a:t>
            </a:r>
          </a:p>
        </p:txBody>
      </p:sp>
      <p:sp>
        <p:nvSpPr>
          <p:cNvPr id="2" name="Flèche : droite 1">
            <a:extLst>
              <a:ext uri="{FF2B5EF4-FFF2-40B4-BE49-F238E27FC236}">
                <a16:creationId xmlns:a16="http://schemas.microsoft.com/office/drawing/2014/main" id="{D6ECA6D2-72FE-4E14-7F91-E34B8395DCB6}"/>
              </a:ext>
            </a:extLst>
          </p:cNvPr>
          <p:cNvSpPr/>
          <p:nvPr/>
        </p:nvSpPr>
        <p:spPr>
          <a:xfrm>
            <a:off x="503598" y="6177820"/>
            <a:ext cx="1160310" cy="612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Espace réservé du contenu 2">
            <a:extLst>
              <a:ext uri="{FF2B5EF4-FFF2-40B4-BE49-F238E27FC236}">
                <a16:creationId xmlns:a16="http://schemas.microsoft.com/office/drawing/2014/main" id="{ED7833AD-C2EE-423A-5C7A-6888BA162034}"/>
              </a:ext>
            </a:extLst>
          </p:cNvPr>
          <p:cNvSpPr txBox="1">
            <a:spLocks/>
          </p:cNvSpPr>
          <p:nvPr/>
        </p:nvSpPr>
        <p:spPr>
          <a:xfrm>
            <a:off x="1978702" y="5038571"/>
            <a:ext cx="13853965" cy="4562629"/>
          </a:xfrm>
          <a:prstGeom prst="rect">
            <a:avLst/>
          </a:prstGeom>
        </p:spPr>
        <p:txBody>
          <a:bodyPr vert="horz" lIns="91440" tIns="45720" rIns="91440" bIns="45720" rtlCol="0">
            <a:normAutofit/>
          </a:bodyPr>
          <a:lstStyle>
            <a:defPPr>
              <a:defRPr lang="fr-FR"/>
            </a:defPPr>
            <a:lvl1pPr marL="0" indent="0" algn="l" defTabSz="1371600" rtl="0" eaLnBrk="1" fontAlgn="base" latinLnBrk="0" hangingPunct="1">
              <a:spcBef>
                <a:spcPct val="20000"/>
              </a:spcBef>
              <a:spcAft>
                <a:spcPct val="0"/>
              </a:spcAft>
              <a:buFontTx/>
              <a:buNone/>
              <a:defRPr kumimoji="0" lang="fr-FR" sz="2700" b="0" i="0" u="none" strike="noStrike" kern="1200" cap="none" normalizeH="0" baseline="0">
                <a:ln>
                  <a:noFill/>
                </a:ln>
                <a:solidFill>
                  <a:schemeClr val="tx1"/>
                </a:solidFill>
                <a:effectLst/>
                <a:latin typeface="+mn-lt"/>
                <a:ea typeface="+mn-ea"/>
                <a:cs typeface="+mn-cs"/>
              </a:defRPr>
            </a:lvl1pPr>
            <a:lvl2pPr marL="685800" indent="-271463" algn="l" defTabSz="1371600" rtl="0" eaLnBrk="1" fontAlgn="base" latinLnBrk="0" hangingPunct="1">
              <a:spcBef>
                <a:spcPct val="20000"/>
              </a:spcBef>
              <a:spcAft>
                <a:spcPct val="0"/>
              </a:spcAft>
              <a:buClr>
                <a:srgbClr val="00ABCC"/>
              </a:buClr>
              <a:buFont typeface="Wingdings" pitchFamily="2" charset="2"/>
              <a:buChar char="§"/>
              <a:defRPr kumimoji="0" lang="fr-FR" sz="2700" b="0" i="0" u="none" strike="noStrike" kern="1200" cap="none" normalizeH="0" baseline="0">
                <a:ln>
                  <a:noFill/>
                </a:ln>
                <a:solidFill>
                  <a:schemeClr val="tx1"/>
                </a:solidFill>
                <a:effectLst/>
                <a:latin typeface="+mn-lt"/>
                <a:ea typeface="+mn-ea"/>
                <a:cs typeface="+mn-cs"/>
              </a:defRPr>
            </a:lvl2pPr>
            <a:lvl3pPr marL="1371600" indent="-271463" algn="l" defTabSz="1371600" rtl="0" eaLnBrk="1" fontAlgn="base" latinLnBrk="0" hangingPunct="1">
              <a:spcBef>
                <a:spcPct val="20000"/>
              </a:spcBef>
              <a:spcAft>
                <a:spcPct val="0"/>
              </a:spcAft>
              <a:buClr>
                <a:srgbClr val="C44C4C"/>
              </a:buClr>
              <a:buFont typeface="Wingdings" pitchFamily="2" charset="2"/>
              <a:buChar char="§"/>
              <a:defRPr kumimoji="0" lang="fr-FR" sz="2700" b="0" i="0" u="none" strike="noStrike" kern="1200" cap="none" normalizeH="0" baseline="0">
                <a:ln>
                  <a:noFill/>
                </a:ln>
                <a:solidFill>
                  <a:schemeClr val="tx1"/>
                </a:solidFill>
                <a:effectLst/>
                <a:latin typeface="+mn-lt"/>
                <a:ea typeface="+mn-ea"/>
                <a:cs typeface="+mn-cs"/>
              </a:defRPr>
            </a:lvl3pPr>
            <a:lvl4pPr marL="2057400" indent="-271463" algn="l" defTabSz="1371600" rtl="0" eaLnBrk="1" fontAlgn="base" latinLnBrk="0" hangingPunct="1">
              <a:spcBef>
                <a:spcPct val="20000"/>
              </a:spcBef>
              <a:spcAft>
                <a:spcPct val="0"/>
              </a:spcAft>
              <a:buClr>
                <a:schemeClr val="bg1">
                  <a:lumMod val="65000"/>
                </a:schemeClr>
              </a:buClr>
              <a:buFont typeface="Wingdings" pitchFamily="2" charset="2"/>
              <a:buChar char="§"/>
              <a:defRPr lang="fr-BE" sz="2700" kern="1200">
                <a:solidFill>
                  <a:schemeClr val="tx1"/>
                </a:solidFill>
                <a:latin typeface="+mn-lt"/>
                <a:ea typeface="+mn-ea"/>
                <a:cs typeface="+mn-cs"/>
              </a:defRPr>
            </a:lvl4pPr>
            <a:lvl5pPr marL="2743200" indent="-257175" algn="l" defTabSz="1371600" rtl="0" eaLnBrk="1" fontAlgn="base" latinLnBrk="0" hangingPunct="1">
              <a:spcBef>
                <a:spcPct val="20000"/>
              </a:spcBef>
              <a:spcAft>
                <a:spcPct val="0"/>
              </a:spcAft>
              <a:buFont typeface="Wingdings" pitchFamily="2" charset="2"/>
              <a:buChar char="§"/>
              <a:defRPr lang="fr-BE" sz="2700" kern="1200">
                <a:solidFill>
                  <a:schemeClr val="tx1"/>
                </a:solidFill>
                <a:latin typeface="+mn-lt"/>
                <a:ea typeface="+mn-ea"/>
                <a:cs typeface="+mn-cs"/>
              </a:defRPr>
            </a:lvl5pPr>
            <a:lvl6pPr marL="34290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1148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8006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4864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defTabSz="914400" eaLnBrk="0" hangingPunct="0">
              <a:spcBef>
                <a:spcPct val="0"/>
              </a:spcBef>
            </a:pPr>
            <a:endParaRPr lang="en-US" sz="3600" noProof="0" dirty="0">
              <a:latin typeface="Calibri" pitchFamily="34" charset="0"/>
              <a:ea typeface="Calibri" pitchFamily="34" charset="0"/>
              <a:cs typeface="Times New Roman" pitchFamily="18" charset="0"/>
            </a:endParaRPr>
          </a:p>
          <a:p>
            <a:pPr defTabSz="914400" eaLnBrk="0" hangingPunct="0">
              <a:spcBef>
                <a:spcPct val="0"/>
              </a:spcBef>
            </a:pPr>
            <a:endParaRPr lang="en-US" sz="3600" noProof="0" dirty="0">
              <a:latin typeface="Calibri" pitchFamily="34" charset="0"/>
              <a:ea typeface="Calibri" pitchFamily="34" charset="0"/>
              <a:cs typeface="Times New Roman" pitchFamily="18" charset="0"/>
            </a:endParaRPr>
          </a:p>
          <a:p>
            <a:pPr marL="571500" indent="-571500" defTabSz="914400" eaLnBrk="0" hangingPunct="0">
              <a:spcBef>
                <a:spcPct val="0"/>
              </a:spcBef>
              <a:buFont typeface="Arial" panose="020B0604020202020204" pitchFamily="34" charset="0"/>
              <a:buChar char="•"/>
            </a:pPr>
            <a:r>
              <a:rPr lang="en-US" sz="3600" noProof="0" dirty="0">
                <a:latin typeface="Calibri" pitchFamily="34" charset="0"/>
                <a:ea typeface="Calibri" pitchFamily="34" charset="0"/>
                <a:cs typeface="Times New Roman" pitchFamily="18" charset="0"/>
              </a:rPr>
              <a:t>Study the effect of crisis on the decision-making process.</a:t>
            </a:r>
            <a:br>
              <a:rPr lang="en-US" sz="3600" noProof="0" dirty="0">
                <a:latin typeface="Calibri" pitchFamily="34" charset="0"/>
                <a:ea typeface="Calibri" pitchFamily="34" charset="0"/>
                <a:cs typeface="Times New Roman" pitchFamily="18" charset="0"/>
              </a:rPr>
            </a:br>
            <a:endParaRPr lang="en-US" sz="3600" noProof="0" dirty="0">
              <a:latin typeface="Calibri" pitchFamily="34" charset="0"/>
              <a:ea typeface="Calibri" pitchFamily="34" charset="0"/>
              <a:cs typeface="Times New Roman" pitchFamily="18" charset="0"/>
            </a:endParaRPr>
          </a:p>
          <a:p>
            <a:pPr marL="571500" indent="-571500" defTabSz="914400" eaLnBrk="0" hangingPunct="0">
              <a:spcBef>
                <a:spcPct val="0"/>
              </a:spcBef>
              <a:buFont typeface="Arial" panose="020B0604020202020204" pitchFamily="34" charset="0"/>
              <a:buChar char="•"/>
            </a:pPr>
            <a:r>
              <a:rPr lang="en-US" sz="3600" noProof="0" dirty="0">
                <a:latin typeface="Calibri" pitchFamily="34" charset="0"/>
                <a:ea typeface="Calibri" pitchFamily="34" charset="0"/>
                <a:cs typeface="Times New Roman" pitchFamily="18" charset="0"/>
              </a:rPr>
              <a:t>Compare the results of the decision-making in a normal situation and in crisis to evaluate the effectiveness of the decisions on the hospital’s readiness for a crisis. </a:t>
            </a:r>
          </a:p>
          <a:p>
            <a:endParaRPr lang="en-US" sz="4200" noProof="0" dirty="0"/>
          </a:p>
        </p:txBody>
      </p:sp>
    </p:spTree>
    <p:extLst>
      <p:ext uri="{BB962C8B-B14F-4D97-AF65-F5344CB8AC3E}">
        <p14:creationId xmlns:p14="http://schemas.microsoft.com/office/powerpoint/2010/main" val="4059833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6DDA2-AB75-FDB6-A359-D2669AFBD2A3}"/>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C94503A-FEC0-E7A4-73CB-7089DD92C659}"/>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27</a:t>
            </a:r>
          </a:p>
        </p:txBody>
      </p:sp>
      <p:sp>
        <p:nvSpPr>
          <p:cNvPr id="6" name="Espace réservé du pied de page 5">
            <a:extLst>
              <a:ext uri="{FF2B5EF4-FFF2-40B4-BE49-F238E27FC236}">
                <a16:creationId xmlns:a16="http://schemas.microsoft.com/office/drawing/2014/main" id="{EB7F459C-1AF6-C8BA-6483-3F1E0972E098}"/>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7D446B7F-3F95-066E-21E5-97BB312E98E4}"/>
              </a:ext>
            </a:extLst>
          </p:cNvPr>
          <p:cNvSpPr>
            <a:spLocks noGrp="1"/>
          </p:cNvSpPr>
          <p:nvPr>
            <p:ph type="title"/>
          </p:nvPr>
        </p:nvSpPr>
        <p:spPr>
          <a:xfrm>
            <a:off x="1943100" y="-153794"/>
            <a:ext cx="12534900" cy="1714500"/>
          </a:xfrm>
        </p:spPr>
        <p:txBody>
          <a:bodyPr/>
          <a:lstStyle/>
          <a:p>
            <a:pPr algn="ctr"/>
            <a:r>
              <a:rPr lang="en-US" noProof="0" dirty="0"/>
              <a:t>Application</a:t>
            </a:r>
          </a:p>
        </p:txBody>
      </p:sp>
      <p:sp>
        <p:nvSpPr>
          <p:cNvPr id="2" name="ZoneTexte 1">
            <a:extLst>
              <a:ext uri="{FF2B5EF4-FFF2-40B4-BE49-F238E27FC236}">
                <a16:creationId xmlns:a16="http://schemas.microsoft.com/office/drawing/2014/main" id="{3359CA9C-B15B-BEF2-13A2-50851F881B46}"/>
              </a:ext>
            </a:extLst>
          </p:cNvPr>
          <p:cNvSpPr txBox="1"/>
          <p:nvPr/>
        </p:nvSpPr>
        <p:spPr>
          <a:xfrm>
            <a:off x="304800" y="1714497"/>
            <a:ext cx="17116425" cy="1507481"/>
          </a:xfrm>
          <a:prstGeom prst="rect">
            <a:avLst/>
          </a:prstGeom>
        </p:spPr>
        <p:txBody>
          <a:bodyPr vert="horz" wrap="square" lIns="91440" tIns="45720" rIns="91440" bIns="45720" rtlCol="0">
            <a:noAutofit/>
          </a:bodyPr>
          <a:lstStyle/>
          <a:p>
            <a:pPr marR="0" algn="ctr" defTabSz="914400" rtl="0" eaLnBrk="0" fontAlgn="base" latinLnBrk="0" hangingPunct="0">
              <a:lnSpc>
                <a:spcPct val="100000"/>
              </a:lnSpc>
              <a:spcBef>
                <a:spcPct val="0"/>
              </a:spcBef>
              <a:spcAft>
                <a:spcPct val="0"/>
              </a:spcAft>
              <a:buClrTx/>
              <a:buSzTx/>
              <a:tabLst/>
            </a:pPr>
            <a:endParaRPr kumimoji="0" lang="en-US" sz="3200" b="1"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3" name="AutoShape 10">
            <a:extLst>
              <a:ext uri="{FF2B5EF4-FFF2-40B4-BE49-F238E27FC236}">
                <a16:creationId xmlns:a16="http://schemas.microsoft.com/office/drawing/2014/main" id="{2FC43AC0-C99E-B413-1971-13ACF0F1E9CF}"/>
              </a:ext>
            </a:extLst>
          </p:cNvPr>
          <p:cNvSpPr/>
          <p:nvPr/>
        </p:nvSpPr>
        <p:spPr>
          <a:xfrm>
            <a:off x="9093068" y="1074273"/>
            <a:ext cx="6141765" cy="599207"/>
          </a:xfrm>
          <a:prstGeom prst="rect">
            <a:avLst/>
          </a:prstGeom>
          <a:solidFill>
            <a:schemeClr val="bg1">
              <a:lumMod val="95000"/>
            </a:schemeClr>
          </a:solidFill>
        </p:spPr>
        <p:txBody>
          <a:bodyPr/>
          <a:lstStyle/>
          <a:p>
            <a:r>
              <a:rPr lang="en-US" sz="3600" noProof="0" dirty="0">
                <a:solidFill>
                  <a:schemeClr val="accent1"/>
                </a:solidFill>
              </a:rPr>
              <a:t>Crisis situation, 10 years study</a:t>
            </a:r>
          </a:p>
        </p:txBody>
      </p:sp>
      <p:graphicFrame>
        <p:nvGraphicFramePr>
          <p:cNvPr id="8" name="Tableau 7">
            <a:extLst>
              <a:ext uri="{FF2B5EF4-FFF2-40B4-BE49-F238E27FC236}">
                <a16:creationId xmlns:a16="http://schemas.microsoft.com/office/drawing/2014/main" id="{6B16216A-4794-736C-D278-7D1BA9450BD3}"/>
              </a:ext>
            </a:extLst>
          </p:cNvPr>
          <p:cNvGraphicFramePr>
            <a:graphicFrameLocks noGrp="1"/>
          </p:cNvGraphicFramePr>
          <p:nvPr>
            <p:extLst>
              <p:ext uri="{D42A27DB-BD31-4B8C-83A1-F6EECF244321}">
                <p14:modId xmlns:p14="http://schemas.microsoft.com/office/powerpoint/2010/main" val="3708283822"/>
              </p:ext>
            </p:extLst>
          </p:nvPr>
        </p:nvGraphicFramePr>
        <p:xfrm>
          <a:off x="325165" y="2788773"/>
          <a:ext cx="17637670" cy="3285194"/>
        </p:xfrm>
        <a:graphic>
          <a:graphicData uri="http://schemas.openxmlformats.org/drawingml/2006/table">
            <a:tbl>
              <a:tblPr firstRow="1" bandRow="1"/>
              <a:tblGrid>
                <a:gridCol w="2693826">
                  <a:extLst>
                    <a:ext uri="{9D8B030D-6E8A-4147-A177-3AD203B41FA5}">
                      <a16:colId xmlns:a16="http://schemas.microsoft.com/office/drawing/2014/main" val="2427015327"/>
                    </a:ext>
                  </a:extLst>
                </a:gridCol>
                <a:gridCol w="3039112">
                  <a:extLst>
                    <a:ext uri="{9D8B030D-6E8A-4147-A177-3AD203B41FA5}">
                      <a16:colId xmlns:a16="http://schemas.microsoft.com/office/drawing/2014/main" val="3506684398"/>
                    </a:ext>
                  </a:extLst>
                </a:gridCol>
                <a:gridCol w="2404535">
                  <a:extLst>
                    <a:ext uri="{9D8B030D-6E8A-4147-A177-3AD203B41FA5}">
                      <a16:colId xmlns:a16="http://schemas.microsoft.com/office/drawing/2014/main" val="3004509853"/>
                    </a:ext>
                  </a:extLst>
                </a:gridCol>
                <a:gridCol w="2593298">
                  <a:extLst>
                    <a:ext uri="{9D8B030D-6E8A-4147-A177-3AD203B41FA5}">
                      <a16:colId xmlns:a16="http://schemas.microsoft.com/office/drawing/2014/main" val="3583694112"/>
                    </a:ext>
                  </a:extLst>
                </a:gridCol>
                <a:gridCol w="3748671">
                  <a:extLst>
                    <a:ext uri="{9D8B030D-6E8A-4147-A177-3AD203B41FA5}">
                      <a16:colId xmlns:a16="http://schemas.microsoft.com/office/drawing/2014/main" val="2956267768"/>
                    </a:ext>
                  </a:extLst>
                </a:gridCol>
                <a:gridCol w="3158228">
                  <a:extLst>
                    <a:ext uri="{9D8B030D-6E8A-4147-A177-3AD203B41FA5}">
                      <a16:colId xmlns:a16="http://schemas.microsoft.com/office/drawing/2014/main" val="1571833016"/>
                    </a:ext>
                  </a:extLst>
                </a:gridCol>
              </a:tblGrid>
              <a:tr h="4462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t>Criteria</a:t>
                      </a:r>
                    </a:p>
                    <a:p>
                      <a:pPr algn="ct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Cost of ownership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noProof="0" dirty="0"/>
                        <a:t>Patient safety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Uniformity</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Procurement and logistics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Staff satisfaction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39307957"/>
                  </a:ext>
                </a:extLst>
              </a:tr>
              <a:tr h="8163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solidFill>
                            <a:schemeClr val="tx1"/>
                          </a:solidFill>
                        </a:rPr>
                        <a:t>Alternative </a:t>
                      </a:r>
                      <a:r>
                        <a:rPr lang="en-US" sz="2400" b="1" noProof="0" dirty="0">
                          <a:solidFill>
                            <a:srgbClr val="C0504D"/>
                          </a:solidFill>
                        </a:rPr>
                        <a:t>A</a:t>
                      </a:r>
                      <a:r>
                        <a:rPr lang="en-US" sz="2400" b="1" noProof="0" dirty="0">
                          <a:solidFill>
                            <a:srgbClr val="C00000"/>
                          </a:solidFill>
                        </a:rPr>
                        <a:t> </a:t>
                      </a: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1.848.917</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97332280"/>
                  </a:ext>
                </a:extLst>
              </a:tr>
              <a:tr h="4447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2400" b="1" noProof="0" dirty="0">
                        <a:solidFill>
                          <a:schemeClr val="tx1"/>
                        </a:solidFill>
                      </a:endParaRPr>
                    </a:p>
                    <a:p>
                      <a:pPr algn="ctr"/>
                      <a:r>
                        <a:rPr lang="en-US" sz="2400" b="1" noProof="0" dirty="0">
                          <a:solidFill>
                            <a:schemeClr val="tx1"/>
                          </a:solidFill>
                        </a:rPr>
                        <a:t>Alternative </a:t>
                      </a:r>
                      <a:r>
                        <a:rPr lang="en-US" sz="2400" b="1" noProof="0" dirty="0">
                          <a:solidFill>
                            <a:schemeClr val="accent2"/>
                          </a:solidFill>
                        </a:rPr>
                        <a:t>B</a:t>
                      </a:r>
                      <a:r>
                        <a:rPr lang="en-US" sz="2400" b="1" noProof="0" dirty="0">
                          <a:solidFill>
                            <a:schemeClr val="tx1"/>
                          </a:solidFill>
                        </a:rPr>
                        <a:t> </a:t>
                      </a: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1.891.117</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n-US" sz="2400" noProof="0" dirty="0"/>
                        <a:t>7,5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8708083"/>
                  </a:ext>
                </a:extLst>
              </a:tr>
              <a:tr h="6695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2400" b="1" noProof="0" dirty="0">
                        <a:solidFill>
                          <a:schemeClr val="tx1"/>
                        </a:solidFill>
                      </a:endParaRPr>
                    </a:p>
                    <a:p>
                      <a:pPr algn="ctr"/>
                      <a:r>
                        <a:rPr lang="en-US" sz="2400" b="1" noProof="0" dirty="0">
                          <a:solidFill>
                            <a:schemeClr val="tx1"/>
                          </a:solidFill>
                        </a:rPr>
                        <a:t>Alternative </a:t>
                      </a:r>
                      <a:r>
                        <a:rPr lang="en-US" sz="2400" b="1" noProof="0" dirty="0">
                          <a:solidFill>
                            <a:schemeClr val="accent2"/>
                          </a:solidFill>
                        </a:rPr>
                        <a:t>C</a:t>
                      </a: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1.859.467</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9845020"/>
                  </a:ext>
                </a:extLst>
              </a:tr>
            </a:tbl>
          </a:graphicData>
        </a:graphic>
      </p:graphicFrame>
      <p:graphicFrame>
        <p:nvGraphicFramePr>
          <p:cNvPr id="11" name="Espace réservé du contenu 7">
            <a:extLst>
              <a:ext uri="{FF2B5EF4-FFF2-40B4-BE49-F238E27FC236}">
                <a16:creationId xmlns:a16="http://schemas.microsoft.com/office/drawing/2014/main" id="{163995FC-BBEB-4668-D499-D280F11564E4}"/>
              </a:ext>
            </a:extLst>
          </p:cNvPr>
          <p:cNvGraphicFramePr>
            <a:graphicFrameLocks/>
          </p:cNvGraphicFramePr>
          <p:nvPr>
            <p:extLst>
              <p:ext uri="{D42A27DB-BD31-4B8C-83A1-F6EECF244321}">
                <p14:modId xmlns:p14="http://schemas.microsoft.com/office/powerpoint/2010/main" val="182270223"/>
              </p:ext>
            </p:extLst>
          </p:nvPr>
        </p:nvGraphicFramePr>
        <p:xfrm>
          <a:off x="325165" y="7148243"/>
          <a:ext cx="17637670" cy="1569720"/>
        </p:xfrm>
        <a:graphic>
          <a:graphicData uri="http://schemas.openxmlformats.org/drawingml/2006/table">
            <a:tbl>
              <a:tblPr firstRow="1" bandRow="1">
                <a:tableStyleId>{5940675A-B579-460E-94D1-54222C63F5DA}</a:tableStyleId>
              </a:tblPr>
              <a:tblGrid>
                <a:gridCol w="2651074">
                  <a:extLst>
                    <a:ext uri="{9D8B030D-6E8A-4147-A177-3AD203B41FA5}">
                      <a16:colId xmlns:a16="http://schemas.microsoft.com/office/drawing/2014/main" val="723782880"/>
                    </a:ext>
                  </a:extLst>
                </a:gridCol>
                <a:gridCol w="3043003">
                  <a:extLst>
                    <a:ext uri="{9D8B030D-6E8A-4147-A177-3AD203B41FA5}">
                      <a16:colId xmlns:a16="http://schemas.microsoft.com/office/drawing/2014/main" val="3355475262"/>
                    </a:ext>
                  </a:extLst>
                </a:gridCol>
                <a:gridCol w="2473377">
                  <a:extLst>
                    <a:ext uri="{9D8B030D-6E8A-4147-A177-3AD203B41FA5}">
                      <a16:colId xmlns:a16="http://schemas.microsoft.com/office/drawing/2014/main" val="480234279"/>
                    </a:ext>
                  </a:extLst>
                </a:gridCol>
                <a:gridCol w="2548328">
                  <a:extLst>
                    <a:ext uri="{9D8B030D-6E8A-4147-A177-3AD203B41FA5}">
                      <a16:colId xmlns:a16="http://schemas.microsoft.com/office/drawing/2014/main" val="1785948628"/>
                    </a:ext>
                  </a:extLst>
                </a:gridCol>
                <a:gridCol w="3762531">
                  <a:extLst>
                    <a:ext uri="{9D8B030D-6E8A-4147-A177-3AD203B41FA5}">
                      <a16:colId xmlns:a16="http://schemas.microsoft.com/office/drawing/2014/main" val="1699697304"/>
                    </a:ext>
                  </a:extLst>
                </a:gridCol>
                <a:gridCol w="3159357">
                  <a:extLst>
                    <a:ext uri="{9D8B030D-6E8A-4147-A177-3AD203B41FA5}">
                      <a16:colId xmlns:a16="http://schemas.microsoft.com/office/drawing/2014/main" val="2086026975"/>
                    </a:ext>
                  </a:extLst>
                </a:gridCol>
              </a:tblGrid>
              <a:tr h="350797">
                <a:tc>
                  <a:txBody>
                    <a:bodyPr/>
                    <a:lstStyle/>
                    <a:p>
                      <a:pPr algn="ctr"/>
                      <a:r>
                        <a:rPr lang="en-US" sz="2700" b="1" noProof="0" dirty="0"/>
                        <a:t>max/min</a:t>
                      </a:r>
                    </a:p>
                  </a:txBody>
                  <a:tcPr marL="137160" marR="137160" marT="68580" marB="68580"/>
                </a:tc>
                <a:tc>
                  <a:txBody>
                    <a:bodyPr/>
                    <a:lstStyle/>
                    <a:p>
                      <a:pPr algn="ctr"/>
                      <a:r>
                        <a:rPr lang="en-US" sz="2700" noProof="0" dirty="0"/>
                        <a:t>min</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extLst>
                  <a:ext uri="{0D108BD9-81ED-4DB2-BD59-A6C34878D82A}">
                    <a16:rowId xmlns:a16="http://schemas.microsoft.com/office/drawing/2014/main" val="536091710"/>
                  </a:ext>
                </a:extLst>
              </a:tr>
              <a:tr h="3507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solidFill>
                            <a:schemeClr val="tx1"/>
                          </a:solidFill>
                        </a:rPr>
                        <a:t>Rank</a:t>
                      </a:r>
                      <a:endParaRPr lang="en-US" sz="2400" b="1" noProof="0" dirty="0"/>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t>2</a:t>
                      </a:r>
                    </a:p>
                  </a:txBody>
                  <a:tcPr/>
                </a:tc>
                <a:tc>
                  <a:txBody>
                    <a:bodyPr/>
                    <a:lstStyle/>
                    <a:p>
                      <a:pPr algn="ctr"/>
                      <a:r>
                        <a:rPr lang="en-US" sz="2400" b="1" noProof="0" dirty="0"/>
                        <a:t>1</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t>4</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t>3</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t>5</a:t>
                      </a:r>
                    </a:p>
                  </a:txBody>
                  <a:tcPr/>
                </a:tc>
                <a:extLst>
                  <a:ext uri="{0D108BD9-81ED-4DB2-BD59-A6C34878D82A}">
                    <a16:rowId xmlns:a16="http://schemas.microsoft.com/office/drawing/2014/main" val="2687321723"/>
                  </a:ext>
                </a:extLst>
              </a:tr>
              <a:tr h="350797">
                <a:tc>
                  <a:txBody>
                    <a:bodyPr/>
                    <a:lstStyle/>
                    <a:p>
                      <a:pPr algn="ctr"/>
                      <a:r>
                        <a:rPr lang="en-US" sz="2700" b="1" noProof="0" dirty="0"/>
                        <a:t>Weight </a:t>
                      </a:r>
                    </a:p>
                  </a:txBody>
                  <a:tcPr marL="137160" marR="137160" marT="68580" marB="68580"/>
                </a:tc>
                <a:tc>
                  <a:txBody>
                    <a:bodyPr/>
                    <a:lstStyle/>
                    <a:p>
                      <a:pPr algn="ctr"/>
                      <a:r>
                        <a:rPr lang="en-US" sz="2800" noProof="0" dirty="0"/>
                        <a:t>26.2%</a:t>
                      </a:r>
                      <a:endParaRPr lang="en-US" sz="2700" noProof="0" dirty="0"/>
                    </a:p>
                  </a:txBody>
                  <a:tcPr marL="137160" marR="137160" marT="68580" marB="68580"/>
                </a:tc>
                <a:tc>
                  <a:txBody>
                    <a:bodyPr/>
                    <a:lstStyle/>
                    <a:p>
                      <a:pPr algn="ctr"/>
                      <a:r>
                        <a:rPr lang="en-US" sz="2800" noProof="0" dirty="0"/>
                        <a:t>44.4%</a:t>
                      </a:r>
                      <a:endParaRPr lang="en-US" sz="2700" noProof="0" dirty="0"/>
                    </a:p>
                  </a:txBody>
                  <a:tcPr marL="137160" marR="137160" marT="68580" marB="68580"/>
                </a:tc>
                <a:tc>
                  <a:txBody>
                    <a:bodyPr/>
                    <a:lstStyle/>
                    <a:p>
                      <a:pPr algn="ctr"/>
                      <a:r>
                        <a:rPr lang="en-US" sz="2800" noProof="0" dirty="0"/>
                        <a:t>8.9%</a:t>
                      </a:r>
                      <a:endParaRPr lang="en-US" sz="2700" noProof="0" dirty="0"/>
                    </a:p>
                  </a:txBody>
                  <a:tcPr marL="137160" marR="137160" marT="68580" marB="68580"/>
                </a:tc>
                <a:tc>
                  <a:txBody>
                    <a:bodyPr/>
                    <a:lstStyle/>
                    <a:p>
                      <a:pPr algn="ctr"/>
                      <a:r>
                        <a:rPr lang="en-US" sz="2800" noProof="0" dirty="0"/>
                        <a:t>15.2%</a:t>
                      </a:r>
                      <a:endParaRPr lang="en-US" sz="2700" noProof="0" dirty="0"/>
                    </a:p>
                  </a:txBody>
                  <a:tcPr marL="137160" marR="137160" marT="68580" marB="68580"/>
                </a:tc>
                <a:tc>
                  <a:txBody>
                    <a:bodyPr/>
                    <a:lstStyle/>
                    <a:p>
                      <a:pPr algn="ctr"/>
                      <a:r>
                        <a:rPr lang="en-US" sz="2800" noProof="0" dirty="0"/>
                        <a:t>5.2%</a:t>
                      </a:r>
                      <a:endParaRPr lang="en-US" sz="2700" noProof="0" dirty="0"/>
                    </a:p>
                  </a:txBody>
                  <a:tcPr marL="137160" marR="137160" marT="68580" marB="68580"/>
                </a:tc>
                <a:extLst>
                  <a:ext uri="{0D108BD9-81ED-4DB2-BD59-A6C34878D82A}">
                    <a16:rowId xmlns:a16="http://schemas.microsoft.com/office/drawing/2014/main" val="2136162233"/>
                  </a:ext>
                </a:extLst>
              </a:tr>
            </a:tbl>
          </a:graphicData>
        </a:graphic>
      </p:graphicFrame>
    </p:spTree>
    <p:extLst>
      <p:ext uri="{BB962C8B-B14F-4D97-AF65-F5344CB8AC3E}">
        <p14:creationId xmlns:p14="http://schemas.microsoft.com/office/powerpoint/2010/main" val="2082853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47FD6-832A-724E-7F44-C8CA1A7FA3E0}"/>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A4D732F-50A3-4A0B-D83A-68B0CCDAEFD6}"/>
              </a:ext>
            </a:extLst>
          </p:cNvPr>
          <p:cNvSpPr>
            <a:spLocks noGrp="1"/>
          </p:cNvSpPr>
          <p:nvPr>
            <p:ph idx="1"/>
          </p:nvPr>
        </p:nvSpPr>
        <p:spPr>
          <a:xfrm>
            <a:off x="827314" y="2297567"/>
            <a:ext cx="17115071" cy="678894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4200" noProof="0" dirty="0">
                <a:solidFill>
                  <a:schemeClr val="tx1"/>
                </a:solidFill>
              </a:rPr>
              <a:t>A crisis affects the decision-making process :</a:t>
            </a:r>
          </a:p>
          <a:p>
            <a:pPr algn="just"/>
            <a:endParaRPr lang="en-US" sz="4200" noProof="0" dirty="0">
              <a:solidFill>
                <a:schemeClr val="tx1"/>
              </a:solidFill>
            </a:endParaRPr>
          </a:p>
          <a:p>
            <a:pPr marL="571500" indent="-571500" algn="just">
              <a:buFont typeface="Arial" panose="020B0604020202020204" pitchFamily="34" charset="0"/>
              <a:buChar char="•"/>
            </a:pPr>
            <a:r>
              <a:rPr lang="en-US" sz="4200" noProof="0" dirty="0">
                <a:solidFill>
                  <a:schemeClr val="tx1"/>
                </a:solidFill>
              </a:rPr>
              <a:t>Different priorities</a:t>
            </a:r>
          </a:p>
          <a:p>
            <a:pPr marL="571500" indent="-571500" algn="just">
              <a:buFont typeface="Arial" panose="020B0604020202020204" pitchFamily="34" charset="0"/>
              <a:buChar char="•"/>
            </a:pPr>
            <a:r>
              <a:rPr lang="en-US" sz="4200" noProof="0" dirty="0">
                <a:solidFill>
                  <a:schemeClr val="tx1"/>
                </a:solidFill>
              </a:rPr>
              <a:t>Different criteria ranking</a:t>
            </a:r>
          </a:p>
          <a:p>
            <a:pPr algn="just"/>
            <a:endParaRPr lang="en-US" sz="4200" noProof="0" dirty="0">
              <a:solidFill>
                <a:schemeClr val="tx1"/>
              </a:solidFill>
            </a:endParaRPr>
          </a:p>
          <a:p>
            <a:pPr algn="just"/>
            <a:r>
              <a:rPr lang="en-US" sz="4200" noProof="0" dirty="0">
                <a:solidFill>
                  <a:schemeClr val="tx1"/>
                </a:solidFill>
                <a:sym typeface="Wingdings" panose="05000000000000000000" pitchFamily="2" charset="2"/>
              </a:rPr>
              <a:t> Different weights</a:t>
            </a:r>
            <a:endParaRPr lang="en-US" sz="4200" noProof="0" dirty="0">
              <a:solidFill>
                <a:schemeClr val="tx1"/>
              </a:solidFill>
            </a:endParaRPr>
          </a:p>
          <a:p>
            <a:pPr algn="just"/>
            <a:endParaRPr lang="en-US" sz="4200" noProof="0" dirty="0"/>
          </a:p>
          <a:p>
            <a:pPr algn="just"/>
            <a:r>
              <a:rPr lang="en-US" sz="4200" noProof="0" dirty="0">
                <a:solidFill>
                  <a:schemeClr val="tx1"/>
                </a:solidFill>
              </a:rPr>
              <a:t>It depends on the type of the crisis and the objective of the decision </a:t>
            </a:r>
            <a:r>
              <a:rPr lang="en-US" sz="6000" b="1" noProof="0" dirty="0">
                <a:solidFill>
                  <a:srgbClr val="FF0000"/>
                </a:solidFill>
              </a:rPr>
              <a:t>!</a:t>
            </a:r>
          </a:p>
          <a:p>
            <a:pPr algn="just"/>
            <a:endParaRPr lang="en-US" sz="4200" noProof="0" dirty="0">
              <a:solidFill>
                <a:schemeClr val="tx1"/>
              </a:solidFill>
            </a:endParaRPr>
          </a:p>
        </p:txBody>
      </p:sp>
      <p:sp>
        <p:nvSpPr>
          <p:cNvPr id="5" name="Espace réservé du numéro de diapositive 4">
            <a:extLst>
              <a:ext uri="{FF2B5EF4-FFF2-40B4-BE49-F238E27FC236}">
                <a16:creationId xmlns:a16="http://schemas.microsoft.com/office/drawing/2014/main" id="{F227814A-37F3-2B78-2D63-DCA859B402CE}"/>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28</a:t>
            </a:r>
          </a:p>
        </p:txBody>
      </p:sp>
      <p:sp>
        <p:nvSpPr>
          <p:cNvPr id="6" name="Espace réservé du pied de page 5">
            <a:extLst>
              <a:ext uri="{FF2B5EF4-FFF2-40B4-BE49-F238E27FC236}">
                <a16:creationId xmlns:a16="http://schemas.microsoft.com/office/drawing/2014/main" id="{7422CAFC-8176-0DED-1DB6-BE6807943E64}"/>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191BE282-58CC-F50C-9CE2-EAFBF60EA223}"/>
              </a:ext>
            </a:extLst>
          </p:cNvPr>
          <p:cNvSpPr>
            <a:spLocks noGrp="1"/>
          </p:cNvSpPr>
          <p:nvPr>
            <p:ph type="title"/>
          </p:nvPr>
        </p:nvSpPr>
        <p:spPr>
          <a:xfrm>
            <a:off x="2876550" y="343238"/>
            <a:ext cx="12534900" cy="1714500"/>
          </a:xfrm>
        </p:spPr>
        <p:txBody>
          <a:bodyPr/>
          <a:lstStyle/>
          <a:p>
            <a:pPr algn="ctr"/>
            <a:r>
              <a:rPr lang="en-US" noProof="0" dirty="0"/>
              <a:t>Effect of a crisis on decision making</a:t>
            </a:r>
          </a:p>
        </p:txBody>
      </p:sp>
      <p:pic>
        <p:nvPicPr>
          <p:cNvPr id="4" name="Graphique 3" descr="Priorités avec un remplissage uni">
            <a:extLst>
              <a:ext uri="{FF2B5EF4-FFF2-40B4-BE49-F238E27FC236}">
                <a16:creationId xmlns:a16="http://schemas.microsoft.com/office/drawing/2014/main" id="{F1BDAF23-4E53-0EA6-468A-C1C00A31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56344" y="3585919"/>
            <a:ext cx="2106120" cy="2106120"/>
          </a:xfrm>
          <a:prstGeom prst="rect">
            <a:avLst/>
          </a:prstGeom>
        </p:spPr>
      </p:pic>
    </p:spTree>
    <p:extLst>
      <p:ext uri="{BB962C8B-B14F-4D97-AF65-F5344CB8AC3E}">
        <p14:creationId xmlns:p14="http://schemas.microsoft.com/office/powerpoint/2010/main" val="4073406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787F-0A1F-9CA3-ED02-9F568E52F601}"/>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BD8E3DB1-E552-B16A-0567-ADCA0C8AAA0C}"/>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29</a:t>
            </a:r>
          </a:p>
        </p:txBody>
      </p:sp>
      <p:sp>
        <p:nvSpPr>
          <p:cNvPr id="6" name="Espace réservé du pied de page 5">
            <a:extLst>
              <a:ext uri="{FF2B5EF4-FFF2-40B4-BE49-F238E27FC236}">
                <a16:creationId xmlns:a16="http://schemas.microsoft.com/office/drawing/2014/main" id="{1D418C82-DE70-7CE0-7CE7-7EC784B725F3}"/>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2FE4C4AA-A943-BDF0-53E6-22186B5EF8C6}"/>
              </a:ext>
            </a:extLst>
          </p:cNvPr>
          <p:cNvSpPr>
            <a:spLocks noGrp="1"/>
          </p:cNvSpPr>
          <p:nvPr>
            <p:ph type="title"/>
          </p:nvPr>
        </p:nvSpPr>
        <p:spPr>
          <a:xfrm>
            <a:off x="2876550" y="564017"/>
            <a:ext cx="12534900" cy="1714500"/>
          </a:xfrm>
        </p:spPr>
        <p:txBody>
          <a:bodyPr/>
          <a:lstStyle/>
          <a:p>
            <a:pPr algn="ctr"/>
            <a:r>
              <a:rPr lang="en-US" noProof="0" dirty="0"/>
              <a:t>Results</a:t>
            </a:r>
          </a:p>
        </p:txBody>
      </p:sp>
      <p:graphicFrame>
        <p:nvGraphicFramePr>
          <p:cNvPr id="8" name="Tableau 7">
            <a:extLst>
              <a:ext uri="{FF2B5EF4-FFF2-40B4-BE49-F238E27FC236}">
                <a16:creationId xmlns:a16="http://schemas.microsoft.com/office/drawing/2014/main" id="{82B90557-9AC5-3AB9-2ADB-D4E49DE19E74}"/>
              </a:ext>
            </a:extLst>
          </p:cNvPr>
          <p:cNvGraphicFramePr>
            <a:graphicFrameLocks noGrp="1"/>
          </p:cNvGraphicFramePr>
          <p:nvPr>
            <p:extLst>
              <p:ext uri="{D42A27DB-BD31-4B8C-83A1-F6EECF244321}">
                <p14:modId xmlns:p14="http://schemas.microsoft.com/office/powerpoint/2010/main" val="3609182179"/>
              </p:ext>
            </p:extLst>
          </p:nvPr>
        </p:nvGraphicFramePr>
        <p:xfrm>
          <a:off x="200024"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graphicFrame>
        <p:nvGraphicFramePr>
          <p:cNvPr id="4" name="Tableau 3">
            <a:extLst>
              <a:ext uri="{FF2B5EF4-FFF2-40B4-BE49-F238E27FC236}">
                <a16:creationId xmlns:a16="http://schemas.microsoft.com/office/drawing/2014/main" id="{423EF3DE-E447-46D4-8307-9FC409C4A255}"/>
              </a:ext>
            </a:extLst>
          </p:cNvPr>
          <p:cNvGraphicFramePr>
            <a:graphicFrameLocks noGrp="1"/>
          </p:cNvGraphicFramePr>
          <p:nvPr>
            <p:extLst>
              <p:ext uri="{D42A27DB-BD31-4B8C-83A1-F6EECF244321}">
                <p14:modId xmlns:p14="http://schemas.microsoft.com/office/powerpoint/2010/main" val="351236363"/>
              </p:ext>
            </p:extLst>
          </p:nvPr>
        </p:nvGraphicFramePr>
        <p:xfrm>
          <a:off x="4841423"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graphicFrame>
        <p:nvGraphicFramePr>
          <p:cNvPr id="9" name="Tableau 8">
            <a:extLst>
              <a:ext uri="{FF2B5EF4-FFF2-40B4-BE49-F238E27FC236}">
                <a16:creationId xmlns:a16="http://schemas.microsoft.com/office/drawing/2014/main" id="{9E7AE10F-A47E-1156-9BBB-4B11AF832FEF}"/>
              </a:ext>
            </a:extLst>
          </p:cNvPr>
          <p:cNvGraphicFramePr>
            <a:graphicFrameLocks noGrp="1"/>
          </p:cNvGraphicFramePr>
          <p:nvPr>
            <p:extLst>
              <p:ext uri="{D42A27DB-BD31-4B8C-83A1-F6EECF244321}">
                <p14:modId xmlns:p14="http://schemas.microsoft.com/office/powerpoint/2010/main" val="2441543163"/>
              </p:ext>
            </p:extLst>
          </p:nvPr>
        </p:nvGraphicFramePr>
        <p:xfrm>
          <a:off x="9482822"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graphicFrame>
        <p:nvGraphicFramePr>
          <p:cNvPr id="10" name="Tableau 9">
            <a:extLst>
              <a:ext uri="{FF2B5EF4-FFF2-40B4-BE49-F238E27FC236}">
                <a16:creationId xmlns:a16="http://schemas.microsoft.com/office/drawing/2014/main" id="{03D21D9B-8400-EC1A-F912-7BA0D4E032AC}"/>
              </a:ext>
            </a:extLst>
          </p:cNvPr>
          <p:cNvGraphicFramePr>
            <a:graphicFrameLocks noGrp="1"/>
          </p:cNvGraphicFramePr>
          <p:nvPr>
            <p:extLst>
              <p:ext uri="{D42A27DB-BD31-4B8C-83A1-F6EECF244321}">
                <p14:modId xmlns:p14="http://schemas.microsoft.com/office/powerpoint/2010/main" val="991172796"/>
              </p:ext>
            </p:extLst>
          </p:nvPr>
        </p:nvGraphicFramePr>
        <p:xfrm>
          <a:off x="14143271"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sp>
        <p:nvSpPr>
          <p:cNvPr id="11" name="ZoneTexte 10">
            <a:extLst>
              <a:ext uri="{FF2B5EF4-FFF2-40B4-BE49-F238E27FC236}">
                <a16:creationId xmlns:a16="http://schemas.microsoft.com/office/drawing/2014/main" id="{D3069FF7-DDEC-E769-A059-2001697A52CA}"/>
              </a:ext>
            </a:extLst>
          </p:cNvPr>
          <p:cNvSpPr txBox="1"/>
          <p:nvPr/>
        </p:nvSpPr>
        <p:spPr>
          <a:xfrm>
            <a:off x="400050" y="8267700"/>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AHP</a:t>
            </a:r>
          </a:p>
        </p:txBody>
      </p:sp>
      <p:sp>
        <p:nvSpPr>
          <p:cNvPr id="12" name="ZoneTexte 11">
            <a:extLst>
              <a:ext uri="{FF2B5EF4-FFF2-40B4-BE49-F238E27FC236}">
                <a16:creationId xmlns:a16="http://schemas.microsoft.com/office/drawing/2014/main" id="{66F977D2-D7C6-673F-5580-A6109E1CE2C7}"/>
              </a:ext>
            </a:extLst>
          </p:cNvPr>
          <p:cNvSpPr txBox="1"/>
          <p:nvPr/>
        </p:nvSpPr>
        <p:spPr>
          <a:xfrm>
            <a:off x="9788976" y="8220075"/>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MACBETH</a:t>
            </a:r>
          </a:p>
        </p:txBody>
      </p:sp>
      <p:sp>
        <p:nvSpPr>
          <p:cNvPr id="13" name="ZoneTexte 12">
            <a:extLst>
              <a:ext uri="{FF2B5EF4-FFF2-40B4-BE49-F238E27FC236}">
                <a16:creationId xmlns:a16="http://schemas.microsoft.com/office/drawing/2014/main" id="{CED9DBE1-5911-217E-0E98-E068FF949315}"/>
              </a:ext>
            </a:extLst>
          </p:cNvPr>
          <p:cNvSpPr txBox="1"/>
          <p:nvPr/>
        </p:nvSpPr>
        <p:spPr>
          <a:xfrm>
            <a:off x="5094513" y="8267700"/>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ELECTRE II</a:t>
            </a:r>
          </a:p>
        </p:txBody>
      </p:sp>
      <p:sp>
        <p:nvSpPr>
          <p:cNvPr id="14" name="ZoneTexte 13">
            <a:extLst>
              <a:ext uri="{FF2B5EF4-FFF2-40B4-BE49-F238E27FC236}">
                <a16:creationId xmlns:a16="http://schemas.microsoft.com/office/drawing/2014/main" id="{F65CC644-7D28-7A5A-93BD-1B053D05492E}"/>
              </a:ext>
            </a:extLst>
          </p:cNvPr>
          <p:cNvSpPr txBox="1"/>
          <p:nvPr/>
        </p:nvSpPr>
        <p:spPr>
          <a:xfrm>
            <a:off x="14396361" y="8220075"/>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PROMETHEE</a:t>
            </a:r>
          </a:p>
        </p:txBody>
      </p:sp>
      <p:sp>
        <p:nvSpPr>
          <p:cNvPr id="2" name="Ellipse 1">
            <a:extLst>
              <a:ext uri="{FF2B5EF4-FFF2-40B4-BE49-F238E27FC236}">
                <a16:creationId xmlns:a16="http://schemas.microsoft.com/office/drawing/2014/main" id="{8FB5DA9D-1DAF-F92D-2F0D-DAF8BF77494C}"/>
              </a:ext>
            </a:extLst>
          </p:cNvPr>
          <p:cNvSpPr/>
          <p:nvPr/>
        </p:nvSpPr>
        <p:spPr>
          <a:xfrm>
            <a:off x="208458" y="3043003"/>
            <a:ext cx="17879518" cy="16657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072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82B1B-857C-571A-FA87-1197F5CEF80A}"/>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EF1D319C-E332-D2A9-991D-BD0099DC7DC2}"/>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30</a:t>
            </a:r>
          </a:p>
        </p:txBody>
      </p:sp>
      <p:sp>
        <p:nvSpPr>
          <p:cNvPr id="6" name="Espace réservé du pied de page 5">
            <a:extLst>
              <a:ext uri="{FF2B5EF4-FFF2-40B4-BE49-F238E27FC236}">
                <a16:creationId xmlns:a16="http://schemas.microsoft.com/office/drawing/2014/main" id="{6E279904-B68F-BF5F-CCD2-C021401DB4C1}"/>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8DA4C6DA-83B6-A5E5-2D95-CB2BD5AB3AA5}"/>
              </a:ext>
            </a:extLst>
          </p:cNvPr>
          <p:cNvSpPr>
            <a:spLocks noGrp="1"/>
          </p:cNvSpPr>
          <p:nvPr>
            <p:ph type="title"/>
          </p:nvPr>
        </p:nvSpPr>
        <p:spPr>
          <a:xfrm>
            <a:off x="1943100" y="-153794"/>
            <a:ext cx="12534900" cy="1714500"/>
          </a:xfrm>
        </p:spPr>
        <p:txBody>
          <a:bodyPr/>
          <a:lstStyle/>
          <a:p>
            <a:pPr algn="ctr"/>
            <a:r>
              <a:rPr lang="en-US" noProof="0" dirty="0"/>
              <a:t>Application</a:t>
            </a:r>
          </a:p>
        </p:txBody>
      </p:sp>
      <p:sp>
        <p:nvSpPr>
          <p:cNvPr id="2" name="ZoneTexte 1">
            <a:extLst>
              <a:ext uri="{FF2B5EF4-FFF2-40B4-BE49-F238E27FC236}">
                <a16:creationId xmlns:a16="http://schemas.microsoft.com/office/drawing/2014/main" id="{371156C7-9F8E-61A3-1087-A230B05808EA}"/>
              </a:ext>
            </a:extLst>
          </p:cNvPr>
          <p:cNvSpPr txBox="1"/>
          <p:nvPr/>
        </p:nvSpPr>
        <p:spPr>
          <a:xfrm>
            <a:off x="304800" y="1714497"/>
            <a:ext cx="17116425" cy="1507481"/>
          </a:xfrm>
          <a:prstGeom prst="rect">
            <a:avLst/>
          </a:prstGeom>
        </p:spPr>
        <p:txBody>
          <a:bodyPr vert="horz" wrap="square" lIns="91440" tIns="45720" rIns="91440" bIns="45720" rtlCol="0">
            <a:noAutofit/>
          </a:bodyPr>
          <a:lstStyle/>
          <a:p>
            <a:pPr marR="0" algn="ctr" defTabSz="914400" rtl="0" eaLnBrk="0" fontAlgn="base" latinLnBrk="0" hangingPunct="0">
              <a:lnSpc>
                <a:spcPct val="100000"/>
              </a:lnSpc>
              <a:spcBef>
                <a:spcPct val="0"/>
              </a:spcBef>
              <a:spcAft>
                <a:spcPct val="0"/>
              </a:spcAft>
              <a:buClrTx/>
              <a:buSzTx/>
              <a:tabLst/>
            </a:pPr>
            <a:endParaRPr kumimoji="0" lang="en-US" sz="3200" b="1"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3" name="AutoShape 10">
            <a:extLst>
              <a:ext uri="{FF2B5EF4-FFF2-40B4-BE49-F238E27FC236}">
                <a16:creationId xmlns:a16="http://schemas.microsoft.com/office/drawing/2014/main" id="{358F8B8C-4CB6-BDEA-4ACF-1430C282FF1C}"/>
              </a:ext>
            </a:extLst>
          </p:cNvPr>
          <p:cNvSpPr/>
          <p:nvPr/>
        </p:nvSpPr>
        <p:spPr>
          <a:xfrm>
            <a:off x="9093068" y="1074273"/>
            <a:ext cx="6141765" cy="599207"/>
          </a:xfrm>
          <a:prstGeom prst="rect">
            <a:avLst/>
          </a:prstGeom>
          <a:solidFill>
            <a:schemeClr val="bg1">
              <a:lumMod val="95000"/>
            </a:schemeClr>
          </a:solidFill>
        </p:spPr>
        <p:txBody>
          <a:bodyPr/>
          <a:lstStyle/>
          <a:p>
            <a:r>
              <a:rPr lang="en-US" sz="3600" noProof="0" dirty="0">
                <a:solidFill>
                  <a:schemeClr val="accent1"/>
                </a:solidFill>
              </a:rPr>
              <a:t>Crisis situation, 50 years study</a:t>
            </a:r>
          </a:p>
        </p:txBody>
      </p:sp>
      <p:graphicFrame>
        <p:nvGraphicFramePr>
          <p:cNvPr id="8" name="Tableau 7">
            <a:extLst>
              <a:ext uri="{FF2B5EF4-FFF2-40B4-BE49-F238E27FC236}">
                <a16:creationId xmlns:a16="http://schemas.microsoft.com/office/drawing/2014/main" id="{58BC9B2F-81F2-A1F0-BFEE-CD1CBEF24A7C}"/>
              </a:ext>
            </a:extLst>
          </p:cNvPr>
          <p:cNvGraphicFramePr>
            <a:graphicFrameLocks noGrp="1"/>
          </p:cNvGraphicFramePr>
          <p:nvPr>
            <p:extLst>
              <p:ext uri="{D42A27DB-BD31-4B8C-83A1-F6EECF244321}">
                <p14:modId xmlns:p14="http://schemas.microsoft.com/office/powerpoint/2010/main" val="2059433835"/>
              </p:ext>
            </p:extLst>
          </p:nvPr>
        </p:nvGraphicFramePr>
        <p:xfrm>
          <a:off x="345530" y="2788773"/>
          <a:ext cx="17637670" cy="3285194"/>
        </p:xfrm>
        <a:graphic>
          <a:graphicData uri="http://schemas.openxmlformats.org/drawingml/2006/table">
            <a:tbl>
              <a:tblPr firstRow="1" bandRow="1"/>
              <a:tblGrid>
                <a:gridCol w="2693826">
                  <a:extLst>
                    <a:ext uri="{9D8B030D-6E8A-4147-A177-3AD203B41FA5}">
                      <a16:colId xmlns:a16="http://schemas.microsoft.com/office/drawing/2014/main" val="2427015327"/>
                    </a:ext>
                  </a:extLst>
                </a:gridCol>
                <a:gridCol w="3039112">
                  <a:extLst>
                    <a:ext uri="{9D8B030D-6E8A-4147-A177-3AD203B41FA5}">
                      <a16:colId xmlns:a16="http://schemas.microsoft.com/office/drawing/2014/main" val="3506684398"/>
                    </a:ext>
                  </a:extLst>
                </a:gridCol>
                <a:gridCol w="2404535">
                  <a:extLst>
                    <a:ext uri="{9D8B030D-6E8A-4147-A177-3AD203B41FA5}">
                      <a16:colId xmlns:a16="http://schemas.microsoft.com/office/drawing/2014/main" val="3004509853"/>
                    </a:ext>
                  </a:extLst>
                </a:gridCol>
                <a:gridCol w="2593298">
                  <a:extLst>
                    <a:ext uri="{9D8B030D-6E8A-4147-A177-3AD203B41FA5}">
                      <a16:colId xmlns:a16="http://schemas.microsoft.com/office/drawing/2014/main" val="3583694112"/>
                    </a:ext>
                  </a:extLst>
                </a:gridCol>
                <a:gridCol w="3748671">
                  <a:extLst>
                    <a:ext uri="{9D8B030D-6E8A-4147-A177-3AD203B41FA5}">
                      <a16:colId xmlns:a16="http://schemas.microsoft.com/office/drawing/2014/main" val="2956267768"/>
                    </a:ext>
                  </a:extLst>
                </a:gridCol>
                <a:gridCol w="3158228">
                  <a:extLst>
                    <a:ext uri="{9D8B030D-6E8A-4147-A177-3AD203B41FA5}">
                      <a16:colId xmlns:a16="http://schemas.microsoft.com/office/drawing/2014/main" val="1571833016"/>
                    </a:ext>
                  </a:extLst>
                </a:gridCol>
              </a:tblGrid>
              <a:tr h="4462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t>Criteria</a:t>
                      </a:r>
                    </a:p>
                    <a:p>
                      <a:pPr algn="ct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Cost of ownership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noProof="0" dirty="0"/>
                        <a:t>Patient safety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Uniformity</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Procurement and logistics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Staff satisfaction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39307957"/>
                  </a:ext>
                </a:extLst>
              </a:tr>
              <a:tr h="8163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solidFill>
                            <a:schemeClr val="tx1"/>
                          </a:solidFill>
                        </a:rPr>
                        <a:t>Alternative </a:t>
                      </a:r>
                      <a:r>
                        <a:rPr lang="en-US" sz="2400" b="1" noProof="0" dirty="0">
                          <a:solidFill>
                            <a:srgbClr val="C0504D"/>
                          </a:solidFill>
                        </a:rPr>
                        <a:t>A</a:t>
                      </a:r>
                      <a:r>
                        <a:rPr lang="en-US" sz="2400" b="1" noProof="0" dirty="0">
                          <a:solidFill>
                            <a:srgbClr val="C00000"/>
                          </a:solidFill>
                        </a:rPr>
                        <a:t> </a:t>
                      </a: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11.044.585</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97332280"/>
                  </a:ext>
                </a:extLst>
              </a:tr>
              <a:tr h="4447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2400" b="1" noProof="0" dirty="0">
                        <a:solidFill>
                          <a:schemeClr val="tx1"/>
                        </a:solidFill>
                      </a:endParaRPr>
                    </a:p>
                    <a:p>
                      <a:pPr algn="ctr"/>
                      <a:r>
                        <a:rPr lang="en-US" sz="2400" b="1" noProof="0" dirty="0">
                          <a:solidFill>
                            <a:schemeClr val="tx1"/>
                          </a:solidFill>
                        </a:rPr>
                        <a:t>Alternative </a:t>
                      </a:r>
                      <a:r>
                        <a:rPr lang="en-US" sz="2400" b="1" noProof="0" dirty="0">
                          <a:solidFill>
                            <a:schemeClr val="accent2"/>
                          </a:solidFill>
                        </a:rPr>
                        <a:t>B</a:t>
                      </a:r>
                      <a:r>
                        <a:rPr lang="en-US" sz="2400" b="1" noProof="0" dirty="0">
                          <a:solidFill>
                            <a:schemeClr val="tx1"/>
                          </a:solidFill>
                        </a:rPr>
                        <a:t> </a:t>
                      </a: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t>9.455.585</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2400" noProof="0" dirty="0"/>
                        <a:t>7,5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8708083"/>
                  </a:ext>
                </a:extLst>
              </a:tr>
              <a:tr h="6695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en-US" sz="2400" b="1" noProof="0" dirty="0">
                        <a:solidFill>
                          <a:schemeClr val="tx1"/>
                        </a:solidFill>
                      </a:endParaRPr>
                    </a:p>
                    <a:p>
                      <a:pPr algn="ctr"/>
                      <a:r>
                        <a:rPr lang="en-US" sz="2400" b="1" noProof="0" dirty="0">
                          <a:solidFill>
                            <a:schemeClr val="tx1"/>
                          </a:solidFill>
                        </a:rPr>
                        <a:t>Alternative </a:t>
                      </a:r>
                      <a:r>
                        <a:rPr lang="en-US" sz="2400" b="1" noProof="0" dirty="0">
                          <a:solidFill>
                            <a:schemeClr val="accent2"/>
                          </a:solidFill>
                        </a:rPr>
                        <a:t>C</a:t>
                      </a:r>
                      <a:endParaRPr lang="en-US" sz="2400" noProof="0" dirty="0"/>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10.647.335</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2400" noProof="0" dirty="0"/>
                        <a:t>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7,5</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noProof="0" dirty="0"/>
                        <a:t>10</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9845020"/>
                  </a:ext>
                </a:extLst>
              </a:tr>
            </a:tbl>
          </a:graphicData>
        </a:graphic>
      </p:graphicFrame>
      <p:graphicFrame>
        <p:nvGraphicFramePr>
          <p:cNvPr id="4" name="Espace réservé du contenu 7">
            <a:extLst>
              <a:ext uri="{FF2B5EF4-FFF2-40B4-BE49-F238E27FC236}">
                <a16:creationId xmlns:a16="http://schemas.microsoft.com/office/drawing/2014/main" id="{8201F536-D263-36FA-C531-F79DCE3B64F4}"/>
              </a:ext>
            </a:extLst>
          </p:cNvPr>
          <p:cNvGraphicFramePr>
            <a:graphicFrameLocks/>
          </p:cNvGraphicFramePr>
          <p:nvPr>
            <p:extLst>
              <p:ext uri="{D42A27DB-BD31-4B8C-83A1-F6EECF244321}">
                <p14:modId xmlns:p14="http://schemas.microsoft.com/office/powerpoint/2010/main" val="3384256439"/>
              </p:ext>
            </p:extLst>
          </p:nvPr>
        </p:nvGraphicFramePr>
        <p:xfrm>
          <a:off x="325165" y="7148243"/>
          <a:ext cx="17637670" cy="1569720"/>
        </p:xfrm>
        <a:graphic>
          <a:graphicData uri="http://schemas.openxmlformats.org/drawingml/2006/table">
            <a:tbl>
              <a:tblPr firstRow="1" bandRow="1">
                <a:tableStyleId>{5940675A-B579-460E-94D1-54222C63F5DA}</a:tableStyleId>
              </a:tblPr>
              <a:tblGrid>
                <a:gridCol w="2651074">
                  <a:extLst>
                    <a:ext uri="{9D8B030D-6E8A-4147-A177-3AD203B41FA5}">
                      <a16:colId xmlns:a16="http://schemas.microsoft.com/office/drawing/2014/main" val="723782880"/>
                    </a:ext>
                  </a:extLst>
                </a:gridCol>
                <a:gridCol w="3043003">
                  <a:extLst>
                    <a:ext uri="{9D8B030D-6E8A-4147-A177-3AD203B41FA5}">
                      <a16:colId xmlns:a16="http://schemas.microsoft.com/office/drawing/2014/main" val="3355475262"/>
                    </a:ext>
                  </a:extLst>
                </a:gridCol>
                <a:gridCol w="2473377">
                  <a:extLst>
                    <a:ext uri="{9D8B030D-6E8A-4147-A177-3AD203B41FA5}">
                      <a16:colId xmlns:a16="http://schemas.microsoft.com/office/drawing/2014/main" val="480234279"/>
                    </a:ext>
                  </a:extLst>
                </a:gridCol>
                <a:gridCol w="2548328">
                  <a:extLst>
                    <a:ext uri="{9D8B030D-6E8A-4147-A177-3AD203B41FA5}">
                      <a16:colId xmlns:a16="http://schemas.microsoft.com/office/drawing/2014/main" val="1785948628"/>
                    </a:ext>
                  </a:extLst>
                </a:gridCol>
                <a:gridCol w="3762531">
                  <a:extLst>
                    <a:ext uri="{9D8B030D-6E8A-4147-A177-3AD203B41FA5}">
                      <a16:colId xmlns:a16="http://schemas.microsoft.com/office/drawing/2014/main" val="1699697304"/>
                    </a:ext>
                  </a:extLst>
                </a:gridCol>
                <a:gridCol w="3159357">
                  <a:extLst>
                    <a:ext uri="{9D8B030D-6E8A-4147-A177-3AD203B41FA5}">
                      <a16:colId xmlns:a16="http://schemas.microsoft.com/office/drawing/2014/main" val="2086026975"/>
                    </a:ext>
                  </a:extLst>
                </a:gridCol>
              </a:tblGrid>
              <a:tr h="350797">
                <a:tc>
                  <a:txBody>
                    <a:bodyPr/>
                    <a:lstStyle/>
                    <a:p>
                      <a:pPr algn="ctr"/>
                      <a:r>
                        <a:rPr lang="en-US" sz="2700" b="1" noProof="0" dirty="0"/>
                        <a:t>max/min</a:t>
                      </a:r>
                    </a:p>
                  </a:txBody>
                  <a:tcPr marL="137160" marR="137160" marT="68580" marB="68580"/>
                </a:tc>
                <a:tc>
                  <a:txBody>
                    <a:bodyPr/>
                    <a:lstStyle/>
                    <a:p>
                      <a:pPr algn="ctr"/>
                      <a:r>
                        <a:rPr lang="en-US" sz="2700" noProof="0" dirty="0"/>
                        <a:t>min</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tc>
                  <a:txBody>
                    <a:bodyPr/>
                    <a:lstStyle/>
                    <a:p>
                      <a:pPr algn="ctr"/>
                      <a:r>
                        <a:rPr lang="en-US" sz="2700" noProof="0" dirty="0"/>
                        <a:t>max</a:t>
                      </a:r>
                    </a:p>
                  </a:txBody>
                  <a:tcPr marL="137160" marR="137160" marT="68580" marB="68580"/>
                </a:tc>
                <a:extLst>
                  <a:ext uri="{0D108BD9-81ED-4DB2-BD59-A6C34878D82A}">
                    <a16:rowId xmlns:a16="http://schemas.microsoft.com/office/drawing/2014/main" val="536091710"/>
                  </a:ext>
                </a:extLst>
              </a:tr>
              <a:tr h="3507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solidFill>
                            <a:schemeClr val="tx1"/>
                          </a:solidFill>
                        </a:rPr>
                        <a:t>Rank</a:t>
                      </a:r>
                      <a:endParaRPr lang="en-US" sz="2400" b="1" noProof="0" dirty="0"/>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t>2</a:t>
                      </a:r>
                    </a:p>
                  </a:txBody>
                  <a:tcPr/>
                </a:tc>
                <a:tc>
                  <a:txBody>
                    <a:bodyPr/>
                    <a:lstStyle/>
                    <a:p>
                      <a:pPr algn="ctr"/>
                      <a:r>
                        <a:rPr lang="en-US" sz="2400" b="1" noProof="0" dirty="0"/>
                        <a:t>1</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t>4</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t>3</a:t>
                      </a: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sz="2400" b="1" noProof="0" dirty="0"/>
                        <a:t>5</a:t>
                      </a:r>
                    </a:p>
                  </a:txBody>
                  <a:tcPr/>
                </a:tc>
                <a:extLst>
                  <a:ext uri="{0D108BD9-81ED-4DB2-BD59-A6C34878D82A}">
                    <a16:rowId xmlns:a16="http://schemas.microsoft.com/office/drawing/2014/main" val="2687321723"/>
                  </a:ext>
                </a:extLst>
              </a:tr>
              <a:tr h="350797">
                <a:tc>
                  <a:txBody>
                    <a:bodyPr/>
                    <a:lstStyle/>
                    <a:p>
                      <a:pPr algn="ctr"/>
                      <a:r>
                        <a:rPr lang="en-US" sz="2700" b="1" noProof="0" dirty="0"/>
                        <a:t>Weight </a:t>
                      </a:r>
                    </a:p>
                  </a:txBody>
                  <a:tcPr marL="137160" marR="137160" marT="68580" marB="68580"/>
                </a:tc>
                <a:tc>
                  <a:txBody>
                    <a:bodyPr/>
                    <a:lstStyle/>
                    <a:p>
                      <a:pPr algn="ctr"/>
                      <a:r>
                        <a:rPr lang="en-US" sz="2800" noProof="0" dirty="0"/>
                        <a:t>26.2%</a:t>
                      </a:r>
                      <a:endParaRPr lang="en-US" sz="2700" noProof="0" dirty="0"/>
                    </a:p>
                  </a:txBody>
                  <a:tcPr marL="137160" marR="137160" marT="68580" marB="68580"/>
                </a:tc>
                <a:tc>
                  <a:txBody>
                    <a:bodyPr/>
                    <a:lstStyle/>
                    <a:p>
                      <a:pPr algn="ctr"/>
                      <a:r>
                        <a:rPr lang="en-US" sz="2800" noProof="0" dirty="0"/>
                        <a:t>44.4%</a:t>
                      </a:r>
                      <a:endParaRPr lang="en-US" sz="2700" noProof="0" dirty="0"/>
                    </a:p>
                  </a:txBody>
                  <a:tcPr marL="137160" marR="137160" marT="68580" marB="68580"/>
                </a:tc>
                <a:tc>
                  <a:txBody>
                    <a:bodyPr/>
                    <a:lstStyle/>
                    <a:p>
                      <a:pPr algn="ctr"/>
                      <a:r>
                        <a:rPr lang="en-US" sz="2800" noProof="0" dirty="0"/>
                        <a:t>8.9%</a:t>
                      </a:r>
                      <a:endParaRPr lang="en-US" sz="2700" noProof="0" dirty="0"/>
                    </a:p>
                  </a:txBody>
                  <a:tcPr marL="137160" marR="137160" marT="68580" marB="68580"/>
                </a:tc>
                <a:tc>
                  <a:txBody>
                    <a:bodyPr/>
                    <a:lstStyle/>
                    <a:p>
                      <a:pPr algn="ctr"/>
                      <a:r>
                        <a:rPr lang="en-US" sz="2800" noProof="0" dirty="0"/>
                        <a:t>15.2%</a:t>
                      </a:r>
                      <a:endParaRPr lang="en-US" sz="2700" noProof="0" dirty="0"/>
                    </a:p>
                  </a:txBody>
                  <a:tcPr marL="137160" marR="137160" marT="68580" marB="68580"/>
                </a:tc>
                <a:tc>
                  <a:txBody>
                    <a:bodyPr/>
                    <a:lstStyle/>
                    <a:p>
                      <a:pPr algn="ctr"/>
                      <a:r>
                        <a:rPr lang="en-US" sz="2800" noProof="0" dirty="0"/>
                        <a:t>5.2%</a:t>
                      </a:r>
                      <a:endParaRPr lang="en-US" sz="2700" noProof="0" dirty="0"/>
                    </a:p>
                  </a:txBody>
                  <a:tcPr marL="137160" marR="137160" marT="68580" marB="68580"/>
                </a:tc>
                <a:extLst>
                  <a:ext uri="{0D108BD9-81ED-4DB2-BD59-A6C34878D82A}">
                    <a16:rowId xmlns:a16="http://schemas.microsoft.com/office/drawing/2014/main" val="2136162233"/>
                  </a:ext>
                </a:extLst>
              </a:tr>
            </a:tbl>
          </a:graphicData>
        </a:graphic>
      </p:graphicFrame>
    </p:spTree>
    <p:extLst>
      <p:ext uri="{BB962C8B-B14F-4D97-AF65-F5344CB8AC3E}">
        <p14:creationId xmlns:p14="http://schemas.microsoft.com/office/powerpoint/2010/main" val="1901212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E52EB-36C1-2573-E290-75389506F0C5}"/>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E47C11F-DA74-6A0D-8A75-B33296554322}"/>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31</a:t>
            </a:r>
          </a:p>
        </p:txBody>
      </p:sp>
      <p:sp>
        <p:nvSpPr>
          <p:cNvPr id="6" name="Espace réservé du pied de page 5">
            <a:extLst>
              <a:ext uri="{FF2B5EF4-FFF2-40B4-BE49-F238E27FC236}">
                <a16:creationId xmlns:a16="http://schemas.microsoft.com/office/drawing/2014/main" id="{49697E7A-4C13-5410-297E-DA44BB6EBF1F}"/>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09497E62-FF82-9A7B-F869-587CA2541187}"/>
              </a:ext>
            </a:extLst>
          </p:cNvPr>
          <p:cNvSpPr>
            <a:spLocks noGrp="1"/>
          </p:cNvSpPr>
          <p:nvPr>
            <p:ph type="title"/>
          </p:nvPr>
        </p:nvSpPr>
        <p:spPr>
          <a:xfrm>
            <a:off x="2876550" y="564017"/>
            <a:ext cx="12534900" cy="1714500"/>
          </a:xfrm>
        </p:spPr>
        <p:txBody>
          <a:bodyPr/>
          <a:lstStyle/>
          <a:p>
            <a:pPr algn="ctr"/>
            <a:r>
              <a:rPr lang="en-US" noProof="0" dirty="0"/>
              <a:t>Results</a:t>
            </a:r>
          </a:p>
        </p:txBody>
      </p:sp>
      <p:graphicFrame>
        <p:nvGraphicFramePr>
          <p:cNvPr id="8" name="Tableau 7">
            <a:extLst>
              <a:ext uri="{FF2B5EF4-FFF2-40B4-BE49-F238E27FC236}">
                <a16:creationId xmlns:a16="http://schemas.microsoft.com/office/drawing/2014/main" id="{401AC09B-6D80-D17D-4234-FA9DCD71A9B9}"/>
              </a:ext>
            </a:extLst>
          </p:cNvPr>
          <p:cNvGraphicFramePr>
            <a:graphicFrameLocks noGrp="1"/>
          </p:cNvGraphicFramePr>
          <p:nvPr>
            <p:extLst>
              <p:ext uri="{D42A27DB-BD31-4B8C-83A1-F6EECF244321}">
                <p14:modId xmlns:p14="http://schemas.microsoft.com/office/powerpoint/2010/main" val="2033343532"/>
              </p:ext>
            </p:extLst>
          </p:nvPr>
        </p:nvGraphicFramePr>
        <p:xfrm>
          <a:off x="200024"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graphicFrame>
        <p:nvGraphicFramePr>
          <p:cNvPr id="4" name="Tableau 3">
            <a:extLst>
              <a:ext uri="{FF2B5EF4-FFF2-40B4-BE49-F238E27FC236}">
                <a16:creationId xmlns:a16="http://schemas.microsoft.com/office/drawing/2014/main" id="{E4B8C919-263C-A286-28FE-9153B21CC0ED}"/>
              </a:ext>
            </a:extLst>
          </p:cNvPr>
          <p:cNvGraphicFramePr>
            <a:graphicFrameLocks noGrp="1"/>
          </p:cNvGraphicFramePr>
          <p:nvPr>
            <p:extLst>
              <p:ext uri="{D42A27DB-BD31-4B8C-83A1-F6EECF244321}">
                <p14:modId xmlns:p14="http://schemas.microsoft.com/office/powerpoint/2010/main" val="941507716"/>
              </p:ext>
            </p:extLst>
          </p:nvPr>
        </p:nvGraphicFramePr>
        <p:xfrm>
          <a:off x="4841423"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endParaRPr lang="en-US" sz="2800" b="1" noProof="0" dirty="0"/>
                    </a:p>
                    <a:p>
                      <a:pPr algn="ctr"/>
                      <a:r>
                        <a:rPr lang="en-US" sz="4400" b="1" noProof="0" dirty="0"/>
                        <a:t>-</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endParaRPr lang="en-US" sz="2800" b="1" noProof="0" dirty="0"/>
                    </a:p>
                    <a:p>
                      <a:pPr algn="ctr"/>
                      <a:r>
                        <a:rPr lang="en-US" sz="4400" b="1" noProof="0" dirty="0">
                          <a:solidFill>
                            <a:schemeClr val="tx1"/>
                          </a:solidFill>
                        </a:rPr>
                        <a:t>-</a:t>
                      </a:r>
                    </a:p>
                  </a:txBody>
                  <a:tcPr/>
                </a:tc>
                <a:extLst>
                  <a:ext uri="{0D108BD9-81ED-4DB2-BD59-A6C34878D82A}">
                    <a16:rowId xmlns:a16="http://schemas.microsoft.com/office/drawing/2014/main" val="615405066"/>
                  </a:ext>
                </a:extLst>
              </a:tr>
            </a:tbl>
          </a:graphicData>
        </a:graphic>
      </p:graphicFrame>
      <p:graphicFrame>
        <p:nvGraphicFramePr>
          <p:cNvPr id="9" name="Tableau 8">
            <a:extLst>
              <a:ext uri="{FF2B5EF4-FFF2-40B4-BE49-F238E27FC236}">
                <a16:creationId xmlns:a16="http://schemas.microsoft.com/office/drawing/2014/main" id="{EC0D5288-C94E-246F-DCD5-8919420E247C}"/>
              </a:ext>
            </a:extLst>
          </p:cNvPr>
          <p:cNvGraphicFramePr>
            <a:graphicFrameLocks noGrp="1"/>
          </p:cNvGraphicFramePr>
          <p:nvPr>
            <p:extLst>
              <p:ext uri="{D42A27DB-BD31-4B8C-83A1-F6EECF244321}">
                <p14:modId xmlns:p14="http://schemas.microsoft.com/office/powerpoint/2010/main" val="2596772681"/>
              </p:ext>
            </p:extLst>
          </p:nvPr>
        </p:nvGraphicFramePr>
        <p:xfrm>
          <a:off x="9482822"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2800" b="1" noProof="0" dirty="0"/>
                        <a:t>3</a:t>
                      </a:r>
                    </a:p>
                  </a:txBody>
                  <a:tcPr/>
                </a:tc>
                <a:extLst>
                  <a:ext uri="{0D108BD9-81ED-4DB2-BD59-A6C34878D82A}">
                    <a16:rowId xmlns:a16="http://schemas.microsoft.com/office/drawing/2014/main" val="615405066"/>
                  </a:ext>
                </a:extLst>
              </a:tr>
            </a:tbl>
          </a:graphicData>
        </a:graphic>
      </p:graphicFrame>
      <p:graphicFrame>
        <p:nvGraphicFramePr>
          <p:cNvPr id="10" name="Tableau 9">
            <a:extLst>
              <a:ext uri="{FF2B5EF4-FFF2-40B4-BE49-F238E27FC236}">
                <a16:creationId xmlns:a16="http://schemas.microsoft.com/office/drawing/2014/main" id="{DD930988-6D26-C8E3-823C-0D0D44F59B35}"/>
              </a:ext>
            </a:extLst>
          </p:cNvPr>
          <p:cNvGraphicFramePr>
            <a:graphicFrameLocks noGrp="1"/>
          </p:cNvGraphicFramePr>
          <p:nvPr>
            <p:extLst>
              <p:ext uri="{D42A27DB-BD31-4B8C-83A1-F6EECF244321}">
                <p14:modId xmlns:p14="http://schemas.microsoft.com/office/powerpoint/2010/main" val="2211003004"/>
              </p:ext>
            </p:extLst>
          </p:nvPr>
        </p:nvGraphicFramePr>
        <p:xfrm>
          <a:off x="14143271" y="2451166"/>
          <a:ext cx="3973280" cy="5437915"/>
        </p:xfrm>
        <a:graphic>
          <a:graphicData uri="http://schemas.openxmlformats.org/drawingml/2006/table">
            <a:tbl>
              <a:tblPr firstRow="1" bandRow="1">
                <a:tableStyleId>{5940675A-B579-460E-94D1-54222C63F5DA}</a:tableStyleId>
              </a:tblPr>
              <a:tblGrid>
                <a:gridCol w="1986640">
                  <a:extLst>
                    <a:ext uri="{9D8B030D-6E8A-4147-A177-3AD203B41FA5}">
                      <a16:colId xmlns:a16="http://schemas.microsoft.com/office/drawing/2014/main" val="30085414"/>
                    </a:ext>
                  </a:extLst>
                </a:gridCol>
                <a:gridCol w="1986640">
                  <a:extLst>
                    <a:ext uri="{9D8B030D-6E8A-4147-A177-3AD203B41FA5}">
                      <a16:colId xmlns:a16="http://schemas.microsoft.com/office/drawing/2014/main" val="1040443197"/>
                    </a:ext>
                  </a:extLst>
                </a:gridCol>
              </a:tblGrid>
              <a:tr h="1012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Alternatives</a:t>
                      </a:r>
                      <a:endParaRPr lang="en-US" sz="2800" noProof="0" dirty="0"/>
                    </a:p>
                    <a:p>
                      <a:pPr algn="ctr"/>
                      <a:endParaRPr lang="en-US" sz="2800" noProof="0" dirty="0"/>
                    </a:p>
                  </a:txBody>
                  <a:tcPr/>
                </a:tc>
                <a:tc>
                  <a:txBody>
                    <a:bodyPr/>
                    <a:lstStyle/>
                    <a:p>
                      <a:pPr algn="ctr"/>
                      <a:r>
                        <a:rPr lang="en-US" sz="2800" b="1" noProof="0" dirty="0"/>
                        <a:t>Rank</a:t>
                      </a:r>
                    </a:p>
                  </a:txBody>
                  <a:tcPr/>
                </a:tc>
                <a:extLst>
                  <a:ext uri="{0D108BD9-81ED-4DB2-BD59-A6C34878D82A}">
                    <a16:rowId xmlns:a16="http://schemas.microsoft.com/office/drawing/2014/main" val="1824601586"/>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A</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4400" b="1" noProof="0" dirty="0">
                          <a:solidFill>
                            <a:srgbClr val="FF0000"/>
                          </a:solidFill>
                        </a:rPr>
                        <a:t>1</a:t>
                      </a:r>
                    </a:p>
                  </a:txBody>
                  <a:tcPr/>
                </a:tc>
                <a:extLst>
                  <a:ext uri="{0D108BD9-81ED-4DB2-BD59-A6C34878D82A}">
                    <a16:rowId xmlns:a16="http://schemas.microsoft.com/office/drawing/2014/main" val="40036550"/>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B</a:t>
                      </a:r>
                      <a:r>
                        <a:rPr lang="en-US" sz="2800" b="1" noProof="0" dirty="0">
                          <a:solidFill>
                            <a:srgbClr val="C00000"/>
                          </a:solidFill>
                        </a:rPr>
                        <a:t> </a:t>
                      </a:r>
                      <a:endParaRPr lang="en-US" sz="2800" noProof="0" dirty="0"/>
                    </a:p>
                    <a:p>
                      <a:pPr algn="ctr"/>
                      <a:endParaRPr lang="en-US" sz="2800" noProof="0" dirty="0"/>
                    </a:p>
                  </a:txBody>
                  <a:tcPr/>
                </a:tc>
                <a:tc>
                  <a:txBody>
                    <a:bodyPr/>
                    <a:lstStyle/>
                    <a:p>
                      <a:pPr algn="ctr"/>
                      <a:r>
                        <a:rPr lang="en-US" sz="2800" b="1" noProof="0" dirty="0">
                          <a:solidFill>
                            <a:schemeClr val="tx1"/>
                          </a:solidFill>
                        </a:rPr>
                        <a:t>3</a:t>
                      </a:r>
                    </a:p>
                  </a:txBody>
                  <a:tcPr/>
                </a:tc>
                <a:extLst>
                  <a:ext uri="{0D108BD9-81ED-4DB2-BD59-A6C34878D82A}">
                    <a16:rowId xmlns:a16="http://schemas.microsoft.com/office/drawing/2014/main" val="1927557403"/>
                  </a:ext>
                </a:extLst>
              </a:tr>
              <a:tr h="1475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chemeClr val="tx1"/>
                          </a:solidFill>
                        </a:rPr>
                        <a:t>Alternative </a:t>
                      </a:r>
                      <a:r>
                        <a:rPr lang="en-US" sz="2800" b="1" noProof="0" dirty="0">
                          <a:solidFill>
                            <a:srgbClr val="C0504D"/>
                          </a:solidFill>
                        </a:rPr>
                        <a:t>C</a:t>
                      </a:r>
                      <a:endParaRPr lang="en-US" sz="2800" noProof="0" dirty="0"/>
                    </a:p>
                    <a:p>
                      <a:pPr algn="ctr"/>
                      <a:endParaRPr lang="en-US" sz="2800" noProof="0" dirty="0"/>
                    </a:p>
                  </a:txBody>
                  <a:tcPr/>
                </a:tc>
                <a:tc>
                  <a:txBody>
                    <a:bodyPr/>
                    <a:lstStyle/>
                    <a:p>
                      <a:pPr algn="ctr"/>
                      <a:r>
                        <a:rPr lang="en-US" sz="4400" b="1" noProof="0" dirty="0">
                          <a:solidFill>
                            <a:srgbClr val="FF0000"/>
                          </a:solidFill>
                        </a:rPr>
                        <a:t>2</a:t>
                      </a:r>
                    </a:p>
                  </a:txBody>
                  <a:tcPr/>
                </a:tc>
                <a:extLst>
                  <a:ext uri="{0D108BD9-81ED-4DB2-BD59-A6C34878D82A}">
                    <a16:rowId xmlns:a16="http://schemas.microsoft.com/office/drawing/2014/main" val="615405066"/>
                  </a:ext>
                </a:extLst>
              </a:tr>
            </a:tbl>
          </a:graphicData>
        </a:graphic>
      </p:graphicFrame>
      <p:sp>
        <p:nvSpPr>
          <p:cNvPr id="11" name="ZoneTexte 10">
            <a:extLst>
              <a:ext uri="{FF2B5EF4-FFF2-40B4-BE49-F238E27FC236}">
                <a16:creationId xmlns:a16="http://schemas.microsoft.com/office/drawing/2014/main" id="{CBA203EC-67B5-17F3-4FCB-40E012364E0B}"/>
              </a:ext>
            </a:extLst>
          </p:cNvPr>
          <p:cNvSpPr txBox="1"/>
          <p:nvPr/>
        </p:nvSpPr>
        <p:spPr>
          <a:xfrm>
            <a:off x="400050" y="8267700"/>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AHP</a:t>
            </a:r>
          </a:p>
        </p:txBody>
      </p:sp>
      <p:sp>
        <p:nvSpPr>
          <p:cNvPr id="12" name="ZoneTexte 11">
            <a:extLst>
              <a:ext uri="{FF2B5EF4-FFF2-40B4-BE49-F238E27FC236}">
                <a16:creationId xmlns:a16="http://schemas.microsoft.com/office/drawing/2014/main" id="{0BB406AF-3527-3DA4-1193-63E8B0EAEA68}"/>
              </a:ext>
            </a:extLst>
          </p:cNvPr>
          <p:cNvSpPr txBox="1"/>
          <p:nvPr/>
        </p:nvSpPr>
        <p:spPr>
          <a:xfrm>
            <a:off x="9788976" y="8220075"/>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MACBETH</a:t>
            </a:r>
          </a:p>
        </p:txBody>
      </p:sp>
      <p:sp>
        <p:nvSpPr>
          <p:cNvPr id="13" name="ZoneTexte 12">
            <a:extLst>
              <a:ext uri="{FF2B5EF4-FFF2-40B4-BE49-F238E27FC236}">
                <a16:creationId xmlns:a16="http://schemas.microsoft.com/office/drawing/2014/main" id="{6BA9D2A0-559E-BE86-D943-3AD0ABAE7736}"/>
              </a:ext>
            </a:extLst>
          </p:cNvPr>
          <p:cNvSpPr txBox="1"/>
          <p:nvPr/>
        </p:nvSpPr>
        <p:spPr>
          <a:xfrm>
            <a:off x="5094513" y="8267700"/>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ELECTRE II</a:t>
            </a:r>
          </a:p>
        </p:txBody>
      </p:sp>
      <p:sp>
        <p:nvSpPr>
          <p:cNvPr id="14" name="ZoneTexte 13">
            <a:extLst>
              <a:ext uri="{FF2B5EF4-FFF2-40B4-BE49-F238E27FC236}">
                <a16:creationId xmlns:a16="http://schemas.microsoft.com/office/drawing/2014/main" id="{889069FF-60DB-CC9F-D310-0F5359FF6302}"/>
              </a:ext>
            </a:extLst>
          </p:cNvPr>
          <p:cNvSpPr txBox="1"/>
          <p:nvPr/>
        </p:nvSpPr>
        <p:spPr>
          <a:xfrm>
            <a:off x="14396361" y="8220075"/>
            <a:ext cx="3467100" cy="100965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a:ln>
                  <a:noFill/>
                </a:ln>
                <a:solidFill>
                  <a:schemeClr val="accent1"/>
                </a:solidFill>
                <a:effectLst/>
                <a:uLnTx/>
                <a:uFillTx/>
                <a:latin typeface="Calibri" pitchFamily="34" charset="0"/>
                <a:ea typeface="Calibri" pitchFamily="34" charset="0"/>
                <a:cs typeface="Times New Roman" pitchFamily="18" charset="0"/>
              </a:rPr>
              <a:t>PROMETHEE</a:t>
            </a:r>
          </a:p>
        </p:txBody>
      </p:sp>
      <p:sp>
        <p:nvSpPr>
          <p:cNvPr id="2" name="Ellipse 1">
            <a:extLst>
              <a:ext uri="{FF2B5EF4-FFF2-40B4-BE49-F238E27FC236}">
                <a16:creationId xmlns:a16="http://schemas.microsoft.com/office/drawing/2014/main" id="{24D6FA05-63BF-64A0-2DB2-412F3A8C908C}"/>
              </a:ext>
            </a:extLst>
          </p:cNvPr>
          <p:cNvSpPr/>
          <p:nvPr/>
        </p:nvSpPr>
        <p:spPr>
          <a:xfrm>
            <a:off x="126479" y="3057993"/>
            <a:ext cx="17879518" cy="16657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2446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5B3D-5B88-F125-0ED9-01B8D23B47AD}"/>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2220A14-7F6B-6889-149E-D29FAA959E70}"/>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32</a:t>
            </a:r>
          </a:p>
        </p:txBody>
      </p:sp>
      <p:sp>
        <p:nvSpPr>
          <p:cNvPr id="6" name="Espace réservé du pied de page 5">
            <a:extLst>
              <a:ext uri="{FF2B5EF4-FFF2-40B4-BE49-F238E27FC236}">
                <a16:creationId xmlns:a16="http://schemas.microsoft.com/office/drawing/2014/main" id="{FDCE8BA6-FF55-26AB-3D83-BF93B5DB416F}"/>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68D3A571-24FE-08C1-FF3A-3DF98E31F442}"/>
              </a:ext>
            </a:extLst>
          </p:cNvPr>
          <p:cNvSpPr>
            <a:spLocks noGrp="1"/>
          </p:cNvSpPr>
          <p:nvPr>
            <p:ph type="title"/>
          </p:nvPr>
        </p:nvSpPr>
        <p:spPr>
          <a:xfrm>
            <a:off x="2876550" y="-440888"/>
            <a:ext cx="12534900" cy="1714500"/>
          </a:xfrm>
        </p:spPr>
        <p:txBody>
          <a:bodyPr/>
          <a:lstStyle/>
          <a:p>
            <a:pPr algn="ctr"/>
            <a:r>
              <a:rPr lang="en-US" noProof="0" dirty="0"/>
              <a:t>Results interpretation</a:t>
            </a:r>
          </a:p>
        </p:txBody>
      </p:sp>
      <p:sp>
        <p:nvSpPr>
          <p:cNvPr id="2" name="Rectangle : coins arrondis 1">
            <a:extLst>
              <a:ext uri="{FF2B5EF4-FFF2-40B4-BE49-F238E27FC236}">
                <a16:creationId xmlns:a16="http://schemas.microsoft.com/office/drawing/2014/main" id="{4DA112DA-27B9-B4AD-A6FE-8055B8F84CD8}"/>
              </a:ext>
            </a:extLst>
          </p:cNvPr>
          <p:cNvSpPr/>
          <p:nvPr/>
        </p:nvSpPr>
        <p:spPr>
          <a:xfrm>
            <a:off x="1922334" y="5219514"/>
            <a:ext cx="7864103" cy="316263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 coins arrondis 3">
            <a:extLst>
              <a:ext uri="{FF2B5EF4-FFF2-40B4-BE49-F238E27FC236}">
                <a16:creationId xmlns:a16="http://schemas.microsoft.com/office/drawing/2014/main" id="{0722CE51-F46F-6916-15F3-9900DF6EF368}"/>
              </a:ext>
            </a:extLst>
          </p:cNvPr>
          <p:cNvSpPr/>
          <p:nvPr/>
        </p:nvSpPr>
        <p:spPr>
          <a:xfrm>
            <a:off x="10112004" y="5219514"/>
            <a:ext cx="7803443" cy="314809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ZoneTexte 7">
            <a:extLst>
              <a:ext uri="{FF2B5EF4-FFF2-40B4-BE49-F238E27FC236}">
                <a16:creationId xmlns:a16="http://schemas.microsoft.com/office/drawing/2014/main" id="{BE931971-5851-D5EB-1083-26A2294857DF}"/>
              </a:ext>
            </a:extLst>
          </p:cNvPr>
          <p:cNvSpPr txBox="1"/>
          <p:nvPr/>
        </p:nvSpPr>
        <p:spPr>
          <a:xfrm>
            <a:off x="10502596" y="5197245"/>
            <a:ext cx="7100723" cy="3578753"/>
          </a:xfrm>
          <a:prstGeom prst="rect">
            <a:avLst/>
          </a:prstGeom>
        </p:spPr>
        <p:txBody>
          <a:bodyPr vert="horz" wrap="square" lIns="91440" tIns="45720" rIns="91440" bIns="45720" rtlCol="0">
            <a:normAutofit/>
          </a:bodyPr>
          <a:lstStyle/>
          <a:p>
            <a:pPr algn="just"/>
            <a:r>
              <a:rPr lang="en-US" sz="3600" noProof="0" dirty="0"/>
              <a:t>Over 50 years analysis:</a:t>
            </a:r>
          </a:p>
          <a:p>
            <a:pPr algn="just"/>
            <a:endParaRPr lang="en-US" sz="2800" noProof="0" dirty="0"/>
          </a:p>
          <a:p>
            <a:pPr marL="457200" indent="-457200" algn="just">
              <a:buFont typeface="Arial" panose="020B0604020202020204" pitchFamily="34" charset="0"/>
              <a:buChar char="•"/>
            </a:pPr>
            <a:r>
              <a:rPr lang="en-US" sz="2800" noProof="0" dirty="0"/>
              <a:t>AHP, ELECTRE II, MACBETH, PROMETHEE preferred the alternative </a:t>
            </a:r>
            <a:r>
              <a:rPr lang="en-US" sz="2800" b="1" noProof="0" dirty="0">
                <a:solidFill>
                  <a:srgbClr val="C00000"/>
                </a:solidFill>
              </a:rPr>
              <a:t>A</a:t>
            </a:r>
            <a:r>
              <a:rPr lang="en-US" sz="2800" noProof="0" dirty="0"/>
              <a:t> over the other alternatives:</a:t>
            </a:r>
          </a:p>
          <a:p>
            <a:pPr marL="457200" indent="-457200" algn="just">
              <a:buFont typeface="Arial" panose="020B0604020202020204" pitchFamily="34" charset="0"/>
              <a:buChar char="•"/>
            </a:pPr>
            <a:r>
              <a:rPr lang="en-US" sz="2800" noProof="0" dirty="0"/>
              <a:t>The ranking of the other alternatives changed according to their scores.</a:t>
            </a:r>
          </a:p>
        </p:txBody>
      </p:sp>
      <p:sp>
        <p:nvSpPr>
          <p:cNvPr id="9" name="ZoneTexte 8">
            <a:extLst>
              <a:ext uri="{FF2B5EF4-FFF2-40B4-BE49-F238E27FC236}">
                <a16:creationId xmlns:a16="http://schemas.microsoft.com/office/drawing/2014/main" id="{F26F1C83-DB52-568A-F56B-D3EC8E24A2B2}"/>
              </a:ext>
            </a:extLst>
          </p:cNvPr>
          <p:cNvSpPr txBox="1"/>
          <p:nvPr/>
        </p:nvSpPr>
        <p:spPr>
          <a:xfrm>
            <a:off x="2109667" y="5214554"/>
            <a:ext cx="7803443" cy="3351721"/>
          </a:xfrm>
          <a:prstGeom prst="rect">
            <a:avLst/>
          </a:prstGeom>
        </p:spPr>
        <p:txBody>
          <a:bodyPr vert="horz" wrap="square" lIns="91440" tIns="45720" rIns="91440" bIns="45720" rtlCol="0">
            <a:normAutofit/>
          </a:bodyPr>
          <a:lstStyle/>
          <a:p>
            <a:pPr algn="just"/>
            <a:r>
              <a:rPr lang="en-US" sz="3600" noProof="0" dirty="0"/>
              <a:t>Over 10 years analysis:</a:t>
            </a:r>
          </a:p>
          <a:p>
            <a:pPr algn="just"/>
            <a:endParaRPr lang="en-US" sz="2800" noProof="0" dirty="0"/>
          </a:p>
          <a:p>
            <a:r>
              <a:rPr lang="en-US" sz="2800" noProof="0" dirty="0"/>
              <a:t>AHP, ELECTRE II, MACBETH, PROMETHEE preferred the alternative </a:t>
            </a:r>
            <a:r>
              <a:rPr lang="en-US" sz="2800" b="1" noProof="0" dirty="0">
                <a:solidFill>
                  <a:srgbClr val="C00000"/>
                </a:solidFill>
              </a:rPr>
              <a:t>A</a:t>
            </a:r>
            <a:r>
              <a:rPr lang="en-US" sz="2800" noProof="0" dirty="0"/>
              <a:t> over the other alternatives:</a:t>
            </a:r>
          </a:p>
          <a:p>
            <a:r>
              <a:rPr lang="en-US" sz="2800" noProof="0" dirty="0"/>
              <a:t>Despite that Alternative </a:t>
            </a:r>
            <a:r>
              <a:rPr lang="en-US" sz="2800" b="1" noProof="0" dirty="0">
                <a:solidFill>
                  <a:srgbClr val="C00000"/>
                </a:solidFill>
              </a:rPr>
              <a:t>A</a:t>
            </a:r>
            <a:r>
              <a:rPr lang="en-US" sz="2800" noProof="0" dirty="0"/>
              <a:t> Costs more than the </a:t>
            </a:r>
          </a:p>
          <a:p>
            <a:r>
              <a:rPr lang="en-US" sz="2800" noProof="0" dirty="0"/>
              <a:t>other 2, It had higher scores for the rest of the criteria.</a:t>
            </a:r>
          </a:p>
        </p:txBody>
      </p:sp>
      <p:sp>
        <p:nvSpPr>
          <p:cNvPr id="3" name="AutoShape 10">
            <a:extLst>
              <a:ext uri="{FF2B5EF4-FFF2-40B4-BE49-F238E27FC236}">
                <a16:creationId xmlns:a16="http://schemas.microsoft.com/office/drawing/2014/main" id="{DE7A6136-EFA3-2357-6372-E0F5573619BA}"/>
              </a:ext>
            </a:extLst>
          </p:cNvPr>
          <p:cNvSpPr/>
          <p:nvPr/>
        </p:nvSpPr>
        <p:spPr>
          <a:xfrm>
            <a:off x="10798680" y="692341"/>
            <a:ext cx="3215046" cy="599207"/>
          </a:xfrm>
          <a:prstGeom prst="rect">
            <a:avLst/>
          </a:prstGeom>
          <a:solidFill>
            <a:schemeClr val="bg1">
              <a:lumMod val="95000"/>
            </a:schemeClr>
          </a:solidFill>
        </p:spPr>
        <p:txBody>
          <a:bodyPr/>
          <a:lstStyle/>
          <a:p>
            <a:r>
              <a:rPr lang="en-US" sz="3600" noProof="0" dirty="0">
                <a:solidFill>
                  <a:schemeClr val="accent1"/>
                </a:solidFill>
              </a:rPr>
              <a:t>Crisis situation</a:t>
            </a:r>
          </a:p>
        </p:txBody>
      </p:sp>
      <p:sp>
        <p:nvSpPr>
          <p:cNvPr id="10" name="Rectangle : coins arrondis 9">
            <a:extLst>
              <a:ext uri="{FF2B5EF4-FFF2-40B4-BE49-F238E27FC236}">
                <a16:creationId xmlns:a16="http://schemas.microsoft.com/office/drawing/2014/main" id="{74C42FE8-A7EC-DF08-A88D-DA777224717E}"/>
              </a:ext>
            </a:extLst>
          </p:cNvPr>
          <p:cNvSpPr/>
          <p:nvPr/>
        </p:nvSpPr>
        <p:spPr>
          <a:xfrm>
            <a:off x="1887332" y="1453326"/>
            <a:ext cx="7899105" cy="3015538"/>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 coins arrondis 10">
            <a:extLst>
              <a:ext uri="{FF2B5EF4-FFF2-40B4-BE49-F238E27FC236}">
                <a16:creationId xmlns:a16="http://schemas.microsoft.com/office/drawing/2014/main" id="{989E08B3-F776-9D4A-B7D7-FB83389DE3EF}"/>
              </a:ext>
            </a:extLst>
          </p:cNvPr>
          <p:cNvSpPr/>
          <p:nvPr/>
        </p:nvSpPr>
        <p:spPr>
          <a:xfrm>
            <a:off x="10097177" y="1488731"/>
            <a:ext cx="7833098" cy="298013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ZoneTexte 11">
            <a:extLst>
              <a:ext uri="{FF2B5EF4-FFF2-40B4-BE49-F238E27FC236}">
                <a16:creationId xmlns:a16="http://schemas.microsoft.com/office/drawing/2014/main" id="{C76B228F-3925-81A6-CEC8-05D90A73E48E}"/>
              </a:ext>
            </a:extLst>
          </p:cNvPr>
          <p:cNvSpPr txBox="1"/>
          <p:nvPr/>
        </p:nvSpPr>
        <p:spPr>
          <a:xfrm>
            <a:off x="10610231" y="1551055"/>
            <a:ext cx="7579090" cy="2703936"/>
          </a:xfrm>
          <a:prstGeom prst="rect">
            <a:avLst/>
          </a:prstGeom>
        </p:spPr>
        <p:txBody>
          <a:bodyPr vert="horz" wrap="square" lIns="91440" tIns="45720" rIns="91440" bIns="45720" rtlCol="0">
            <a:normAutofit/>
          </a:bodyPr>
          <a:lstStyle/>
          <a:p>
            <a:pPr algn="just"/>
            <a:r>
              <a:rPr lang="en-US" sz="3600" noProof="0" dirty="0"/>
              <a:t>Over 50 years analysis:</a:t>
            </a:r>
          </a:p>
          <a:p>
            <a:pPr algn="just"/>
            <a:endParaRPr lang="en-US" sz="2800" noProof="0" dirty="0"/>
          </a:p>
          <a:p>
            <a:r>
              <a:rPr lang="en-US" sz="2800" noProof="0" dirty="0"/>
              <a:t>AHP and ELECTRE II preferred Alternative </a:t>
            </a:r>
            <a:r>
              <a:rPr lang="en-US" sz="2800" b="1" noProof="0" dirty="0">
                <a:solidFill>
                  <a:srgbClr val="C00000"/>
                </a:solidFill>
              </a:rPr>
              <a:t>A</a:t>
            </a:r>
            <a:r>
              <a:rPr lang="en-US" sz="2800" noProof="0" dirty="0">
                <a:solidFill>
                  <a:srgbClr val="C00000"/>
                </a:solidFill>
              </a:rPr>
              <a:t> </a:t>
            </a:r>
            <a:r>
              <a:rPr lang="en-US" sz="2800" noProof="0" dirty="0"/>
              <a:t>:</a:t>
            </a:r>
            <a:br>
              <a:rPr lang="en-US" sz="2800" noProof="0" dirty="0"/>
            </a:br>
            <a:r>
              <a:rPr lang="en-US" sz="2800" noProof="0" dirty="0"/>
              <a:t>Despite that Alternative </a:t>
            </a:r>
            <a:r>
              <a:rPr lang="en-US" sz="2800" b="1" noProof="0" dirty="0">
                <a:solidFill>
                  <a:srgbClr val="C00000"/>
                </a:solidFill>
              </a:rPr>
              <a:t>A</a:t>
            </a:r>
            <a:r>
              <a:rPr lang="en-US" sz="2800" noProof="0" dirty="0"/>
              <a:t> costs more, It had higher scores for the rest of the criteria.</a:t>
            </a:r>
          </a:p>
        </p:txBody>
      </p:sp>
      <p:sp>
        <p:nvSpPr>
          <p:cNvPr id="13" name="ZoneTexte 12">
            <a:extLst>
              <a:ext uri="{FF2B5EF4-FFF2-40B4-BE49-F238E27FC236}">
                <a16:creationId xmlns:a16="http://schemas.microsoft.com/office/drawing/2014/main" id="{CA8D7245-F039-5270-8853-CB19C5C6CE94}"/>
              </a:ext>
            </a:extLst>
          </p:cNvPr>
          <p:cNvSpPr txBox="1"/>
          <p:nvPr/>
        </p:nvSpPr>
        <p:spPr>
          <a:xfrm>
            <a:off x="1983672" y="1515652"/>
            <a:ext cx="7833098" cy="5132274"/>
          </a:xfrm>
          <a:prstGeom prst="rect">
            <a:avLst/>
          </a:prstGeom>
        </p:spPr>
        <p:txBody>
          <a:bodyPr vert="horz" wrap="square" lIns="91440" tIns="45720" rIns="91440" bIns="45720" rtlCol="0">
            <a:normAutofit/>
          </a:bodyPr>
          <a:lstStyle/>
          <a:p>
            <a:pPr algn="just"/>
            <a:r>
              <a:rPr lang="en-US" sz="3600" noProof="0" dirty="0"/>
              <a:t>Over 10 years analysis:</a:t>
            </a:r>
          </a:p>
          <a:p>
            <a:pPr algn="just"/>
            <a:endParaRPr lang="en-US" sz="2800" noProof="0" dirty="0"/>
          </a:p>
          <a:p>
            <a:r>
              <a:rPr lang="en-US" sz="2800" noProof="0" dirty="0"/>
              <a:t>AHP, ELECTRE II, MACBETH, PROMETHEE preferred the alternative</a:t>
            </a:r>
            <a:r>
              <a:rPr lang="en-US" sz="2800" b="1" noProof="0" dirty="0"/>
              <a:t> </a:t>
            </a:r>
            <a:r>
              <a:rPr lang="en-US" sz="2800" b="1" noProof="0" dirty="0">
                <a:solidFill>
                  <a:srgbClr val="C00000"/>
                </a:solidFill>
              </a:rPr>
              <a:t>A</a:t>
            </a:r>
            <a:r>
              <a:rPr lang="en-US" sz="2800" b="1" noProof="0" dirty="0"/>
              <a:t> </a:t>
            </a:r>
            <a:r>
              <a:rPr lang="en-US" sz="2800" noProof="0" dirty="0"/>
              <a:t>over the other alternatives:</a:t>
            </a:r>
          </a:p>
          <a:p>
            <a:r>
              <a:rPr lang="en-US" sz="2800" noProof="0" dirty="0"/>
              <a:t>Despite that Alternative </a:t>
            </a:r>
            <a:r>
              <a:rPr lang="en-US" sz="2800" b="1" noProof="0" dirty="0">
                <a:solidFill>
                  <a:srgbClr val="C00000"/>
                </a:solidFill>
              </a:rPr>
              <a:t>A</a:t>
            </a:r>
            <a:r>
              <a:rPr lang="en-US" sz="2800" noProof="0" dirty="0"/>
              <a:t> Costs more than the other 2, It had higher scores for the rest of the criteria.</a:t>
            </a:r>
          </a:p>
        </p:txBody>
      </p:sp>
      <p:sp>
        <p:nvSpPr>
          <p:cNvPr id="14" name="ZoneTexte 13">
            <a:extLst>
              <a:ext uri="{FF2B5EF4-FFF2-40B4-BE49-F238E27FC236}">
                <a16:creationId xmlns:a16="http://schemas.microsoft.com/office/drawing/2014/main" id="{888FB698-06AE-7498-B253-D2ABD592B12A}"/>
              </a:ext>
            </a:extLst>
          </p:cNvPr>
          <p:cNvSpPr txBox="1"/>
          <p:nvPr/>
        </p:nvSpPr>
        <p:spPr>
          <a:xfrm>
            <a:off x="0" y="2457307"/>
            <a:ext cx="1879599" cy="1078382"/>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2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Normal</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2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situation</a:t>
            </a:r>
          </a:p>
        </p:txBody>
      </p:sp>
      <p:sp>
        <p:nvSpPr>
          <p:cNvPr id="15" name="ZoneTexte 14">
            <a:extLst>
              <a:ext uri="{FF2B5EF4-FFF2-40B4-BE49-F238E27FC236}">
                <a16:creationId xmlns:a16="http://schemas.microsoft.com/office/drawing/2014/main" id="{8FDB9B14-FFEE-3757-0ABF-6C0ED72E21CA}"/>
              </a:ext>
            </a:extLst>
          </p:cNvPr>
          <p:cNvSpPr txBox="1"/>
          <p:nvPr/>
        </p:nvSpPr>
        <p:spPr>
          <a:xfrm>
            <a:off x="0" y="6144138"/>
            <a:ext cx="1879599" cy="1078382"/>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800" b="1" i="0" u="none" strike="noStrike" kern="1200" cap="none" spc="0" normalizeH="0" baseline="0" noProof="0" dirty="0">
                <a:ln>
                  <a:noFill/>
                </a:ln>
                <a:solidFill>
                  <a:srgbClr val="FF0000"/>
                </a:solidFill>
                <a:effectLst/>
                <a:uLnTx/>
                <a:uFillTx/>
                <a:latin typeface="Calibri" pitchFamily="34" charset="0"/>
                <a:ea typeface="Calibri" pitchFamily="34" charset="0"/>
                <a:cs typeface="Times New Roman" pitchFamily="18" charset="0"/>
              </a:rPr>
              <a:t>Crisis</a:t>
            </a:r>
          </a:p>
        </p:txBody>
      </p:sp>
      <p:sp>
        <p:nvSpPr>
          <p:cNvPr id="16" name="Rectangle : coins arrondis 15">
            <a:extLst>
              <a:ext uri="{FF2B5EF4-FFF2-40B4-BE49-F238E27FC236}">
                <a16:creationId xmlns:a16="http://schemas.microsoft.com/office/drawing/2014/main" id="{BB9F7229-09D0-34CA-4295-753DE5B0262C}"/>
              </a:ext>
            </a:extLst>
          </p:cNvPr>
          <p:cNvSpPr/>
          <p:nvPr/>
        </p:nvSpPr>
        <p:spPr>
          <a:xfrm>
            <a:off x="1922334" y="8484659"/>
            <a:ext cx="15993113" cy="111005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ZoneTexte 16">
            <a:extLst>
              <a:ext uri="{FF2B5EF4-FFF2-40B4-BE49-F238E27FC236}">
                <a16:creationId xmlns:a16="http://schemas.microsoft.com/office/drawing/2014/main" id="{61515993-423E-E61F-0D5A-52A968D5DCCB}"/>
              </a:ext>
            </a:extLst>
          </p:cNvPr>
          <p:cNvSpPr txBox="1"/>
          <p:nvPr/>
        </p:nvSpPr>
        <p:spPr>
          <a:xfrm>
            <a:off x="8400650" y="8668785"/>
            <a:ext cx="3024920" cy="667463"/>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5400" b="1" i="0"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rPr>
              <a:t>A</a:t>
            </a:r>
            <a:r>
              <a:rPr kumimoji="0" lang="en-US" sz="54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 &gt; </a:t>
            </a:r>
            <a:r>
              <a:rPr kumimoji="0" lang="en-US" sz="5400" b="1" i="0"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rPr>
              <a:t>C</a:t>
            </a:r>
            <a:r>
              <a:rPr kumimoji="0" lang="en-US" sz="54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 &gt; </a:t>
            </a:r>
            <a:r>
              <a:rPr kumimoji="0" lang="en-US" sz="5400" b="1" i="0"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rPr>
              <a:t>B</a:t>
            </a:r>
          </a:p>
        </p:txBody>
      </p:sp>
      <p:sp>
        <p:nvSpPr>
          <p:cNvPr id="18" name="ZoneTexte 17">
            <a:extLst>
              <a:ext uri="{FF2B5EF4-FFF2-40B4-BE49-F238E27FC236}">
                <a16:creationId xmlns:a16="http://schemas.microsoft.com/office/drawing/2014/main" id="{A7C311F2-27AB-03D0-2156-A8F8582B5D59}"/>
              </a:ext>
            </a:extLst>
          </p:cNvPr>
          <p:cNvSpPr txBox="1"/>
          <p:nvPr/>
        </p:nvSpPr>
        <p:spPr>
          <a:xfrm>
            <a:off x="1724488" y="8683330"/>
            <a:ext cx="4112396" cy="1078382"/>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en-US" sz="3600" noProof="0" dirty="0">
                <a:latin typeface="Calibri" pitchFamily="34" charset="0"/>
                <a:ea typeface="Calibri" pitchFamily="34" charset="0"/>
                <a:cs typeface="Times New Roman" pitchFamily="18" charset="0"/>
              </a:rPr>
              <a:t>Overall, in a crisis:</a:t>
            </a:r>
            <a:endParaRPr kumimoji="0" lang="en-US" sz="360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805065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2ABC4-4285-BBA4-DC42-AE6401C7899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D86F1B-A559-B318-E348-288515A21230}"/>
              </a:ext>
            </a:extLst>
          </p:cNvPr>
          <p:cNvSpPr>
            <a:spLocks noGrp="1"/>
          </p:cNvSpPr>
          <p:nvPr>
            <p:ph idx="1"/>
          </p:nvPr>
        </p:nvSpPr>
        <p:spPr>
          <a:xfrm>
            <a:off x="795523" y="1312484"/>
            <a:ext cx="17115071" cy="401819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4000" noProof="0" dirty="0"/>
              <a:t>The analysis shows that :</a:t>
            </a:r>
            <a:endParaRPr lang="en-US" sz="4000" noProof="0" dirty="0">
              <a:solidFill>
                <a:schemeClr val="tx1"/>
              </a:solidFill>
            </a:endParaRPr>
          </a:p>
        </p:txBody>
      </p:sp>
      <p:sp>
        <p:nvSpPr>
          <p:cNvPr id="5" name="Espace réservé du numéro de diapositive 4">
            <a:extLst>
              <a:ext uri="{FF2B5EF4-FFF2-40B4-BE49-F238E27FC236}">
                <a16:creationId xmlns:a16="http://schemas.microsoft.com/office/drawing/2014/main" id="{AD146642-E2E4-C66D-F017-2EF03067EA4F}"/>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33</a:t>
            </a:r>
          </a:p>
        </p:txBody>
      </p:sp>
      <p:sp>
        <p:nvSpPr>
          <p:cNvPr id="6" name="Espace réservé du pied de page 5">
            <a:extLst>
              <a:ext uri="{FF2B5EF4-FFF2-40B4-BE49-F238E27FC236}">
                <a16:creationId xmlns:a16="http://schemas.microsoft.com/office/drawing/2014/main" id="{6ECD42ED-097B-BA01-4528-A92513AE2956}"/>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20F23889-3D9F-8E87-1C95-96355D23D1FE}"/>
              </a:ext>
            </a:extLst>
          </p:cNvPr>
          <p:cNvSpPr>
            <a:spLocks noGrp="1"/>
          </p:cNvSpPr>
          <p:nvPr>
            <p:ph type="title"/>
          </p:nvPr>
        </p:nvSpPr>
        <p:spPr>
          <a:xfrm>
            <a:off x="3117399" y="-57443"/>
            <a:ext cx="12534900" cy="1714500"/>
          </a:xfrm>
        </p:spPr>
        <p:txBody>
          <a:bodyPr/>
          <a:lstStyle/>
          <a:p>
            <a:pPr algn="ctr"/>
            <a:r>
              <a:rPr lang="en-US" noProof="0" dirty="0"/>
              <a:t>Results interpretation</a:t>
            </a:r>
          </a:p>
        </p:txBody>
      </p:sp>
      <p:sp>
        <p:nvSpPr>
          <p:cNvPr id="2" name="Rectangle : coins arrondis 1">
            <a:extLst>
              <a:ext uri="{FF2B5EF4-FFF2-40B4-BE49-F238E27FC236}">
                <a16:creationId xmlns:a16="http://schemas.microsoft.com/office/drawing/2014/main" id="{475BCC53-84AB-F7BD-AE05-29D922F842AA}"/>
              </a:ext>
            </a:extLst>
          </p:cNvPr>
          <p:cNvSpPr/>
          <p:nvPr/>
        </p:nvSpPr>
        <p:spPr>
          <a:xfrm>
            <a:off x="2832126" y="2126967"/>
            <a:ext cx="4145624" cy="868068"/>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ZoneTexte 3">
            <a:extLst>
              <a:ext uri="{FF2B5EF4-FFF2-40B4-BE49-F238E27FC236}">
                <a16:creationId xmlns:a16="http://schemas.microsoft.com/office/drawing/2014/main" id="{9980AF0E-8D96-1F00-6E61-4C74E2171699}"/>
              </a:ext>
            </a:extLst>
          </p:cNvPr>
          <p:cNvSpPr txBox="1"/>
          <p:nvPr/>
        </p:nvSpPr>
        <p:spPr>
          <a:xfrm>
            <a:off x="3173574" y="2153368"/>
            <a:ext cx="3462728" cy="734518"/>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Decisions</a:t>
            </a:r>
          </a:p>
        </p:txBody>
      </p:sp>
      <p:sp>
        <p:nvSpPr>
          <p:cNvPr id="8" name="Rectangle : coins arrondis 7">
            <a:extLst>
              <a:ext uri="{FF2B5EF4-FFF2-40B4-BE49-F238E27FC236}">
                <a16:creationId xmlns:a16="http://schemas.microsoft.com/office/drawing/2014/main" id="{5617EF0B-A722-B7BB-4DB8-8F38243E0A53}"/>
              </a:ext>
            </a:extLst>
          </p:cNvPr>
          <p:cNvSpPr/>
          <p:nvPr/>
        </p:nvSpPr>
        <p:spPr>
          <a:xfrm>
            <a:off x="3095298" y="3657071"/>
            <a:ext cx="3462728" cy="60045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 coins arrondis 8">
            <a:extLst>
              <a:ext uri="{FF2B5EF4-FFF2-40B4-BE49-F238E27FC236}">
                <a16:creationId xmlns:a16="http://schemas.microsoft.com/office/drawing/2014/main" id="{E76815E5-1E6A-38A5-3A3B-E075A8A78964}"/>
              </a:ext>
            </a:extLst>
          </p:cNvPr>
          <p:cNvSpPr/>
          <p:nvPr/>
        </p:nvSpPr>
        <p:spPr>
          <a:xfrm>
            <a:off x="3117873" y="4354528"/>
            <a:ext cx="3462728" cy="60045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ZoneTexte 10">
            <a:extLst>
              <a:ext uri="{FF2B5EF4-FFF2-40B4-BE49-F238E27FC236}">
                <a16:creationId xmlns:a16="http://schemas.microsoft.com/office/drawing/2014/main" id="{6BB27D39-EEDD-BDA9-F168-E892D81E0D28}"/>
              </a:ext>
            </a:extLst>
          </p:cNvPr>
          <p:cNvSpPr txBox="1"/>
          <p:nvPr/>
        </p:nvSpPr>
        <p:spPr>
          <a:xfrm>
            <a:off x="3041583" y="3649102"/>
            <a:ext cx="3615308" cy="707739"/>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en-US" sz="3200" b="1" noProof="0" dirty="0">
                <a:solidFill>
                  <a:srgbClr val="FF0000"/>
                </a:solidFill>
                <a:latin typeface="Calibri" pitchFamily="34" charset="0"/>
                <a:ea typeface="Calibri" pitchFamily="34" charset="0"/>
                <a:cs typeface="Times New Roman" pitchFamily="18" charset="0"/>
              </a:rPr>
              <a:t>Crisis</a:t>
            </a:r>
            <a:r>
              <a:rPr lang="en-US" sz="3200" b="1" noProof="0" dirty="0">
                <a:latin typeface="Calibri" pitchFamily="34" charset="0"/>
                <a:ea typeface="Calibri" pitchFamily="34" charset="0"/>
                <a:cs typeface="Times New Roman" pitchFamily="18" charset="0"/>
              </a:rPr>
              <a:t> situation</a:t>
            </a:r>
            <a:endParaRPr kumimoji="0" lang="en-US" sz="3200" b="1"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12" name="ZoneTexte 11">
            <a:extLst>
              <a:ext uri="{FF2B5EF4-FFF2-40B4-BE49-F238E27FC236}">
                <a16:creationId xmlns:a16="http://schemas.microsoft.com/office/drawing/2014/main" id="{5D262F7E-37D3-69D3-506D-F2375AC9785E}"/>
              </a:ext>
            </a:extLst>
          </p:cNvPr>
          <p:cNvSpPr txBox="1"/>
          <p:nvPr/>
        </p:nvSpPr>
        <p:spPr>
          <a:xfrm>
            <a:off x="2675574" y="4339508"/>
            <a:ext cx="4302176" cy="734518"/>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2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Crisis criteria</a:t>
            </a:r>
          </a:p>
        </p:txBody>
      </p:sp>
      <p:sp>
        <p:nvSpPr>
          <p:cNvPr id="19" name="ZoneTexte 18">
            <a:extLst>
              <a:ext uri="{FF2B5EF4-FFF2-40B4-BE49-F238E27FC236}">
                <a16:creationId xmlns:a16="http://schemas.microsoft.com/office/drawing/2014/main" id="{2935B7D2-E54F-4210-4FCC-CA6D71D29A3C}"/>
              </a:ext>
            </a:extLst>
          </p:cNvPr>
          <p:cNvSpPr txBox="1"/>
          <p:nvPr/>
        </p:nvSpPr>
        <p:spPr>
          <a:xfrm>
            <a:off x="-216596" y="2921620"/>
            <a:ext cx="3823055" cy="600455"/>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2600" i="0" u="none" strike="noStrike" kern="1200" cap="none" spc="0" normalizeH="0" baseline="0" noProof="0" dirty="0">
                <a:ln>
                  <a:noFill/>
                </a:ln>
                <a:effectLst/>
                <a:uLnTx/>
                <a:uFillTx/>
                <a:latin typeface="Calibri" pitchFamily="34" charset="0"/>
                <a:ea typeface="Calibri" pitchFamily="34" charset="0"/>
                <a:cs typeface="Times New Roman" pitchFamily="18" charset="0"/>
              </a:rPr>
              <a:t>    That should be </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en-US" sz="2600" noProof="0" dirty="0">
                <a:latin typeface="Calibri" pitchFamily="34" charset="0"/>
                <a:ea typeface="Calibri" pitchFamily="34" charset="0"/>
                <a:cs typeface="Times New Roman" pitchFamily="18" charset="0"/>
              </a:rPr>
              <a:t>    </a:t>
            </a:r>
            <a:r>
              <a:rPr kumimoji="0" lang="en-US" sz="2600" i="0" u="none" strike="noStrike" kern="1200" cap="none" spc="0" normalizeH="0" baseline="0" noProof="0" dirty="0">
                <a:ln>
                  <a:noFill/>
                </a:ln>
                <a:effectLst/>
                <a:uLnTx/>
                <a:uFillTx/>
                <a:latin typeface="Calibri" pitchFamily="34" charset="0"/>
                <a:ea typeface="Calibri" pitchFamily="34" charset="0"/>
                <a:cs typeface="Times New Roman" pitchFamily="18" charset="0"/>
              </a:rPr>
              <a:t>taken in:</a:t>
            </a:r>
          </a:p>
        </p:txBody>
      </p:sp>
      <p:sp>
        <p:nvSpPr>
          <p:cNvPr id="21" name="ZoneTexte 20">
            <a:extLst>
              <a:ext uri="{FF2B5EF4-FFF2-40B4-BE49-F238E27FC236}">
                <a16:creationId xmlns:a16="http://schemas.microsoft.com/office/drawing/2014/main" id="{EABA8D1F-F4F4-561E-C33F-F4002D5BBBDC}"/>
              </a:ext>
            </a:extLst>
          </p:cNvPr>
          <p:cNvSpPr txBox="1"/>
          <p:nvPr/>
        </p:nvSpPr>
        <p:spPr>
          <a:xfrm>
            <a:off x="1388817" y="4386683"/>
            <a:ext cx="984761" cy="756817"/>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2600" i="0" u="none" strike="noStrike" kern="1200" cap="none" spc="0" normalizeH="0" baseline="0" noProof="0" dirty="0">
                <a:ln>
                  <a:noFill/>
                </a:ln>
                <a:effectLst/>
                <a:uLnTx/>
                <a:uFillTx/>
                <a:latin typeface="Calibri" pitchFamily="34" charset="0"/>
                <a:ea typeface="Calibri" pitchFamily="34" charset="0"/>
                <a:cs typeface="Times New Roman" pitchFamily="18" charset="0"/>
              </a:rPr>
              <a:t>With</a:t>
            </a:r>
            <a:r>
              <a:rPr kumimoji="0" lang="en-US" sz="2400" i="0" u="none" strike="noStrike" kern="1200" cap="none" spc="0" normalizeH="0" baseline="0" noProof="0" dirty="0">
                <a:ln>
                  <a:noFill/>
                </a:ln>
                <a:effectLst/>
                <a:uLnTx/>
                <a:uFillTx/>
                <a:latin typeface="Calibri" pitchFamily="34" charset="0"/>
                <a:ea typeface="Calibri" pitchFamily="34" charset="0"/>
                <a:cs typeface="Times New Roman" pitchFamily="18" charset="0"/>
              </a:rPr>
              <a:t>:</a:t>
            </a:r>
          </a:p>
        </p:txBody>
      </p:sp>
      <p:sp>
        <p:nvSpPr>
          <p:cNvPr id="24" name="Rectangle : coins arrondis 23">
            <a:extLst>
              <a:ext uri="{FF2B5EF4-FFF2-40B4-BE49-F238E27FC236}">
                <a16:creationId xmlns:a16="http://schemas.microsoft.com/office/drawing/2014/main" id="{93773259-0FD9-A8BA-FF0C-70D54E26BAFE}"/>
              </a:ext>
            </a:extLst>
          </p:cNvPr>
          <p:cNvSpPr/>
          <p:nvPr/>
        </p:nvSpPr>
        <p:spPr>
          <a:xfrm>
            <a:off x="518797" y="5623347"/>
            <a:ext cx="16648720" cy="1305274"/>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lèche : droite 28">
            <a:extLst>
              <a:ext uri="{FF2B5EF4-FFF2-40B4-BE49-F238E27FC236}">
                <a16:creationId xmlns:a16="http://schemas.microsoft.com/office/drawing/2014/main" id="{40CB224F-754D-1F4B-4CAD-A614AF5EB8CA}"/>
              </a:ext>
            </a:extLst>
          </p:cNvPr>
          <p:cNvSpPr/>
          <p:nvPr/>
        </p:nvSpPr>
        <p:spPr>
          <a:xfrm>
            <a:off x="795523" y="5943039"/>
            <a:ext cx="1115089" cy="66588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FF0000"/>
              </a:solidFill>
            </a:endParaRPr>
          </a:p>
        </p:txBody>
      </p:sp>
      <p:sp>
        <p:nvSpPr>
          <p:cNvPr id="30" name="ZoneTexte 29">
            <a:extLst>
              <a:ext uri="{FF2B5EF4-FFF2-40B4-BE49-F238E27FC236}">
                <a16:creationId xmlns:a16="http://schemas.microsoft.com/office/drawing/2014/main" id="{A1BAF34B-4E9E-4EE9-671C-C4EAF58703A6}"/>
              </a:ext>
            </a:extLst>
          </p:cNvPr>
          <p:cNvSpPr txBox="1"/>
          <p:nvPr/>
        </p:nvSpPr>
        <p:spPr>
          <a:xfrm>
            <a:off x="1978091" y="5712157"/>
            <a:ext cx="14906092" cy="1267678"/>
          </a:xfrm>
          <a:prstGeom prst="rect">
            <a:avLst/>
          </a:prstGeom>
        </p:spPr>
        <p:txBody>
          <a:bodyPr vert="horz" wrap="square" lIns="91440" tIns="45720" rIns="91440" bIns="45720" rtlCol="0">
            <a:noAutofit/>
          </a:bodyPr>
          <a:lstStyle/>
          <a:p>
            <a:pPr marR="0" algn="ctr" defTabSz="914400" rtl="0" eaLnBrk="0" fontAlgn="base" latinLnBrk="0" hangingPunct="0">
              <a:lnSpc>
                <a:spcPct val="100000"/>
              </a:lnSpc>
              <a:spcBef>
                <a:spcPct val="0"/>
              </a:spcBef>
              <a:spcAft>
                <a:spcPct val="0"/>
              </a:spcAft>
              <a:buClrTx/>
              <a:buSzTx/>
              <a:tabLst/>
            </a:pPr>
            <a:r>
              <a:rPr kumimoji="0" lang="en-US" sz="32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If the hospital takes the decisions suggested by the model for normal functioning period, it will be immune and </a:t>
            </a:r>
            <a:r>
              <a:rPr kumimoji="0" lang="en-US" sz="3200" b="0" i="0" u="none" strike="noStrike" kern="1200" cap="none" spc="0" normalizeH="0" baseline="0" noProof="0" dirty="0">
                <a:ln>
                  <a:noFill/>
                </a:ln>
                <a:solidFill>
                  <a:srgbClr val="FF0000"/>
                </a:solidFill>
                <a:effectLst/>
                <a:uLnTx/>
                <a:uFillTx/>
                <a:latin typeface="Calibri" pitchFamily="34" charset="0"/>
                <a:ea typeface="Calibri" pitchFamily="34" charset="0"/>
                <a:cs typeface="Times New Roman" pitchFamily="18" charset="0"/>
              </a:rPr>
              <a:t>ready </a:t>
            </a:r>
            <a:r>
              <a:rPr kumimoji="0" lang="en-US" sz="32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for a crisis if it happens in the 10 or 50 next years.</a:t>
            </a:r>
          </a:p>
        </p:txBody>
      </p:sp>
      <p:sp>
        <p:nvSpPr>
          <p:cNvPr id="39" name="Rectangle : coins arrondis 38">
            <a:extLst>
              <a:ext uri="{FF2B5EF4-FFF2-40B4-BE49-F238E27FC236}">
                <a16:creationId xmlns:a16="http://schemas.microsoft.com/office/drawing/2014/main" id="{F3278608-2E61-29E1-8A6F-DB40778145A8}"/>
              </a:ext>
            </a:extLst>
          </p:cNvPr>
          <p:cNvSpPr/>
          <p:nvPr/>
        </p:nvSpPr>
        <p:spPr>
          <a:xfrm>
            <a:off x="11848123" y="2096952"/>
            <a:ext cx="4145624" cy="868068"/>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ZoneTexte 39">
            <a:extLst>
              <a:ext uri="{FF2B5EF4-FFF2-40B4-BE49-F238E27FC236}">
                <a16:creationId xmlns:a16="http://schemas.microsoft.com/office/drawing/2014/main" id="{E8FC6D1E-BF98-3077-FCB9-EACE80D49215}"/>
              </a:ext>
            </a:extLst>
          </p:cNvPr>
          <p:cNvSpPr txBox="1"/>
          <p:nvPr/>
        </p:nvSpPr>
        <p:spPr>
          <a:xfrm>
            <a:off x="12189571" y="2123353"/>
            <a:ext cx="3462728" cy="734518"/>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44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Decisions</a:t>
            </a:r>
          </a:p>
        </p:txBody>
      </p:sp>
      <p:sp>
        <p:nvSpPr>
          <p:cNvPr id="41" name="Rectangle : coins arrondis 40">
            <a:extLst>
              <a:ext uri="{FF2B5EF4-FFF2-40B4-BE49-F238E27FC236}">
                <a16:creationId xmlns:a16="http://schemas.microsoft.com/office/drawing/2014/main" id="{797489F2-20E7-E8C2-BD24-BB4C24B6EF55}"/>
              </a:ext>
            </a:extLst>
          </p:cNvPr>
          <p:cNvSpPr/>
          <p:nvPr/>
        </p:nvSpPr>
        <p:spPr>
          <a:xfrm>
            <a:off x="12189571" y="3657071"/>
            <a:ext cx="3462728" cy="60045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 coins arrondis 41">
            <a:extLst>
              <a:ext uri="{FF2B5EF4-FFF2-40B4-BE49-F238E27FC236}">
                <a16:creationId xmlns:a16="http://schemas.microsoft.com/office/drawing/2014/main" id="{8E96F3C0-025D-26A2-69EB-DFEC933DAC0A}"/>
              </a:ext>
            </a:extLst>
          </p:cNvPr>
          <p:cNvSpPr/>
          <p:nvPr/>
        </p:nvSpPr>
        <p:spPr>
          <a:xfrm>
            <a:off x="12212146" y="4354528"/>
            <a:ext cx="3462728" cy="60045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ZoneTexte 42">
            <a:extLst>
              <a:ext uri="{FF2B5EF4-FFF2-40B4-BE49-F238E27FC236}">
                <a16:creationId xmlns:a16="http://schemas.microsoft.com/office/drawing/2014/main" id="{9F6BA23A-C94E-C0B1-27DC-B896924839B5}"/>
              </a:ext>
            </a:extLst>
          </p:cNvPr>
          <p:cNvSpPr txBox="1"/>
          <p:nvPr/>
        </p:nvSpPr>
        <p:spPr>
          <a:xfrm>
            <a:off x="12135856" y="3649102"/>
            <a:ext cx="3615308" cy="707739"/>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en-US" sz="3200" b="1" noProof="0" dirty="0">
                <a:solidFill>
                  <a:srgbClr val="FF0000"/>
                </a:solidFill>
                <a:latin typeface="Calibri" pitchFamily="34" charset="0"/>
                <a:ea typeface="Calibri" pitchFamily="34" charset="0"/>
                <a:cs typeface="Times New Roman" pitchFamily="18" charset="0"/>
              </a:rPr>
              <a:t>Normal</a:t>
            </a:r>
            <a:r>
              <a:rPr lang="en-US" sz="3200" b="1" noProof="0" dirty="0">
                <a:latin typeface="Calibri" pitchFamily="34" charset="0"/>
                <a:ea typeface="Calibri" pitchFamily="34" charset="0"/>
                <a:cs typeface="Times New Roman" pitchFamily="18" charset="0"/>
              </a:rPr>
              <a:t> situation</a:t>
            </a:r>
            <a:endParaRPr kumimoji="0" lang="en-US" sz="3200" b="1"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44" name="ZoneTexte 43">
            <a:extLst>
              <a:ext uri="{FF2B5EF4-FFF2-40B4-BE49-F238E27FC236}">
                <a16:creationId xmlns:a16="http://schemas.microsoft.com/office/drawing/2014/main" id="{01FAA648-2319-6828-C300-19680BE248C1}"/>
              </a:ext>
            </a:extLst>
          </p:cNvPr>
          <p:cNvSpPr txBox="1"/>
          <p:nvPr/>
        </p:nvSpPr>
        <p:spPr>
          <a:xfrm>
            <a:off x="11769847" y="4339508"/>
            <a:ext cx="4302176" cy="734518"/>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2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Normal criteria</a:t>
            </a:r>
          </a:p>
        </p:txBody>
      </p:sp>
      <p:sp>
        <p:nvSpPr>
          <p:cNvPr id="47" name="Rectangle : coins arrondis 46">
            <a:extLst>
              <a:ext uri="{FF2B5EF4-FFF2-40B4-BE49-F238E27FC236}">
                <a16:creationId xmlns:a16="http://schemas.microsoft.com/office/drawing/2014/main" id="{14BDCFEB-CC62-48B4-A130-39038BB6F77E}"/>
              </a:ext>
            </a:extLst>
          </p:cNvPr>
          <p:cNvSpPr/>
          <p:nvPr/>
        </p:nvSpPr>
        <p:spPr>
          <a:xfrm>
            <a:off x="518797" y="7498117"/>
            <a:ext cx="16648720" cy="207437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ZoneTexte 47">
            <a:extLst>
              <a:ext uri="{FF2B5EF4-FFF2-40B4-BE49-F238E27FC236}">
                <a16:creationId xmlns:a16="http://schemas.microsoft.com/office/drawing/2014/main" id="{056FC33E-DAAC-A592-56A6-C06FEE143E50}"/>
              </a:ext>
            </a:extLst>
          </p:cNvPr>
          <p:cNvSpPr txBox="1"/>
          <p:nvPr/>
        </p:nvSpPr>
        <p:spPr>
          <a:xfrm>
            <a:off x="795523" y="7535713"/>
            <a:ext cx="15804810" cy="1739522"/>
          </a:xfrm>
          <a:prstGeom prst="rect">
            <a:avLst/>
          </a:prstGeom>
        </p:spPr>
        <p:txBody>
          <a:bodyPr vert="horz" wrap="square" lIns="91440" tIns="45720" rIns="91440" bIns="45720" rtlCol="0">
            <a:noAutofit/>
          </a:bodyPr>
          <a:lstStyle/>
          <a:p>
            <a:pPr algn="ct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rPr>
              <a:t>The decisions suggested by the model are still in favor of the hospital and criteria independently from the crisis, since it takes into consideration its preferences </a:t>
            </a:r>
          </a:p>
          <a:p>
            <a:pPr algn="ctr" eaLnBrk="0" fontAlgn="base" hangingPunct="0">
              <a:spcBef>
                <a:spcPct val="0"/>
              </a:spcBef>
              <a:spcAft>
                <a:spcPct val="0"/>
              </a:spcAft>
            </a:pPr>
            <a:endParaRPr lang="en-US" sz="3200" noProof="0" dirty="0">
              <a:latin typeface="Calibri" pitchFamily="34" charset="0"/>
              <a:ea typeface="Calibri" pitchFamily="34" charset="0"/>
              <a:cs typeface="Times New Roman" pitchFamily="18" charset="0"/>
              <a:sym typeface="Wingdings" panose="05000000000000000000" pitchFamily="2" charset="2"/>
            </a:endParaRPr>
          </a:p>
          <a:p>
            <a:pPr algn="ct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sym typeface="Wingdings" panose="05000000000000000000" pitchFamily="2" charset="2"/>
              </a:rPr>
              <a:t> Efficient tool and optimal results</a:t>
            </a:r>
            <a:endParaRPr kumimoji="0" lang="en-US" sz="3200" b="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10" name="ZoneTexte 9">
            <a:extLst>
              <a:ext uri="{FF2B5EF4-FFF2-40B4-BE49-F238E27FC236}">
                <a16:creationId xmlns:a16="http://schemas.microsoft.com/office/drawing/2014/main" id="{DBFC9E75-FB25-75D3-14DD-F4193A437C56}"/>
              </a:ext>
            </a:extLst>
          </p:cNvPr>
          <p:cNvSpPr txBox="1"/>
          <p:nvPr/>
        </p:nvSpPr>
        <p:spPr>
          <a:xfrm>
            <a:off x="7319198" y="2123873"/>
            <a:ext cx="4297069" cy="753546"/>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4000" b="1" i="0" u="none" strike="noStrike" kern="1200" cap="none" spc="0" normalizeH="0" baseline="0" noProof="0" dirty="0">
                <a:ln>
                  <a:noFill/>
                </a:ln>
                <a:solidFill>
                  <a:srgbClr val="1F9A2E"/>
                </a:solidFill>
                <a:effectLst/>
                <a:uLnTx/>
                <a:uFillTx/>
                <a:latin typeface="Calibri" pitchFamily="34" charset="0"/>
                <a:ea typeface="Calibri" pitchFamily="34" charset="0"/>
                <a:cs typeface="Times New Roman" pitchFamily="18" charset="0"/>
              </a:rPr>
              <a:t>Are consistent with</a:t>
            </a:r>
          </a:p>
        </p:txBody>
      </p:sp>
    </p:spTree>
    <p:extLst>
      <p:ext uri="{BB962C8B-B14F-4D97-AF65-F5344CB8AC3E}">
        <p14:creationId xmlns:p14="http://schemas.microsoft.com/office/powerpoint/2010/main" val="213531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8D61D-8D08-1AB2-A894-C8CEC47AB8B0}"/>
            </a:ext>
          </a:extLst>
        </p:cNvPr>
        <p:cNvGrpSpPr/>
        <p:nvPr/>
      </p:nvGrpSpPr>
      <p:grpSpPr>
        <a:xfrm>
          <a:off x="0" y="0"/>
          <a:ext cx="0" cy="0"/>
          <a:chOff x="0" y="0"/>
          <a:chExt cx="0" cy="0"/>
        </a:xfrm>
      </p:grpSpPr>
      <p:sp>
        <p:nvSpPr>
          <p:cNvPr id="28" name="Explosion : 8 points 27">
            <a:extLst>
              <a:ext uri="{FF2B5EF4-FFF2-40B4-BE49-F238E27FC236}">
                <a16:creationId xmlns:a16="http://schemas.microsoft.com/office/drawing/2014/main" id="{8F2ED028-E3E5-95A9-7D0F-6768A54E41B2}"/>
              </a:ext>
            </a:extLst>
          </p:cNvPr>
          <p:cNvSpPr/>
          <p:nvPr/>
        </p:nvSpPr>
        <p:spPr>
          <a:xfrm>
            <a:off x="11231652" y="3069115"/>
            <a:ext cx="919447" cy="1000953"/>
          </a:xfrm>
          <a:prstGeom prst="irregularSeal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Espace réservé du numéro de diapositive 4">
            <a:extLst>
              <a:ext uri="{FF2B5EF4-FFF2-40B4-BE49-F238E27FC236}">
                <a16:creationId xmlns:a16="http://schemas.microsoft.com/office/drawing/2014/main" id="{58B49109-03F9-401E-867E-6908D4C9C472}"/>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a:t>
            </a:r>
          </a:p>
        </p:txBody>
      </p:sp>
      <p:sp>
        <p:nvSpPr>
          <p:cNvPr id="6" name="Espace réservé du pied de page 5">
            <a:extLst>
              <a:ext uri="{FF2B5EF4-FFF2-40B4-BE49-F238E27FC236}">
                <a16:creationId xmlns:a16="http://schemas.microsoft.com/office/drawing/2014/main" id="{65A393C1-84CA-DABD-E88D-3C15ECD92C37}"/>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A8583037-378A-AFF9-F3D6-6570E1E29856}"/>
              </a:ext>
            </a:extLst>
          </p:cNvPr>
          <p:cNvSpPr>
            <a:spLocks noGrp="1"/>
          </p:cNvSpPr>
          <p:nvPr>
            <p:ph type="title"/>
          </p:nvPr>
        </p:nvSpPr>
        <p:spPr>
          <a:xfrm>
            <a:off x="2876550" y="68717"/>
            <a:ext cx="12534900" cy="1714500"/>
          </a:xfrm>
        </p:spPr>
        <p:txBody>
          <a:bodyPr/>
          <a:lstStyle/>
          <a:p>
            <a:pPr algn="ctr"/>
            <a:r>
              <a:rPr lang="en-US" noProof="0" dirty="0"/>
              <a:t>Introduction</a:t>
            </a:r>
          </a:p>
        </p:txBody>
      </p:sp>
      <p:pic>
        <p:nvPicPr>
          <p:cNvPr id="2" name="Image 1" descr="Une image contenant capture d’écran, Graphique, conception&#10;&#10;Description générée automatiquement">
            <a:extLst>
              <a:ext uri="{FF2B5EF4-FFF2-40B4-BE49-F238E27FC236}">
                <a16:creationId xmlns:a16="http://schemas.microsoft.com/office/drawing/2014/main" id="{F5E0AD39-6272-220A-CEBB-61AED1099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4116" y="2542191"/>
            <a:ext cx="3680073" cy="3680073"/>
          </a:xfrm>
          <a:prstGeom prst="rect">
            <a:avLst/>
          </a:prstGeom>
        </p:spPr>
      </p:pic>
      <p:pic>
        <p:nvPicPr>
          <p:cNvPr id="4" name="Image 3" descr="Une image contenant capture d’écran, Graphique, conception&#10;&#10;Description générée automatiquement">
            <a:extLst>
              <a:ext uri="{FF2B5EF4-FFF2-40B4-BE49-F238E27FC236}">
                <a16:creationId xmlns:a16="http://schemas.microsoft.com/office/drawing/2014/main" id="{7C605465-2C64-AED5-EE22-CDEF93245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1093" y="2592610"/>
            <a:ext cx="4033575" cy="4033575"/>
          </a:xfrm>
          <a:prstGeom prst="rect">
            <a:avLst/>
          </a:prstGeom>
        </p:spPr>
      </p:pic>
      <p:pic>
        <p:nvPicPr>
          <p:cNvPr id="8" name="Image 7" descr="Une image contenant capture d’écran, Graphique, conception&#10;&#10;Description générée automatiquement">
            <a:extLst>
              <a:ext uri="{FF2B5EF4-FFF2-40B4-BE49-F238E27FC236}">
                <a16:creationId xmlns:a16="http://schemas.microsoft.com/office/drawing/2014/main" id="{3AA0B5DF-18D8-3817-8DC3-302C3923D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14349" y="2969471"/>
            <a:ext cx="4348058" cy="4348058"/>
          </a:xfrm>
          <a:prstGeom prst="rect">
            <a:avLst/>
          </a:prstGeom>
        </p:spPr>
      </p:pic>
      <p:pic>
        <p:nvPicPr>
          <p:cNvPr id="9" name="Image 8" descr="Une image contenant capture d’écran, Graphique, conception&#10;&#10;Description générée automatiquement">
            <a:extLst>
              <a:ext uri="{FF2B5EF4-FFF2-40B4-BE49-F238E27FC236}">
                <a16:creationId xmlns:a16="http://schemas.microsoft.com/office/drawing/2014/main" id="{A4095186-B625-2396-2FBF-BE3B5B772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4115" y="3052236"/>
            <a:ext cx="4053944" cy="4053944"/>
          </a:xfrm>
          <a:prstGeom prst="rect">
            <a:avLst/>
          </a:prstGeom>
        </p:spPr>
      </p:pic>
      <p:pic>
        <p:nvPicPr>
          <p:cNvPr id="10" name="Image 9" descr="Une image contenant capture d’écran, Graphique, conception&#10;&#10;Description générée automatiquement">
            <a:extLst>
              <a:ext uri="{FF2B5EF4-FFF2-40B4-BE49-F238E27FC236}">
                <a16:creationId xmlns:a16="http://schemas.microsoft.com/office/drawing/2014/main" id="{479D09C2-99D9-8A9A-08FA-3F0F1A5AC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6406" y="3174797"/>
            <a:ext cx="4348058" cy="4348058"/>
          </a:xfrm>
          <a:prstGeom prst="rect">
            <a:avLst/>
          </a:prstGeom>
        </p:spPr>
      </p:pic>
      <p:pic>
        <p:nvPicPr>
          <p:cNvPr id="11" name="Image 10" descr="Une image contenant capture d’écran, Graphique, conception&#10;&#10;Description générée automatiquement">
            <a:extLst>
              <a:ext uri="{FF2B5EF4-FFF2-40B4-BE49-F238E27FC236}">
                <a16:creationId xmlns:a16="http://schemas.microsoft.com/office/drawing/2014/main" id="{0EB7988F-21B6-FF79-6C5A-690D07FC7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46013" y="3466350"/>
            <a:ext cx="4348058" cy="4348058"/>
          </a:xfrm>
          <a:prstGeom prst="rect">
            <a:avLst/>
          </a:prstGeom>
        </p:spPr>
      </p:pic>
      <p:pic>
        <p:nvPicPr>
          <p:cNvPr id="12" name="Image 11" descr="Une image contenant capture d’écran, Graphique, conception&#10;&#10;Description générée automatiquement">
            <a:extLst>
              <a:ext uri="{FF2B5EF4-FFF2-40B4-BE49-F238E27FC236}">
                <a16:creationId xmlns:a16="http://schemas.microsoft.com/office/drawing/2014/main" id="{88CCB84C-5A35-7C52-A916-7C044B5C9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3521" y="4080012"/>
            <a:ext cx="4788973" cy="4788973"/>
          </a:xfrm>
          <a:prstGeom prst="rect">
            <a:avLst/>
          </a:prstGeom>
        </p:spPr>
      </p:pic>
      <p:sp>
        <p:nvSpPr>
          <p:cNvPr id="13" name="ZoneTexte 12">
            <a:extLst>
              <a:ext uri="{FF2B5EF4-FFF2-40B4-BE49-F238E27FC236}">
                <a16:creationId xmlns:a16="http://schemas.microsoft.com/office/drawing/2014/main" id="{043DA434-266F-0B7B-BA55-CAA511ABD551}"/>
              </a:ext>
            </a:extLst>
          </p:cNvPr>
          <p:cNvSpPr txBox="1"/>
          <p:nvPr/>
        </p:nvSpPr>
        <p:spPr>
          <a:xfrm>
            <a:off x="284115" y="1139991"/>
            <a:ext cx="5878379" cy="1200329"/>
          </a:xfrm>
          <a:prstGeom prst="rect">
            <a:avLst/>
          </a:prstGeom>
          <a:noFill/>
        </p:spPr>
        <p:txBody>
          <a:bodyPr wrap="square" lIns="91440" tIns="45720" rIns="91440" bIns="45720" rtlCol="0" anchor="t">
            <a:spAutoFit/>
          </a:bodyPr>
          <a:lstStyle/>
          <a:p>
            <a:r>
              <a:rPr lang="en-US" sz="3600" b="1" noProof="0" dirty="0"/>
              <a:t>Medical equipment fleet in a mid to large-sized hospital.</a:t>
            </a:r>
          </a:p>
        </p:txBody>
      </p:sp>
      <p:pic>
        <p:nvPicPr>
          <p:cNvPr id="15" name="Graphique 14" descr="Point d’interrogation avec un remplissage uni">
            <a:extLst>
              <a:ext uri="{FF2B5EF4-FFF2-40B4-BE49-F238E27FC236}">
                <a16:creationId xmlns:a16="http://schemas.microsoft.com/office/drawing/2014/main" id="{87CCEDBD-D783-BCC4-1935-B90B242009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2626" y="1101897"/>
            <a:ext cx="1466523" cy="1466523"/>
          </a:xfrm>
          <a:prstGeom prst="rect">
            <a:avLst/>
          </a:prstGeom>
        </p:spPr>
      </p:pic>
      <p:sp>
        <p:nvSpPr>
          <p:cNvPr id="26" name="Ellipse 25">
            <a:extLst>
              <a:ext uri="{FF2B5EF4-FFF2-40B4-BE49-F238E27FC236}">
                <a16:creationId xmlns:a16="http://schemas.microsoft.com/office/drawing/2014/main" id="{A37C5A2D-42BC-94CF-ADCB-39ECF48B7519}"/>
              </a:ext>
            </a:extLst>
          </p:cNvPr>
          <p:cNvSpPr/>
          <p:nvPr/>
        </p:nvSpPr>
        <p:spPr>
          <a:xfrm>
            <a:off x="10508832" y="2626423"/>
            <a:ext cx="2365088" cy="183032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ZoneTexte 26">
            <a:extLst>
              <a:ext uri="{FF2B5EF4-FFF2-40B4-BE49-F238E27FC236}">
                <a16:creationId xmlns:a16="http://schemas.microsoft.com/office/drawing/2014/main" id="{243CE990-C58B-BA12-7B64-287DB8E4D104}"/>
              </a:ext>
            </a:extLst>
          </p:cNvPr>
          <p:cNvSpPr txBox="1"/>
          <p:nvPr/>
        </p:nvSpPr>
        <p:spPr>
          <a:xfrm>
            <a:off x="10895694" y="3188091"/>
            <a:ext cx="2053809" cy="720561"/>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Failures</a:t>
            </a:r>
          </a:p>
        </p:txBody>
      </p:sp>
      <p:cxnSp>
        <p:nvCxnSpPr>
          <p:cNvPr id="14" name="Connecteur droit avec flèche 13">
            <a:extLst>
              <a:ext uri="{FF2B5EF4-FFF2-40B4-BE49-F238E27FC236}">
                <a16:creationId xmlns:a16="http://schemas.microsoft.com/office/drawing/2014/main" id="{03A5E493-21EE-61C7-7823-9FF00DB21410}"/>
              </a:ext>
            </a:extLst>
          </p:cNvPr>
          <p:cNvCxnSpPr>
            <a:stCxn id="26" idx="3"/>
          </p:cNvCxnSpPr>
          <p:nvPr/>
        </p:nvCxnSpPr>
        <p:spPr>
          <a:xfrm flipH="1">
            <a:off x="9144000" y="4188706"/>
            <a:ext cx="1711191" cy="67950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5" name="Connecteur droit avec flèche 24">
            <a:extLst>
              <a:ext uri="{FF2B5EF4-FFF2-40B4-BE49-F238E27FC236}">
                <a16:creationId xmlns:a16="http://schemas.microsoft.com/office/drawing/2014/main" id="{0D109909-FE4B-CA05-2E8B-17EE04F3D21C}"/>
              </a:ext>
            </a:extLst>
          </p:cNvPr>
          <p:cNvCxnSpPr>
            <a:cxnSpLocks/>
          </p:cNvCxnSpPr>
          <p:nvPr/>
        </p:nvCxnSpPr>
        <p:spPr>
          <a:xfrm>
            <a:off x="12527561" y="4197019"/>
            <a:ext cx="1711191" cy="67950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35" name="Rectangle : coins arrondis 34">
            <a:extLst>
              <a:ext uri="{FF2B5EF4-FFF2-40B4-BE49-F238E27FC236}">
                <a16:creationId xmlns:a16="http://schemas.microsoft.com/office/drawing/2014/main" id="{AD60A81D-D2BC-B56B-FD64-2C1A6BFD00E4}"/>
              </a:ext>
            </a:extLst>
          </p:cNvPr>
          <p:cNvSpPr/>
          <p:nvPr/>
        </p:nvSpPr>
        <p:spPr>
          <a:xfrm>
            <a:off x="7831396" y="4943012"/>
            <a:ext cx="2617078" cy="707542"/>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ZoneTexte 35">
            <a:extLst>
              <a:ext uri="{FF2B5EF4-FFF2-40B4-BE49-F238E27FC236}">
                <a16:creationId xmlns:a16="http://schemas.microsoft.com/office/drawing/2014/main" id="{54324504-AC85-243C-74DC-4E36902578C9}"/>
              </a:ext>
            </a:extLst>
          </p:cNvPr>
          <p:cNvSpPr txBox="1"/>
          <p:nvPr/>
        </p:nvSpPr>
        <p:spPr>
          <a:xfrm>
            <a:off x="8265548" y="4963656"/>
            <a:ext cx="2617078" cy="523068"/>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Criteria</a:t>
            </a:r>
          </a:p>
        </p:txBody>
      </p:sp>
      <p:sp>
        <p:nvSpPr>
          <p:cNvPr id="37" name="Rectangle : coins arrondis 36">
            <a:extLst>
              <a:ext uri="{FF2B5EF4-FFF2-40B4-BE49-F238E27FC236}">
                <a16:creationId xmlns:a16="http://schemas.microsoft.com/office/drawing/2014/main" id="{0F729C70-5E94-1B25-E100-6E6451341CBC}"/>
              </a:ext>
            </a:extLst>
          </p:cNvPr>
          <p:cNvSpPr/>
          <p:nvPr/>
        </p:nvSpPr>
        <p:spPr>
          <a:xfrm>
            <a:off x="12930213" y="4963656"/>
            <a:ext cx="2617078" cy="707542"/>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ZoneTexte 37">
            <a:extLst>
              <a:ext uri="{FF2B5EF4-FFF2-40B4-BE49-F238E27FC236}">
                <a16:creationId xmlns:a16="http://schemas.microsoft.com/office/drawing/2014/main" id="{4F73BC54-2FB1-959D-22B4-2468440CD8AF}"/>
              </a:ext>
            </a:extLst>
          </p:cNvPr>
          <p:cNvSpPr txBox="1"/>
          <p:nvPr/>
        </p:nvSpPr>
        <p:spPr>
          <a:xfrm>
            <a:off x="13364365" y="4971471"/>
            <a:ext cx="2617078" cy="523068"/>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Decision</a:t>
            </a:r>
          </a:p>
        </p:txBody>
      </p:sp>
      <p:cxnSp>
        <p:nvCxnSpPr>
          <p:cNvPr id="40" name="Connecteur droit avec flèche 39">
            <a:extLst>
              <a:ext uri="{FF2B5EF4-FFF2-40B4-BE49-F238E27FC236}">
                <a16:creationId xmlns:a16="http://schemas.microsoft.com/office/drawing/2014/main" id="{CCA5E39D-59F7-3840-8AF4-B8A9B2D82F1B}"/>
              </a:ext>
            </a:extLst>
          </p:cNvPr>
          <p:cNvCxnSpPr>
            <a:cxnSpLocks/>
          </p:cNvCxnSpPr>
          <p:nvPr/>
        </p:nvCxnSpPr>
        <p:spPr>
          <a:xfrm>
            <a:off x="10895694" y="5293150"/>
            <a:ext cx="1466523"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81121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E25D0C-3952-45B9-9C16-127D162C563D}"/>
              </a:ext>
            </a:extLst>
          </p:cNvPr>
          <p:cNvSpPr>
            <a:spLocks noGrp="1"/>
          </p:cNvSpPr>
          <p:nvPr>
            <p:ph type="title"/>
          </p:nvPr>
        </p:nvSpPr>
        <p:spPr>
          <a:xfrm>
            <a:off x="2971799" y="266241"/>
            <a:ext cx="12344400" cy="901280"/>
          </a:xfrm>
        </p:spPr>
        <p:txBody>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5100" b="0" noProof="0" dirty="0">
                <a:solidFill>
                  <a:schemeClr val="accent2"/>
                </a:solidFill>
              </a:rPr>
              <a:t>Conclusion</a:t>
            </a:r>
          </a:p>
        </p:txBody>
      </p:sp>
      <p:sp>
        <p:nvSpPr>
          <p:cNvPr id="4" name="Slide Number Placeholder 3">
            <a:extLst>
              <a:ext uri="{FF2B5EF4-FFF2-40B4-BE49-F238E27FC236}">
                <a16:creationId xmlns:a16="http://schemas.microsoft.com/office/drawing/2014/main" id="{9675B9E6-B623-4B2A-9B44-B41EEDFC227E}"/>
              </a:ext>
            </a:extLst>
          </p:cNvPr>
          <p:cNvSpPr>
            <a:spLocks noGrp="1"/>
          </p:cNvSpPr>
          <p:nvPr>
            <p:ph type="sldNum" sz="quarter" idx="10"/>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34</a:t>
            </a:r>
          </a:p>
        </p:txBody>
      </p:sp>
      <p:sp>
        <p:nvSpPr>
          <p:cNvPr id="6" name="Rectangle: Rounded Corners 5">
            <a:extLst>
              <a:ext uri="{FF2B5EF4-FFF2-40B4-BE49-F238E27FC236}">
                <a16:creationId xmlns:a16="http://schemas.microsoft.com/office/drawing/2014/main" id="{F793604B-5A4F-44EB-998B-ACBFF09A8BEF}"/>
              </a:ext>
            </a:extLst>
          </p:cNvPr>
          <p:cNvSpPr/>
          <p:nvPr/>
        </p:nvSpPr>
        <p:spPr>
          <a:xfrm>
            <a:off x="444358" y="1987537"/>
            <a:ext cx="17399283" cy="7224195"/>
          </a:xfrm>
          <a:prstGeom prst="roundRect">
            <a:avLst>
              <a:gd name="adj" fmla="val 10286"/>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600" noProof="0" dirty="0"/>
              <a:t>The choice of MCDA methods depends on factors such as the nature of the decision problem, the degree of preference required, the preference measurement scale.</a:t>
            </a:r>
          </a:p>
          <a:p>
            <a:pPr marL="457200" indent="-457200" algn="just">
              <a:buFont typeface="Arial" panose="020B0604020202020204" pitchFamily="34" charset="0"/>
              <a:buChar char="•"/>
            </a:pPr>
            <a:endParaRPr lang="en-US" sz="3600" noProof="0" dirty="0"/>
          </a:p>
          <a:p>
            <a:pPr marL="457200" indent="-457200" algn="just">
              <a:buFont typeface="Arial" panose="020B0604020202020204" pitchFamily="34" charset="0"/>
              <a:buChar char="•"/>
            </a:pPr>
            <a:r>
              <a:rPr lang="en-US" sz="3600" noProof="0" dirty="0"/>
              <a:t>The ranking of alternatives might be different from a method to another according to their degree of preference and classification process.</a:t>
            </a:r>
          </a:p>
          <a:p>
            <a:pPr algn="just"/>
            <a:endParaRPr lang="en-US" sz="3600" noProof="0" dirty="0"/>
          </a:p>
          <a:p>
            <a:pPr marL="457200" indent="-457200" algn="just">
              <a:buFont typeface="Arial" panose="020B0604020202020204" pitchFamily="34" charset="0"/>
              <a:buChar char="•"/>
            </a:pPr>
            <a:r>
              <a:rPr lang="en-US" sz="3600" noProof="0" dirty="0"/>
              <a:t>Criteria definition and evaluation according to each decision alternative are the most time-consuming step but a crucial one to obtain accurate results.</a:t>
            </a:r>
          </a:p>
          <a:p>
            <a:pPr marL="457200" indent="-457200" algn="just">
              <a:buFont typeface="Arial" panose="020B0604020202020204" pitchFamily="34" charset="0"/>
              <a:buChar char="•"/>
            </a:pPr>
            <a:endParaRPr lang="en-US" sz="3600" noProof="0" dirty="0"/>
          </a:p>
          <a:p>
            <a:pPr marL="457200" indent="-457200" algn="just">
              <a:buFont typeface="Arial" panose="020B0604020202020204" pitchFamily="34" charset="0"/>
              <a:buChar char="•"/>
            </a:pPr>
            <a:r>
              <a:rPr lang="en-US" sz="3600" noProof="0" dirty="0"/>
              <a:t>MCDA tools are effective in different problems types, including </a:t>
            </a:r>
            <a:r>
              <a:rPr lang="en-US" sz="3600" noProof="0" dirty="0">
                <a:solidFill>
                  <a:srgbClr val="0070C0"/>
                </a:solidFill>
              </a:rPr>
              <a:t>medical</a:t>
            </a:r>
            <a:r>
              <a:rPr lang="en-US" sz="3600" noProof="0" dirty="0"/>
              <a:t> equipment management.</a:t>
            </a:r>
          </a:p>
          <a:p>
            <a:pPr algn="just"/>
            <a:endParaRPr lang="en-US" sz="3600" noProof="0" dirty="0"/>
          </a:p>
        </p:txBody>
      </p:sp>
      <p:sp>
        <p:nvSpPr>
          <p:cNvPr id="9" name="Espace réservé du pied de page 5">
            <a:extLst>
              <a:ext uri="{FF2B5EF4-FFF2-40B4-BE49-F238E27FC236}">
                <a16:creationId xmlns:a16="http://schemas.microsoft.com/office/drawing/2014/main" id="{1C05E9DD-7242-3DEA-81E8-E8EC53B66E03}"/>
              </a:ext>
            </a:extLst>
          </p:cNvPr>
          <p:cNvSpPr txBox="1">
            <a:spLocks/>
          </p:cNvSpPr>
          <p:nvPr/>
        </p:nvSpPr>
        <p:spPr>
          <a:xfrm>
            <a:off x="4457700" y="9872665"/>
            <a:ext cx="12801600" cy="414338"/>
          </a:xfrm>
          <a:prstGeom prst="rect">
            <a:avLst/>
          </a:prstGeom>
        </p:spPr>
        <p:txBody>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Tree>
    <p:extLst>
      <p:ext uri="{BB962C8B-B14F-4D97-AF65-F5344CB8AC3E}">
        <p14:creationId xmlns:p14="http://schemas.microsoft.com/office/powerpoint/2010/main" val="275592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295B4-D626-8129-2DB4-ACC733BA39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65B780-76E8-CDC9-9B8A-1CCC4C6BFC56}"/>
              </a:ext>
            </a:extLst>
          </p:cNvPr>
          <p:cNvSpPr>
            <a:spLocks noGrp="1"/>
          </p:cNvSpPr>
          <p:nvPr>
            <p:ph type="title"/>
          </p:nvPr>
        </p:nvSpPr>
        <p:spPr>
          <a:xfrm>
            <a:off x="2971800" y="218800"/>
            <a:ext cx="12344400" cy="901280"/>
          </a:xfrm>
        </p:spPr>
        <p:txBody>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5100" b="0" noProof="0" dirty="0">
                <a:solidFill>
                  <a:schemeClr val="accent2"/>
                </a:solidFill>
              </a:rPr>
              <a:t>Perspectives</a:t>
            </a:r>
          </a:p>
        </p:txBody>
      </p:sp>
      <p:sp>
        <p:nvSpPr>
          <p:cNvPr id="4" name="Slide Number Placeholder 3">
            <a:extLst>
              <a:ext uri="{FF2B5EF4-FFF2-40B4-BE49-F238E27FC236}">
                <a16:creationId xmlns:a16="http://schemas.microsoft.com/office/drawing/2014/main" id="{FEFE94EC-9090-E639-AD90-643C0F62F9D4}"/>
              </a:ext>
            </a:extLst>
          </p:cNvPr>
          <p:cNvSpPr>
            <a:spLocks noGrp="1"/>
          </p:cNvSpPr>
          <p:nvPr>
            <p:ph type="sldNum" sz="quarter" idx="10"/>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35</a:t>
            </a:r>
          </a:p>
        </p:txBody>
      </p:sp>
      <p:sp>
        <p:nvSpPr>
          <p:cNvPr id="7" name="Rectangle: Rounded Corners 6">
            <a:extLst>
              <a:ext uri="{FF2B5EF4-FFF2-40B4-BE49-F238E27FC236}">
                <a16:creationId xmlns:a16="http://schemas.microsoft.com/office/drawing/2014/main" id="{DA5C30D2-CC73-8A4B-6BBC-A7C359CC611E}"/>
              </a:ext>
            </a:extLst>
          </p:cNvPr>
          <p:cNvSpPr/>
          <p:nvPr/>
        </p:nvSpPr>
        <p:spPr>
          <a:xfrm>
            <a:off x="444358" y="1812923"/>
            <a:ext cx="17399283" cy="5316010"/>
          </a:xfrm>
          <a:prstGeom prst="roundRect">
            <a:avLst>
              <a:gd name="adj" fmla="val 13649"/>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685800" indent="-685800" algn="just">
              <a:spcAft>
                <a:spcPts val="1800"/>
              </a:spcAft>
              <a:buFont typeface="Arial" panose="020B0604020202020204" pitchFamily="34" charset="0"/>
              <a:buChar char="•"/>
            </a:pPr>
            <a:r>
              <a:rPr lang="en-US" sz="3400" noProof="0" dirty="0">
                <a:solidFill>
                  <a:schemeClr val="tx1"/>
                </a:solidFill>
              </a:rPr>
              <a:t>The next steps are to add </a:t>
            </a:r>
            <a:r>
              <a:rPr lang="en-US" sz="3400" b="1" noProof="0" dirty="0">
                <a:solidFill>
                  <a:schemeClr val="tx1"/>
                </a:solidFill>
              </a:rPr>
              <a:t>criteria </a:t>
            </a:r>
            <a:r>
              <a:rPr lang="en-US" sz="3400" noProof="0" dirty="0">
                <a:solidFill>
                  <a:schemeClr val="tx1"/>
                </a:solidFill>
              </a:rPr>
              <a:t>like availability, obsolescence, user friendliness, criticality of the equipment.. to the model and compare the results.</a:t>
            </a:r>
          </a:p>
          <a:p>
            <a:pPr marL="685800" indent="-685800" algn="just">
              <a:spcAft>
                <a:spcPts val="1800"/>
              </a:spcAft>
              <a:buFont typeface="Arial" panose="020B0604020202020204" pitchFamily="34" charset="0"/>
              <a:buChar char="•"/>
            </a:pPr>
            <a:r>
              <a:rPr lang="en-US" sz="3400" noProof="0" dirty="0"/>
              <a:t>Sensitivity analysis to study how responsive are the results to changes in the input data: criteria weights, scores.. And to assess the uncertainty related to these input variables.</a:t>
            </a:r>
            <a:endParaRPr lang="en-US" sz="3400" noProof="0" dirty="0">
              <a:solidFill>
                <a:schemeClr val="tx1"/>
              </a:solidFill>
            </a:endParaRPr>
          </a:p>
          <a:p>
            <a:pPr marL="685800" indent="-685800" algn="just">
              <a:spcAft>
                <a:spcPts val="1800"/>
              </a:spcAft>
              <a:buFont typeface="Arial" panose="020B0604020202020204" pitchFamily="34" charset="0"/>
              <a:buChar char="•"/>
            </a:pPr>
            <a:r>
              <a:rPr lang="en-US" sz="3400" noProof="0" dirty="0">
                <a:solidFill>
                  <a:schemeClr val="tx1"/>
                </a:solidFill>
              </a:rPr>
              <a:t>Analyze hospital </a:t>
            </a:r>
            <a:r>
              <a:rPr lang="en-US" sz="3400" b="1" noProof="0" dirty="0">
                <a:solidFill>
                  <a:schemeClr val="tx1"/>
                </a:solidFill>
              </a:rPr>
              <a:t>data </a:t>
            </a:r>
            <a:r>
              <a:rPr lang="en-US" sz="3400" noProof="0" dirty="0">
                <a:solidFill>
                  <a:schemeClr val="tx1"/>
                </a:solidFill>
              </a:rPr>
              <a:t>related to logistics and procurement, maintenance and other decision affecting factors</a:t>
            </a:r>
            <a:r>
              <a:rPr lang="en-US" sz="3400" b="1" noProof="0" dirty="0">
                <a:solidFill>
                  <a:schemeClr val="tx1"/>
                </a:solidFill>
              </a:rPr>
              <a:t> </a:t>
            </a:r>
            <a:r>
              <a:rPr lang="en-US" sz="3400" noProof="0" dirty="0">
                <a:solidFill>
                  <a:schemeClr val="tx1"/>
                </a:solidFill>
              </a:rPr>
              <a:t>to obtain a more realistic view of the situation and be able to create the adequate investment and maintenance policy that balances the hospital’s daily normal needs and its readiness in case of a crisis.</a:t>
            </a:r>
          </a:p>
          <a:p>
            <a:pPr marL="685800" indent="-685800">
              <a:spcAft>
                <a:spcPts val="1800"/>
              </a:spcAft>
              <a:buFont typeface="Arial" panose="020B0604020202020204" pitchFamily="34" charset="0"/>
              <a:buChar char="•"/>
            </a:pPr>
            <a:endParaRPr lang="en-US" sz="3200" noProof="0" dirty="0">
              <a:solidFill>
                <a:schemeClr val="tx1"/>
              </a:solidFill>
            </a:endParaRPr>
          </a:p>
        </p:txBody>
      </p:sp>
      <p:sp>
        <p:nvSpPr>
          <p:cNvPr id="9" name="Espace réservé du pied de page 5">
            <a:extLst>
              <a:ext uri="{FF2B5EF4-FFF2-40B4-BE49-F238E27FC236}">
                <a16:creationId xmlns:a16="http://schemas.microsoft.com/office/drawing/2014/main" id="{03F00F0D-D7E2-34EF-9F97-5293A863548E}"/>
              </a:ext>
            </a:extLst>
          </p:cNvPr>
          <p:cNvSpPr txBox="1">
            <a:spLocks/>
          </p:cNvSpPr>
          <p:nvPr/>
        </p:nvSpPr>
        <p:spPr>
          <a:xfrm>
            <a:off x="4457700" y="9872665"/>
            <a:ext cx="12801600" cy="414338"/>
          </a:xfrm>
          <a:prstGeom prst="rect">
            <a:avLst/>
          </a:prstGeom>
        </p:spPr>
        <p:txBody>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pic>
        <p:nvPicPr>
          <p:cNvPr id="5" name="Graphique 4" descr="Commentaire important avec un remplissage uni">
            <a:extLst>
              <a:ext uri="{FF2B5EF4-FFF2-40B4-BE49-F238E27FC236}">
                <a16:creationId xmlns:a16="http://schemas.microsoft.com/office/drawing/2014/main" id="{CC0984FD-73C4-F631-BD6B-D2E19E4FE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196" y="7621433"/>
            <a:ext cx="1756349" cy="1756349"/>
          </a:xfrm>
          <a:prstGeom prst="rect">
            <a:avLst/>
          </a:prstGeom>
        </p:spPr>
      </p:pic>
      <p:sp>
        <p:nvSpPr>
          <p:cNvPr id="10" name="Rectangle: Rounded Corners 5">
            <a:extLst>
              <a:ext uri="{FF2B5EF4-FFF2-40B4-BE49-F238E27FC236}">
                <a16:creationId xmlns:a16="http://schemas.microsoft.com/office/drawing/2014/main" id="{6FCFF32A-3400-16AE-3334-2D63D6E226EE}"/>
              </a:ext>
            </a:extLst>
          </p:cNvPr>
          <p:cNvSpPr/>
          <p:nvPr/>
        </p:nvSpPr>
        <p:spPr>
          <a:xfrm>
            <a:off x="2025545" y="7736046"/>
            <a:ext cx="15005155" cy="1458753"/>
          </a:xfrm>
          <a:prstGeom prst="roundRect">
            <a:avLst>
              <a:gd name="adj" fmla="val 10286"/>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600" b="1" noProof="0" dirty="0">
                <a:solidFill>
                  <a:schemeClr val="tx1"/>
                </a:solidFill>
              </a:rPr>
              <a:t>The MCDA model only suggests the ranking of the alternatives, but the decision maker is the one responsible to choose and make the decision !</a:t>
            </a:r>
          </a:p>
        </p:txBody>
      </p:sp>
    </p:spTree>
    <p:extLst>
      <p:ext uri="{BB962C8B-B14F-4D97-AF65-F5344CB8AC3E}">
        <p14:creationId xmlns:p14="http://schemas.microsoft.com/office/powerpoint/2010/main" val="2887713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90BD200-42F9-FD53-7284-A146EDDA58F9}"/>
              </a:ext>
            </a:extLst>
          </p:cNvPr>
          <p:cNvSpPr>
            <a:spLocks noGrp="1"/>
          </p:cNvSpPr>
          <p:nvPr>
            <p:ph type="sldNum" sz="quarter" idx="10"/>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dirty="0">
                <a:solidFill>
                  <a:schemeClr val="bg1"/>
                </a:solidFill>
              </a:rPr>
              <a:t>36</a:t>
            </a:r>
            <a:endParaRPr lang="en-US" sz="2800" b="1" noProof="0" dirty="0">
              <a:solidFill>
                <a:schemeClr val="bg1"/>
              </a:solidFill>
            </a:endParaRPr>
          </a:p>
        </p:txBody>
      </p:sp>
      <p:sp>
        <p:nvSpPr>
          <p:cNvPr id="5" name="Espace réservé du pied de page 4">
            <a:extLst>
              <a:ext uri="{FF2B5EF4-FFF2-40B4-BE49-F238E27FC236}">
                <a16:creationId xmlns:a16="http://schemas.microsoft.com/office/drawing/2014/main" id="{3CC56E13-D3D6-42EE-845F-65D21BED9603}"/>
              </a:ext>
            </a:extLst>
          </p:cNvPr>
          <p:cNvSpPr>
            <a:spLocks noGrp="1"/>
          </p:cNvSpPr>
          <p:nvPr>
            <p:ph type="ftr" sz="quarter" idx="11"/>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6" name="Sous-titre 1">
            <a:extLst>
              <a:ext uri="{FF2B5EF4-FFF2-40B4-BE49-F238E27FC236}">
                <a16:creationId xmlns:a16="http://schemas.microsoft.com/office/drawing/2014/main" id="{984870D6-BF02-6CDB-46EF-9B29D9737D25}"/>
              </a:ext>
            </a:extLst>
          </p:cNvPr>
          <p:cNvSpPr txBox="1">
            <a:spLocks/>
          </p:cNvSpPr>
          <p:nvPr/>
        </p:nvSpPr>
        <p:spPr>
          <a:xfrm>
            <a:off x="2863455" y="8134184"/>
            <a:ext cx="12561086" cy="1371600"/>
          </a:xfrm>
          <a:prstGeom prst="rect">
            <a:avLst/>
          </a:prstGeom>
        </p:spPr>
        <p:txBody>
          <a:bodyPr vert="horz" lIns="137160" tIns="68580" rIns="137160" bIns="68580" rtlCol="0">
            <a:normAutofit fontScale="85000" lnSpcReduction="20000"/>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050" noProof="0" dirty="0">
                <a:solidFill>
                  <a:schemeClr val="tx1">
                    <a:lumMod val="85000"/>
                    <a:lumOff val="15000"/>
                  </a:schemeClr>
                </a:solidFill>
              </a:rPr>
              <a:t>Molk.souguir@umons.ac.be</a:t>
            </a:r>
          </a:p>
          <a:p>
            <a:pPr algn="ctr"/>
            <a:r>
              <a:rPr lang="en-US" sz="3600" noProof="0" dirty="0">
                <a:solidFill>
                  <a:schemeClr val="tx1">
                    <a:lumMod val="85000"/>
                    <a:lumOff val="15000"/>
                  </a:schemeClr>
                </a:solidFill>
              </a:rPr>
              <a:t>Faculty of Engineering of Mons </a:t>
            </a:r>
          </a:p>
          <a:p>
            <a:pPr algn="ctr"/>
            <a:r>
              <a:rPr lang="en-US" sz="3600" noProof="0" dirty="0">
                <a:solidFill>
                  <a:schemeClr val="tx1">
                    <a:lumMod val="85000"/>
                    <a:lumOff val="15000"/>
                  </a:schemeClr>
                </a:solidFill>
              </a:rPr>
              <a:t>Machine Design and Production Engineering Lab</a:t>
            </a:r>
          </a:p>
        </p:txBody>
      </p:sp>
      <p:sp>
        <p:nvSpPr>
          <p:cNvPr id="7" name="Titre 2">
            <a:extLst>
              <a:ext uri="{FF2B5EF4-FFF2-40B4-BE49-F238E27FC236}">
                <a16:creationId xmlns:a16="http://schemas.microsoft.com/office/drawing/2014/main" id="{01E962FD-31D1-194C-34A8-B71ED647287C}"/>
              </a:ext>
            </a:extLst>
          </p:cNvPr>
          <p:cNvSpPr txBox="1">
            <a:spLocks/>
          </p:cNvSpPr>
          <p:nvPr/>
        </p:nvSpPr>
        <p:spPr bwMode="auto">
          <a:xfrm>
            <a:off x="4420807" y="2116736"/>
            <a:ext cx="9446385" cy="2513786"/>
          </a:xfrm>
          <a:prstGeom prst="rect">
            <a:avLst/>
          </a:prstGeom>
          <a:noFill/>
          <a:ln w="9525">
            <a:noFill/>
            <a:miter lim="800000"/>
            <a:headEnd/>
            <a:tailEnd/>
          </a:ln>
        </p:spPr>
        <p:txBody>
          <a:bodyPr vert="horz" wrap="square" lIns="137160" tIns="68580" rIns="137160" bIns="68580" numCol="1" anchor="ctr" anchorCtr="0" compatLnSpc="1">
            <a:prstTxWarp prst="textNoShape">
              <a:avLst/>
            </a:prstTxWarp>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6000" noProof="0" dirty="0" err="1"/>
              <a:t>Takk</a:t>
            </a:r>
            <a:r>
              <a:rPr lang="en-US" sz="6000" noProof="0" dirty="0"/>
              <a:t> !</a:t>
            </a:r>
          </a:p>
          <a:p>
            <a:pPr algn="ctr"/>
            <a:r>
              <a:rPr lang="en-US" sz="6000" noProof="0" dirty="0"/>
              <a:t>Thank you for your attention</a:t>
            </a:r>
            <a:br>
              <a:rPr lang="en-US" sz="6000" noProof="0" dirty="0"/>
            </a:br>
            <a:br>
              <a:rPr lang="en-US" sz="6000" noProof="0" dirty="0"/>
            </a:br>
            <a:r>
              <a:rPr lang="en-US" sz="5400" noProof="0" dirty="0"/>
              <a:t>Questions - Answers</a:t>
            </a:r>
          </a:p>
        </p:txBody>
      </p:sp>
      <p:pic>
        <p:nvPicPr>
          <p:cNvPr id="8" name="Graphique 7" descr="Questions avec un remplissage uni">
            <a:extLst>
              <a:ext uri="{FF2B5EF4-FFF2-40B4-BE49-F238E27FC236}">
                <a16:creationId xmlns:a16="http://schemas.microsoft.com/office/drawing/2014/main" id="{B10F6B93-6E4F-5CC9-A67A-F550962E8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9988" y="4190146"/>
            <a:ext cx="1978453" cy="1985493"/>
          </a:xfrm>
          <a:prstGeom prst="rect">
            <a:avLst/>
          </a:prstGeom>
        </p:spPr>
      </p:pic>
      <p:pic>
        <p:nvPicPr>
          <p:cNvPr id="11" name="Picture 8">
            <a:extLst>
              <a:ext uri="{FF2B5EF4-FFF2-40B4-BE49-F238E27FC236}">
                <a16:creationId xmlns:a16="http://schemas.microsoft.com/office/drawing/2014/main" id="{85FA5949-9005-B684-AAD8-AD2CDDCB05BB}"/>
              </a:ext>
            </a:extLst>
          </p:cNvPr>
          <p:cNvPicPr>
            <a:picLocks noChangeAspect="1" noChangeArrowheads="1"/>
          </p:cNvPicPr>
          <p:nvPr/>
        </p:nvPicPr>
        <p:blipFill>
          <a:blip r:embed="rId4" cstate="print"/>
          <a:srcRect/>
          <a:stretch>
            <a:fillRect/>
          </a:stretch>
        </p:blipFill>
        <p:spPr bwMode="auto">
          <a:xfrm>
            <a:off x="374651" y="8808548"/>
            <a:ext cx="2929116" cy="919163"/>
          </a:xfrm>
          <a:prstGeom prst="rect">
            <a:avLst/>
          </a:prstGeom>
          <a:noFill/>
          <a:ln w="9525">
            <a:noFill/>
            <a:miter lim="800000"/>
            <a:headEnd/>
            <a:tailEnd/>
          </a:ln>
        </p:spPr>
      </p:pic>
      <p:pic>
        <p:nvPicPr>
          <p:cNvPr id="12" name="Image 11" descr="Une image contenant texte, clipart&#10;&#10;Description générée automatiquement">
            <a:extLst>
              <a:ext uri="{FF2B5EF4-FFF2-40B4-BE49-F238E27FC236}">
                <a16:creationId xmlns:a16="http://schemas.microsoft.com/office/drawing/2014/main" id="{C8F3E5E9-84AE-3BDE-B28F-43B4DFDDDE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085" t="-2121" b="-1"/>
          <a:stretch/>
        </p:blipFill>
        <p:spPr>
          <a:xfrm>
            <a:off x="15049062" y="235535"/>
            <a:ext cx="3228975" cy="1265528"/>
          </a:xfrm>
          <a:prstGeom prst="rect">
            <a:avLst/>
          </a:prstGeom>
        </p:spPr>
      </p:pic>
      <p:sp>
        <p:nvSpPr>
          <p:cNvPr id="3" name="ZoneTexte 2">
            <a:extLst>
              <a:ext uri="{FF2B5EF4-FFF2-40B4-BE49-F238E27FC236}">
                <a16:creationId xmlns:a16="http://schemas.microsoft.com/office/drawing/2014/main" id="{D859F5A9-5CC2-5D6F-BD11-F58432AF2BED}"/>
              </a:ext>
            </a:extLst>
          </p:cNvPr>
          <p:cNvSpPr txBox="1"/>
          <p:nvPr/>
        </p:nvSpPr>
        <p:spPr>
          <a:xfrm>
            <a:off x="245276" y="6337047"/>
            <a:ext cx="3384713" cy="678426"/>
          </a:xfrm>
          <a:prstGeom prst="rect">
            <a:avLst/>
          </a:prstGeom>
        </p:spPr>
        <p:txBody>
          <a:bodyPr vert="horz" wrap="square" lIns="137160" tIns="68580" rIns="137160" bIns="68580" rtlCol="0">
            <a:normAutofit fontScale="92500" lnSpcReduction="10000"/>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514350" marR="0" indent="-514350" algn="l" defTabSz="1371600" rtl="0" eaLnBrk="0" fontAlgn="base" latinLnBrk="0" hangingPunct="0">
              <a:lnSpc>
                <a:spcPct val="100000"/>
              </a:lnSpc>
              <a:spcBef>
                <a:spcPct val="0"/>
              </a:spcBef>
              <a:spcAft>
                <a:spcPct val="0"/>
              </a:spcAft>
              <a:buClrTx/>
              <a:buSzTx/>
              <a:buFont typeface="Arial" pitchFamily="34" charset="0"/>
              <a:buNone/>
              <a:tabLst/>
            </a:pPr>
            <a:endParaRPr kumimoji="0" lang="en-US" sz="4200" b="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pic>
        <p:nvPicPr>
          <p:cNvPr id="16" name="Image 15" descr="Une image contenant Police, Graphique, logo, graphisme&#10;&#10;Description générée automatiquement">
            <a:extLst>
              <a:ext uri="{FF2B5EF4-FFF2-40B4-BE49-F238E27FC236}">
                <a16:creationId xmlns:a16="http://schemas.microsoft.com/office/drawing/2014/main" id="{4C8C5B63-001F-CFE7-C0F7-9D85A39494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78668" y="8703551"/>
            <a:ext cx="2506020" cy="1024160"/>
          </a:xfrm>
          <a:prstGeom prst="rect">
            <a:avLst/>
          </a:prstGeom>
        </p:spPr>
      </p:pic>
      <p:pic>
        <p:nvPicPr>
          <p:cNvPr id="14" name="Image 13" descr="Une image contenant motif, pixel, point&#10;&#10;Le contenu généré par l’IA peut être incorrect.">
            <a:extLst>
              <a:ext uri="{FF2B5EF4-FFF2-40B4-BE49-F238E27FC236}">
                <a16:creationId xmlns:a16="http://schemas.microsoft.com/office/drawing/2014/main" id="{2B198745-0D27-C791-0238-19E5B3EF55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6813" y="5874687"/>
            <a:ext cx="2014373" cy="1985493"/>
          </a:xfrm>
          <a:prstGeom prst="rect">
            <a:avLst/>
          </a:prstGeom>
        </p:spPr>
      </p:pic>
      <p:pic>
        <p:nvPicPr>
          <p:cNvPr id="9" name="Image 8" descr="Une image contenant texte, Police, Graphique, graphisme&#10;&#10;Le contenu généré par l’IA peut être incorrect.">
            <a:extLst>
              <a:ext uri="{FF2B5EF4-FFF2-40B4-BE49-F238E27FC236}">
                <a16:creationId xmlns:a16="http://schemas.microsoft.com/office/drawing/2014/main" id="{95907193-449B-3EDC-D46D-0C24DBA23C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549" y="387643"/>
            <a:ext cx="2644218" cy="950266"/>
          </a:xfrm>
          <a:prstGeom prst="rect">
            <a:avLst/>
          </a:prstGeom>
        </p:spPr>
      </p:pic>
    </p:spTree>
    <p:extLst>
      <p:ext uri="{BB962C8B-B14F-4D97-AF65-F5344CB8AC3E}">
        <p14:creationId xmlns:p14="http://schemas.microsoft.com/office/powerpoint/2010/main" val="2531625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9874C36-3A98-89F4-4224-09CA38379291}"/>
              </a:ext>
            </a:extLst>
          </p:cNvPr>
          <p:cNvSpPr>
            <a:spLocks noGrp="1"/>
          </p:cNvSpPr>
          <p:nvPr>
            <p:ph type="sldNum" sz="quarter" idx="10"/>
          </p:nvPr>
        </p:nvSpPr>
        <p:spPr/>
        <p:txBody>
          <a:bodyPr/>
          <a:lstStyle/>
          <a:p>
            <a:pPr>
              <a:defRPr/>
            </a:pPr>
            <a:r>
              <a:rPr lang="en-US" noProof="0" dirty="0"/>
              <a:t>.</a:t>
            </a:r>
          </a:p>
        </p:txBody>
      </p:sp>
      <p:sp>
        <p:nvSpPr>
          <p:cNvPr id="5" name="Espace réservé du pied de page 4">
            <a:extLst>
              <a:ext uri="{FF2B5EF4-FFF2-40B4-BE49-F238E27FC236}">
                <a16:creationId xmlns:a16="http://schemas.microsoft.com/office/drawing/2014/main" id="{3D74F8F3-7CD5-6D37-F21E-DE9881FE850A}"/>
              </a:ext>
            </a:extLst>
          </p:cNvPr>
          <p:cNvSpPr>
            <a:spLocks noGrp="1"/>
          </p:cNvSpPr>
          <p:nvPr>
            <p:ph type="ftr" sz="quarter" idx="11"/>
          </p:nvPr>
        </p:nvSpPr>
        <p:spPr/>
        <p:txBody>
          <a:body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Tree>
    <p:extLst>
      <p:ext uri="{BB962C8B-B14F-4D97-AF65-F5344CB8AC3E}">
        <p14:creationId xmlns:p14="http://schemas.microsoft.com/office/powerpoint/2010/main" val="889450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F5514-0050-EA2E-AEA3-6C4D4315DF6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13DFFA2-2B34-4A5E-8969-5D8F0CC83C47}"/>
              </a:ext>
            </a:extLst>
          </p:cNvPr>
          <p:cNvSpPr>
            <a:spLocks noGrp="1"/>
          </p:cNvSpPr>
          <p:nvPr>
            <p:ph type="sldNum" sz="quarter" idx="10"/>
          </p:nvPr>
        </p:nvSpPr>
        <p:spPr/>
        <p:txBody>
          <a:bodyPr/>
          <a:lstStyle/>
          <a:p>
            <a:pPr>
              <a:defRPr/>
            </a:pPr>
            <a:r>
              <a:rPr lang="en-US" noProof="0" dirty="0"/>
              <a:t>.</a:t>
            </a:r>
          </a:p>
        </p:txBody>
      </p:sp>
      <p:sp>
        <p:nvSpPr>
          <p:cNvPr id="5" name="Espace réservé du pied de page 4">
            <a:extLst>
              <a:ext uri="{FF2B5EF4-FFF2-40B4-BE49-F238E27FC236}">
                <a16:creationId xmlns:a16="http://schemas.microsoft.com/office/drawing/2014/main" id="{D2860E11-5291-108A-5B65-F0403A5E1255}"/>
              </a:ext>
            </a:extLst>
          </p:cNvPr>
          <p:cNvSpPr>
            <a:spLocks noGrp="1"/>
          </p:cNvSpPr>
          <p:nvPr>
            <p:ph type="ftr" sz="quarter" idx="11"/>
          </p:nvPr>
        </p:nvSpPr>
        <p:spPr/>
        <p:txBody>
          <a:body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Tree>
    <p:extLst>
      <p:ext uri="{BB962C8B-B14F-4D97-AF65-F5344CB8AC3E}">
        <p14:creationId xmlns:p14="http://schemas.microsoft.com/office/powerpoint/2010/main" val="2570423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6AB26-BBA6-668D-54AD-2BF29E5AA005}"/>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571C3E1-65EB-A7DB-2748-5C998C76405C}"/>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18</a:t>
            </a:r>
          </a:p>
        </p:txBody>
      </p:sp>
      <p:sp>
        <p:nvSpPr>
          <p:cNvPr id="6" name="Espace réservé du pied de page 5">
            <a:extLst>
              <a:ext uri="{FF2B5EF4-FFF2-40B4-BE49-F238E27FC236}">
                <a16:creationId xmlns:a16="http://schemas.microsoft.com/office/drawing/2014/main" id="{D1A6C4B8-2B4A-6545-FCAC-8FD2F2C9BF45}"/>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C9FD013D-C7EE-63CD-FBE2-B2AE2C67EC6D}"/>
              </a:ext>
            </a:extLst>
          </p:cNvPr>
          <p:cNvSpPr>
            <a:spLocks noGrp="1"/>
          </p:cNvSpPr>
          <p:nvPr>
            <p:ph type="title"/>
          </p:nvPr>
        </p:nvSpPr>
        <p:spPr>
          <a:xfrm>
            <a:off x="4038600" y="0"/>
            <a:ext cx="12534900" cy="1714500"/>
          </a:xfrm>
        </p:spPr>
        <p:txBody>
          <a:bodyPr/>
          <a:lstStyle/>
          <a:p>
            <a:r>
              <a:rPr lang="en-US" noProof="0" dirty="0"/>
              <a:t>Criteria evaluation: Cost calculation</a:t>
            </a:r>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D9B87101-9F36-FAD5-9508-AA97B434153C}"/>
                  </a:ext>
                </a:extLst>
              </p:cNvPr>
              <p:cNvSpPr txBox="1"/>
              <p:nvPr/>
            </p:nvSpPr>
            <p:spPr>
              <a:xfrm>
                <a:off x="0" y="1342423"/>
                <a:ext cx="18459449" cy="6029728"/>
              </a:xfrm>
              <a:prstGeom prst="rect">
                <a:avLst/>
              </a:prstGeom>
              <a:noFill/>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200" b="1" noProof="0" dirty="0"/>
                  <a:t>         The total cost of ownership computation will be as follows</a:t>
                </a:r>
              </a:p>
              <a:p>
                <a:endParaRPr lang="en-US" sz="3000" b="1" noProof="0" dirty="0"/>
              </a:p>
              <a:p>
                <a:pPr/>
                <a14:m>
                  <m:oMathPara xmlns:m="http://schemas.openxmlformats.org/officeDocument/2006/math">
                    <m:oMathParaPr>
                      <m:jc m:val="centerGroup"/>
                    </m:oMathParaPr>
                    <m:oMath xmlns:m="http://schemas.openxmlformats.org/officeDocument/2006/math">
                      <m:r>
                        <a:rPr lang="en-US" sz="3000" b="1" i="1" noProof="0" smtClean="0">
                          <a:latin typeface="Cambria Math" panose="02040503050406030204" pitchFamily="18" charset="0"/>
                        </a:rPr>
                        <m:t>𝑻𝑪𝑶</m:t>
                      </m:r>
                      <m:r>
                        <a:rPr lang="en-US" sz="3000" b="1" i="1" noProof="0" smtClean="0">
                          <a:latin typeface="Cambria Math" panose="02040503050406030204" pitchFamily="18" charset="0"/>
                        </a:rPr>
                        <m:t> </m:t>
                      </m:r>
                      <m:d>
                        <m:dPr>
                          <m:ctrlPr>
                            <a:rPr lang="en-US" sz="3000" b="1" i="1" noProof="0" smtClean="0">
                              <a:latin typeface="Cambria Math" panose="02040503050406030204" pitchFamily="18" charset="0"/>
                            </a:rPr>
                          </m:ctrlPr>
                        </m:dPr>
                        <m:e>
                          <m:r>
                            <m:rPr>
                              <m:nor/>
                            </m:rPr>
                            <a:rPr lang="en-US" sz="3000" noProof="0"/>
                            <m:t>€</m:t>
                          </m:r>
                        </m:e>
                      </m:d>
                      <m:r>
                        <a:rPr lang="en-US" sz="3000" b="1" i="1" noProof="0" smtClean="0">
                          <a:latin typeface="Cambria Math" panose="02040503050406030204" pitchFamily="18" charset="0"/>
                        </a:rPr>
                        <m:t>=</m:t>
                      </m:r>
                      <m:r>
                        <a:rPr lang="en-US" sz="3000" b="1" i="1" noProof="0" smtClean="0">
                          <a:latin typeface="Cambria Math" panose="02040503050406030204" pitchFamily="18" charset="0"/>
                        </a:rPr>
                        <m:t>𝒏𝒆𝒘</m:t>
                      </m:r>
                      <m:r>
                        <a:rPr lang="en-US" sz="3000" b="1" i="1" noProof="0" smtClean="0">
                          <a:latin typeface="Cambria Math" panose="02040503050406030204" pitchFamily="18" charset="0"/>
                        </a:rPr>
                        <m:t> </m:t>
                      </m:r>
                      <m:r>
                        <a:rPr lang="en-US" sz="3000" b="1" i="1" noProof="0" smtClean="0">
                          <a:latin typeface="Cambria Math" panose="02040503050406030204" pitchFamily="18" charset="0"/>
                        </a:rPr>
                        <m:t>𝒆𝒒𝒖𝒊𝒑𝒎𝒆𝒏𝒕𝒔</m:t>
                      </m:r>
                      <m:r>
                        <a:rPr lang="en-US" sz="3000" b="1" i="1" noProof="0" smtClean="0">
                          <a:latin typeface="Cambria Math" panose="02040503050406030204" pitchFamily="18" charset="0"/>
                        </a:rPr>
                        <m:t> </m:t>
                      </m:r>
                      <m:r>
                        <a:rPr lang="en-US" sz="3000" b="1" i="1" noProof="0" smtClean="0">
                          <a:latin typeface="Cambria Math" panose="02040503050406030204" pitchFamily="18" charset="0"/>
                        </a:rPr>
                        <m:t>𝑪𝒐𝒔𝒕</m:t>
                      </m:r>
                      <m:r>
                        <a:rPr lang="en-US" sz="3000" b="1" i="1" noProof="0" smtClean="0">
                          <a:latin typeface="Cambria Math" panose="02040503050406030204" pitchFamily="18" charset="0"/>
                        </a:rPr>
                        <m:t>+</m:t>
                      </m:r>
                      <m:r>
                        <a:rPr lang="en-US" sz="3000" b="1" i="1" noProof="0" smtClean="0">
                          <a:latin typeface="Cambria Math" panose="02040503050406030204" pitchFamily="18" charset="0"/>
                        </a:rPr>
                        <m:t>𝑷𝑴</m:t>
                      </m:r>
                      <m:r>
                        <a:rPr lang="en-US" sz="3000" b="1" i="1" noProof="0" smtClean="0">
                          <a:latin typeface="Cambria Math" panose="02040503050406030204" pitchFamily="18" charset="0"/>
                        </a:rPr>
                        <m:t> </m:t>
                      </m:r>
                      <m:r>
                        <a:rPr lang="en-US" sz="3000" b="1" i="1" noProof="0" smtClean="0">
                          <a:latin typeface="Cambria Math" panose="02040503050406030204" pitchFamily="18" charset="0"/>
                        </a:rPr>
                        <m:t>𝒄𝒐𝒔𝒕</m:t>
                      </m:r>
                      <m:r>
                        <a:rPr lang="en-US" sz="3000" b="1" i="1" noProof="0" smtClean="0">
                          <a:latin typeface="Cambria Math" panose="02040503050406030204" pitchFamily="18" charset="0"/>
                        </a:rPr>
                        <m:t>+</m:t>
                      </m:r>
                      <m:r>
                        <a:rPr lang="en-US" sz="3000" b="1" i="1" noProof="0" smtClean="0">
                          <a:latin typeface="Cambria Math" panose="02040503050406030204" pitchFamily="18" charset="0"/>
                        </a:rPr>
                        <m:t>𝑪𝑴</m:t>
                      </m:r>
                      <m:r>
                        <a:rPr lang="en-US" sz="3000" b="1" i="1" noProof="0" smtClean="0">
                          <a:latin typeface="Cambria Math" panose="02040503050406030204" pitchFamily="18" charset="0"/>
                        </a:rPr>
                        <m:t> </m:t>
                      </m:r>
                      <m:r>
                        <a:rPr lang="en-US" sz="3000" b="1" i="1" noProof="0" smtClean="0">
                          <a:latin typeface="Cambria Math" panose="02040503050406030204" pitchFamily="18" charset="0"/>
                        </a:rPr>
                        <m:t>𝒄𝒐𝒔𝒕</m:t>
                      </m:r>
                    </m:oMath>
                  </m:oMathPara>
                </a14:m>
                <a:endParaRPr lang="en-US" sz="3000" b="1" i="1" noProof="0" dirty="0">
                  <a:latin typeface="Cambria Math" panose="02040503050406030204" pitchFamily="18" charset="0"/>
                </a:endParaRPr>
              </a:p>
              <a:p>
                <a:endParaRPr lang="en-US" sz="3000" b="1" i="1" noProof="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000" b="1" i="1" noProof="0" smtClean="0">
                          <a:latin typeface="Cambria Math" panose="02040503050406030204" pitchFamily="18" charset="0"/>
                        </a:rPr>
                        <m:t>𝑪𝑴</m:t>
                      </m:r>
                      <m:r>
                        <a:rPr lang="en-US" sz="3000" b="1" i="1" noProof="0" smtClean="0">
                          <a:latin typeface="Cambria Math" panose="02040503050406030204" pitchFamily="18" charset="0"/>
                        </a:rPr>
                        <m:t> </m:t>
                      </m:r>
                      <m:r>
                        <a:rPr lang="en-US" sz="3000" b="1" i="1" noProof="0" smtClean="0">
                          <a:latin typeface="Cambria Math" panose="02040503050406030204" pitchFamily="18" charset="0"/>
                        </a:rPr>
                        <m:t>𝒄𝒐𝒔𝒕</m:t>
                      </m:r>
                      <m:d>
                        <m:dPr>
                          <m:ctrlPr>
                            <a:rPr lang="en-US" sz="3000" b="1" i="1" noProof="0">
                              <a:latin typeface="Cambria Math" panose="02040503050406030204" pitchFamily="18" charset="0"/>
                            </a:rPr>
                          </m:ctrlPr>
                        </m:dPr>
                        <m:e>
                          <m:r>
                            <m:rPr>
                              <m:nor/>
                            </m:rPr>
                            <a:rPr lang="en-US" sz="3000" noProof="0"/>
                            <m:t>€</m:t>
                          </m:r>
                        </m:e>
                      </m:d>
                      <m:r>
                        <a:rPr lang="en-US" sz="3000" b="1" i="1" noProof="0" smtClean="0">
                          <a:latin typeface="Cambria Math" panose="02040503050406030204" pitchFamily="18" charset="0"/>
                        </a:rPr>
                        <m:t>=</m:t>
                      </m:r>
                      <m:r>
                        <a:rPr lang="en-US" sz="3000" b="1" i="1" noProof="0" smtClean="0">
                          <a:latin typeface="Cambria Math" panose="02040503050406030204" pitchFamily="18" charset="0"/>
                        </a:rPr>
                        <m:t>𝑺𝒑𝒂𝒓𝒆</m:t>
                      </m:r>
                      <m:r>
                        <a:rPr lang="en-US" sz="3000" b="1" i="1" noProof="0" smtClean="0">
                          <a:latin typeface="Cambria Math" panose="02040503050406030204" pitchFamily="18" charset="0"/>
                        </a:rPr>
                        <m:t> </m:t>
                      </m:r>
                      <m:r>
                        <a:rPr lang="en-US" sz="3000" b="1" i="1" noProof="0" smtClean="0">
                          <a:latin typeface="Cambria Math" panose="02040503050406030204" pitchFamily="18" charset="0"/>
                        </a:rPr>
                        <m:t>𝒑𝒂𝒓𝒕𝒔</m:t>
                      </m:r>
                      <m:r>
                        <a:rPr lang="en-US" sz="3000" b="1" i="1" noProof="0" smtClean="0">
                          <a:latin typeface="Cambria Math" panose="02040503050406030204" pitchFamily="18" charset="0"/>
                        </a:rPr>
                        <m:t> </m:t>
                      </m:r>
                      <m:r>
                        <a:rPr lang="en-US" sz="3000" b="1" i="1" noProof="0" smtClean="0">
                          <a:latin typeface="Cambria Math" panose="02040503050406030204" pitchFamily="18" charset="0"/>
                        </a:rPr>
                        <m:t>𝒄𝒐𝒔𝒕</m:t>
                      </m:r>
                      <m:r>
                        <a:rPr lang="en-US" sz="3000" b="1" i="1" noProof="0" smtClean="0">
                          <a:latin typeface="Cambria Math" panose="02040503050406030204" pitchFamily="18" charset="0"/>
                        </a:rPr>
                        <m:t>+</m:t>
                      </m:r>
                      <m:r>
                        <a:rPr lang="en-US" sz="3000" b="1" i="1" noProof="0" smtClean="0">
                          <a:latin typeface="Cambria Math" panose="02040503050406030204" pitchFamily="18" charset="0"/>
                        </a:rPr>
                        <m:t>𝒓𝒆𝒑𝒂𝒊𝒓</m:t>
                      </m:r>
                      <m:r>
                        <a:rPr lang="en-US" sz="3000" b="1" i="1" noProof="0" smtClean="0">
                          <a:latin typeface="Cambria Math" panose="02040503050406030204" pitchFamily="18" charset="0"/>
                        </a:rPr>
                        <m:t> </m:t>
                      </m:r>
                      <m:r>
                        <a:rPr lang="en-US" sz="3000" b="1" i="1" noProof="0" smtClean="0">
                          <a:latin typeface="Cambria Math" panose="02040503050406030204" pitchFamily="18" charset="0"/>
                        </a:rPr>
                        <m:t>𝒊𝒏𝒕𝒆𝒓𝒗𝒆𝒏𝒕𝒊𝒐𝒏𝒔</m:t>
                      </m:r>
                      <m:r>
                        <a:rPr lang="en-US" sz="3000" b="1" i="1" noProof="0" smtClean="0">
                          <a:latin typeface="Cambria Math" panose="02040503050406030204" pitchFamily="18" charset="0"/>
                        </a:rPr>
                        <m:t> </m:t>
                      </m:r>
                      <m:r>
                        <a:rPr lang="en-US" sz="3000" b="1" i="1" noProof="0" smtClean="0">
                          <a:latin typeface="Cambria Math" panose="02040503050406030204" pitchFamily="18" charset="0"/>
                        </a:rPr>
                        <m:t>𝒄𝒐𝒔𝒕</m:t>
                      </m:r>
                    </m:oMath>
                  </m:oMathPara>
                </a14:m>
                <a:endParaRPr lang="en-US" sz="3000" b="1" i="1" noProof="0" dirty="0">
                  <a:latin typeface="Cambria Math" panose="02040503050406030204" pitchFamily="18" charset="0"/>
                </a:endParaRPr>
              </a:p>
              <a:p>
                <a:endParaRPr lang="en-US" sz="2800" b="1" i="1" noProof="0" dirty="0">
                  <a:latin typeface="Cambria Math" panose="02040503050406030204" pitchFamily="18" charset="0"/>
                </a:endParaRPr>
              </a:p>
              <a:p>
                <a:endParaRPr lang="en-US" sz="2800" b="1" i="1" noProof="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1" i="1" noProof="0" smtClean="0">
                          <a:latin typeface="Cambria Math" panose="02040503050406030204" pitchFamily="18" charset="0"/>
                        </a:rPr>
                        <m:t>=</m:t>
                      </m:r>
                      <m:d>
                        <m:dPr>
                          <m:ctrlPr>
                            <a:rPr lang="en-US" sz="2800" b="1" i="1" noProof="0" smtClean="0">
                              <a:latin typeface="Cambria Math" panose="02040503050406030204" pitchFamily="18" charset="0"/>
                            </a:rPr>
                          </m:ctrlPr>
                        </m:dPr>
                        <m:e>
                          <m:r>
                            <a:rPr lang="en-US" sz="2800" b="1" i="1" noProof="0" smtClean="0">
                              <a:latin typeface="Cambria Math" panose="02040503050406030204" pitchFamily="18" charset="0"/>
                            </a:rPr>
                            <m:t>𝑺𝒑</m:t>
                          </m:r>
                          <m:r>
                            <a:rPr lang="en-US" sz="2800" b="1" i="1" noProof="0" smtClean="0">
                              <a:latin typeface="Cambria Math" panose="02040503050406030204" pitchFamily="18" charset="0"/>
                            </a:rPr>
                            <m:t> </m:t>
                          </m:r>
                          <m:r>
                            <a:rPr lang="en-US" sz="2800" b="1" i="1" noProof="0" smtClean="0">
                              <a:latin typeface="Cambria Math" panose="02040503050406030204" pitchFamily="18" charset="0"/>
                            </a:rPr>
                            <m:t>𝒄𝒐𝒔𝒕</m:t>
                          </m:r>
                          <m:r>
                            <a:rPr lang="en-US" sz="2800" b="1" i="1" noProof="0" smtClean="0">
                              <a:latin typeface="Cambria Math" panose="02040503050406030204" pitchFamily="18" charset="0"/>
                            </a:rPr>
                            <m:t>+ </m:t>
                          </m:r>
                          <m:f>
                            <m:fPr>
                              <m:ctrlPr>
                                <a:rPr lang="en-US" sz="2800" b="1" i="1" noProof="0" smtClean="0">
                                  <a:latin typeface="Cambria Math" panose="02040503050406030204" pitchFamily="18" charset="0"/>
                                </a:rPr>
                              </m:ctrlPr>
                            </m:fPr>
                            <m:num>
                              <m:r>
                                <a:rPr lang="en-US" sz="2800" b="1" i="1" noProof="0" smtClean="0">
                                  <a:latin typeface="Cambria Math" panose="02040503050406030204" pitchFamily="18" charset="0"/>
                                </a:rPr>
                                <m:t>𝑺𝒂𝒍𝒂𝒓𝒚</m:t>
                              </m:r>
                            </m:num>
                            <m:den>
                              <m:r>
                                <a:rPr lang="en-US" sz="2800" b="1" i="1" noProof="0" smtClean="0">
                                  <a:latin typeface="Cambria Math" panose="02040503050406030204" pitchFamily="18" charset="0"/>
                                </a:rPr>
                                <m:t>𝑯𝒐𝒖𝒓</m:t>
                              </m:r>
                            </m:den>
                          </m:f>
                          <m:r>
                            <a:rPr lang="en-US" sz="2800" b="1" i="1" noProof="0" smtClean="0">
                              <a:latin typeface="Cambria Math" panose="02040503050406030204" pitchFamily="18" charset="0"/>
                              <a:ea typeface="Cambria Math" panose="02040503050406030204" pitchFamily="18" charset="0"/>
                            </a:rPr>
                            <m:t>×</m:t>
                          </m:r>
                          <m:r>
                            <a:rPr lang="en-US" sz="2800" b="1" i="1" noProof="0" smtClean="0">
                              <a:latin typeface="Cambria Math" panose="02040503050406030204" pitchFamily="18" charset="0"/>
                              <a:ea typeface="Cambria Math" panose="02040503050406030204" pitchFamily="18" charset="0"/>
                            </a:rPr>
                            <m:t>𝑬𝒔𝒕𝒊𝒎𝒂𝒕𝒆𝒅</m:t>
                          </m:r>
                          <m:r>
                            <a:rPr lang="en-US" sz="2800" b="1" i="1" noProof="0" smtClean="0">
                              <a:latin typeface="Cambria Math" panose="02040503050406030204" pitchFamily="18" charset="0"/>
                              <a:ea typeface="Cambria Math" panose="02040503050406030204" pitchFamily="18" charset="0"/>
                            </a:rPr>
                            <m:t> </m:t>
                          </m:r>
                          <m:r>
                            <a:rPr lang="en-US" sz="2800" b="1" i="1" noProof="0" smtClean="0">
                              <a:latin typeface="Cambria Math" panose="02040503050406030204" pitchFamily="18" charset="0"/>
                              <a:ea typeface="Cambria Math" panose="02040503050406030204" pitchFamily="18" charset="0"/>
                            </a:rPr>
                            <m:t>𝒕𝒊𝒎𝒆</m:t>
                          </m:r>
                        </m:e>
                      </m:d>
                      <m:r>
                        <a:rPr lang="en-US" sz="2800" b="1" i="1" noProof="0">
                          <a:latin typeface="Cambria Math" panose="02040503050406030204" pitchFamily="18" charset="0"/>
                          <a:ea typeface="Cambria Math" panose="02040503050406030204" pitchFamily="18" charset="0"/>
                        </a:rPr>
                        <m:t>×</m:t>
                      </m:r>
                      <m:r>
                        <a:rPr lang="en-US" sz="2800" b="1" i="1" noProof="0" smtClean="0">
                          <a:latin typeface="Cambria Math" panose="02040503050406030204" pitchFamily="18" charset="0"/>
                          <a:ea typeface="Cambria Math" panose="02040503050406030204" pitchFamily="18" charset="0"/>
                        </a:rPr>
                        <m:t>𝑵</m:t>
                      </m:r>
                      <m:r>
                        <a:rPr lang="en-US" sz="2800" b="1" i="1" noProof="0" smtClean="0">
                          <a:latin typeface="Cambria Math" panose="02040503050406030204" pitchFamily="18" charset="0"/>
                          <a:ea typeface="Cambria Math" panose="02040503050406030204" pitchFamily="18" charset="0"/>
                        </a:rPr>
                        <m:t> </m:t>
                      </m:r>
                      <m:r>
                        <a:rPr lang="en-US" sz="2800" b="1" i="1" noProof="0" smtClean="0">
                          <a:latin typeface="Cambria Math" panose="02040503050406030204" pitchFamily="18" charset="0"/>
                          <a:ea typeface="Cambria Math" panose="02040503050406030204" pitchFamily="18" charset="0"/>
                        </a:rPr>
                        <m:t>𝒇𝒂𝒊𝒍𝒖𝒓𝒆𝒔</m:t>
                      </m:r>
                      <m:r>
                        <a:rPr lang="en-US" sz="2800" b="1" i="1" noProof="0" smtClean="0">
                          <a:latin typeface="Cambria Math" panose="02040503050406030204" pitchFamily="18" charset="0"/>
                          <a:ea typeface="Cambria Math" panose="02040503050406030204" pitchFamily="18" charset="0"/>
                        </a:rPr>
                        <m:t> +</m:t>
                      </m:r>
                      <m:d>
                        <m:dPr>
                          <m:ctrlPr>
                            <a:rPr lang="en-US" sz="2800" b="1" i="1" noProof="0">
                              <a:latin typeface="Cambria Math" panose="02040503050406030204" pitchFamily="18" charset="0"/>
                            </a:rPr>
                          </m:ctrlPr>
                        </m:dPr>
                        <m:e>
                          <m:r>
                            <a:rPr lang="en-US" sz="2800" b="1" i="1" noProof="0">
                              <a:latin typeface="Cambria Math" panose="02040503050406030204" pitchFamily="18" charset="0"/>
                            </a:rPr>
                            <m:t> </m:t>
                          </m:r>
                          <m:f>
                            <m:fPr>
                              <m:ctrlPr>
                                <a:rPr lang="en-US" sz="2800" b="1" i="1" noProof="0">
                                  <a:latin typeface="Cambria Math" panose="02040503050406030204" pitchFamily="18" charset="0"/>
                                </a:rPr>
                              </m:ctrlPr>
                            </m:fPr>
                            <m:num>
                              <m:r>
                                <a:rPr lang="en-US" sz="2800" b="1" i="1" noProof="0">
                                  <a:latin typeface="Cambria Math" panose="02040503050406030204" pitchFamily="18" charset="0"/>
                                </a:rPr>
                                <m:t>𝑺𝒂𝒍𝒂𝒓𝒚</m:t>
                              </m:r>
                            </m:num>
                            <m:den>
                              <m:r>
                                <a:rPr lang="en-US" sz="2800" b="1" i="1" noProof="0">
                                  <a:latin typeface="Cambria Math" panose="02040503050406030204" pitchFamily="18" charset="0"/>
                                </a:rPr>
                                <m:t>𝑯𝒐𝒖𝒓</m:t>
                              </m:r>
                            </m:den>
                          </m:f>
                          <m:r>
                            <a:rPr lang="en-US" sz="2800" b="1" i="1" noProof="0">
                              <a:latin typeface="Cambria Math" panose="02040503050406030204" pitchFamily="18" charset="0"/>
                              <a:ea typeface="Cambria Math" panose="02040503050406030204" pitchFamily="18" charset="0"/>
                            </a:rPr>
                            <m:t>×</m:t>
                          </m:r>
                          <m:r>
                            <a:rPr lang="en-US" sz="2800" b="1" i="1" noProof="0">
                              <a:latin typeface="Cambria Math" panose="02040503050406030204" pitchFamily="18" charset="0"/>
                              <a:ea typeface="Cambria Math" panose="02040503050406030204" pitchFamily="18" charset="0"/>
                            </a:rPr>
                            <m:t>𝑬𝒔𝒕𝒊𝒎𝒂𝒕𝒆𝒅</m:t>
                          </m:r>
                          <m:r>
                            <a:rPr lang="en-US" sz="2800" b="1" i="1" noProof="0">
                              <a:latin typeface="Cambria Math" panose="02040503050406030204" pitchFamily="18" charset="0"/>
                              <a:ea typeface="Cambria Math" panose="02040503050406030204" pitchFamily="18" charset="0"/>
                            </a:rPr>
                            <m:t> </m:t>
                          </m:r>
                          <m:r>
                            <a:rPr lang="en-US" sz="2800" b="1" i="1" noProof="0">
                              <a:latin typeface="Cambria Math" panose="02040503050406030204" pitchFamily="18" charset="0"/>
                              <a:ea typeface="Cambria Math" panose="02040503050406030204" pitchFamily="18" charset="0"/>
                            </a:rPr>
                            <m:t>𝒕𝒊𝒎𝒆</m:t>
                          </m:r>
                        </m:e>
                      </m:d>
                      <m:r>
                        <a:rPr lang="en-US" sz="2800" b="1" i="1" noProof="0" smtClean="0">
                          <a:latin typeface="Cambria Math" panose="02040503050406030204" pitchFamily="18" charset="0"/>
                          <a:ea typeface="Cambria Math" panose="02040503050406030204" pitchFamily="18" charset="0"/>
                        </a:rPr>
                        <m:t>×</m:t>
                      </m:r>
                      <m:r>
                        <a:rPr lang="en-US" sz="2800" b="1" i="1" noProof="0" smtClean="0">
                          <a:latin typeface="Cambria Math" panose="02040503050406030204" pitchFamily="18" charset="0"/>
                          <a:ea typeface="Cambria Math" panose="02040503050406030204" pitchFamily="18" charset="0"/>
                        </a:rPr>
                        <m:t>𝑵</m:t>
                      </m:r>
                      <m:r>
                        <a:rPr lang="en-US" sz="2800" b="1" i="1" noProof="0" smtClean="0">
                          <a:latin typeface="Cambria Math" panose="02040503050406030204" pitchFamily="18" charset="0"/>
                          <a:ea typeface="Cambria Math" panose="02040503050406030204" pitchFamily="18" charset="0"/>
                        </a:rPr>
                        <m:t> </m:t>
                      </m:r>
                      <m:r>
                        <a:rPr lang="en-US" sz="2800" b="1" i="1" noProof="0" smtClean="0">
                          <a:latin typeface="Cambria Math" panose="02040503050406030204" pitchFamily="18" charset="0"/>
                          <a:ea typeface="Cambria Math" panose="02040503050406030204" pitchFamily="18" charset="0"/>
                        </a:rPr>
                        <m:t>𝒇𝒂𝒊𝒍𝒖𝒓𝒆𝒔</m:t>
                      </m:r>
                      <m:r>
                        <a:rPr lang="en-US" sz="2800" b="1" i="1" noProof="0" smtClean="0">
                          <a:latin typeface="Cambria Math" panose="02040503050406030204" pitchFamily="18" charset="0"/>
                          <a:ea typeface="Cambria Math" panose="02040503050406030204" pitchFamily="18" charset="0"/>
                        </a:rPr>
                        <m:t> </m:t>
                      </m:r>
                    </m:oMath>
                  </m:oMathPara>
                </a14:m>
                <a:endParaRPr lang="en-US" sz="2800" b="1" noProof="0" dirty="0"/>
              </a:p>
              <a:p>
                <a:endParaRPr lang="en-US" sz="2400" b="1" noProof="0" dirty="0"/>
              </a:p>
              <a:p>
                <a:pPr/>
                <a14:m>
                  <m:oMathPara xmlns:m="http://schemas.openxmlformats.org/officeDocument/2006/math">
                    <m:oMathParaPr>
                      <m:jc m:val="centerGroup"/>
                    </m:oMathParaPr>
                    <m:oMath xmlns:m="http://schemas.openxmlformats.org/officeDocument/2006/math">
                      <m:r>
                        <a:rPr lang="en-US" sz="2800" b="1" i="1" noProof="0" smtClean="0">
                          <a:latin typeface="Cambria Math" panose="02040503050406030204" pitchFamily="18" charset="0"/>
                        </a:rPr>
                        <m:t>𝑷𝑴</m:t>
                      </m:r>
                      <m:r>
                        <a:rPr lang="en-US" sz="2800" b="1" i="1" noProof="0" smtClean="0">
                          <a:latin typeface="Cambria Math" panose="02040503050406030204" pitchFamily="18" charset="0"/>
                        </a:rPr>
                        <m:t> </m:t>
                      </m:r>
                      <m:r>
                        <a:rPr lang="en-US" sz="2800" b="1" i="1" noProof="0" smtClean="0">
                          <a:latin typeface="Cambria Math" panose="02040503050406030204" pitchFamily="18" charset="0"/>
                        </a:rPr>
                        <m:t>𝒄𝒐𝒔𝒕</m:t>
                      </m:r>
                      <m:d>
                        <m:dPr>
                          <m:ctrlPr>
                            <a:rPr lang="en-US" sz="2800" b="1" i="1" noProof="0">
                              <a:latin typeface="Cambria Math" panose="02040503050406030204" pitchFamily="18" charset="0"/>
                            </a:rPr>
                          </m:ctrlPr>
                        </m:dPr>
                        <m:e>
                          <m:r>
                            <m:rPr>
                              <m:nor/>
                            </m:rPr>
                            <a:rPr lang="en-US" sz="2800" noProof="0"/>
                            <m:t>€</m:t>
                          </m:r>
                        </m:e>
                      </m:d>
                      <m:r>
                        <a:rPr lang="en-US" sz="2800" b="1" i="1" noProof="0" smtClean="0">
                          <a:latin typeface="Cambria Math" panose="02040503050406030204" pitchFamily="18" charset="0"/>
                        </a:rPr>
                        <m:t>=</m:t>
                      </m:r>
                      <m:d>
                        <m:dPr>
                          <m:ctrlPr>
                            <a:rPr lang="en-US" sz="2800" b="1" i="1" noProof="0" smtClean="0">
                              <a:latin typeface="Cambria Math" panose="02040503050406030204" pitchFamily="18" charset="0"/>
                            </a:rPr>
                          </m:ctrlPr>
                        </m:dPr>
                        <m:e>
                          <m:r>
                            <a:rPr lang="en-US" sz="2800" b="1" i="1" noProof="0" smtClean="0">
                              <a:latin typeface="Cambria Math" panose="02040503050406030204" pitchFamily="18" charset="0"/>
                            </a:rPr>
                            <m:t>𝑺𝒑</m:t>
                          </m:r>
                          <m:r>
                            <a:rPr lang="en-US" sz="2800" b="1" i="1" noProof="0" smtClean="0">
                              <a:latin typeface="Cambria Math" panose="02040503050406030204" pitchFamily="18" charset="0"/>
                            </a:rPr>
                            <m:t> </m:t>
                          </m:r>
                          <m:r>
                            <a:rPr lang="en-US" sz="2800" b="1" i="1" noProof="0" smtClean="0">
                              <a:latin typeface="Cambria Math" panose="02040503050406030204" pitchFamily="18" charset="0"/>
                            </a:rPr>
                            <m:t>𝒄𝒐𝒔𝒕</m:t>
                          </m:r>
                          <m:r>
                            <a:rPr lang="en-US" sz="2800" b="1" i="1" noProof="0" smtClean="0">
                              <a:latin typeface="Cambria Math" panose="02040503050406030204" pitchFamily="18" charset="0"/>
                            </a:rPr>
                            <m:t>+ </m:t>
                          </m:r>
                          <m:f>
                            <m:fPr>
                              <m:ctrlPr>
                                <a:rPr lang="en-US" sz="2800" b="1" i="1" noProof="0" smtClean="0">
                                  <a:latin typeface="Cambria Math" panose="02040503050406030204" pitchFamily="18" charset="0"/>
                                </a:rPr>
                              </m:ctrlPr>
                            </m:fPr>
                            <m:num>
                              <m:r>
                                <a:rPr lang="en-US" sz="2800" b="1" i="1" noProof="0" smtClean="0">
                                  <a:latin typeface="Cambria Math" panose="02040503050406030204" pitchFamily="18" charset="0"/>
                                </a:rPr>
                                <m:t>𝑺𝒂𝒍𝒂𝒓𝒚</m:t>
                              </m:r>
                            </m:num>
                            <m:den>
                              <m:r>
                                <a:rPr lang="en-US" sz="2800" b="1" i="1" noProof="0" smtClean="0">
                                  <a:latin typeface="Cambria Math" panose="02040503050406030204" pitchFamily="18" charset="0"/>
                                </a:rPr>
                                <m:t>𝑯𝒐𝒖𝒓</m:t>
                              </m:r>
                            </m:den>
                          </m:f>
                          <m:r>
                            <a:rPr lang="en-US" sz="2800" b="1" i="1" noProof="0" smtClean="0">
                              <a:latin typeface="Cambria Math" panose="02040503050406030204" pitchFamily="18" charset="0"/>
                              <a:ea typeface="Cambria Math" panose="02040503050406030204" pitchFamily="18" charset="0"/>
                            </a:rPr>
                            <m:t>×</m:t>
                          </m:r>
                          <m:r>
                            <a:rPr lang="en-US" sz="2800" b="1" i="1" noProof="0" smtClean="0">
                              <a:latin typeface="Cambria Math" panose="02040503050406030204" pitchFamily="18" charset="0"/>
                              <a:ea typeface="Cambria Math" panose="02040503050406030204" pitchFamily="18" charset="0"/>
                            </a:rPr>
                            <m:t>𝑬𝒔𝒕𝒊𝒎𝒂𝒕𝒆𝒅</m:t>
                          </m:r>
                          <m:r>
                            <a:rPr lang="en-US" sz="2800" b="1" i="1" noProof="0" smtClean="0">
                              <a:latin typeface="Cambria Math" panose="02040503050406030204" pitchFamily="18" charset="0"/>
                              <a:ea typeface="Cambria Math" panose="02040503050406030204" pitchFamily="18" charset="0"/>
                            </a:rPr>
                            <m:t> </m:t>
                          </m:r>
                          <m:r>
                            <a:rPr lang="en-US" sz="2800" b="1" i="1" noProof="0" smtClean="0">
                              <a:latin typeface="Cambria Math" panose="02040503050406030204" pitchFamily="18" charset="0"/>
                              <a:ea typeface="Cambria Math" panose="02040503050406030204" pitchFamily="18" charset="0"/>
                            </a:rPr>
                            <m:t>𝒕𝒊𝒎𝒆</m:t>
                          </m:r>
                        </m:e>
                      </m:d>
                      <m:r>
                        <a:rPr lang="en-US" sz="2800" b="1" i="1" noProof="0" smtClean="0">
                          <a:latin typeface="Cambria Math" panose="02040503050406030204" pitchFamily="18" charset="0"/>
                          <a:ea typeface="Cambria Math" panose="02040503050406030204" pitchFamily="18" charset="0"/>
                        </a:rPr>
                        <m:t>×</m:t>
                      </m:r>
                      <m:r>
                        <a:rPr lang="en-US" sz="2800" b="1" i="1" noProof="0" smtClean="0">
                          <a:latin typeface="Cambria Math" panose="02040503050406030204" pitchFamily="18" charset="0"/>
                          <a:ea typeface="Cambria Math" panose="02040503050406030204" pitchFamily="18" charset="0"/>
                        </a:rPr>
                        <m:t>𝑵</m:t>
                      </m:r>
                      <m:r>
                        <a:rPr lang="en-US" sz="2800" b="1" i="1" noProof="0" smtClean="0">
                          <a:latin typeface="Cambria Math" panose="02040503050406030204" pitchFamily="18" charset="0"/>
                          <a:ea typeface="Cambria Math" panose="02040503050406030204" pitchFamily="18" charset="0"/>
                        </a:rPr>
                        <m:t> </m:t>
                      </m:r>
                      <m:r>
                        <a:rPr lang="en-US" sz="2800" b="1" i="1" noProof="0" smtClean="0">
                          <a:latin typeface="Cambria Math" panose="02040503050406030204" pitchFamily="18" charset="0"/>
                          <a:ea typeface="Cambria Math" panose="02040503050406030204" pitchFamily="18" charset="0"/>
                        </a:rPr>
                        <m:t>𝒇𝒂𝒊𝒍𝒖𝒓𝒆𝒔</m:t>
                      </m:r>
                    </m:oMath>
                  </m:oMathPara>
                </a14:m>
                <a:endParaRPr lang="en-US" sz="2800" b="1" noProof="0" dirty="0"/>
              </a:p>
              <a:p>
                <a:endParaRPr lang="en-US" sz="3000" b="1" noProof="0" dirty="0"/>
              </a:p>
            </p:txBody>
          </p:sp>
        </mc:Choice>
        <mc:Fallback xmlns="">
          <p:sp>
            <p:nvSpPr>
              <p:cNvPr id="11" name="ZoneTexte 10">
                <a:extLst>
                  <a:ext uri="{FF2B5EF4-FFF2-40B4-BE49-F238E27FC236}">
                    <a16:creationId xmlns:a16="http://schemas.microsoft.com/office/drawing/2014/main" id="{D9B87101-9F36-FAD5-9508-AA97B434153C}"/>
                  </a:ext>
                </a:extLst>
              </p:cNvPr>
              <p:cNvSpPr txBox="1">
                <a:spLocks noRot="1" noChangeAspect="1" noMove="1" noResize="1" noEditPoints="1" noAdjustHandles="1" noChangeArrowheads="1" noChangeShapeType="1" noTextEdit="1"/>
              </p:cNvSpPr>
              <p:nvPr/>
            </p:nvSpPr>
            <p:spPr>
              <a:xfrm>
                <a:off x="0" y="1342423"/>
                <a:ext cx="18459449" cy="6029728"/>
              </a:xfrm>
              <a:prstGeom prst="rect">
                <a:avLst/>
              </a:prstGeom>
              <a:blipFill>
                <a:blip r:embed="rId2"/>
                <a:stretch>
                  <a:fillRect t="-1314"/>
                </a:stretch>
              </a:blipFill>
            </p:spPr>
            <p:txBody>
              <a:bodyPr/>
              <a:lstStyle/>
              <a:p>
                <a:r>
                  <a:rPr lang="fr-BE">
                    <a:noFill/>
                  </a:rPr>
                  <a:t> </a:t>
                </a:r>
              </a:p>
            </p:txBody>
          </p:sp>
        </mc:Fallback>
      </mc:AlternateContent>
      <mc:AlternateContent xmlns:mc="http://schemas.openxmlformats.org/markup-compatibility/2006" xmlns:a14="http://schemas.microsoft.com/office/drawing/2010/main">
        <mc:Choice Requires="a14">
          <p:graphicFrame>
            <p:nvGraphicFramePr>
              <p:cNvPr id="14" name="Tableau 13">
                <a:extLst>
                  <a:ext uri="{FF2B5EF4-FFF2-40B4-BE49-F238E27FC236}">
                    <a16:creationId xmlns:a16="http://schemas.microsoft.com/office/drawing/2014/main" id="{04109BBC-8FEA-A3CA-2114-41ACA3371132}"/>
                  </a:ext>
                </a:extLst>
              </p:cNvPr>
              <p:cNvGraphicFramePr>
                <a:graphicFrameLocks noGrp="1"/>
              </p:cNvGraphicFramePr>
              <p:nvPr>
                <p:extLst>
                  <p:ext uri="{D42A27DB-BD31-4B8C-83A1-F6EECF244321}">
                    <p14:modId xmlns:p14="http://schemas.microsoft.com/office/powerpoint/2010/main" val="3412512818"/>
                  </p:ext>
                </p:extLst>
              </p:nvPr>
            </p:nvGraphicFramePr>
            <p:xfrm>
              <a:off x="3048000" y="7712069"/>
              <a:ext cx="12192000" cy="1869813"/>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738292176"/>
                        </a:ext>
                      </a:extLst>
                    </a:gridCol>
                    <a:gridCol w="6096000">
                      <a:extLst>
                        <a:ext uri="{9D8B030D-6E8A-4147-A177-3AD203B41FA5}">
                          <a16:colId xmlns:a16="http://schemas.microsoft.com/office/drawing/2014/main" val="3323392317"/>
                        </a:ext>
                      </a:extLst>
                    </a:gridCol>
                  </a:tblGrid>
                  <a:tr h="623271">
                    <a:tc>
                      <a:txBody>
                        <a:bodyPr/>
                        <a:lstStyle/>
                        <a:p>
                          <a:pPr algn="ctr"/>
                          <a:r>
                            <a:rPr lang="en-US" sz="2800" b="1" noProof="0" dirty="0"/>
                            <a:t>Spare part</a:t>
                          </a:r>
                        </a:p>
                      </a:txBody>
                      <a:tcPr/>
                    </a:tc>
                    <a:tc>
                      <a:txBody>
                        <a:bodyPr/>
                        <a:lstStyle/>
                        <a:p>
                          <a:pPr algn="ctr"/>
                          <a:r>
                            <a:rPr lang="en-US" sz="2800" b="1" noProof="0" dirty="0"/>
                            <a:t>Price per unit</a:t>
                          </a:r>
                          <a14:m>
                            <m:oMath xmlns:m="http://schemas.openxmlformats.org/officeDocument/2006/math">
                              <m:d>
                                <m:dPr>
                                  <m:ctrlPr>
                                    <a:rPr lang="en-US" sz="2800" b="1" i="1" noProof="0" smtClean="0">
                                      <a:latin typeface="Cambria Math" panose="02040503050406030204" pitchFamily="18" charset="0"/>
                                    </a:rPr>
                                  </m:ctrlPr>
                                </m:dPr>
                                <m:e>
                                  <m:r>
                                    <m:rPr>
                                      <m:nor/>
                                    </m:rPr>
                                    <a:rPr lang="en-US" sz="2800" noProof="0"/>
                                    <m:t>€</m:t>
                                  </m:r>
                                </m:e>
                              </m:d>
                            </m:oMath>
                          </a14:m>
                          <a:endParaRPr lang="en-US" sz="2800" b="1" noProof="0" dirty="0"/>
                        </a:p>
                      </a:txBody>
                      <a:tcPr/>
                    </a:tc>
                    <a:extLst>
                      <a:ext uri="{0D108BD9-81ED-4DB2-BD59-A6C34878D82A}">
                        <a16:rowId xmlns:a16="http://schemas.microsoft.com/office/drawing/2014/main" val="1655136862"/>
                      </a:ext>
                    </a:extLst>
                  </a:tr>
                  <a:tr h="623271">
                    <a:tc>
                      <a:txBody>
                        <a:bodyPr/>
                        <a:lstStyle/>
                        <a:p>
                          <a:pPr algn="ctr"/>
                          <a:r>
                            <a:rPr lang="en-US" sz="2800" noProof="0" dirty="0"/>
                            <a:t>Internal Battery</a:t>
                          </a:r>
                        </a:p>
                      </a:txBody>
                      <a:tcPr/>
                    </a:tc>
                    <a:tc>
                      <a:txBody>
                        <a:bodyPr/>
                        <a:lstStyle/>
                        <a:p>
                          <a:pPr algn="ctr"/>
                          <a:r>
                            <a:rPr lang="en-US" sz="2800" noProof="0" dirty="0"/>
                            <a:t>260</a:t>
                          </a:r>
                        </a:p>
                      </a:txBody>
                      <a:tcPr/>
                    </a:tc>
                    <a:extLst>
                      <a:ext uri="{0D108BD9-81ED-4DB2-BD59-A6C34878D82A}">
                        <a16:rowId xmlns:a16="http://schemas.microsoft.com/office/drawing/2014/main" val="3013652183"/>
                      </a:ext>
                    </a:extLst>
                  </a:tr>
                  <a:tr h="623271">
                    <a:tc>
                      <a:txBody>
                        <a:bodyPr/>
                        <a:lstStyle/>
                        <a:p>
                          <a:pPr algn="ctr"/>
                          <a:r>
                            <a:rPr lang="en-US" sz="2800" noProof="0" dirty="0"/>
                            <a:t>Oxygen flow sensor</a:t>
                          </a:r>
                        </a:p>
                      </a:txBody>
                      <a:tcPr/>
                    </a:tc>
                    <a:tc>
                      <a:txBody>
                        <a:bodyPr/>
                        <a:lstStyle/>
                        <a:p>
                          <a:pPr algn="ctr"/>
                          <a:r>
                            <a:rPr lang="en-US" sz="2800" noProof="0" dirty="0"/>
                            <a:t>70</a:t>
                          </a:r>
                        </a:p>
                      </a:txBody>
                      <a:tcPr/>
                    </a:tc>
                    <a:extLst>
                      <a:ext uri="{0D108BD9-81ED-4DB2-BD59-A6C34878D82A}">
                        <a16:rowId xmlns:a16="http://schemas.microsoft.com/office/drawing/2014/main" val="1334421036"/>
                      </a:ext>
                    </a:extLst>
                  </a:tr>
                </a:tbl>
              </a:graphicData>
            </a:graphic>
          </p:graphicFrame>
        </mc:Choice>
        <mc:Fallback xmlns="">
          <p:graphicFrame>
            <p:nvGraphicFramePr>
              <p:cNvPr id="14" name="Tableau 13">
                <a:extLst>
                  <a:ext uri="{FF2B5EF4-FFF2-40B4-BE49-F238E27FC236}">
                    <a16:creationId xmlns:a16="http://schemas.microsoft.com/office/drawing/2014/main" id="{04109BBC-8FEA-A3CA-2114-41ACA3371132}"/>
                  </a:ext>
                </a:extLst>
              </p:cNvPr>
              <p:cNvGraphicFramePr>
                <a:graphicFrameLocks noGrp="1"/>
              </p:cNvGraphicFramePr>
              <p:nvPr>
                <p:extLst>
                  <p:ext uri="{D42A27DB-BD31-4B8C-83A1-F6EECF244321}">
                    <p14:modId xmlns:p14="http://schemas.microsoft.com/office/powerpoint/2010/main" val="3412512818"/>
                  </p:ext>
                </p:extLst>
              </p:nvPr>
            </p:nvGraphicFramePr>
            <p:xfrm>
              <a:off x="3048000" y="7712069"/>
              <a:ext cx="12192000" cy="1869813"/>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738292176"/>
                        </a:ext>
                      </a:extLst>
                    </a:gridCol>
                    <a:gridCol w="6096000">
                      <a:extLst>
                        <a:ext uri="{9D8B030D-6E8A-4147-A177-3AD203B41FA5}">
                          <a16:colId xmlns:a16="http://schemas.microsoft.com/office/drawing/2014/main" val="3323392317"/>
                        </a:ext>
                      </a:extLst>
                    </a:gridCol>
                  </a:tblGrid>
                  <a:tr h="623271">
                    <a:tc>
                      <a:txBody>
                        <a:bodyPr/>
                        <a:lstStyle/>
                        <a:p>
                          <a:pPr algn="ctr"/>
                          <a:r>
                            <a:rPr lang="en-US" sz="2800" b="1" noProof="0" dirty="0"/>
                            <a:t>Spare part</a:t>
                          </a:r>
                        </a:p>
                      </a:txBody>
                      <a:tcPr/>
                    </a:tc>
                    <a:tc>
                      <a:txBody>
                        <a:bodyPr/>
                        <a:lstStyle/>
                        <a:p>
                          <a:endParaRPr lang="fr-FR"/>
                        </a:p>
                      </a:txBody>
                      <a:tcPr>
                        <a:blipFill>
                          <a:blip r:embed="rId3"/>
                          <a:stretch>
                            <a:fillRect l="-100200" t="-8824" r="-300" b="-212745"/>
                          </a:stretch>
                        </a:blipFill>
                      </a:tcPr>
                    </a:tc>
                    <a:extLst>
                      <a:ext uri="{0D108BD9-81ED-4DB2-BD59-A6C34878D82A}">
                        <a16:rowId xmlns:a16="http://schemas.microsoft.com/office/drawing/2014/main" val="1655136862"/>
                      </a:ext>
                    </a:extLst>
                  </a:tr>
                  <a:tr h="623271">
                    <a:tc>
                      <a:txBody>
                        <a:bodyPr/>
                        <a:lstStyle/>
                        <a:p>
                          <a:pPr algn="ctr"/>
                          <a:r>
                            <a:rPr lang="en-US" sz="2800" noProof="0" dirty="0"/>
                            <a:t>Internal Battery</a:t>
                          </a:r>
                        </a:p>
                      </a:txBody>
                      <a:tcPr/>
                    </a:tc>
                    <a:tc>
                      <a:txBody>
                        <a:bodyPr/>
                        <a:lstStyle/>
                        <a:p>
                          <a:pPr algn="ctr"/>
                          <a:r>
                            <a:rPr lang="en-US" sz="2800" noProof="0" dirty="0"/>
                            <a:t>260</a:t>
                          </a:r>
                        </a:p>
                      </a:txBody>
                      <a:tcPr/>
                    </a:tc>
                    <a:extLst>
                      <a:ext uri="{0D108BD9-81ED-4DB2-BD59-A6C34878D82A}">
                        <a16:rowId xmlns:a16="http://schemas.microsoft.com/office/drawing/2014/main" val="3013652183"/>
                      </a:ext>
                    </a:extLst>
                  </a:tr>
                  <a:tr h="623271">
                    <a:tc>
                      <a:txBody>
                        <a:bodyPr/>
                        <a:lstStyle/>
                        <a:p>
                          <a:pPr algn="ctr"/>
                          <a:r>
                            <a:rPr lang="en-US" sz="2800" noProof="0" dirty="0"/>
                            <a:t>Oxygen flow sensor</a:t>
                          </a:r>
                        </a:p>
                      </a:txBody>
                      <a:tcPr/>
                    </a:tc>
                    <a:tc>
                      <a:txBody>
                        <a:bodyPr/>
                        <a:lstStyle/>
                        <a:p>
                          <a:pPr algn="ctr"/>
                          <a:r>
                            <a:rPr lang="en-US" sz="2800" noProof="0" dirty="0"/>
                            <a:t>70</a:t>
                          </a:r>
                        </a:p>
                      </a:txBody>
                      <a:tcPr/>
                    </a:tc>
                    <a:extLst>
                      <a:ext uri="{0D108BD9-81ED-4DB2-BD59-A6C34878D82A}">
                        <a16:rowId xmlns:a16="http://schemas.microsoft.com/office/drawing/2014/main" val="1334421036"/>
                      </a:ext>
                    </a:extLst>
                  </a:tr>
                </a:tbl>
              </a:graphicData>
            </a:graphic>
          </p:graphicFrame>
        </mc:Fallback>
      </mc:AlternateContent>
    </p:spTree>
    <p:extLst>
      <p:ext uri="{BB962C8B-B14F-4D97-AF65-F5344CB8AC3E}">
        <p14:creationId xmlns:p14="http://schemas.microsoft.com/office/powerpoint/2010/main" val="3986381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1F730-9281-53CD-F930-C2137F83EB8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0870875B-AFD0-4C12-11F4-070B56BA4EAC}"/>
                  </a:ext>
                </a:extLst>
              </p:cNvPr>
              <p:cNvSpPr>
                <a:spLocks noGrp="1"/>
              </p:cNvSpPr>
              <p:nvPr>
                <p:ph idx="1"/>
              </p:nvPr>
            </p:nvSpPr>
            <p:spPr>
              <a:xfrm>
                <a:off x="658578" y="1488835"/>
                <a:ext cx="16970844" cy="3342382"/>
              </a:xfrm>
            </p:spPr>
            <p:txBody>
              <a:bodyPr>
                <a:normAutofit fontScale="92500" lnSpcReduction="20000"/>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4000" noProof="0" dirty="0"/>
                  <a:t>Weibull Failure probability distribution : </a:t>
                </a:r>
                <a:r>
                  <a:rPr lang="en-US" sz="4000" i="1" noProof="0" dirty="0"/>
                  <a:t>F</a:t>
                </a:r>
                <a14:m>
                  <m:oMath xmlns:m="http://schemas.openxmlformats.org/officeDocument/2006/math">
                    <m:r>
                      <a:rPr lang="en-US" sz="4000" i="1" noProof="0">
                        <a:latin typeface="Cambria Math" panose="02040503050406030204" pitchFamily="18" charset="0"/>
                        <a:ea typeface="Calibri" pitchFamily="34" charset="0"/>
                        <a:cs typeface="Times New Roman" pitchFamily="18" charset="0"/>
                      </a:rPr>
                      <m:t>(</m:t>
                    </m:r>
                    <m:r>
                      <a:rPr lang="en-US" sz="4000" i="1" noProof="0">
                        <a:latin typeface="Cambria Math" panose="02040503050406030204" pitchFamily="18" charset="0"/>
                        <a:ea typeface="Calibri" pitchFamily="34" charset="0"/>
                        <a:cs typeface="Times New Roman" pitchFamily="18" charset="0"/>
                      </a:rPr>
                      <m:t>𝑡</m:t>
                    </m:r>
                    <m:r>
                      <a:rPr lang="en-US" sz="4000" i="1" noProof="0">
                        <a:latin typeface="Cambria Math" panose="02040503050406030204" pitchFamily="18" charset="0"/>
                        <a:ea typeface="Calibri" pitchFamily="34" charset="0"/>
                        <a:cs typeface="Times New Roman" pitchFamily="18" charset="0"/>
                      </a:rPr>
                      <m:t>)= </m:t>
                    </m:r>
                    <m:sSup>
                      <m:sSupPr>
                        <m:ctrlPr>
                          <a:rPr lang="en-US" sz="4000" i="1" noProof="0">
                            <a:latin typeface="Cambria Math" panose="02040503050406030204" pitchFamily="18" charset="0"/>
                            <a:ea typeface="Calibri" pitchFamily="34" charset="0"/>
                            <a:cs typeface="Times New Roman" pitchFamily="18" charset="0"/>
                          </a:rPr>
                        </m:ctrlPr>
                      </m:sSupPr>
                      <m:e>
                        <m:r>
                          <a:rPr lang="en-US" sz="4000" i="1" noProof="0">
                            <a:latin typeface="Cambria Math" panose="02040503050406030204" pitchFamily="18" charset="0"/>
                            <a:ea typeface="Calibri" pitchFamily="34" charset="0"/>
                            <a:cs typeface="Times New Roman" pitchFamily="18" charset="0"/>
                          </a:rPr>
                          <m:t>1− </m:t>
                        </m:r>
                        <m:r>
                          <a:rPr lang="en-US" sz="4000" i="1" noProof="0">
                            <a:latin typeface="Cambria Math" panose="02040503050406030204" pitchFamily="18" charset="0"/>
                            <a:ea typeface="Calibri" pitchFamily="34" charset="0"/>
                            <a:cs typeface="Times New Roman" pitchFamily="18" charset="0"/>
                          </a:rPr>
                          <m:t>𝑒</m:t>
                        </m:r>
                      </m:e>
                      <m:sup>
                        <m:r>
                          <a:rPr lang="en-US" sz="4000" i="1" noProof="0">
                            <a:latin typeface="Cambria Math" panose="02040503050406030204" pitchFamily="18" charset="0"/>
                            <a:ea typeface="Calibri" pitchFamily="34" charset="0"/>
                            <a:cs typeface="Times New Roman" pitchFamily="18" charset="0"/>
                          </a:rPr>
                          <m:t>−</m:t>
                        </m:r>
                        <m:sSup>
                          <m:sSupPr>
                            <m:ctrlPr>
                              <a:rPr lang="en-US" sz="4000" i="1" noProof="0">
                                <a:latin typeface="Cambria Math" panose="02040503050406030204" pitchFamily="18" charset="0"/>
                                <a:ea typeface="Calibri" pitchFamily="34" charset="0"/>
                                <a:cs typeface="Times New Roman" pitchFamily="18" charset="0"/>
                              </a:rPr>
                            </m:ctrlPr>
                          </m:sSupPr>
                          <m:e>
                            <m:d>
                              <m:dPr>
                                <m:ctrlPr>
                                  <a:rPr lang="en-US" sz="4000" i="1" noProof="0">
                                    <a:latin typeface="Cambria Math" panose="02040503050406030204" pitchFamily="18" charset="0"/>
                                    <a:ea typeface="Calibri" pitchFamily="34" charset="0"/>
                                    <a:cs typeface="Times New Roman" pitchFamily="18" charset="0"/>
                                  </a:rPr>
                                </m:ctrlPr>
                              </m:dPr>
                              <m:e>
                                <m:f>
                                  <m:fPr>
                                    <m:ctrlPr>
                                      <a:rPr lang="en-US" sz="4000" i="1" noProof="0">
                                        <a:latin typeface="Cambria Math" panose="02040503050406030204" pitchFamily="18" charset="0"/>
                                        <a:ea typeface="Calibri" pitchFamily="34" charset="0"/>
                                        <a:cs typeface="Times New Roman" pitchFamily="18" charset="0"/>
                                      </a:rPr>
                                    </m:ctrlPr>
                                  </m:fPr>
                                  <m:num>
                                    <m:r>
                                      <a:rPr lang="en-US" sz="4000" i="1" noProof="0">
                                        <a:latin typeface="Cambria Math" panose="02040503050406030204" pitchFamily="18" charset="0"/>
                                        <a:ea typeface="Calibri" pitchFamily="34" charset="0"/>
                                        <a:cs typeface="Times New Roman" pitchFamily="18" charset="0"/>
                                      </a:rPr>
                                      <m:t>𝑡</m:t>
                                    </m:r>
                                  </m:num>
                                  <m:den>
                                    <m:r>
                                      <a:rPr lang="en-US" sz="4000" i="1" noProof="0">
                                        <a:latin typeface="Cambria Math" panose="02040503050406030204" pitchFamily="18" charset="0"/>
                                        <a:ea typeface="Calibri" pitchFamily="34" charset="0"/>
                                        <a:cs typeface="Times New Roman" pitchFamily="18" charset="0"/>
                                      </a:rPr>
                                      <m:t>ƞ</m:t>
                                    </m:r>
                                  </m:den>
                                </m:f>
                              </m:e>
                            </m:d>
                          </m:e>
                          <m:sup>
                            <m:r>
                              <m:rPr>
                                <m:sty m:val="p"/>
                              </m:rPr>
                              <a:rPr lang="en-US" sz="4000" i="1" noProof="0">
                                <a:latin typeface="Cambria Math" panose="02040503050406030204" pitchFamily="18" charset="0"/>
                                <a:ea typeface="Calibri" pitchFamily="34" charset="0"/>
                                <a:cs typeface="Times New Roman" pitchFamily="18" charset="0"/>
                              </a:rPr>
                              <m:t>β</m:t>
                            </m:r>
                          </m:sup>
                        </m:sSup>
                      </m:sup>
                    </m:sSup>
                  </m:oMath>
                </a14:m>
                <a:endParaRPr lang="en-US" sz="4000" noProof="0" dirty="0"/>
              </a:p>
              <a:p>
                <a:pPr algn="just"/>
                <a:br>
                  <a:rPr lang="en-US" sz="3800" noProof="0" dirty="0"/>
                </a:br>
                <a:r>
                  <a:rPr lang="en-US" sz="3800" noProof="0" dirty="0"/>
                  <a:t>The purchase cost will change in each alternative because of the difference in the replacement time of the equipment fleet during the 50 years</a:t>
                </a:r>
              </a:p>
              <a:p>
                <a:pPr algn="just"/>
                <a:endParaRPr lang="en-US" sz="3800" noProof="0" dirty="0">
                  <a:latin typeface="Cambria Math" panose="02040503050406030204" pitchFamily="18" charset="0"/>
                  <a:ea typeface="Cambria Math" panose="02040503050406030204" pitchFamily="18" charset="0"/>
                </a:endParaRPr>
              </a:p>
              <a:p>
                <a:pPr algn="just"/>
                <a:r>
                  <a:rPr lang="en-US" sz="3600" noProof="0" dirty="0">
                    <a:latin typeface="Cambria Math" panose="02040503050406030204" pitchFamily="18" charset="0"/>
                    <a:ea typeface="Cambria Math" panose="02040503050406030204" pitchFamily="18" charset="0"/>
                  </a:rPr>
                  <a:t>Purchase Cost (€)= Cost of new ventilators  x  N° of replacements of equipment  in 50 years</a:t>
                </a:r>
                <a:endParaRPr lang="en-US" sz="3600" noProof="0" dirty="0">
                  <a:solidFill>
                    <a:schemeClr val="tx1"/>
                  </a:solidFill>
                  <a:latin typeface="Cambria Math" panose="02040503050406030204" pitchFamily="18" charset="0"/>
                  <a:ea typeface="Cambria Math" panose="02040503050406030204" pitchFamily="18" charset="0"/>
                </a:endParaRPr>
              </a:p>
            </p:txBody>
          </p:sp>
        </mc:Choice>
        <mc:Fallback xmlns="">
          <p:sp>
            <p:nvSpPr>
              <p:cNvPr id="3" name="Espace réservé du contenu 2">
                <a:extLst>
                  <a:ext uri="{FF2B5EF4-FFF2-40B4-BE49-F238E27FC236}">
                    <a16:creationId xmlns:a16="http://schemas.microsoft.com/office/drawing/2014/main" id="{0870875B-AFD0-4C12-11F4-070B56BA4EAC}"/>
                  </a:ext>
                </a:extLst>
              </p:cNvPr>
              <p:cNvSpPr>
                <a:spLocks noGrp="1" noRot="1" noChangeAspect="1" noMove="1" noResize="1" noEditPoints="1" noAdjustHandles="1" noChangeArrowheads="1" noChangeShapeType="1" noTextEdit="1"/>
              </p:cNvSpPr>
              <p:nvPr>
                <p:ph idx="1"/>
              </p:nvPr>
            </p:nvSpPr>
            <p:spPr>
              <a:xfrm>
                <a:off x="658578" y="1488835"/>
                <a:ext cx="16970844" cy="3342382"/>
              </a:xfrm>
              <a:blipFill>
                <a:blip r:embed="rId3"/>
                <a:stretch>
                  <a:fillRect l="-1114" t="-2914" r="-1078" b="-4554"/>
                </a:stretch>
              </a:blipFill>
            </p:spPr>
            <p:txBody>
              <a:bodyPr/>
              <a:lstStyle/>
              <a:p>
                <a:r>
                  <a:rPr lang="fr-BE">
                    <a:noFill/>
                  </a:rPr>
                  <a:t> </a:t>
                </a:r>
              </a:p>
            </p:txBody>
          </p:sp>
        </mc:Fallback>
      </mc:AlternateContent>
      <p:sp>
        <p:nvSpPr>
          <p:cNvPr id="5" name="Espace réservé du numéro de diapositive 4">
            <a:extLst>
              <a:ext uri="{FF2B5EF4-FFF2-40B4-BE49-F238E27FC236}">
                <a16:creationId xmlns:a16="http://schemas.microsoft.com/office/drawing/2014/main" id="{B3BFA04D-AAB6-600A-2895-A407D5A5B779}"/>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32</a:t>
            </a:r>
          </a:p>
        </p:txBody>
      </p:sp>
      <p:sp>
        <p:nvSpPr>
          <p:cNvPr id="6" name="Espace réservé du pied de page 5">
            <a:extLst>
              <a:ext uri="{FF2B5EF4-FFF2-40B4-BE49-F238E27FC236}">
                <a16:creationId xmlns:a16="http://schemas.microsoft.com/office/drawing/2014/main" id="{A933E174-FE9B-9C8C-A79B-824B97B3827E}"/>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522DA347-72A7-4EF8-5728-E3BAF4BEC4A2}"/>
              </a:ext>
            </a:extLst>
          </p:cNvPr>
          <p:cNvSpPr>
            <a:spLocks noGrp="1"/>
          </p:cNvSpPr>
          <p:nvPr>
            <p:ph type="title"/>
          </p:nvPr>
        </p:nvSpPr>
        <p:spPr>
          <a:xfrm>
            <a:off x="2876550" y="26767"/>
            <a:ext cx="12534900" cy="1714500"/>
          </a:xfrm>
        </p:spPr>
        <p:txBody>
          <a:bodyPr/>
          <a:lstStyle/>
          <a:p>
            <a:pPr algn="ctr"/>
            <a:r>
              <a:rPr lang="en-US" noProof="0" dirty="0"/>
              <a:t>Cost calculation</a:t>
            </a:r>
          </a:p>
        </p:txBody>
      </p:sp>
      <p:graphicFrame>
        <p:nvGraphicFramePr>
          <p:cNvPr id="8" name="Tableau 7">
            <a:extLst>
              <a:ext uri="{FF2B5EF4-FFF2-40B4-BE49-F238E27FC236}">
                <a16:creationId xmlns:a16="http://schemas.microsoft.com/office/drawing/2014/main" id="{CA53CC04-2385-7DAB-44BB-B6B2356A653A}"/>
              </a:ext>
            </a:extLst>
          </p:cNvPr>
          <p:cNvGraphicFramePr>
            <a:graphicFrameLocks noGrp="1"/>
          </p:cNvGraphicFramePr>
          <p:nvPr>
            <p:extLst>
              <p:ext uri="{D42A27DB-BD31-4B8C-83A1-F6EECF244321}">
                <p14:modId xmlns:p14="http://schemas.microsoft.com/office/powerpoint/2010/main" val="240265555"/>
              </p:ext>
            </p:extLst>
          </p:nvPr>
        </p:nvGraphicFramePr>
        <p:xfrm>
          <a:off x="658578" y="5059242"/>
          <a:ext cx="16970843" cy="4580632"/>
        </p:xfrm>
        <a:graphic>
          <a:graphicData uri="http://schemas.openxmlformats.org/drawingml/2006/table">
            <a:tbl>
              <a:tblPr firstRow="1" bandRow="1">
                <a:tableStyleId>{5940675A-B579-460E-94D1-54222C63F5DA}</a:tableStyleId>
              </a:tblPr>
              <a:tblGrid>
                <a:gridCol w="2859536">
                  <a:extLst>
                    <a:ext uri="{9D8B030D-6E8A-4147-A177-3AD203B41FA5}">
                      <a16:colId xmlns:a16="http://schemas.microsoft.com/office/drawing/2014/main" val="30085414"/>
                    </a:ext>
                  </a:extLst>
                </a:gridCol>
                <a:gridCol w="4340648">
                  <a:extLst>
                    <a:ext uri="{9D8B030D-6E8A-4147-A177-3AD203B41FA5}">
                      <a16:colId xmlns:a16="http://schemas.microsoft.com/office/drawing/2014/main" val="4008225424"/>
                    </a:ext>
                  </a:extLst>
                </a:gridCol>
                <a:gridCol w="3097024">
                  <a:extLst>
                    <a:ext uri="{9D8B030D-6E8A-4147-A177-3AD203B41FA5}">
                      <a16:colId xmlns:a16="http://schemas.microsoft.com/office/drawing/2014/main" val="1040443197"/>
                    </a:ext>
                  </a:extLst>
                </a:gridCol>
                <a:gridCol w="6673635">
                  <a:extLst>
                    <a:ext uri="{9D8B030D-6E8A-4147-A177-3AD203B41FA5}">
                      <a16:colId xmlns:a16="http://schemas.microsoft.com/office/drawing/2014/main" val="3559531685"/>
                    </a:ext>
                  </a:extLst>
                </a:gridCol>
              </a:tblGrid>
              <a:tr h="839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chemeClr val="tx1"/>
                          </a:solidFill>
                        </a:rPr>
                        <a:t>Alternatives</a:t>
                      </a:r>
                      <a:endParaRPr lang="en-US" sz="3200" noProof="0" dirty="0"/>
                    </a:p>
                    <a:p>
                      <a:pPr algn="ctr"/>
                      <a:endParaRPr lang="en-US" sz="3200" noProof="0" dirty="0"/>
                    </a:p>
                  </a:txBody>
                  <a:tcPr/>
                </a:tc>
                <a:tc>
                  <a:txBody>
                    <a:bodyPr/>
                    <a:lstStyle/>
                    <a:p>
                      <a:pPr algn="ctr"/>
                      <a:r>
                        <a:rPr lang="en-US" sz="3200" b="1" noProof="0" dirty="0"/>
                        <a:t>N° of equipment replacements /50 years</a:t>
                      </a:r>
                    </a:p>
                  </a:txBody>
                  <a:tcPr/>
                </a:tc>
                <a:tc>
                  <a:txBody>
                    <a:bodyPr/>
                    <a:lstStyle/>
                    <a:p>
                      <a:pPr algn="ctr"/>
                      <a:r>
                        <a:rPr lang="en-US" sz="3200" b="1" noProof="0" dirty="0"/>
                        <a:t>Total Cost (€)</a:t>
                      </a:r>
                    </a:p>
                  </a:txBody>
                  <a:tcPr/>
                </a:tc>
                <a:tc>
                  <a:txBody>
                    <a:bodyPr/>
                    <a:lstStyle/>
                    <a:p>
                      <a:pPr algn="ctr"/>
                      <a:r>
                        <a:rPr lang="en-US" sz="3200" b="1" noProof="0" dirty="0"/>
                        <a:t>Calculation</a:t>
                      </a:r>
                    </a:p>
                  </a:txBody>
                  <a:tcPr/>
                </a:tc>
                <a:extLst>
                  <a:ext uri="{0D108BD9-81ED-4DB2-BD59-A6C34878D82A}">
                    <a16:rowId xmlns:a16="http://schemas.microsoft.com/office/drawing/2014/main" val="1824601586"/>
                  </a:ext>
                </a:extLst>
              </a:tr>
              <a:tr h="839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chemeClr val="tx1"/>
                          </a:solidFill>
                        </a:rPr>
                        <a:t>Alternative </a:t>
                      </a:r>
                      <a:r>
                        <a:rPr lang="en-US" sz="3200" b="1" noProof="0" dirty="0">
                          <a:solidFill>
                            <a:srgbClr val="C0504D"/>
                          </a:solidFill>
                        </a:rPr>
                        <a:t>A</a:t>
                      </a:r>
                      <a:r>
                        <a:rPr lang="en-US" sz="3200" b="1" noProof="0" dirty="0">
                          <a:solidFill>
                            <a:srgbClr val="C00000"/>
                          </a:solidFill>
                        </a:rPr>
                        <a:t> </a:t>
                      </a:r>
                      <a:endParaRPr lang="en-US" sz="3200" noProof="0" dirty="0"/>
                    </a:p>
                    <a:p>
                      <a:pPr algn="ctr"/>
                      <a:endParaRPr lang="en-US" sz="3200" noProof="0" dirty="0"/>
                    </a:p>
                  </a:txBody>
                  <a:tcPr/>
                </a:tc>
                <a:tc>
                  <a:txBody>
                    <a:bodyPr/>
                    <a:lstStyle/>
                    <a:p>
                      <a:pPr algn="ctr"/>
                      <a:r>
                        <a:rPr lang="en-US" sz="3200" b="1" noProof="0" dirty="0">
                          <a:solidFill>
                            <a:srgbClr val="FF0000"/>
                          </a:solidFill>
                        </a:rPr>
                        <a:t>6</a:t>
                      </a:r>
                    </a:p>
                  </a:txBody>
                  <a:tcPr/>
                </a:tc>
                <a:tc>
                  <a:txBody>
                    <a:bodyPr/>
                    <a:lstStyle/>
                    <a:p>
                      <a:pPr algn="ctr"/>
                      <a:r>
                        <a:rPr lang="en-US" sz="3200" noProof="0" dirty="0"/>
                        <a:t>11.044.585</a:t>
                      </a:r>
                    </a:p>
                  </a:txBody>
                  <a:tcPr/>
                </a:tc>
                <a:tc>
                  <a:txBody>
                    <a:bodyPr/>
                    <a:lstStyle/>
                    <a:p>
                      <a:pPr algn="ctr"/>
                      <a:r>
                        <a:rPr lang="en-US" sz="3200" b="0" noProof="0" dirty="0"/>
                        <a:t>30000 x 60 x </a:t>
                      </a:r>
                      <a:r>
                        <a:rPr lang="en-US" sz="3200" b="0" noProof="0" dirty="0">
                          <a:solidFill>
                            <a:srgbClr val="FF0000"/>
                          </a:solidFill>
                        </a:rPr>
                        <a:t>6</a:t>
                      </a:r>
                      <a:r>
                        <a:rPr lang="en-US" sz="3200" b="0" noProof="0" dirty="0"/>
                        <a:t> =10.800.000€ </a:t>
                      </a:r>
                    </a:p>
                    <a:p>
                      <a:pPr algn="ctr"/>
                      <a:r>
                        <a:rPr lang="en-US" sz="3200" b="0" noProof="0" dirty="0"/>
                        <a:t>+ Maintenance cost (CM)</a:t>
                      </a:r>
                    </a:p>
                  </a:txBody>
                  <a:tcPr/>
                </a:tc>
                <a:extLst>
                  <a:ext uri="{0D108BD9-81ED-4DB2-BD59-A6C34878D82A}">
                    <a16:rowId xmlns:a16="http://schemas.microsoft.com/office/drawing/2014/main" val="40036550"/>
                  </a:ext>
                </a:extLst>
              </a:tr>
              <a:tr h="1223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chemeClr val="tx1"/>
                          </a:solidFill>
                        </a:rPr>
                        <a:t>Alternative </a:t>
                      </a:r>
                      <a:r>
                        <a:rPr lang="en-US" sz="3200" b="1" noProof="0" dirty="0">
                          <a:solidFill>
                            <a:srgbClr val="C0504D"/>
                          </a:solidFill>
                        </a:rPr>
                        <a:t>B</a:t>
                      </a:r>
                      <a:r>
                        <a:rPr lang="en-US" sz="3200" b="1" noProof="0" dirty="0">
                          <a:solidFill>
                            <a:srgbClr val="C00000"/>
                          </a:solidFill>
                        </a:rPr>
                        <a:t> </a:t>
                      </a:r>
                      <a:endParaRPr lang="en-US" sz="3200" noProof="0" dirty="0"/>
                    </a:p>
                    <a:p>
                      <a:pPr algn="ctr"/>
                      <a:endParaRPr lang="en-US" sz="3200" noProof="0" dirty="0"/>
                    </a:p>
                  </a:txBody>
                  <a:tcPr/>
                </a:tc>
                <a:tc>
                  <a:txBody>
                    <a:bodyPr/>
                    <a:lstStyle/>
                    <a:p>
                      <a:pPr algn="ctr"/>
                      <a:r>
                        <a:rPr lang="en-US" sz="3200" b="1" noProof="0" dirty="0">
                          <a:solidFill>
                            <a:srgbClr val="FF0000"/>
                          </a:solidFill>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a:t>9.455.585</a:t>
                      </a:r>
                    </a:p>
                  </a:txBody>
                  <a:tcPr/>
                </a:tc>
                <a:tc>
                  <a:txBody>
                    <a:bodyPr/>
                    <a:lstStyle/>
                    <a:p>
                      <a:pPr algn="ctr"/>
                      <a:r>
                        <a:rPr lang="en-US" sz="3200" b="0" noProof="0" dirty="0"/>
                        <a:t>30000 x 60 x </a:t>
                      </a:r>
                      <a:r>
                        <a:rPr lang="en-US" sz="3200" b="0" noProof="0" dirty="0">
                          <a:solidFill>
                            <a:srgbClr val="FF0000"/>
                          </a:solidFill>
                        </a:rPr>
                        <a:t>5</a:t>
                      </a:r>
                      <a:r>
                        <a:rPr lang="en-US" sz="3200" b="0" noProof="0" dirty="0"/>
                        <a:t> =9.000.000€ </a:t>
                      </a:r>
                    </a:p>
                    <a:p>
                      <a:pPr algn="ctr"/>
                      <a:r>
                        <a:rPr lang="en-US" sz="3200" b="0" noProof="0" dirty="0"/>
                        <a:t>+ Maintenance cost (CM+PM(50y))</a:t>
                      </a:r>
                    </a:p>
                  </a:txBody>
                  <a:tcPr/>
                </a:tc>
                <a:extLst>
                  <a:ext uri="{0D108BD9-81ED-4DB2-BD59-A6C34878D82A}">
                    <a16:rowId xmlns:a16="http://schemas.microsoft.com/office/drawing/2014/main" val="1927557403"/>
                  </a:ext>
                </a:extLst>
              </a:tr>
              <a:tr h="1223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chemeClr val="tx1"/>
                          </a:solidFill>
                        </a:rPr>
                        <a:t>Alternative </a:t>
                      </a:r>
                      <a:r>
                        <a:rPr lang="en-US" sz="3200" b="1" noProof="0" dirty="0">
                          <a:solidFill>
                            <a:srgbClr val="C0504D"/>
                          </a:solidFill>
                        </a:rPr>
                        <a:t>C</a:t>
                      </a:r>
                      <a:endParaRPr lang="en-US" sz="3200" noProof="0" dirty="0"/>
                    </a:p>
                    <a:p>
                      <a:pPr algn="ctr"/>
                      <a:endParaRPr lang="en-US" sz="3200" noProof="0" dirty="0"/>
                    </a:p>
                  </a:txBody>
                  <a:tcPr/>
                </a:tc>
                <a:tc>
                  <a:txBody>
                    <a:bodyPr/>
                    <a:lstStyle/>
                    <a:p>
                      <a:pPr algn="ctr"/>
                      <a:r>
                        <a:rPr lang="en-US" sz="3200" b="1" noProof="0" dirty="0">
                          <a:solidFill>
                            <a:srgbClr val="FF0000"/>
                          </a:solidFill>
                        </a:rPr>
                        <a:t>6</a:t>
                      </a:r>
                      <a:r>
                        <a:rPr lang="en-US" sz="3200" b="1" noProof="0" dirty="0"/>
                        <a:t> </a:t>
                      </a:r>
                      <a:r>
                        <a:rPr lang="en-US" sz="3200" b="0" noProof="0" dirty="0"/>
                        <a:t>(for 45 ventilators)</a:t>
                      </a:r>
                      <a:br>
                        <a:rPr lang="en-US" sz="3200" b="0" noProof="0" dirty="0"/>
                      </a:br>
                      <a:r>
                        <a:rPr lang="en-US" sz="3200" b="1" noProof="0" dirty="0">
                          <a:solidFill>
                            <a:srgbClr val="FF0000"/>
                          </a:solidFill>
                        </a:rPr>
                        <a:t>5</a:t>
                      </a:r>
                      <a:r>
                        <a:rPr lang="en-US" sz="3200" b="1" noProof="0" dirty="0"/>
                        <a:t> </a:t>
                      </a:r>
                      <a:r>
                        <a:rPr lang="en-US" sz="3200" b="0" noProof="0" dirty="0"/>
                        <a:t>(for15 ventilators)</a:t>
                      </a:r>
                    </a:p>
                  </a:txBody>
                  <a:tcPr/>
                </a:tc>
                <a:tc>
                  <a:txBody>
                    <a:bodyPr/>
                    <a:lstStyle/>
                    <a:p>
                      <a:pPr algn="ctr"/>
                      <a:r>
                        <a:rPr lang="en-US" sz="3200" noProof="0" dirty="0"/>
                        <a:t>10.647.335</a:t>
                      </a:r>
                    </a:p>
                  </a:txBody>
                  <a:tcPr/>
                </a:tc>
                <a:tc>
                  <a:txBody>
                    <a:bodyPr/>
                    <a:lstStyle/>
                    <a:p>
                      <a:pPr algn="ctr"/>
                      <a:r>
                        <a:rPr lang="en-US" sz="3200" b="0" noProof="0" dirty="0"/>
                        <a:t>30000 x (45 x </a:t>
                      </a:r>
                      <a:r>
                        <a:rPr lang="en-US" sz="3200" b="0" noProof="0" dirty="0">
                          <a:solidFill>
                            <a:srgbClr val="FF0000"/>
                          </a:solidFill>
                        </a:rPr>
                        <a:t>6 </a:t>
                      </a:r>
                      <a:r>
                        <a:rPr lang="en-US" sz="3200" b="0" noProof="0" dirty="0">
                          <a:solidFill>
                            <a:schemeClr val="tx1"/>
                          </a:solidFill>
                        </a:rPr>
                        <a:t>+</a:t>
                      </a:r>
                      <a:r>
                        <a:rPr lang="en-US" sz="3200" b="0" noProof="0" dirty="0">
                          <a:solidFill>
                            <a:srgbClr val="FF0000"/>
                          </a:solidFill>
                        </a:rPr>
                        <a:t> </a:t>
                      </a:r>
                      <a:r>
                        <a:rPr lang="en-US" sz="3200" b="0" noProof="0" dirty="0">
                          <a:solidFill>
                            <a:schemeClr val="tx1"/>
                          </a:solidFill>
                        </a:rPr>
                        <a:t>15 x </a:t>
                      </a:r>
                      <a:r>
                        <a:rPr lang="en-US" sz="3200" b="0" noProof="0" dirty="0">
                          <a:solidFill>
                            <a:srgbClr val="FF0000"/>
                          </a:solidFill>
                        </a:rPr>
                        <a:t>5</a:t>
                      </a:r>
                      <a:r>
                        <a:rPr lang="en-US" sz="3200" b="0" noProof="0" dirty="0">
                          <a:solidFill>
                            <a:schemeClr val="tx1"/>
                          </a:solidFill>
                        </a:rPr>
                        <a:t> </a:t>
                      </a:r>
                      <a:r>
                        <a:rPr lang="en-US" sz="3200" b="0" noProof="0" dirty="0"/>
                        <a:t>)=10.350.000€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noProof="0" dirty="0"/>
                        <a:t>+ Maintenance cost (CM+PM(50y))</a:t>
                      </a:r>
                    </a:p>
                  </a:txBody>
                  <a:tcPr/>
                </a:tc>
                <a:extLst>
                  <a:ext uri="{0D108BD9-81ED-4DB2-BD59-A6C34878D82A}">
                    <a16:rowId xmlns:a16="http://schemas.microsoft.com/office/drawing/2014/main" val="615405066"/>
                  </a:ext>
                </a:extLst>
              </a:tr>
            </a:tbl>
          </a:graphicData>
        </a:graphic>
      </p:graphicFrame>
    </p:spTree>
    <p:extLst>
      <p:ext uri="{BB962C8B-B14F-4D97-AF65-F5344CB8AC3E}">
        <p14:creationId xmlns:p14="http://schemas.microsoft.com/office/powerpoint/2010/main" val="1003312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CEA1D-949E-85CC-DAF0-0D989BB64BF3}"/>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FF4BE209-80F7-CF24-AFE1-E82BDAC1C836}"/>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a:t>
            </a:r>
          </a:p>
        </p:txBody>
      </p:sp>
      <p:sp>
        <p:nvSpPr>
          <p:cNvPr id="6" name="Espace réservé du pied de page 5">
            <a:extLst>
              <a:ext uri="{FF2B5EF4-FFF2-40B4-BE49-F238E27FC236}">
                <a16:creationId xmlns:a16="http://schemas.microsoft.com/office/drawing/2014/main" id="{B09A6CEE-A604-A1D0-D58B-74AC94616D0C}"/>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37989041-9CCA-4C8F-02E7-35D179B22D54}"/>
              </a:ext>
            </a:extLst>
          </p:cNvPr>
          <p:cNvSpPr>
            <a:spLocks noGrp="1"/>
          </p:cNvSpPr>
          <p:nvPr>
            <p:ph type="title"/>
          </p:nvPr>
        </p:nvSpPr>
        <p:spPr>
          <a:xfrm>
            <a:off x="2876550" y="68717"/>
            <a:ext cx="12534900" cy="1714500"/>
          </a:xfrm>
        </p:spPr>
        <p:txBody>
          <a:bodyPr/>
          <a:lstStyle/>
          <a:p>
            <a:pPr algn="ctr"/>
            <a:r>
              <a:rPr lang="en-US" noProof="0" dirty="0"/>
              <a:t>Introduction</a:t>
            </a:r>
          </a:p>
        </p:txBody>
      </p:sp>
      <p:pic>
        <p:nvPicPr>
          <p:cNvPr id="2" name="Image 1" descr="Une image contenant capture d’écran, Graphique, conception&#10;&#10;Description générée automatiquement">
            <a:extLst>
              <a:ext uri="{FF2B5EF4-FFF2-40B4-BE49-F238E27FC236}">
                <a16:creationId xmlns:a16="http://schemas.microsoft.com/office/drawing/2014/main" id="{F977CEAC-BFA8-2B30-369D-CD6F2E1AC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4116" y="2542191"/>
            <a:ext cx="3680073" cy="3680073"/>
          </a:xfrm>
          <a:prstGeom prst="rect">
            <a:avLst/>
          </a:prstGeom>
        </p:spPr>
      </p:pic>
      <p:pic>
        <p:nvPicPr>
          <p:cNvPr id="4" name="Image 3" descr="Une image contenant capture d’écran, Graphique, conception&#10;&#10;Description générée automatiquement">
            <a:extLst>
              <a:ext uri="{FF2B5EF4-FFF2-40B4-BE49-F238E27FC236}">
                <a16:creationId xmlns:a16="http://schemas.microsoft.com/office/drawing/2014/main" id="{C0F438C5-1866-CA20-EF39-D1AF1B627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1093" y="2592610"/>
            <a:ext cx="4033575" cy="4033575"/>
          </a:xfrm>
          <a:prstGeom prst="rect">
            <a:avLst/>
          </a:prstGeom>
        </p:spPr>
      </p:pic>
      <p:pic>
        <p:nvPicPr>
          <p:cNvPr id="8" name="Image 7" descr="Une image contenant capture d’écran, Graphique, conception&#10;&#10;Description générée automatiquement">
            <a:extLst>
              <a:ext uri="{FF2B5EF4-FFF2-40B4-BE49-F238E27FC236}">
                <a16:creationId xmlns:a16="http://schemas.microsoft.com/office/drawing/2014/main" id="{D358206A-6E47-680A-9ED8-DC28DEBC9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14349" y="2969471"/>
            <a:ext cx="4348058" cy="4348058"/>
          </a:xfrm>
          <a:prstGeom prst="rect">
            <a:avLst/>
          </a:prstGeom>
        </p:spPr>
      </p:pic>
      <p:pic>
        <p:nvPicPr>
          <p:cNvPr id="9" name="Image 8" descr="Une image contenant capture d’écran, Graphique, conception&#10;&#10;Description générée automatiquement">
            <a:extLst>
              <a:ext uri="{FF2B5EF4-FFF2-40B4-BE49-F238E27FC236}">
                <a16:creationId xmlns:a16="http://schemas.microsoft.com/office/drawing/2014/main" id="{3C7D8655-4234-20F2-4AC6-9C2057AC4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4115" y="3052236"/>
            <a:ext cx="4053944" cy="4053944"/>
          </a:xfrm>
          <a:prstGeom prst="rect">
            <a:avLst/>
          </a:prstGeom>
        </p:spPr>
      </p:pic>
      <p:pic>
        <p:nvPicPr>
          <p:cNvPr id="10" name="Image 9" descr="Une image contenant capture d’écran, Graphique, conception&#10;&#10;Description générée automatiquement">
            <a:extLst>
              <a:ext uri="{FF2B5EF4-FFF2-40B4-BE49-F238E27FC236}">
                <a16:creationId xmlns:a16="http://schemas.microsoft.com/office/drawing/2014/main" id="{711E604B-7BFA-327A-1933-534E361FC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6406" y="3174797"/>
            <a:ext cx="4348058" cy="4348058"/>
          </a:xfrm>
          <a:prstGeom prst="rect">
            <a:avLst/>
          </a:prstGeom>
        </p:spPr>
      </p:pic>
      <p:pic>
        <p:nvPicPr>
          <p:cNvPr id="11" name="Image 10" descr="Une image contenant capture d’écran, Graphique, conception&#10;&#10;Description générée automatiquement">
            <a:extLst>
              <a:ext uri="{FF2B5EF4-FFF2-40B4-BE49-F238E27FC236}">
                <a16:creationId xmlns:a16="http://schemas.microsoft.com/office/drawing/2014/main" id="{EEF42B7D-409A-686C-476D-3FCD21155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46013" y="3466350"/>
            <a:ext cx="4348058" cy="4348058"/>
          </a:xfrm>
          <a:prstGeom prst="rect">
            <a:avLst/>
          </a:prstGeom>
        </p:spPr>
      </p:pic>
      <p:pic>
        <p:nvPicPr>
          <p:cNvPr id="12" name="Image 11" descr="Une image contenant capture d’écran, Graphique, conception&#10;&#10;Description générée automatiquement">
            <a:extLst>
              <a:ext uri="{FF2B5EF4-FFF2-40B4-BE49-F238E27FC236}">
                <a16:creationId xmlns:a16="http://schemas.microsoft.com/office/drawing/2014/main" id="{C603EE64-19E6-1BAD-6BD1-2877FB50B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3521" y="4080012"/>
            <a:ext cx="4788973" cy="4788973"/>
          </a:xfrm>
          <a:prstGeom prst="rect">
            <a:avLst/>
          </a:prstGeom>
        </p:spPr>
      </p:pic>
      <p:sp>
        <p:nvSpPr>
          <p:cNvPr id="13" name="ZoneTexte 12">
            <a:extLst>
              <a:ext uri="{FF2B5EF4-FFF2-40B4-BE49-F238E27FC236}">
                <a16:creationId xmlns:a16="http://schemas.microsoft.com/office/drawing/2014/main" id="{9A2CC14F-5EF0-58EC-01C8-AD755C6F6535}"/>
              </a:ext>
            </a:extLst>
          </p:cNvPr>
          <p:cNvSpPr txBox="1"/>
          <p:nvPr/>
        </p:nvSpPr>
        <p:spPr>
          <a:xfrm>
            <a:off x="284115" y="1139991"/>
            <a:ext cx="5878379" cy="1200329"/>
          </a:xfrm>
          <a:prstGeom prst="rect">
            <a:avLst/>
          </a:prstGeom>
          <a:noFill/>
        </p:spPr>
        <p:txBody>
          <a:bodyPr wrap="square" lIns="91440" tIns="45720" rIns="91440" bIns="45720" rtlCol="0" anchor="t">
            <a:spAutoFit/>
          </a:bodyPr>
          <a:lstStyle/>
          <a:p>
            <a:r>
              <a:rPr lang="en-US" sz="3600" b="1" noProof="0" dirty="0"/>
              <a:t>Medical equipment fleet in a mid to large-sized hospital.</a:t>
            </a:r>
          </a:p>
        </p:txBody>
      </p:sp>
      <p:sp>
        <p:nvSpPr>
          <p:cNvPr id="3" name="Explosion : 8 points 2">
            <a:extLst>
              <a:ext uri="{FF2B5EF4-FFF2-40B4-BE49-F238E27FC236}">
                <a16:creationId xmlns:a16="http://schemas.microsoft.com/office/drawing/2014/main" id="{81D0B071-A776-4D2C-54BC-E20EA837A26F}"/>
              </a:ext>
            </a:extLst>
          </p:cNvPr>
          <p:cNvSpPr/>
          <p:nvPr/>
        </p:nvSpPr>
        <p:spPr>
          <a:xfrm>
            <a:off x="11231652" y="3069115"/>
            <a:ext cx="919447" cy="1000953"/>
          </a:xfrm>
          <a:prstGeom prst="irregularSeal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Graphique 13" descr="Point d’interrogation avec un remplissage uni">
            <a:extLst>
              <a:ext uri="{FF2B5EF4-FFF2-40B4-BE49-F238E27FC236}">
                <a16:creationId xmlns:a16="http://schemas.microsoft.com/office/drawing/2014/main" id="{72DF6252-7649-D616-ACA8-6F3C49AA2E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2626" y="1101897"/>
            <a:ext cx="1466523" cy="1466523"/>
          </a:xfrm>
          <a:prstGeom prst="rect">
            <a:avLst/>
          </a:prstGeom>
        </p:spPr>
      </p:pic>
      <p:sp>
        <p:nvSpPr>
          <p:cNvPr id="17" name="Ellipse 16">
            <a:extLst>
              <a:ext uri="{FF2B5EF4-FFF2-40B4-BE49-F238E27FC236}">
                <a16:creationId xmlns:a16="http://schemas.microsoft.com/office/drawing/2014/main" id="{189857F5-D4B1-61E5-4E73-715D8103A30D}"/>
              </a:ext>
            </a:extLst>
          </p:cNvPr>
          <p:cNvSpPr/>
          <p:nvPr/>
        </p:nvSpPr>
        <p:spPr>
          <a:xfrm>
            <a:off x="10508832" y="2626423"/>
            <a:ext cx="2365088" cy="183032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ZoneTexte 22">
            <a:extLst>
              <a:ext uri="{FF2B5EF4-FFF2-40B4-BE49-F238E27FC236}">
                <a16:creationId xmlns:a16="http://schemas.microsoft.com/office/drawing/2014/main" id="{6C841C12-852A-AB40-C7AA-876C2253A9EF}"/>
              </a:ext>
            </a:extLst>
          </p:cNvPr>
          <p:cNvSpPr txBox="1"/>
          <p:nvPr/>
        </p:nvSpPr>
        <p:spPr>
          <a:xfrm>
            <a:off x="10895694" y="3188091"/>
            <a:ext cx="2053809" cy="720561"/>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Failures</a:t>
            </a:r>
          </a:p>
        </p:txBody>
      </p:sp>
      <p:cxnSp>
        <p:nvCxnSpPr>
          <p:cNvPr id="24" name="Connecteur droit avec flèche 23">
            <a:extLst>
              <a:ext uri="{FF2B5EF4-FFF2-40B4-BE49-F238E27FC236}">
                <a16:creationId xmlns:a16="http://schemas.microsoft.com/office/drawing/2014/main" id="{0ED22765-5087-0B62-2B76-A5B775612BC6}"/>
              </a:ext>
            </a:extLst>
          </p:cNvPr>
          <p:cNvCxnSpPr>
            <a:stCxn id="17" idx="3"/>
          </p:cNvCxnSpPr>
          <p:nvPr/>
        </p:nvCxnSpPr>
        <p:spPr>
          <a:xfrm flipH="1">
            <a:off x="9144000" y="4188706"/>
            <a:ext cx="1711191" cy="67950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5" name="Connecteur droit avec flèche 24">
            <a:extLst>
              <a:ext uri="{FF2B5EF4-FFF2-40B4-BE49-F238E27FC236}">
                <a16:creationId xmlns:a16="http://schemas.microsoft.com/office/drawing/2014/main" id="{F6006869-4226-ACAE-F455-D96705265936}"/>
              </a:ext>
            </a:extLst>
          </p:cNvPr>
          <p:cNvCxnSpPr>
            <a:cxnSpLocks/>
          </p:cNvCxnSpPr>
          <p:nvPr/>
        </p:nvCxnSpPr>
        <p:spPr>
          <a:xfrm>
            <a:off x="12527561" y="4197019"/>
            <a:ext cx="1711191" cy="67950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35" name="Rectangle : coins arrondis 34">
            <a:extLst>
              <a:ext uri="{FF2B5EF4-FFF2-40B4-BE49-F238E27FC236}">
                <a16:creationId xmlns:a16="http://schemas.microsoft.com/office/drawing/2014/main" id="{98F5659C-6B5A-4E4D-485D-A104FC3411EA}"/>
              </a:ext>
            </a:extLst>
          </p:cNvPr>
          <p:cNvSpPr/>
          <p:nvPr/>
        </p:nvSpPr>
        <p:spPr>
          <a:xfrm>
            <a:off x="7831396" y="4943012"/>
            <a:ext cx="2617078" cy="707542"/>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ZoneTexte 35">
            <a:extLst>
              <a:ext uri="{FF2B5EF4-FFF2-40B4-BE49-F238E27FC236}">
                <a16:creationId xmlns:a16="http://schemas.microsoft.com/office/drawing/2014/main" id="{4BA5FE32-68E0-6DB6-FC34-A14FED03A250}"/>
              </a:ext>
            </a:extLst>
          </p:cNvPr>
          <p:cNvSpPr txBox="1"/>
          <p:nvPr/>
        </p:nvSpPr>
        <p:spPr>
          <a:xfrm>
            <a:off x="8265548" y="4963656"/>
            <a:ext cx="2617078" cy="523068"/>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Criteria</a:t>
            </a:r>
          </a:p>
        </p:txBody>
      </p:sp>
      <p:sp>
        <p:nvSpPr>
          <p:cNvPr id="37" name="Rectangle : coins arrondis 36">
            <a:extLst>
              <a:ext uri="{FF2B5EF4-FFF2-40B4-BE49-F238E27FC236}">
                <a16:creationId xmlns:a16="http://schemas.microsoft.com/office/drawing/2014/main" id="{86A169E4-B98F-26AF-D7AE-E62BFA5393FD}"/>
              </a:ext>
            </a:extLst>
          </p:cNvPr>
          <p:cNvSpPr/>
          <p:nvPr/>
        </p:nvSpPr>
        <p:spPr>
          <a:xfrm>
            <a:off x="12930213" y="4963656"/>
            <a:ext cx="2617078" cy="707542"/>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ZoneTexte 37">
            <a:extLst>
              <a:ext uri="{FF2B5EF4-FFF2-40B4-BE49-F238E27FC236}">
                <a16:creationId xmlns:a16="http://schemas.microsoft.com/office/drawing/2014/main" id="{171BC8BC-A2C8-FA2F-315F-1926F263310A}"/>
              </a:ext>
            </a:extLst>
          </p:cNvPr>
          <p:cNvSpPr txBox="1"/>
          <p:nvPr/>
        </p:nvSpPr>
        <p:spPr>
          <a:xfrm>
            <a:off x="13364365" y="4963980"/>
            <a:ext cx="2617078" cy="523068"/>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Decision</a:t>
            </a:r>
          </a:p>
        </p:txBody>
      </p:sp>
      <p:cxnSp>
        <p:nvCxnSpPr>
          <p:cNvPr id="39" name="Connecteur droit avec flèche 38">
            <a:extLst>
              <a:ext uri="{FF2B5EF4-FFF2-40B4-BE49-F238E27FC236}">
                <a16:creationId xmlns:a16="http://schemas.microsoft.com/office/drawing/2014/main" id="{04B9BAB1-2CCD-C95F-38CF-C1DC655E2BE8}"/>
              </a:ext>
            </a:extLst>
          </p:cNvPr>
          <p:cNvCxnSpPr>
            <a:cxnSpLocks/>
          </p:cNvCxnSpPr>
          <p:nvPr/>
        </p:nvCxnSpPr>
        <p:spPr>
          <a:xfrm>
            <a:off x="10895694" y="5293150"/>
            <a:ext cx="1466523"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44" name="Connecteur droit avec flèche 43">
            <a:extLst>
              <a:ext uri="{FF2B5EF4-FFF2-40B4-BE49-F238E27FC236}">
                <a16:creationId xmlns:a16="http://schemas.microsoft.com/office/drawing/2014/main" id="{8FED6270-03D6-D62C-D227-CB48568DA333}"/>
              </a:ext>
            </a:extLst>
          </p:cNvPr>
          <p:cNvCxnSpPr/>
          <p:nvPr/>
        </p:nvCxnSpPr>
        <p:spPr>
          <a:xfrm>
            <a:off x="9139935" y="5847008"/>
            <a:ext cx="0" cy="7446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DF2FA029-6B47-D557-4BA4-E0BA59F8E55C}"/>
              </a:ext>
            </a:extLst>
          </p:cNvPr>
          <p:cNvSpPr txBox="1"/>
          <p:nvPr/>
        </p:nvSpPr>
        <p:spPr>
          <a:xfrm>
            <a:off x="8511059" y="6771848"/>
            <a:ext cx="2126055" cy="643944"/>
          </a:xfrm>
          <a:prstGeom prst="rect">
            <a:avLst/>
          </a:prstGeom>
        </p:spPr>
        <p:txBody>
          <a:bodyPr vert="horz" wrap="square" lIns="91440" tIns="45720" rIns="91440" bIns="45720" rtlCol="0">
            <a:normAutofit/>
          </a:bodyPr>
          <a:lstStyle/>
          <a:p>
            <a:pP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rPr>
              <a:t>Budget</a:t>
            </a:r>
          </a:p>
        </p:txBody>
      </p:sp>
      <p:sp>
        <p:nvSpPr>
          <p:cNvPr id="46" name="ZoneTexte 45">
            <a:extLst>
              <a:ext uri="{FF2B5EF4-FFF2-40B4-BE49-F238E27FC236}">
                <a16:creationId xmlns:a16="http://schemas.microsoft.com/office/drawing/2014/main" id="{F9DD38CD-23A8-69E8-4154-B7603B3C8429}"/>
              </a:ext>
            </a:extLst>
          </p:cNvPr>
          <p:cNvSpPr txBox="1"/>
          <p:nvPr/>
        </p:nvSpPr>
        <p:spPr>
          <a:xfrm>
            <a:off x="8626105" y="7394746"/>
            <a:ext cx="2126055" cy="643944"/>
          </a:xfrm>
          <a:prstGeom prst="rect">
            <a:avLst/>
          </a:prstGeom>
        </p:spPr>
        <p:txBody>
          <a:bodyPr vert="horz" wrap="square" lIns="91440" tIns="45720" rIns="91440" bIns="45720" rtlCol="0">
            <a:normAutofit/>
          </a:bodyPr>
          <a:lstStyle/>
          <a:p>
            <a:pP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rPr>
              <a:t>Cost</a:t>
            </a:r>
          </a:p>
        </p:txBody>
      </p:sp>
      <p:sp>
        <p:nvSpPr>
          <p:cNvPr id="47" name="ZoneTexte 46">
            <a:extLst>
              <a:ext uri="{FF2B5EF4-FFF2-40B4-BE49-F238E27FC236}">
                <a16:creationId xmlns:a16="http://schemas.microsoft.com/office/drawing/2014/main" id="{53226748-4A78-05BE-2AE5-7DE0B8C56767}"/>
              </a:ext>
            </a:extLst>
          </p:cNvPr>
          <p:cNvSpPr txBox="1"/>
          <p:nvPr/>
        </p:nvSpPr>
        <p:spPr>
          <a:xfrm>
            <a:off x="8511059" y="8094423"/>
            <a:ext cx="2126055" cy="643944"/>
          </a:xfrm>
          <a:prstGeom prst="rect">
            <a:avLst/>
          </a:prstGeom>
        </p:spPr>
        <p:txBody>
          <a:bodyPr vert="horz" wrap="square" lIns="91440" tIns="45720" rIns="91440" bIns="45720" rtlCol="0">
            <a:normAutofit/>
          </a:bodyPr>
          <a:lstStyle/>
          <a:p>
            <a:pP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rPr>
              <a:t>Safety</a:t>
            </a:r>
          </a:p>
        </p:txBody>
      </p:sp>
      <p:sp>
        <p:nvSpPr>
          <p:cNvPr id="48" name="ZoneTexte 47">
            <a:extLst>
              <a:ext uri="{FF2B5EF4-FFF2-40B4-BE49-F238E27FC236}">
                <a16:creationId xmlns:a16="http://schemas.microsoft.com/office/drawing/2014/main" id="{B9AB86AD-B2E8-76A9-DF60-EFED74827947}"/>
              </a:ext>
            </a:extLst>
          </p:cNvPr>
          <p:cNvSpPr txBox="1"/>
          <p:nvPr/>
        </p:nvSpPr>
        <p:spPr>
          <a:xfrm>
            <a:off x="8936567" y="8658218"/>
            <a:ext cx="2126055" cy="643944"/>
          </a:xfrm>
          <a:prstGeom prst="rect">
            <a:avLst/>
          </a:prstGeom>
          <a:ln>
            <a:noFill/>
          </a:ln>
        </p:spPr>
        <p:txBody>
          <a:bodyPr vert="horz" wrap="square" lIns="91440" tIns="45720" rIns="91440" bIns="45720" rtlCol="0">
            <a:normAutofit/>
          </a:bodyPr>
          <a:lstStyle/>
          <a:p>
            <a:pP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rPr>
              <a:t>...</a:t>
            </a:r>
          </a:p>
        </p:txBody>
      </p:sp>
    </p:spTree>
    <p:extLst>
      <p:ext uri="{BB962C8B-B14F-4D97-AF65-F5344CB8AC3E}">
        <p14:creationId xmlns:p14="http://schemas.microsoft.com/office/powerpoint/2010/main" val="28199118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02729-2A17-521A-1FAE-426A125E724C}"/>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DBE13E2-F8F1-B9E9-1D39-4E5AFE2A9E06}"/>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3</a:t>
            </a:r>
          </a:p>
        </p:txBody>
      </p:sp>
      <p:sp>
        <p:nvSpPr>
          <p:cNvPr id="6" name="Espace réservé du pied de page 5">
            <a:extLst>
              <a:ext uri="{FF2B5EF4-FFF2-40B4-BE49-F238E27FC236}">
                <a16:creationId xmlns:a16="http://schemas.microsoft.com/office/drawing/2014/main" id="{A27BA4E8-F674-5026-B785-DC86A1610CBB}"/>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7" name="Titre 6">
            <a:extLst>
              <a:ext uri="{FF2B5EF4-FFF2-40B4-BE49-F238E27FC236}">
                <a16:creationId xmlns:a16="http://schemas.microsoft.com/office/drawing/2014/main" id="{A60EDA49-5C1D-C40F-FBF1-1E9956774AFE}"/>
              </a:ext>
            </a:extLst>
          </p:cNvPr>
          <p:cNvSpPr>
            <a:spLocks noGrp="1"/>
          </p:cNvSpPr>
          <p:nvPr>
            <p:ph type="title"/>
          </p:nvPr>
        </p:nvSpPr>
        <p:spPr>
          <a:xfrm>
            <a:off x="2876550" y="68717"/>
            <a:ext cx="12534900" cy="1714500"/>
          </a:xfrm>
        </p:spPr>
        <p:txBody>
          <a:bodyPr/>
          <a:lstStyle/>
          <a:p>
            <a:pPr algn="ctr"/>
            <a:r>
              <a:rPr lang="en-US" noProof="0" dirty="0"/>
              <a:t>Introduction</a:t>
            </a:r>
          </a:p>
        </p:txBody>
      </p:sp>
      <p:pic>
        <p:nvPicPr>
          <p:cNvPr id="2" name="Image 1" descr="Une image contenant capture d’écran, Graphique, conception&#10;&#10;Description générée automatiquement">
            <a:extLst>
              <a:ext uri="{FF2B5EF4-FFF2-40B4-BE49-F238E27FC236}">
                <a16:creationId xmlns:a16="http://schemas.microsoft.com/office/drawing/2014/main" id="{ED778807-561E-4609-5D90-CAFE704EE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4116" y="2542191"/>
            <a:ext cx="3680073" cy="3680073"/>
          </a:xfrm>
          <a:prstGeom prst="rect">
            <a:avLst/>
          </a:prstGeom>
        </p:spPr>
      </p:pic>
      <p:pic>
        <p:nvPicPr>
          <p:cNvPr id="4" name="Image 3" descr="Une image contenant capture d’écran, Graphique, conception&#10;&#10;Description générée automatiquement">
            <a:extLst>
              <a:ext uri="{FF2B5EF4-FFF2-40B4-BE49-F238E27FC236}">
                <a16:creationId xmlns:a16="http://schemas.microsoft.com/office/drawing/2014/main" id="{A0C70B0D-09F5-7584-2253-0F6CC3A83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41093" y="2592610"/>
            <a:ext cx="4033575" cy="4033575"/>
          </a:xfrm>
          <a:prstGeom prst="rect">
            <a:avLst/>
          </a:prstGeom>
        </p:spPr>
      </p:pic>
      <p:pic>
        <p:nvPicPr>
          <p:cNvPr id="8" name="Image 7" descr="Une image contenant capture d’écran, Graphique, conception&#10;&#10;Description générée automatiquement">
            <a:extLst>
              <a:ext uri="{FF2B5EF4-FFF2-40B4-BE49-F238E27FC236}">
                <a16:creationId xmlns:a16="http://schemas.microsoft.com/office/drawing/2014/main" id="{0280E3D7-C610-80CF-8FC8-ADB23ECD5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14349" y="2969471"/>
            <a:ext cx="4348058" cy="4348058"/>
          </a:xfrm>
          <a:prstGeom prst="rect">
            <a:avLst/>
          </a:prstGeom>
        </p:spPr>
      </p:pic>
      <p:pic>
        <p:nvPicPr>
          <p:cNvPr id="9" name="Image 8" descr="Une image contenant capture d’écran, Graphique, conception&#10;&#10;Description générée automatiquement">
            <a:extLst>
              <a:ext uri="{FF2B5EF4-FFF2-40B4-BE49-F238E27FC236}">
                <a16:creationId xmlns:a16="http://schemas.microsoft.com/office/drawing/2014/main" id="{CCFA05C4-ABF5-3867-D986-AE95F0A37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4115" y="3052236"/>
            <a:ext cx="4053944" cy="4053944"/>
          </a:xfrm>
          <a:prstGeom prst="rect">
            <a:avLst/>
          </a:prstGeom>
        </p:spPr>
      </p:pic>
      <p:pic>
        <p:nvPicPr>
          <p:cNvPr id="10" name="Image 9" descr="Une image contenant capture d’écran, Graphique, conception&#10;&#10;Description générée automatiquement">
            <a:extLst>
              <a:ext uri="{FF2B5EF4-FFF2-40B4-BE49-F238E27FC236}">
                <a16:creationId xmlns:a16="http://schemas.microsoft.com/office/drawing/2014/main" id="{30233C8C-8003-4298-A8D6-1303C51C8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6406" y="3174797"/>
            <a:ext cx="4348058" cy="4348058"/>
          </a:xfrm>
          <a:prstGeom prst="rect">
            <a:avLst/>
          </a:prstGeom>
        </p:spPr>
      </p:pic>
      <p:pic>
        <p:nvPicPr>
          <p:cNvPr id="11" name="Image 10" descr="Une image contenant capture d’écran, Graphique, conception&#10;&#10;Description générée automatiquement">
            <a:extLst>
              <a:ext uri="{FF2B5EF4-FFF2-40B4-BE49-F238E27FC236}">
                <a16:creationId xmlns:a16="http://schemas.microsoft.com/office/drawing/2014/main" id="{DFF2C014-C45A-1E5D-C909-4F61C7580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46013" y="3466350"/>
            <a:ext cx="4348058" cy="4348058"/>
          </a:xfrm>
          <a:prstGeom prst="rect">
            <a:avLst/>
          </a:prstGeom>
        </p:spPr>
      </p:pic>
      <p:pic>
        <p:nvPicPr>
          <p:cNvPr id="12" name="Image 11" descr="Une image contenant capture d’écran, Graphique, conception&#10;&#10;Description générée automatiquement">
            <a:extLst>
              <a:ext uri="{FF2B5EF4-FFF2-40B4-BE49-F238E27FC236}">
                <a16:creationId xmlns:a16="http://schemas.microsoft.com/office/drawing/2014/main" id="{1393E61F-A3E2-F663-26D4-C82AF94B2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3521" y="4080012"/>
            <a:ext cx="4788973" cy="4788973"/>
          </a:xfrm>
          <a:prstGeom prst="rect">
            <a:avLst/>
          </a:prstGeom>
        </p:spPr>
      </p:pic>
      <p:sp>
        <p:nvSpPr>
          <p:cNvPr id="13" name="ZoneTexte 12">
            <a:extLst>
              <a:ext uri="{FF2B5EF4-FFF2-40B4-BE49-F238E27FC236}">
                <a16:creationId xmlns:a16="http://schemas.microsoft.com/office/drawing/2014/main" id="{658FA2CF-2645-0D5E-7201-41814F55F8D9}"/>
              </a:ext>
            </a:extLst>
          </p:cNvPr>
          <p:cNvSpPr txBox="1"/>
          <p:nvPr/>
        </p:nvSpPr>
        <p:spPr>
          <a:xfrm>
            <a:off x="284115" y="1139991"/>
            <a:ext cx="5878379" cy="1200329"/>
          </a:xfrm>
          <a:prstGeom prst="rect">
            <a:avLst/>
          </a:prstGeom>
          <a:noFill/>
        </p:spPr>
        <p:txBody>
          <a:bodyPr wrap="square" lIns="91440" tIns="45720" rIns="91440" bIns="45720" rtlCol="0" anchor="t">
            <a:spAutoFit/>
          </a:bodyPr>
          <a:lstStyle/>
          <a:p>
            <a:r>
              <a:rPr lang="en-US" sz="3600" b="1" noProof="0" dirty="0"/>
              <a:t>Medical equipment fleet in a mid to large-sized hospital.</a:t>
            </a:r>
          </a:p>
        </p:txBody>
      </p:sp>
      <p:sp>
        <p:nvSpPr>
          <p:cNvPr id="3" name="Explosion : 8 points 2">
            <a:extLst>
              <a:ext uri="{FF2B5EF4-FFF2-40B4-BE49-F238E27FC236}">
                <a16:creationId xmlns:a16="http://schemas.microsoft.com/office/drawing/2014/main" id="{38C45ABB-8E72-512B-7D41-0608C4CFC6BC}"/>
              </a:ext>
            </a:extLst>
          </p:cNvPr>
          <p:cNvSpPr/>
          <p:nvPr/>
        </p:nvSpPr>
        <p:spPr>
          <a:xfrm>
            <a:off x="11231652" y="3069115"/>
            <a:ext cx="919447" cy="1000953"/>
          </a:xfrm>
          <a:prstGeom prst="irregularSeal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4" name="Graphique 13" descr="Point d’interrogation avec un remplissage uni">
            <a:extLst>
              <a:ext uri="{FF2B5EF4-FFF2-40B4-BE49-F238E27FC236}">
                <a16:creationId xmlns:a16="http://schemas.microsoft.com/office/drawing/2014/main" id="{73778A68-4447-072A-7978-07716A8D07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2626" y="1101897"/>
            <a:ext cx="1466523" cy="1466523"/>
          </a:xfrm>
          <a:prstGeom prst="rect">
            <a:avLst/>
          </a:prstGeom>
        </p:spPr>
      </p:pic>
      <p:sp>
        <p:nvSpPr>
          <p:cNvPr id="17" name="Ellipse 16">
            <a:extLst>
              <a:ext uri="{FF2B5EF4-FFF2-40B4-BE49-F238E27FC236}">
                <a16:creationId xmlns:a16="http://schemas.microsoft.com/office/drawing/2014/main" id="{006379DC-7062-9B1F-FEB5-7F13B613AC69}"/>
              </a:ext>
            </a:extLst>
          </p:cNvPr>
          <p:cNvSpPr/>
          <p:nvPr/>
        </p:nvSpPr>
        <p:spPr>
          <a:xfrm>
            <a:off x="10508832" y="2626423"/>
            <a:ext cx="2365088" cy="1830328"/>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ZoneTexte 22">
            <a:extLst>
              <a:ext uri="{FF2B5EF4-FFF2-40B4-BE49-F238E27FC236}">
                <a16:creationId xmlns:a16="http://schemas.microsoft.com/office/drawing/2014/main" id="{AD5D1E1C-890E-33DD-90E6-B3FD8A31782E}"/>
              </a:ext>
            </a:extLst>
          </p:cNvPr>
          <p:cNvSpPr txBox="1"/>
          <p:nvPr/>
        </p:nvSpPr>
        <p:spPr>
          <a:xfrm>
            <a:off x="10895694" y="3188091"/>
            <a:ext cx="2053809" cy="720561"/>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Failures</a:t>
            </a:r>
          </a:p>
        </p:txBody>
      </p:sp>
      <p:cxnSp>
        <p:nvCxnSpPr>
          <p:cNvPr id="24" name="Connecteur droit avec flèche 23">
            <a:extLst>
              <a:ext uri="{FF2B5EF4-FFF2-40B4-BE49-F238E27FC236}">
                <a16:creationId xmlns:a16="http://schemas.microsoft.com/office/drawing/2014/main" id="{1A15C847-7FC9-0CD6-EAEE-E7677784AA11}"/>
              </a:ext>
            </a:extLst>
          </p:cNvPr>
          <p:cNvCxnSpPr>
            <a:stCxn id="17" idx="3"/>
          </p:cNvCxnSpPr>
          <p:nvPr/>
        </p:nvCxnSpPr>
        <p:spPr>
          <a:xfrm flipH="1">
            <a:off x="9144000" y="4188706"/>
            <a:ext cx="1711191" cy="67950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5" name="Connecteur droit avec flèche 24">
            <a:extLst>
              <a:ext uri="{FF2B5EF4-FFF2-40B4-BE49-F238E27FC236}">
                <a16:creationId xmlns:a16="http://schemas.microsoft.com/office/drawing/2014/main" id="{AB9CADFE-B797-EAA0-42BA-4C821D60E8B7}"/>
              </a:ext>
            </a:extLst>
          </p:cNvPr>
          <p:cNvCxnSpPr>
            <a:cxnSpLocks/>
          </p:cNvCxnSpPr>
          <p:nvPr/>
        </p:nvCxnSpPr>
        <p:spPr>
          <a:xfrm>
            <a:off x="12527561" y="4197019"/>
            <a:ext cx="1711191" cy="679508"/>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35" name="Rectangle : coins arrondis 34">
            <a:extLst>
              <a:ext uri="{FF2B5EF4-FFF2-40B4-BE49-F238E27FC236}">
                <a16:creationId xmlns:a16="http://schemas.microsoft.com/office/drawing/2014/main" id="{FB91E571-E1FF-74F2-9BC6-3D4375919AE1}"/>
              </a:ext>
            </a:extLst>
          </p:cNvPr>
          <p:cNvSpPr/>
          <p:nvPr/>
        </p:nvSpPr>
        <p:spPr>
          <a:xfrm>
            <a:off x="7831396" y="4943012"/>
            <a:ext cx="2617078" cy="707542"/>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ZoneTexte 35">
            <a:extLst>
              <a:ext uri="{FF2B5EF4-FFF2-40B4-BE49-F238E27FC236}">
                <a16:creationId xmlns:a16="http://schemas.microsoft.com/office/drawing/2014/main" id="{092CAD7F-0C0A-A9CE-64C2-3457E9BE7024}"/>
              </a:ext>
            </a:extLst>
          </p:cNvPr>
          <p:cNvSpPr txBox="1"/>
          <p:nvPr/>
        </p:nvSpPr>
        <p:spPr>
          <a:xfrm>
            <a:off x="8265548" y="4963656"/>
            <a:ext cx="2617078" cy="523068"/>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Criteria</a:t>
            </a:r>
          </a:p>
        </p:txBody>
      </p:sp>
      <p:sp>
        <p:nvSpPr>
          <p:cNvPr id="37" name="Rectangle : coins arrondis 36">
            <a:extLst>
              <a:ext uri="{FF2B5EF4-FFF2-40B4-BE49-F238E27FC236}">
                <a16:creationId xmlns:a16="http://schemas.microsoft.com/office/drawing/2014/main" id="{FDFD9F04-EEEE-A41C-EFB0-07DD7048DF1A}"/>
              </a:ext>
            </a:extLst>
          </p:cNvPr>
          <p:cNvSpPr/>
          <p:nvPr/>
        </p:nvSpPr>
        <p:spPr>
          <a:xfrm>
            <a:off x="12930213" y="4963656"/>
            <a:ext cx="2617078" cy="707542"/>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ZoneTexte 37">
            <a:extLst>
              <a:ext uri="{FF2B5EF4-FFF2-40B4-BE49-F238E27FC236}">
                <a16:creationId xmlns:a16="http://schemas.microsoft.com/office/drawing/2014/main" id="{ECDDE20F-F571-1D84-C93F-2A46E8D7BFDE}"/>
              </a:ext>
            </a:extLst>
          </p:cNvPr>
          <p:cNvSpPr txBox="1"/>
          <p:nvPr/>
        </p:nvSpPr>
        <p:spPr>
          <a:xfrm>
            <a:off x="13246723" y="4987640"/>
            <a:ext cx="2617078" cy="523068"/>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Decisions</a:t>
            </a:r>
          </a:p>
        </p:txBody>
      </p:sp>
      <p:cxnSp>
        <p:nvCxnSpPr>
          <p:cNvPr id="39" name="Connecteur droit avec flèche 38">
            <a:extLst>
              <a:ext uri="{FF2B5EF4-FFF2-40B4-BE49-F238E27FC236}">
                <a16:creationId xmlns:a16="http://schemas.microsoft.com/office/drawing/2014/main" id="{91A9BF99-C413-0A50-32E7-51F00699FE6F}"/>
              </a:ext>
            </a:extLst>
          </p:cNvPr>
          <p:cNvCxnSpPr>
            <a:cxnSpLocks/>
          </p:cNvCxnSpPr>
          <p:nvPr/>
        </p:nvCxnSpPr>
        <p:spPr>
          <a:xfrm>
            <a:off x="10895694" y="5293150"/>
            <a:ext cx="1466523"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41" name="Connecteur droit avec flèche 40">
            <a:extLst>
              <a:ext uri="{FF2B5EF4-FFF2-40B4-BE49-F238E27FC236}">
                <a16:creationId xmlns:a16="http://schemas.microsoft.com/office/drawing/2014/main" id="{F8D5170C-7257-65D3-8DD7-248E01983F4B}"/>
              </a:ext>
            </a:extLst>
          </p:cNvPr>
          <p:cNvCxnSpPr>
            <a:cxnSpLocks/>
          </p:cNvCxnSpPr>
          <p:nvPr/>
        </p:nvCxnSpPr>
        <p:spPr>
          <a:xfrm flipH="1">
            <a:off x="12767317" y="5689181"/>
            <a:ext cx="1296174" cy="902471"/>
          </a:xfrm>
          <a:prstGeom prst="straightConnector1">
            <a:avLst/>
          </a:prstGeom>
          <a:ln w="5715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42" name="Connecteur droit avec flèche 41">
            <a:extLst>
              <a:ext uri="{FF2B5EF4-FFF2-40B4-BE49-F238E27FC236}">
                <a16:creationId xmlns:a16="http://schemas.microsoft.com/office/drawing/2014/main" id="{07006990-CFCE-08BD-3673-C6E63C7ACD3D}"/>
              </a:ext>
            </a:extLst>
          </p:cNvPr>
          <p:cNvCxnSpPr>
            <a:cxnSpLocks/>
          </p:cNvCxnSpPr>
          <p:nvPr/>
        </p:nvCxnSpPr>
        <p:spPr>
          <a:xfrm>
            <a:off x="14439349" y="5698926"/>
            <a:ext cx="1296174" cy="902471"/>
          </a:xfrm>
          <a:prstGeom prst="straightConnector1">
            <a:avLst/>
          </a:prstGeom>
          <a:ln w="5715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44" name="Connecteur droit avec flèche 43">
            <a:extLst>
              <a:ext uri="{FF2B5EF4-FFF2-40B4-BE49-F238E27FC236}">
                <a16:creationId xmlns:a16="http://schemas.microsoft.com/office/drawing/2014/main" id="{8C59AB3D-F42E-6D25-52E4-510EA104E19F}"/>
              </a:ext>
            </a:extLst>
          </p:cNvPr>
          <p:cNvCxnSpPr/>
          <p:nvPr/>
        </p:nvCxnSpPr>
        <p:spPr>
          <a:xfrm>
            <a:off x="9139935" y="5847008"/>
            <a:ext cx="0" cy="7446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E4F50DAE-3A4E-133A-7DF7-C0BE34A7B278}"/>
              </a:ext>
            </a:extLst>
          </p:cNvPr>
          <p:cNvSpPr txBox="1"/>
          <p:nvPr/>
        </p:nvSpPr>
        <p:spPr>
          <a:xfrm>
            <a:off x="8511059" y="6771848"/>
            <a:ext cx="2126055" cy="643944"/>
          </a:xfrm>
          <a:prstGeom prst="rect">
            <a:avLst/>
          </a:prstGeom>
        </p:spPr>
        <p:txBody>
          <a:bodyPr vert="horz" wrap="square" lIns="91440" tIns="45720" rIns="91440" bIns="45720" rtlCol="0">
            <a:normAutofit/>
          </a:bodyPr>
          <a:lstStyle/>
          <a:p>
            <a:pP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rPr>
              <a:t>Budget</a:t>
            </a:r>
          </a:p>
        </p:txBody>
      </p:sp>
      <p:sp>
        <p:nvSpPr>
          <p:cNvPr id="46" name="ZoneTexte 45">
            <a:extLst>
              <a:ext uri="{FF2B5EF4-FFF2-40B4-BE49-F238E27FC236}">
                <a16:creationId xmlns:a16="http://schemas.microsoft.com/office/drawing/2014/main" id="{F218FC78-40EB-21D2-B648-6BB787EA5AA7}"/>
              </a:ext>
            </a:extLst>
          </p:cNvPr>
          <p:cNvSpPr txBox="1"/>
          <p:nvPr/>
        </p:nvSpPr>
        <p:spPr>
          <a:xfrm>
            <a:off x="8626105" y="7394746"/>
            <a:ext cx="2126055" cy="643944"/>
          </a:xfrm>
          <a:prstGeom prst="rect">
            <a:avLst/>
          </a:prstGeom>
        </p:spPr>
        <p:txBody>
          <a:bodyPr vert="horz" wrap="square" lIns="91440" tIns="45720" rIns="91440" bIns="45720" rtlCol="0">
            <a:normAutofit/>
          </a:bodyPr>
          <a:lstStyle/>
          <a:p>
            <a:pP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rPr>
              <a:t>Cost</a:t>
            </a:r>
          </a:p>
        </p:txBody>
      </p:sp>
      <p:sp>
        <p:nvSpPr>
          <p:cNvPr id="47" name="ZoneTexte 46">
            <a:extLst>
              <a:ext uri="{FF2B5EF4-FFF2-40B4-BE49-F238E27FC236}">
                <a16:creationId xmlns:a16="http://schemas.microsoft.com/office/drawing/2014/main" id="{EEB54CA9-6937-3612-83A7-BAB2D22A387F}"/>
              </a:ext>
            </a:extLst>
          </p:cNvPr>
          <p:cNvSpPr txBox="1"/>
          <p:nvPr/>
        </p:nvSpPr>
        <p:spPr>
          <a:xfrm>
            <a:off x="8511059" y="8094423"/>
            <a:ext cx="2126055" cy="643944"/>
          </a:xfrm>
          <a:prstGeom prst="rect">
            <a:avLst/>
          </a:prstGeom>
        </p:spPr>
        <p:txBody>
          <a:bodyPr vert="horz" wrap="square" lIns="91440" tIns="45720" rIns="91440" bIns="45720" rtlCol="0">
            <a:normAutofit/>
          </a:bodyPr>
          <a:lstStyle/>
          <a:p>
            <a:pP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rPr>
              <a:t>Safety</a:t>
            </a:r>
          </a:p>
        </p:txBody>
      </p:sp>
      <p:sp>
        <p:nvSpPr>
          <p:cNvPr id="48" name="ZoneTexte 47">
            <a:extLst>
              <a:ext uri="{FF2B5EF4-FFF2-40B4-BE49-F238E27FC236}">
                <a16:creationId xmlns:a16="http://schemas.microsoft.com/office/drawing/2014/main" id="{F14954F4-D2E0-2429-39EA-61F366585EF2}"/>
              </a:ext>
            </a:extLst>
          </p:cNvPr>
          <p:cNvSpPr txBox="1"/>
          <p:nvPr/>
        </p:nvSpPr>
        <p:spPr>
          <a:xfrm>
            <a:off x="8921891" y="8658218"/>
            <a:ext cx="2126055" cy="643944"/>
          </a:xfrm>
          <a:prstGeom prst="rect">
            <a:avLst/>
          </a:prstGeom>
          <a:ln>
            <a:noFill/>
          </a:ln>
        </p:spPr>
        <p:txBody>
          <a:bodyPr vert="horz" wrap="square" lIns="91440" tIns="45720" rIns="91440" bIns="45720" rtlCol="0">
            <a:normAutofit/>
          </a:bodyPr>
          <a:lstStyle/>
          <a:p>
            <a:pPr eaLnBrk="0" fontAlgn="base" hangingPunct="0">
              <a:spcBef>
                <a:spcPct val="0"/>
              </a:spcBef>
              <a:spcAft>
                <a:spcPct val="0"/>
              </a:spcAft>
            </a:pPr>
            <a:r>
              <a:rPr lang="en-US" sz="3200" noProof="0" dirty="0">
                <a:latin typeface="Calibri" pitchFamily="34" charset="0"/>
                <a:ea typeface="Calibri" pitchFamily="34" charset="0"/>
                <a:cs typeface="Times New Roman" pitchFamily="18" charset="0"/>
              </a:rPr>
              <a:t>...</a:t>
            </a:r>
          </a:p>
        </p:txBody>
      </p:sp>
      <p:sp>
        <p:nvSpPr>
          <p:cNvPr id="49" name="Rectangle : coins arrondis 48">
            <a:extLst>
              <a:ext uri="{FF2B5EF4-FFF2-40B4-BE49-F238E27FC236}">
                <a16:creationId xmlns:a16="http://schemas.microsoft.com/office/drawing/2014/main" id="{300D401F-DA08-185A-7AF7-551CE7E07F6A}"/>
              </a:ext>
            </a:extLst>
          </p:cNvPr>
          <p:cNvSpPr/>
          <p:nvPr/>
        </p:nvSpPr>
        <p:spPr>
          <a:xfrm>
            <a:off x="11458778" y="6626184"/>
            <a:ext cx="2617078" cy="1727927"/>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ZoneTexte 49">
            <a:extLst>
              <a:ext uri="{FF2B5EF4-FFF2-40B4-BE49-F238E27FC236}">
                <a16:creationId xmlns:a16="http://schemas.microsoft.com/office/drawing/2014/main" id="{6DD7C055-577F-6258-C31A-D6BD10B2BAC3}"/>
              </a:ext>
            </a:extLst>
          </p:cNvPr>
          <p:cNvSpPr txBox="1"/>
          <p:nvPr/>
        </p:nvSpPr>
        <p:spPr>
          <a:xfrm>
            <a:off x="11427897" y="6900791"/>
            <a:ext cx="2617078" cy="523068"/>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Investment</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lang="en-US" sz="3600" noProof="0" dirty="0">
                <a:latin typeface="Calibri" pitchFamily="34" charset="0"/>
                <a:ea typeface="Calibri" pitchFamily="34" charset="0"/>
                <a:cs typeface="Times New Roman" pitchFamily="18" charset="0"/>
              </a:rPr>
              <a:t>policy</a:t>
            </a:r>
            <a:endPar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51" name="Rectangle : coins arrondis 50">
            <a:extLst>
              <a:ext uri="{FF2B5EF4-FFF2-40B4-BE49-F238E27FC236}">
                <a16:creationId xmlns:a16="http://schemas.microsoft.com/office/drawing/2014/main" id="{E85755A6-2608-E1CA-E02A-55BB8EB34BD4}"/>
              </a:ext>
            </a:extLst>
          </p:cNvPr>
          <p:cNvSpPr/>
          <p:nvPr/>
        </p:nvSpPr>
        <p:spPr>
          <a:xfrm>
            <a:off x="14629294" y="6622238"/>
            <a:ext cx="2820752" cy="1731875"/>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ZoneTexte 51">
            <a:extLst>
              <a:ext uri="{FF2B5EF4-FFF2-40B4-BE49-F238E27FC236}">
                <a16:creationId xmlns:a16="http://schemas.microsoft.com/office/drawing/2014/main" id="{BFEF3B54-5395-43A2-D58E-A8C9DAA8B9AB}"/>
              </a:ext>
            </a:extLst>
          </p:cNvPr>
          <p:cNvSpPr txBox="1"/>
          <p:nvPr/>
        </p:nvSpPr>
        <p:spPr>
          <a:xfrm>
            <a:off x="14591752" y="6900791"/>
            <a:ext cx="2820752" cy="523068"/>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Maintenance</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6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policy</a:t>
            </a:r>
          </a:p>
        </p:txBody>
      </p:sp>
    </p:spTree>
    <p:extLst>
      <p:ext uri="{BB962C8B-B14F-4D97-AF65-F5344CB8AC3E}">
        <p14:creationId xmlns:p14="http://schemas.microsoft.com/office/powerpoint/2010/main" val="226055814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6BF0B-5E47-465F-C976-33B4AD30C9B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C75FAEE-B9CD-53D2-4193-4100B38BE832}"/>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4</a:t>
            </a:r>
          </a:p>
        </p:txBody>
      </p:sp>
      <p:sp>
        <p:nvSpPr>
          <p:cNvPr id="6" name="Espace réservé du pied de page 5">
            <a:extLst>
              <a:ext uri="{FF2B5EF4-FFF2-40B4-BE49-F238E27FC236}">
                <a16:creationId xmlns:a16="http://schemas.microsoft.com/office/drawing/2014/main" id="{8EFEA7DF-9FE3-6064-4CD2-3F8EF35C3689}"/>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sp>
        <p:nvSpPr>
          <p:cNvPr id="17" name="TextBox 22">
            <a:extLst>
              <a:ext uri="{FF2B5EF4-FFF2-40B4-BE49-F238E27FC236}">
                <a16:creationId xmlns:a16="http://schemas.microsoft.com/office/drawing/2014/main" id="{B990D86E-0664-6542-96F4-62529143DD76}"/>
              </a:ext>
            </a:extLst>
          </p:cNvPr>
          <p:cNvSpPr txBox="1"/>
          <p:nvPr/>
        </p:nvSpPr>
        <p:spPr>
          <a:xfrm>
            <a:off x="1066465" y="2953101"/>
            <a:ext cx="5383577" cy="3235373"/>
          </a:xfrm>
          <a:prstGeom prst="rect">
            <a:avLst/>
          </a:prstGeom>
        </p:spPr>
        <p:txBody>
          <a:bodyPr wrap="square" lIns="0" tIns="0" rIns="0" bIns="0" rtlCol="0" anchor="t">
            <a:spAutoFit/>
          </a:bodyPr>
          <a:lstStyle/>
          <a:p>
            <a:pPr lvl="0" algn="ctr">
              <a:lnSpc>
                <a:spcPct val="150000"/>
              </a:lnSpc>
              <a:spcBef>
                <a:spcPct val="0"/>
              </a:spcBef>
            </a:pPr>
            <a:r>
              <a:rPr lang="en-US" sz="3600" b="1" noProof="0" dirty="0">
                <a:solidFill>
                  <a:srgbClr val="000000"/>
                </a:solidFill>
                <a:latin typeface="Open Sans Bold"/>
                <a:ea typeface="Open Sans Bold"/>
                <a:cs typeface="Open Sans Bold"/>
                <a:sym typeface="Open Sans Bold"/>
              </a:rPr>
              <a:t>Several scenarios</a:t>
            </a:r>
          </a:p>
          <a:p>
            <a:pPr lvl="0" algn="ctr">
              <a:lnSpc>
                <a:spcPct val="150000"/>
              </a:lnSpc>
              <a:spcBef>
                <a:spcPct val="0"/>
              </a:spcBef>
            </a:pPr>
            <a:r>
              <a:rPr lang="en-US" sz="3600" b="1" noProof="0" dirty="0">
                <a:solidFill>
                  <a:srgbClr val="000000"/>
                </a:solidFill>
                <a:latin typeface="Open Sans Bold"/>
                <a:ea typeface="Open Sans Bold"/>
                <a:cs typeface="Open Sans Bold"/>
                <a:sym typeface="Open Sans Bold"/>
              </a:rPr>
              <a:t>Several criteria</a:t>
            </a:r>
          </a:p>
          <a:p>
            <a:pPr marL="0" lvl="0" indent="0" algn="ctr">
              <a:lnSpc>
                <a:spcPct val="150000"/>
              </a:lnSpc>
              <a:spcBef>
                <a:spcPct val="0"/>
              </a:spcBef>
            </a:pPr>
            <a:r>
              <a:rPr lang="en-US" sz="3600" b="1" u="none" strike="noStrike" noProof="0" dirty="0">
                <a:solidFill>
                  <a:srgbClr val="000000"/>
                </a:solidFill>
                <a:latin typeface="Open Sans Bold"/>
                <a:ea typeface="Open Sans Bold"/>
                <a:cs typeface="Open Sans Bold"/>
                <a:sym typeface="Open Sans Bold"/>
              </a:rPr>
              <a:t>Complicated methods</a:t>
            </a:r>
          </a:p>
          <a:p>
            <a:pPr lvl="0" algn="ctr">
              <a:lnSpc>
                <a:spcPct val="150000"/>
              </a:lnSpc>
              <a:spcBef>
                <a:spcPct val="0"/>
              </a:spcBef>
            </a:pPr>
            <a:r>
              <a:rPr lang="en-US" sz="3600" b="1" noProof="0" dirty="0">
                <a:solidFill>
                  <a:srgbClr val="000000"/>
                </a:solidFill>
                <a:latin typeface="Open Sans Bold"/>
                <a:ea typeface="Open Sans Bold"/>
                <a:cs typeface="Open Sans Bold"/>
                <a:sym typeface="Open Sans Bold"/>
              </a:rPr>
              <a:t>Multiple data sets</a:t>
            </a:r>
          </a:p>
        </p:txBody>
      </p:sp>
      <p:pic>
        <p:nvPicPr>
          <p:cNvPr id="14" name="Espace réservé du contenu 13" descr="Flèche : pivoter à droite avec un remplissage uni">
            <a:extLst>
              <a:ext uri="{FF2B5EF4-FFF2-40B4-BE49-F238E27FC236}">
                <a16:creationId xmlns:a16="http://schemas.microsoft.com/office/drawing/2014/main" id="{DC6E38A2-8080-8F71-05F4-DFB375AB27C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457011" y="539830"/>
            <a:ext cx="1805500" cy="1896703"/>
          </a:xfrm>
        </p:spPr>
      </p:pic>
      <p:sp>
        <p:nvSpPr>
          <p:cNvPr id="15" name="ZoneTexte 14">
            <a:extLst>
              <a:ext uri="{FF2B5EF4-FFF2-40B4-BE49-F238E27FC236}">
                <a16:creationId xmlns:a16="http://schemas.microsoft.com/office/drawing/2014/main" id="{D99E6EE3-7F57-A752-755B-A1285B3AFBFB}"/>
              </a:ext>
            </a:extLst>
          </p:cNvPr>
          <p:cNvSpPr txBox="1"/>
          <p:nvPr/>
        </p:nvSpPr>
        <p:spPr>
          <a:xfrm>
            <a:off x="6450042" y="8096722"/>
            <a:ext cx="4656407" cy="745587"/>
          </a:xfrm>
          <a:prstGeom prst="rect">
            <a:avLst/>
          </a:prstGeom>
        </p:spPr>
        <p:txBody>
          <a:bodyPr vert="horz" wrap="square" lIns="91440" tIns="45720" rIns="91440" bIns="45720" rtlCol="0">
            <a:normAutofit/>
          </a:bodyPr>
          <a:lstStyle/>
          <a:p>
            <a:pPr marL="342900" indent="-342900" eaLnBrk="0" fontAlgn="base" hangingPunct="0">
              <a:spcBef>
                <a:spcPct val="0"/>
              </a:spcBef>
              <a:spcAft>
                <a:spcPct val="0"/>
              </a:spcAft>
            </a:pPr>
            <a:r>
              <a:rPr lang="en-US" sz="4000" b="1" u="none" strike="noStrike" noProof="0" dirty="0">
                <a:solidFill>
                  <a:srgbClr val="000000"/>
                </a:solidFill>
                <a:latin typeface="Open Sans Bold"/>
                <a:ea typeface="Open Sans Bold"/>
                <a:cs typeface="Open Sans Bold"/>
                <a:sym typeface="Open Sans Bold"/>
              </a:rPr>
              <a:t>Difficult decision</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en-US"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9" name="Flèche : virage 18">
            <a:extLst>
              <a:ext uri="{FF2B5EF4-FFF2-40B4-BE49-F238E27FC236}">
                <a16:creationId xmlns:a16="http://schemas.microsoft.com/office/drawing/2014/main" id="{1159B35C-9ADB-A3DF-240B-EBD69C9AB604}"/>
              </a:ext>
            </a:extLst>
          </p:cNvPr>
          <p:cNvSpPr/>
          <p:nvPr/>
        </p:nvSpPr>
        <p:spPr>
          <a:xfrm rot="5400000" flipH="1">
            <a:off x="12970483" y="6933282"/>
            <a:ext cx="2068602" cy="1138689"/>
          </a:xfrm>
          <a:prstGeom prst="ben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pic>
        <p:nvPicPr>
          <p:cNvPr id="21" name="Graphique 20" descr="Point d’exclamation avec un remplissage uni">
            <a:extLst>
              <a:ext uri="{FF2B5EF4-FFF2-40B4-BE49-F238E27FC236}">
                <a16:creationId xmlns:a16="http://schemas.microsoft.com/office/drawing/2014/main" id="{3EE0576F-7B32-78D0-6BFD-BBBD3B56E7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81763" y="7949391"/>
            <a:ext cx="914400" cy="914400"/>
          </a:xfrm>
          <a:prstGeom prst="rect">
            <a:avLst/>
          </a:prstGeom>
        </p:spPr>
      </p:pic>
      <p:sp>
        <p:nvSpPr>
          <p:cNvPr id="24" name="Flèche : virage 23">
            <a:extLst>
              <a:ext uri="{FF2B5EF4-FFF2-40B4-BE49-F238E27FC236}">
                <a16:creationId xmlns:a16="http://schemas.microsoft.com/office/drawing/2014/main" id="{5C4EEE7B-E893-B848-6A10-45A7EC0784E5}"/>
              </a:ext>
            </a:extLst>
          </p:cNvPr>
          <p:cNvSpPr/>
          <p:nvPr/>
        </p:nvSpPr>
        <p:spPr>
          <a:xfrm rot="10800000" flipH="1">
            <a:off x="3357416" y="7875562"/>
            <a:ext cx="1760879" cy="919852"/>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5" name="Ellipse 24">
            <a:extLst>
              <a:ext uri="{FF2B5EF4-FFF2-40B4-BE49-F238E27FC236}">
                <a16:creationId xmlns:a16="http://schemas.microsoft.com/office/drawing/2014/main" id="{DF6AC36B-9FA2-6811-CA36-339F1F3969D3}"/>
              </a:ext>
            </a:extLst>
          </p:cNvPr>
          <p:cNvSpPr/>
          <p:nvPr/>
        </p:nvSpPr>
        <p:spPr>
          <a:xfrm>
            <a:off x="11377360" y="1648441"/>
            <a:ext cx="5486400" cy="3484148"/>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6" name="ZoneTexte 25">
            <a:extLst>
              <a:ext uri="{FF2B5EF4-FFF2-40B4-BE49-F238E27FC236}">
                <a16:creationId xmlns:a16="http://schemas.microsoft.com/office/drawing/2014/main" id="{9A0762FD-5FD9-C750-739B-3C342044E714}"/>
              </a:ext>
            </a:extLst>
          </p:cNvPr>
          <p:cNvSpPr txBox="1"/>
          <p:nvPr/>
        </p:nvSpPr>
        <p:spPr>
          <a:xfrm>
            <a:off x="11658713" y="2436533"/>
            <a:ext cx="5205047" cy="1519311"/>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4400" b="0" i="0" u="none" strike="noStrike" kern="1200" cap="none" spc="0" normalizeH="0" baseline="0" noProof="0" dirty="0" err="1">
                <a:ln>
                  <a:noFill/>
                </a:ln>
                <a:solidFill>
                  <a:srgbClr val="00B0F0"/>
                </a:solidFill>
                <a:effectLst/>
                <a:uLnTx/>
                <a:uFillTx/>
                <a:latin typeface="Calibri" pitchFamily="34" charset="0"/>
                <a:ea typeface="Calibri" pitchFamily="34" charset="0"/>
                <a:cs typeface="Times New Roman" pitchFamily="18" charset="0"/>
              </a:rPr>
              <a:t>M</a:t>
            </a:r>
            <a:r>
              <a:rPr kumimoji="0" lang="en-US" sz="4400" b="0" i="0" u="none" strike="noStrike" kern="1200" cap="none" spc="0" normalizeH="0" baseline="0" noProof="0" dirty="0" err="1">
                <a:ln>
                  <a:noFill/>
                </a:ln>
                <a:solidFill>
                  <a:srgbClr val="C00000"/>
                </a:solidFill>
                <a:effectLst/>
                <a:uLnTx/>
                <a:uFillTx/>
                <a:latin typeface="Calibri" pitchFamily="34" charset="0"/>
                <a:ea typeface="Calibri" pitchFamily="34" charset="0"/>
                <a:cs typeface="Times New Roman" pitchFamily="18" charset="0"/>
              </a:rPr>
              <a:t>ulti</a:t>
            </a:r>
            <a:r>
              <a:rPr lang="en-US" sz="4400" noProof="0" dirty="0" err="1">
                <a:solidFill>
                  <a:srgbClr val="00B0F0"/>
                </a:solidFill>
                <a:latin typeface="Calibri" pitchFamily="34" charset="0"/>
                <a:ea typeface="Calibri" pitchFamily="34" charset="0"/>
                <a:cs typeface="Times New Roman" pitchFamily="18" charset="0"/>
              </a:rPr>
              <a:t>C</a:t>
            </a:r>
            <a:r>
              <a:rPr kumimoji="0" lang="en-US" sz="4400" b="0" i="0" u="none" strike="noStrike" kern="1200" cap="none" spc="0" normalizeH="0" baseline="0" noProof="0" dirty="0" err="1">
                <a:ln>
                  <a:noFill/>
                </a:ln>
                <a:solidFill>
                  <a:srgbClr val="C00000"/>
                </a:solidFill>
                <a:effectLst/>
                <a:uLnTx/>
                <a:uFillTx/>
                <a:latin typeface="Calibri" pitchFamily="34" charset="0"/>
                <a:ea typeface="Calibri" pitchFamily="34" charset="0"/>
                <a:cs typeface="Times New Roman" pitchFamily="18" charset="0"/>
              </a:rPr>
              <a:t>riteria</a:t>
            </a:r>
            <a:r>
              <a:rPr kumimoji="0" lang="en-US" sz="4400" b="0" i="0" u="none" strike="noStrike" kern="120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 </a:t>
            </a:r>
            <a:r>
              <a:rPr kumimoji="0" lang="en-US" sz="4400" b="0" i="0" u="none" strike="noStrike" kern="1200" cap="none" spc="0" normalizeH="0" baseline="0" noProof="0" dirty="0">
                <a:ln>
                  <a:noFill/>
                </a:ln>
                <a:solidFill>
                  <a:srgbClr val="00B0F0"/>
                </a:solidFill>
                <a:effectLst/>
                <a:uLnTx/>
                <a:uFillTx/>
                <a:latin typeface="Calibri" pitchFamily="34" charset="0"/>
                <a:ea typeface="Calibri" pitchFamily="34" charset="0"/>
                <a:cs typeface="Times New Roman" pitchFamily="18" charset="0"/>
              </a:rPr>
              <a:t>D</a:t>
            </a:r>
            <a:r>
              <a:rPr kumimoji="0" lang="en-US" sz="4400" b="0" i="0" u="none" strike="noStrike" kern="120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ecision </a:t>
            </a:r>
            <a:r>
              <a:rPr kumimoji="0" lang="en-US" sz="4400" b="0" i="0" u="none" strike="noStrike" kern="1200" cap="none" spc="0" normalizeH="0" baseline="0" noProof="0" dirty="0">
                <a:ln>
                  <a:noFill/>
                </a:ln>
                <a:solidFill>
                  <a:srgbClr val="00B0F0"/>
                </a:solidFill>
                <a:effectLst/>
                <a:uLnTx/>
                <a:uFillTx/>
                <a:latin typeface="Calibri" pitchFamily="34" charset="0"/>
                <a:ea typeface="Calibri" pitchFamily="34" charset="0"/>
                <a:cs typeface="Times New Roman" pitchFamily="18" charset="0"/>
              </a:rPr>
              <a:t>A</a:t>
            </a:r>
            <a:r>
              <a:rPr kumimoji="0" lang="en-US" sz="4400" b="0" i="0" u="none" strike="noStrike" kern="1200" cap="none" spc="0" normalizeH="0" baseline="0" noProof="0" dirty="0">
                <a:ln>
                  <a:noFill/>
                </a:ln>
                <a:solidFill>
                  <a:srgbClr val="C00000"/>
                </a:solidFill>
                <a:effectLst/>
                <a:uLnTx/>
                <a:uFillTx/>
                <a:latin typeface="Calibri" pitchFamily="34" charset="0"/>
                <a:ea typeface="Calibri" pitchFamily="34" charset="0"/>
                <a:cs typeface="Times New Roman" pitchFamily="18" charset="0"/>
              </a:rPr>
              <a:t>nalysis Methods</a:t>
            </a:r>
          </a:p>
        </p:txBody>
      </p:sp>
      <p:pic>
        <p:nvPicPr>
          <p:cNvPr id="28" name="Graphique 27" descr="Lumières allumées avec un remplissage uni">
            <a:extLst>
              <a:ext uri="{FF2B5EF4-FFF2-40B4-BE49-F238E27FC236}">
                <a16:creationId xmlns:a16="http://schemas.microsoft.com/office/drawing/2014/main" id="{A10F323A-DA1C-5394-037C-18384C9907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64891" y="3821822"/>
            <a:ext cx="1187826" cy="1187826"/>
          </a:xfrm>
          <a:prstGeom prst="rect">
            <a:avLst/>
          </a:prstGeom>
        </p:spPr>
      </p:pic>
      <p:sp>
        <p:nvSpPr>
          <p:cNvPr id="29" name="Freeform 17">
            <a:extLst>
              <a:ext uri="{FF2B5EF4-FFF2-40B4-BE49-F238E27FC236}">
                <a16:creationId xmlns:a16="http://schemas.microsoft.com/office/drawing/2014/main" id="{F9DDFE0B-1DBD-4F3C-237E-ADDEC0664F26}"/>
              </a:ext>
            </a:extLst>
          </p:cNvPr>
          <p:cNvSpPr/>
          <p:nvPr/>
        </p:nvSpPr>
        <p:spPr>
          <a:xfrm>
            <a:off x="7641970" y="4748981"/>
            <a:ext cx="2327940" cy="2270490"/>
          </a:xfrm>
          <a:custGeom>
            <a:avLst/>
            <a:gdLst/>
            <a:ahLst/>
            <a:cxnLst/>
            <a:rect l="l" t="t" r="r" b="b"/>
            <a:pathLst>
              <a:path w="2543462" h="2543462">
                <a:moveTo>
                  <a:pt x="0" y="0"/>
                </a:moveTo>
                <a:lnTo>
                  <a:pt x="2543462" y="0"/>
                </a:lnTo>
                <a:lnTo>
                  <a:pt x="2543462" y="2543462"/>
                </a:lnTo>
                <a:lnTo>
                  <a:pt x="0" y="2543462"/>
                </a:lnTo>
                <a:lnTo>
                  <a:pt x="0" y="0"/>
                </a:lnTo>
                <a:close/>
              </a:path>
            </a:pathLst>
          </a:custGeom>
          <a:blipFill>
            <a:blip r:embed="rId8"/>
            <a:stretch>
              <a:fillRect/>
            </a:stretch>
          </a:blipFill>
        </p:spPr>
        <p:txBody>
          <a:bodyPr/>
          <a:lstStyle/>
          <a:p>
            <a:endParaRPr lang="en-US" noProof="0" dirty="0"/>
          </a:p>
        </p:txBody>
      </p:sp>
    </p:spTree>
    <p:extLst>
      <p:ext uri="{BB962C8B-B14F-4D97-AF65-F5344CB8AC3E}">
        <p14:creationId xmlns:p14="http://schemas.microsoft.com/office/powerpoint/2010/main" val="389880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1000"/>
                                  </p:stCondLst>
                                  <p:childTnLst>
                                    <p:set>
                                      <p:cBhvr>
                                        <p:cTn id="9" dur="1" fill="hold">
                                          <p:stCondLst>
                                            <p:cond delay="0"/>
                                          </p:stCondLst>
                                        </p:cTn>
                                        <p:tgtEl>
                                          <p:spTgt spid="17">
                                            <p:txEl>
                                              <p:pRg st="1" end="1"/>
                                            </p:txEl>
                                          </p:spTgt>
                                        </p:tgtEl>
                                        <p:attrNameLst>
                                          <p:attrName>style.visibility</p:attrName>
                                        </p:attrNameLst>
                                      </p:cBhvr>
                                      <p:to>
                                        <p:strVal val="visible"/>
                                      </p:to>
                                    </p:set>
                                  </p:childTnLst>
                                </p:cTn>
                              </p:par>
                            </p:childTnLst>
                          </p:cTn>
                        </p:par>
                        <p:par>
                          <p:cTn id="10" fill="hold">
                            <p:stCondLst>
                              <p:cond delay="1750"/>
                            </p:stCondLst>
                            <p:childTnLst>
                              <p:par>
                                <p:cTn id="11" presetID="1" presetClass="entr" presetSubtype="0" fill="hold" nodeType="afterEffect">
                                  <p:stCondLst>
                                    <p:cond delay="100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par>
                          <p:cTn id="13" fill="hold">
                            <p:stCondLst>
                              <p:cond delay="2750"/>
                            </p:stCondLst>
                            <p:childTnLst>
                              <p:par>
                                <p:cTn id="14" presetID="1" presetClass="entr" presetSubtype="0" fill="hold" nodeType="afterEffect">
                                  <p:stCondLst>
                                    <p:cond delay="1000"/>
                                  </p:stCondLst>
                                  <p:childTnLst>
                                    <p:set>
                                      <p:cBhvr>
                                        <p:cTn id="15" dur="1" fill="hold">
                                          <p:stCondLst>
                                            <p:cond delay="0"/>
                                          </p:stCondLst>
                                        </p:cTn>
                                        <p:tgtEl>
                                          <p:spTgt spid="17">
                                            <p:txEl>
                                              <p:pRg st="3" end="3"/>
                                            </p:txEl>
                                          </p:spTgt>
                                        </p:tgtEl>
                                        <p:attrNameLst>
                                          <p:attrName>style.visibility</p:attrName>
                                        </p:attrNameLst>
                                      </p:cBhvr>
                                      <p:to>
                                        <p:strVal val="visible"/>
                                      </p:to>
                                    </p:set>
                                  </p:childTnLst>
                                </p:cTn>
                              </p:par>
                            </p:childTnLst>
                          </p:cTn>
                        </p:par>
                        <p:par>
                          <p:cTn id="16" fill="hold">
                            <p:stCondLst>
                              <p:cond delay="3750"/>
                            </p:stCondLst>
                            <p:childTnLst>
                              <p:par>
                                <p:cTn id="17" presetID="1" presetClass="entr" presetSubtype="0" fill="hold" grpId="0" nodeType="afterEffect">
                                  <p:stCondLst>
                                    <p:cond delay="500"/>
                                  </p:stCondLst>
                                  <p:childTnLst>
                                    <p:set>
                                      <p:cBhvr>
                                        <p:cTn id="18" dur="1" fill="hold">
                                          <p:stCondLst>
                                            <p:cond delay="749"/>
                                          </p:stCondLst>
                                        </p:cTn>
                                        <p:tgtEl>
                                          <p:spTgt spid="24"/>
                                        </p:tgtEl>
                                        <p:attrNameLst>
                                          <p:attrName>style.visibility</p:attrName>
                                        </p:attrNameLst>
                                      </p:cBhvr>
                                      <p:to>
                                        <p:strVal val="visible"/>
                                      </p:to>
                                    </p:set>
                                  </p:childTnLst>
                                </p:cTn>
                              </p:par>
                              <p:par>
                                <p:cTn id="19" presetID="1" presetClass="entr" presetSubtype="0" fill="hold" grpId="0" nodeType="withEffect">
                                  <p:stCondLst>
                                    <p:cond delay="750"/>
                                  </p:stCondLst>
                                  <p:childTnLst>
                                    <p:set>
                                      <p:cBhvr>
                                        <p:cTn id="20" dur="1" fill="hold">
                                          <p:stCondLst>
                                            <p:cond delay="749"/>
                                          </p:stCondLst>
                                        </p:cTn>
                                        <p:tgtEl>
                                          <p:spTgt spid="15"/>
                                        </p:tgtEl>
                                        <p:attrNameLst>
                                          <p:attrName>style.visibility</p:attrName>
                                        </p:attrNameLst>
                                      </p:cBhvr>
                                      <p:to>
                                        <p:strVal val="visible"/>
                                      </p:to>
                                    </p:set>
                                  </p:childTnLst>
                                </p:cTn>
                              </p:par>
                              <p:par>
                                <p:cTn id="21" presetID="1" presetClass="entr" presetSubtype="0" fill="hold" nodeType="withEffect">
                                  <p:stCondLst>
                                    <p:cond delay="750"/>
                                  </p:stCondLst>
                                  <p:childTnLst>
                                    <p:set>
                                      <p:cBhvr>
                                        <p:cTn id="22" dur="1" fill="hold">
                                          <p:stCondLst>
                                            <p:cond delay="749"/>
                                          </p:stCondLst>
                                        </p:cTn>
                                        <p:tgtEl>
                                          <p:spTgt spid="21"/>
                                        </p:tgtEl>
                                        <p:attrNameLst>
                                          <p:attrName>style.visibility</p:attrName>
                                        </p:attrNameLst>
                                      </p:cBhvr>
                                      <p:to>
                                        <p:strVal val="visible"/>
                                      </p:to>
                                    </p:set>
                                  </p:childTnLst>
                                </p:cTn>
                              </p:par>
                              <p:par>
                                <p:cTn id="23" presetID="1" presetClass="entr" presetSubtype="0" fill="hold" grpId="0" nodeType="withEffect">
                                  <p:stCondLst>
                                    <p:cond delay="750"/>
                                  </p:stCondLst>
                                  <p:childTnLst>
                                    <p:set>
                                      <p:cBhvr>
                                        <p:cTn id="24" dur="1" fill="hold">
                                          <p:stCondLst>
                                            <p:cond delay="749"/>
                                          </p:stCondLst>
                                        </p:cTn>
                                        <p:tgtEl>
                                          <p:spTgt spid="29"/>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1000"/>
                                  </p:stCondLst>
                                  <p:childTnLst>
                                    <p:set>
                                      <p:cBhvr>
                                        <p:cTn id="27" dur="1" fill="hold">
                                          <p:stCondLst>
                                            <p:cond delay="749"/>
                                          </p:stCondLst>
                                        </p:cTn>
                                        <p:tgtEl>
                                          <p:spTgt spid="19"/>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500"/>
                                  </p:stCondLst>
                                  <p:childTnLst>
                                    <p:set>
                                      <p:cBhvr>
                                        <p:cTn id="30" dur="1" fill="hold">
                                          <p:stCondLst>
                                            <p:cond delay="749"/>
                                          </p:stCondLst>
                                        </p:cTn>
                                        <p:tgtEl>
                                          <p:spTgt spid="25"/>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749"/>
                                          </p:stCondLst>
                                        </p:cTn>
                                        <p:tgtEl>
                                          <p:spTgt spid="26"/>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74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4" grpId="0" animBg="1"/>
      <p:bldP spid="25" grpId="0" animBg="1"/>
      <p:bldP spid="26"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5C4C8D-1A6D-83B8-1677-22D55554CDD1}"/>
              </a:ext>
            </a:extLst>
          </p:cNvPr>
          <p:cNvSpPr>
            <a:spLocks noGrp="1"/>
          </p:cNvSpPr>
          <p:nvPr>
            <p:ph type="title"/>
          </p:nvPr>
        </p:nvSpPr>
        <p:spPr>
          <a:xfrm>
            <a:off x="4988642" y="351316"/>
            <a:ext cx="12534900" cy="1714500"/>
          </a:xfrm>
        </p:spPr>
        <p:txBody>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5100" noProof="0" dirty="0">
                <a:solidFill>
                  <a:srgbClr val="C00000"/>
                </a:solidFill>
              </a:rPr>
              <a:t>Multicriteria Decision Analysis</a:t>
            </a:r>
          </a:p>
        </p:txBody>
      </p:sp>
      <p:sp>
        <p:nvSpPr>
          <p:cNvPr id="3" name="Espace réservé du contenu 2">
            <a:extLst>
              <a:ext uri="{FF2B5EF4-FFF2-40B4-BE49-F238E27FC236}">
                <a16:creationId xmlns:a16="http://schemas.microsoft.com/office/drawing/2014/main" id="{7D20F99E-FE28-8DD1-00DC-DD8026051E46}"/>
              </a:ext>
            </a:extLst>
          </p:cNvPr>
          <p:cNvSpPr>
            <a:spLocks noGrp="1"/>
          </p:cNvSpPr>
          <p:nvPr>
            <p:ph idx="1"/>
          </p:nvPr>
        </p:nvSpPr>
        <p:spPr>
          <a:xfrm>
            <a:off x="5165291" y="4492191"/>
            <a:ext cx="13242540" cy="6788945"/>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4200" noProof="0" dirty="0">
                <a:solidFill>
                  <a:schemeClr val="tx1"/>
                </a:solidFill>
              </a:rPr>
              <a:t>A multicriteria process consists in:</a:t>
            </a:r>
          </a:p>
          <a:p>
            <a:pPr algn="just"/>
            <a:endParaRPr lang="en-US" sz="4200" noProof="0" dirty="0">
              <a:solidFill>
                <a:schemeClr val="tx1"/>
              </a:solidFill>
            </a:endParaRPr>
          </a:p>
          <a:p>
            <a:pPr marL="685800" indent="-685800" algn="just">
              <a:buFont typeface="Arial" panose="020B0604020202020204" pitchFamily="34" charset="0"/>
              <a:buChar char="•"/>
            </a:pPr>
            <a:r>
              <a:rPr lang="en-US" sz="4200" b="1" noProof="0" dirty="0">
                <a:solidFill>
                  <a:schemeClr val="tx1"/>
                </a:solidFill>
              </a:rPr>
              <a:t>comparing</a:t>
            </a:r>
            <a:r>
              <a:rPr lang="en-US" sz="4200" noProof="0" dirty="0">
                <a:solidFill>
                  <a:schemeClr val="tx1"/>
                </a:solidFill>
              </a:rPr>
              <a:t>, </a:t>
            </a:r>
            <a:r>
              <a:rPr lang="en-US" sz="4200" b="1" noProof="0" dirty="0">
                <a:solidFill>
                  <a:schemeClr val="tx1"/>
                </a:solidFill>
              </a:rPr>
              <a:t>ranking</a:t>
            </a:r>
            <a:r>
              <a:rPr lang="en-US" sz="4200" noProof="0" dirty="0">
                <a:solidFill>
                  <a:schemeClr val="tx1"/>
                </a:solidFill>
              </a:rPr>
              <a:t> or </a:t>
            </a:r>
            <a:r>
              <a:rPr lang="en-US" sz="4200" b="1" noProof="0" dirty="0">
                <a:solidFill>
                  <a:schemeClr val="tx1"/>
                </a:solidFill>
              </a:rPr>
              <a:t>sorting</a:t>
            </a:r>
            <a:r>
              <a:rPr lang="en-US" sz="4200" noProof="0" dirty="0">
                <a:solidFill>
                  <a:schemeClr val="tx1"/>
                </a:solidFill>
              </a:rPr>
              <a:t> </a:t>
            </a:r>
            <a:r>
              <a:rPr lang="en-US" sz="4200" i="1" noProof="0" dirty="0">
                <a:solidFill>
                  <a:schemeClr val="tx1"/>
                </a:solidFill>
              </a:rPr>
              <a:t>m</a:t>
            </a:r>
            <a:r>
              <a:rPr lang="en-US" sz="4200" noProof="0" dirty="0">
                <a:solidFill>
                  <a:schemeClr val="tx1"/>
                </a:solidFill>
              </a:rPr>
              <a:t> </a:t>
            </a:r>
            <a:r>
              <a:rPr lang="en-US" sz="4200" b="1" noProof="0" dirty="0">
                <a:solidFill>
                  <a:schemeClr val="tx1"/>
                </a:solidFill>
              </a:rPr>
              <a:t>actions/alternatives </a:t>
            </a:r>
          </a:p>
          <a:p>
            <a:pPr marL="685800" indent="-685800" algn="just">
              <a:buFont typeface="Arial" panose="020B0604020202020204" pitchFamily="34" charset="0"/>
              <a:buChar char="•"/>
            </a:pPr>
            <a:r>
              <a:rPr lang="en-US" sz="4200" noProof="0" dirty="0">
                <a:solidFill>
                  <a:schemeClr val="tx1"/>
                </a:solidFill>
              </a:rPr>
              <a:t>using different </a:t>
            </a:r>
            <a:r>
              <a:rPr lang="en-US" sz="4200" b="1" noProof="0" dirty="0">
                <a:solidFill>
                  <a:schemeClr val="tx1"/>
                </a:solidFill>
              </a:rPr>
              <a:t>points of view </a:t>
            </a:r>
            <a:r>
              <a:rPr lang="en-US" sz="4200" noProof="0" dirty="0">
                <a:solidFill>
                  <a:schemeClr val="tx1"/>
                </a:solidFill>
              </a:rPr>
              <a:t>simultaneously </a:t>
            </a:r>
          </a:p>
          <a:p>
            <a:pPr marL="685800" indent="-685800" algn="just">
              <a:buFont typeface="Arial" panose="020B0604020202020204" pitchFamily="34" charset="0"/>
              <a:buChar char="•"/>
            </a:pPr>
            <a:r>
              <a:rPr lang="en-US" sz="4200" noProof="0" dirty="0">
                <a:solidFill>
                  <a:schemeClr val="tx1"/>
                </a:solidFill>
              </a:rPr>
              <a:t>individually </a:t>
            </a:r>
            <a:r>
              <a:rPr lang="en-US" sz="4200" b="1" noProof="0" dirty="0">
                <a:solidFill>
                  <a:schemeClr val="tx1"/>
                </a:solidFill>
              </a:rPr>
              <a:t>described</a:t>
            </a:r>
            <a:r>
              <a:rPr lang="en-US" sz="4200" noProof="0" dirty="0">
                <a:solidFill>
                  <a:schemeClr val="tx1"/>
                </a:solidFill>
              </a:rPr>
              <a:t> by </a:t>
            </a:r>
            <a:r>
              <a:rPr lang="en-US" sz="4200" i="1" noProof="0" dirty="0">
                <a:solidFill>
                  <a:schemeClr val="tx1"/>
                </a:solidFill>
              </a:rPr>
              <a:t>n</a:t>
            </a:r>
            <a:r>
              <a:rPr lang="en-US" sz="4200" noProof="0" dirty="0">
                <a:solidFill>
                  <a:schemeClr val="tx1"/>
                </a:solidFill>
              </a:rPr>
              <a:t> </a:t>
            </a:r>
            <a:r>
              <a:rPr lang="en-US" sz="4200" b="1" noProof="0" dirty="0">
                <a:solidFill>
                  <a:schemeClr val="tx1"/>
                </a:solidFill>
              </a:rPr>
              <a:t>criteria </a:t>
            </a:r>
          </a:p>
          <a:p>
            <a:pPr marL="685800" indent="-685800" algn="just">
              <a:buFont typeface="Arial" panose="020B0604020202020204" pitchFamily="34" charset="0"/>
              <a:buChar char="•"/>
            </a:pPr>
            <a:r>
              <a:rPr lang="en-US" sz="4200" noProof="0" dirty="0">
                <a:solidFill>
                  <a:schemeClr val="tx1"/>
                </a:solidFill>
              </a:rPr>
              <a:t>each with a </a:t>
            </a:r>
            <a:r>
              <a:rPr lang="en-US" sz="4200" b="1" noProof="0" dirty="0">
                <a:solidFill>
                  <a:schemeClr val="tx1"/>
                </a:solidFill>
              </a:rPr>
              <a:t>qualitative</a:t>
            </a:r>
            <a:r>
              <a:rPr lang="en-US" sz="4200" noProof="0" dirty="0">
                <a:solidFill>
                  <a:schemeClr val="tx1"/>
                </a:solidFill>
              </a:rPr>
              <a:t> or </a:t>
            </a:r>
            <a:r>
              <a:rPr lang="en-US" sz="4200" b="1" noProof="0" dirty="0">
                <a:solidFill>
                  <a:schemeClr val="tx1"/>
                </a:solidFill>
              </a:rPr>
              <a:t>quantitative</a:t>
            </a:r>
            <a:r>
              <a:rPr lang="en-US" sz="4200" noProof="0" dirty="0">
                <a:solidFill>
                  <a:schemeClr val="tx1"/>
                </a:solidFill>
              </a:rPr>
              <a:t> expressions</a:t>
            </a:r>
          </a:p>
          <a:p>
            <a:pPr algn="just"/>
            <a:endParaRPr lang="en-US" sz="4200" noProof="0" dirty="0">
              <a:solidFill>
                <a:schemeClr val="tx1"/>
              </a:solidFill>
            </a:endParaRPr>
          </a:p>
          <a:p>
            <a:pPr algn="just"/>
            <a:endParaRPr lang="en-US" sz="4200" noProof="0" dirty="0">
              <a:solidFill>
                <a:schemeClr val="tx1"/>
              </a:solidFill>
            </a:endParaRPr>
          </a:p>
        </p:txBody>
      </p:sp>
      <p:sp>
        <p:nvSpPr>
          <p:cNvPr id="5" name="Espace réservé du numéro de diapositive 4">
            <a:extLst>
              <a:ext uri="{FF2B5EF4-FFF2-40B4-BE49-F238E27FC236}">
                <a16:creationId xmlns:a16="http://schemas.microsoft.com/office/drawing/2014/main" id="{737BB87D-C18D-A892-90A7-347FEA997ACF}"/>
              </a:ext>
            </a:extLst>
          </p:cNvPr>
          <p:cNvSpPr>
            <a:spLocks noGrp="1"/>
          </p:cNvSpPr>
          <p:nvPr>
            <p:ph type="sldNum" sz="quarter" idx="13"/>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800" b="1" noProof="0" dirty="0">
                <a:solidFill>
                  <a:schemeClr val="bg1"/>
                </a:solidFill>
              </a:rPr>
              <a:t>5</a:t>
            </a:r>
          </a:p>
        </p:txBody>
      </p:sp>
      <p:sp>
        <p:nvSpPr>
          <p:cNvPr id="6" name="Espace réservé du pied de page 5">
            <a:extLst>
              <a:ext uri="{FF2B5EF4-FFF2-40B4-BE49-F238E27FC236}">
                <a16:creationId xmlns:a16="http://schemas.microsoft.com/office/drawing/2014/main" id="{44CAFF4E-3F32-10F9-E3DF-4E33C50A3F4B}"/>
              </a:ext>
            </a:extLst>
          </p:cNvPr>
          <p:cNvSpPr>
            <a:spLocks noGrp="1"/>
          </p:cNvSpPr>
          <p:nvPr>
            <p:ph type="ftr" sz="quarter" idx="14"/>
          </p:nvPr>
        </p:nvSpPr>
        <p:spPr/>
        <p:txBody>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defRPr/>
            </a:pPr>
            <a:r>
              <a:rPr lang="en-US" sz="2000" noProof="0" dirty="0"/>
              <a:t>Molk SOUGUIR| </a:t>
            </a:r>
            <a:r>
              <a:rPr lang="en-US" sz="2000" noProof="0" dirty="0">
                <a:solidFill>
                  <a:schemeClr val="tx1">
                    <a:lumMod val="85000"/>
                    <a:lumOff val="15000"/>
                  </a:schemeClr>
                </a:solidFill>
              </a:rPr>
              <a:t>Molk.souguir@umons.ac.be</a:t>
            </a:r>
            <a:r>
              <a:rPr lang="en-US" sz="2000" noProof="0" dirty="0"/>
              <a:t>| ESREL 2025</a:t>
            </a:r>
          </a:p>
        </p:txBody>
      </p:sp>
      <p:pic>
        <p:nvPicPr>
          <p:cNvPr id="12" name="Image 11" descr="Une image contenant texte, symbole, Police, graphisme&#10;&#10;Description générée automatiquement">
            <a:extLst>
              <a:ext uri="{FF2B5EF4-FFF2-40B4-BE49-F238E27FC236}">
                <a16:creationId xmlns:a16="http://schemas.microsoft.com/office/drawing/2014/main" id="{954BF7A5-0238-B92B-0A56-5B797BFF4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673" y="4492191"/>
            <a:ext cx="3479027" cy="4592318"/>
          </a:xfrm>
          <a:prstGeom prst="rect">
            <a:avLst/>
          </a:prstGeom>
        </p:spPr>
      </p:pic>
      <p:sp>
        <p:nvSpPr>
          <p:cNvPr id="4" name="ZoneTexte 3">
            <a:extLst>
              <a:ext uri="{FF2B5EF4-FFF2-40B4-BE49-F238E27FC236}">
                <a16:creationId xmlns:a16="http://schemas.microsoft.com/office/drawing/2014/main" id="{ED207451-EC49-1AD7-4856-5C8929722E67}"/>
              </a:ext>
            </a:extLst>
          </p:cNvPr>
          <p:cNvSpPr txBox="1"/>
          <p:nvPr/>
        </p:nvSpPr>
        <p:spPr>
          <a:xfrm>
            <a:off x="2359742" y="1911073"/>
            <a:ext cx="13568516" cy="2299707"/>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2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A set of tools designed to help decision-makers evaluate and prioritize multiple alternatives, according to several criteria.</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en-US"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7" name="Rectangle : coins arrondis 6">
            <a:extLst>
              <a:ext uri="{FF2B5EF4-FFF2-40B4-BE49-F238E27FC236}">
                <a16:creationId xmlns:a16="http://schemas.microsoft.com/office/drawing/2014/main" id="{4CD2DDE8-74FB-64A8-DEDD-999EB83BBEDA}"/>
              </a:ext>
            </a:extLst>
          </p:cNvPr>
          <p:cNvSpPr/>
          <p:nvPr/>
        </p:nvSpPr>
        <p:spPr>
          <a:xfrm>
            <a:off x="2833352" y="5525037"/>
            <a:ext cx="1068947" cy="42500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4668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AF46A-B922-8A1E-4F0C-B12B2E19516B}"/>
            </a:ext>
          </a:extLst>
        </p:cNvPr>
        <p:cNvGrpSpPr/>
        <p:nvPr/>
      </p:nvGrpSpPr>
      <p:grpSpPr>
        <a:xfrm>
          <a:off x="0" y="0"/>
          <a:ext cx="0" cy="0"/>
          <a:chOff x="0" y="0"/>
          <a:chExt cx="0" cy="0"/>
        </a:xfrm>
      </p:grpSpPr>
      <p:sp>
        <p:nvSpPr>
          <p:cNvPr id="7" name="Titre 6">
            <a:extLst>
              <a:ext uri="{FF2B5EF4-FFF2-40B4-BE49-F238E27FC236}">
                <a16:creationId xmlns:a16="http://schemas.microsoft.com/office/drawing/2014/main" id="{3E05624F-529B-2368-84C2-5062F6865CF9}"/>
              </a:ext>
            </a:extLst>
          </p:cNvPr>
          <p:cNvSpPr>
            <a:spLocks noGrp="1"/>
          </p:cNvSpPr>
          <p:nvPr>
            <p:ph type="title"/>
          </p:nvPr>
        </p:nvSpPr>
        <p:spPr>
          <a:xfrm>
            <a:off x="800100" y="-49244"/>
            <a:ext cx="16459200" cy="1714500"/>
          </a:xfrm>
        </p:spPr>
        <p:txBody>
          <a:bodyPr wrap="square" anchor="ctr">
            <a:normAutofit/>
          </a:bodyPr>
          <a:lstStyle/>
          <a:p>
            <a:pPr algn="ctr"/>
            <a:r>
              <a:rPr lang="en-US" noProof="0" dirty="0"/>
              <a:t>Validation of MCDA approach by </a:t>
            </a:r>
            <a:r>
              <a:rPr lang="en-US" noProof="0" dirty="0" err="1"/>
              <a:t>CHwapi</a:t>
            </a:r>
            <a:endParaRPr lang="en-US" noProof="0" dirty="0"/>
          </a:p>
        </p:txBody>
      </p:sp>
      <p:sp>
        <p:nvSpPr>
          <p:cNvPr id="3" name="Espace réservé du contenu 2">
            <a:extLst>
              <a:ext uri="{FF2B5EF4-FFF2-40B4-BE49-F238E27FC236}">
                <a16:creationId xmlns:a16="http://schemas.microsoft.com/office/drawing/2014/main" id="{A725EE86-DA68-FBDC-27B8-BDF2602E2F40}"/>
              </a:ext>
            </a:extLst>
          </p:cNvPr>
          <p:cNvSpPr>
            <a:spLocks noGrp="1"/>
          </p:cNvSpPr>
          <p:nvPr>
            <p:ph sz="quarter" idx="13"/>
          </p:nvPr>
        </p:nvSpPr>
        <p:spPr>
          <a:xfrm>
            <a:off x="472494" y="1503324"/>
            <a:ext cx="17114412" cy="8181589"/>
          </a:xfrm>
        </p:spPr>
        <p:txBody>
          <a:bodyPr>
            <a:normAutofit/>
          </a:bodyPr>
          <a:lst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lnSpc>
                <a:spcPct val="90000"/>
              </a:lnSpc>
            </a:pPr>
            <a:r>
              <a:rPr lang="en-US" sz="3600" noProof="0" dirty="0"/>
              <a:t>The utility of MCDA methods in medical equipment management in hospitals has been validated by                     : the hospital financing this PhD project.</a:t>
            </a:r>
          </a:p>
          <a:p>
            <a:pPr algn="just">
              <a:lnSpc>
                <a:spcPct val="90000"/>
              </a:lnSpc>
            </a:pPr>
            <a:endParaRPr lang="en-US" sz="3600" noProof="0" dirty="0"/>
          </a:p>
          <a:p>
            <a:pPr algn="just">
              <a:lnSpc>
                <a:spcPct val="90000"/>
              </a:lnSpc>
            </a:pPr>
            <a:endParaRPr lang="en-US" sz="3600" noProof="0" dirty="0"/>
          </a:p>
          <a:p>
            <a:pPr algn="just">
              <a:lnSpc>
                <a:spcPct val="90000"/>
              </a:lnSpc>
            </a:pPr>
            <a:endParaRPr lang="en-US" sz="3600" noProof="0" dirty="0"/>
          </a:p>
          <a:p>
            <a:pPr algn="just">
              <a:lnSpc>
                <a:spcPct val="90000"/>
              </a:lnSpc>
            </a:pPr>
            <a:endParaRPr lang="en-US" sz="3600" noProof="0" dirty="0"/>
          </a:p>
          <a:p>
            <a:pPr algn="just">
              <a:lnSpc>
                <a:spcPct val="90000"/>
              </a:lnSpc>
            </a:pPr>
            <a:endParaRPr lang="en-US" sz="3600" noProof="0" dirty="0"/>
          </a:p>
          <a:p>
            <a:pPr algn="just">
              <a:lnSpc>
                <a:spcPct val="90000"/>
              </a:lnSpc>
            </a:pPr>
            <a:endParaRPr lang="en-US" sz="3600" noProof="0" dirty="0"/>
          </a:p>
          <a:p>
            <a:pPr algn="just">
              <a:lnSpc>
                <a:spcPct val="90000"/>
              </a:lnSpc>
            </a:pPr>
            <a:endParaRPr lang="en-US" sz="3600" noProof="0" dirty="0"/>
          </a:p>
          <a:p>
            <a:pPr algn="just">
              <a:lnSpc>
                <a:spcPct val="90000"/>
              </a:lnSpc>
            </a:pPr>
            <a:endParaRPr lang="en-US" sz="3600" noProof="0" dirty="0"/>
          </a:p>
          <a:p>
            <a:pPr algn="just">
              <a:lnSpc>
                <a:spcPct val="90000"/>
              </a:lnSpc>
            </a:pPr>
            <a:r>
              <a:rPr lang="en-US" sz="3600" noProof="0" dirty="0"/>
              <a:t> </a:t>
            </a:r>
            <a:endParaRPr lang="en-US" sz="3600" noProof="0" dirty="0">
              <a:solidFill>
                <a:srgbClr val="808080"/>
              </a:solidFill>
            </a:endParaRPr>
          </a:p>
        </p:txBody>
      </p:sp>
      <p:sp>
        <p:nvSpPr>
          <p:cNvPr id="5" name="Espace réservé du numéro de diapositive 4">
            <a:extLst>
              <a:ext uri="{FF2B5EF4-FFF2-40B4-BE49-F238E27FC236}">
                <a16:creationId xmlns:a16="http://schemas.microsoft.com/office/drawing/2014/main" id="{27CE77AF-EA9F-8E7D-7DB5-9D8AAC0E59F0}"/>
              </a:ext>
            </a:extLst>
          </p:cNvPr>
          <p:cNvSpPr>
            <a:spLocks noGrp="1"/>
          </p:cNvSpPr>
          <p:nvPr>
            <p:ph type="sldNum" sz="quarter" idx="14"/>
          </p:nvPr>
        </p:nvSpPr>
        <p:spPr>
          <a:xfrm>
            <a:off x="17259300" y="9870282"/>
            <a:ext cx="1028700" cy="416718"/>
          </a:xfrm>
        </p:spPr>
        <p:txBody>
          <a:bodyPr anchor="ctr">
            <a:noAutofit/>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lgn="ctr">
              <a:spcAft>
                <a:spcPts val="600"/>
              </a:spcAft>
              <a:defRPr/>
            </a:pPr>
            <a:r>
              <a:rPr lang="en-US" sz="2800" b="1" dirty="0">
                <a:solidFill>
                  <a:schemeClr val="bg1"/>
                </a:solidFill>
              </a:rPr>
              <a:t>6</a:t>
            </a:r>
            <a:endParaRPr lang="en-US" sz="2800" b="1" noProof="0" dirty="0">
              <a:solidFill>
                <a:schemeClr val="bg1"/>
              </a:solidFill>
            </a:endParaRPr>
          </a:p>
        </p:txBody>
      </p:sp>
      <p:sp>
        <p:nvSpPr>
          <p:cNvPr id="6" name="Espace réservé du pied de page 5">
            <a:extLst>
              <a:ext uri="{FF2B5EF4-FFF2-40B4-BE49-F238E27FC236}">
                <a16:creationId xmlns:a16="http://schemas.microsoft.com/office/drawing/2014/main" id="{DFF7B01F-891E-02E0-0BF6-1F640F0DF7CE}"/>
              </a:ext>
            </a:extLst>
          </p:cNvPr>
          <p:cNvSpPr>
            <a:spLocks noGrp="1"/>
          </p:cNvSpPr>
          <p:nvPr>
            <p:ph type="ftr" sz="quarter" idx="15"/>
          </p:nvPr>
        </p:nvSpPr>
        <p:spPr>
          <a:xfrm>
            <a:off x="4457700" y="9872665"/>
            <a:ext cx="12801600" cy="414338"/>
          </a:xfrm>
        </p:spPr>
        <p:txBody>
          <a:bodyPr anchor="ctr">
            <a:normAutofit/>
          </a:bodyPr>
          <a:lstStyle>
            <a:defPPr>
              <a:defRPr lang="fr-FR"/>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pPr>
              <a:spcAft>
                <a:spcPts val="600"/>
              </a:spcAft>
              <a:defRPr/>
            </a:pPr>
            <a:r>
              <a:rPr lang="en-US" sz="2000" noProof="0" dirty="0"/>
              <a:t>Molk SOUGUIR| Molk.souguir@umons.ac.be| ESREL 2025</a:t>
            </a:r>
          </a:p>
        </p:txBody>
      </p:sp>
      <p:pic>
        <p:nvPicPr>
          <p:cNvPr id="13" name="Image 12" descr="Une image contenant Police, Graphique, logo, graphisme&#10;&#10;Description générée automatiquement">
            <a:extLst>
              <a:ext uri="{FF2B5EF4-FFF2-40B4-BE49-F238E27FC236}">
                <a16:creationId xmlns:a16="http://schemas.microsoft.com/office/drawing/2014/main" id="{7CC050D1-07BE-C9CE-5D34-13BF22BBE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143" y="1973639"/>
            <a:ext cx="2084957" cy="849620"/>
          </a:xfrm>
          <a:prstGeom prst="rect">
            <a:avLst/>
          </a:prstGeom>
          <a:noFill/>
        </p:spPr>
      </p:pic>
      <p:sp>
        <p:nvSpPr>
          <p:cNvPr id="2" name="Freeform 5">
            <a:extLst>
              <a:ext uri="{FF2B5EF4-FFF2-40B4-BE49-F238E27FC236}">
                <a16:creationId xmlns:a16="http://schemas.microsoft.com/office/drawing/2014/main" id="{C48EDC15-4C93-B817-C494-BEC234CB1491}"/>
              </a:ext>
            </a:extLst>
          </p:cNvPr>
          <p:cNvSpPr/>
          <p:nvPr/>
        </p:nvSpPr>
        <p:spPr>
          <a:xfrm>
            <a:off x="7799635" y="3107511"/>
            <a:ext cx="2044453" cy="1934614"/>
          </a:xfrm>
          <a:custGeom>
            <a:avLst/>
            <a:gdLst/>
            <a:ahLst/>
            <a:cxnLst/>
            <a:rect l="l" t="t" r="r" b="b"/>
            <a:pathLst>
              <a:path w="3101037" h="3101037">
                <a:moveTo>
                  <a:pt x="0" y="0"/>
                </a:moveTo>
                <a:lnTo>
                  <a:pt x="3101037" y="0"/>
                </a:lnTo>
                <a:lnTo>
                  <a:pt x="3101037" y="3101037"/>
                </a:lnTo>
                <a:lnTo>
                  <a:pt x="0" y="3101037"/>
                </a:lnTo>
                <a:lnTo>
                  <a:pt x="0" y="0"/>
                </a:lnTo>
                <a:close/>
              </a:path>
            </a:pathLst>
          </a:custGeom>
          <a:blipFill>
            <a:blip r:embed="rId4"/>
            <a:stretch>
              <a:fillRect/>
            </a:stretch>
          </a:blipFill>
        </p:spPr>
        <p:txBody>
          <a:bodyPr/>
          <a:lstStyle/>
          <a:p>
            <a:endParaRPr lang="en-US" noProof="0" dirty="0"/>
          </a:p>
        </p:txBody>
      </p:sp>
      <p:sp>
        <p:nvSpPr>
          <p:cNvPr id="4" name="AutoShape 8">
            <a:extLst>
              <a:ext uri="{FF2B5EF4-FFF2-40B4-BE49-F238E27FC236}">
                <a16:creationId xmlns:a16="http://schemas.microsoft.com/office/drawing/2014/main" id="{C03C6A11-3B0F-4319-A3FE-55FC40C90B8A}"/>
              </a:ext>
            </a:extLst>
          </p:cNvPr>
          <p:cNvSpPr/>
          <p:nvPr/>
        </p:nvSpPr>
        <p:spPr>
          <a:xfrm>
            <a:off x="5783580" y="6331499"/>
            <a:ext cx="6492240" cy="0"/>
          </a:xfrm>
          <a:prstGeom prst="line">
            <a:avLst/>
          </a:prstGeom>
          <a:ln w="38100" cap="flat">
            <a:solidFill>
              <a:srgbClr val="000000"/>
            </a:solidFill>
            <a:prstDash val="solid"/>
            <a:headEnd type="none" w="sm" len="sm"/>
            <a:tailEnd type="none" w="sm" len="sm"/>
          </a:ln>
        </p:spPr>
        <p:txBody>
          <a:bodyPr/>
          <a:lstStyle/>
          <a:p>
            <a:endParaRPr lang="en-US" noProof="0" dirty="0"/>
          </a:p>
        </p:txBody>
      </p:sp>
      <p:sp>
        <p:nvSpPr>
          <p:cNvPr id="8" name="TextBox 10">
            <a:extLst>
              <a:ext uri="{FF2B5EF4-FFF2-40B4-BE49-F238E27FC236}">
                <a16:creationId xmlns:a16="http://schemas.microsoft.com/office/drawing/2014/main" id="{4BC23533-1779-8EA2-A050-404B80108325}"/>
              </a:ext>
            </a:extLst>
          </p:cNvPr>
          <p:cNvSpPr txBox="1"/>
          <p:nvPr/>
        </p:nvSpPr>
        <p:spPr>
          <a:xfrm>
            <a:off x="-111753" y="3324060"/>
            <a:ext cx="5577879" cy="1189749"/>
          </a:xfrm>
          <a:prstGeom prst="rect">
            <a:avLst/>
          </a:prstGeom>
        </p:spPr>
        <p:txBody>
          <a:bodyPr wrap="square" lIns="0" tIns="0" rIns="0" bIns="0" rtlCol="0" anchor="t">
            <a:spAutoFit/>
          </a:bodyPr>
          <a:lstStyle/>
          <a:p>
            <a:pPr algn="ctr">
              <a:lnSpc>
                <a:spcPts val="4759"/>
              </a:lnSpc>
            </a:pPr>
            <a:r>
              <a:rPr lang="en-US" sz="3399" noProof="0" dirty="0">
                <a:solidFill>
                  <a:srgbClr val="000000"/>
                </a:solidFill>
                <a:latin typeface="Open Sans"/>
                <a:ea typeface="Open Sans"/>
                <a:cs typeface="Open Sans"/>
                <a:sym typeface="Open Sans"/>
              </a:rPr>
              <a:t>Purchase department</a:t>
            </a:r>
          </a:p>
          <a:p>
            <a:pPr algn="ctr">
              <a:lnSpc>
                <a:spcPts val="4759"/>
              </a:lnSpc>
            </a:pPr>
            <a:endParaRPr lang="en-US" sz="3399" noProof="0" dirty="0">
              <a:solidFill>
                <a:srgbClr val="000000"/>
              </a:solidFill>
              <a:latin typeface="Open Sans"/>
              <a:ea typeface="Open Sans"/>
              <a:cs typeface="Open Sans"/>
              <a:sym typeface="Open Sans"/>
            </a:endParaRPr>
          </a:p>
        </p:txBody>
      </p:sp>
      <p:sp>
        <p:nvSpPr>
          <p:cNvPr id="9" name="TextBox 11">
            <a:extLst>
              <a:ext uri="{FF2B5EF4-FFF2-40B4-BE49-F238E27FC236}">
                <a16:creationId xmlns:a16="http://schemas.microsoft.com/office/drawing/2014/main" id="{AB0EE052-B4FC-DC59-0002-D18918F72050}"/>
              </a:ext>
            </a:extLst>
          </p:cNvPr>
          <p:cNvSpPr txBox="1"/>
          <p:nvPr/>
        </p:nvSpPr>
        <p:spPr>
          <a:xfrm>
            <a:off x="12435585" y="3324059"/>
            <a:ext cx="6110403" cy="1189749"/>
          </a:xfrm>
          <a:prstGeom prst="rect">
            <a:avLst/>
          </a:prstGeom>
        </p:spPr>
        <p:txBody>
          <a:bodyPr wrap="square" lIns="0" tIns="0" rIns="0" bIns="0" rtlCol="0" anchor="t">
            <a:spAutoFit/>
          </a:bodyPr>
          <a:lstStyle/>
          <a:p>
            <a:pPr algn="ctr">
              <a:lnSpc>
                <a:spcPts val="4759"/>
              </a:lnSpc>
            </a:pPr>
            <a:r>
              <a:rPr lang="en-US" sz="3399" noProof="0" dirty="0">
                <a:solidFill>
                  <a:srgbClr val="000000"/>
                </a:solidFill>
                <a:latin typeface="Open Sans"/>
                <a:ea typeface="Open Sans"/>
                <a:cs typeface="Open Sans"/>
                <a:sym typeface="Open Sans"/>
              </a:rPr>
              <a:t>Maintenance department</a:t>
            </a:r>
          </a:p>
          <a:p>
            <a:pPr algn="ctr">
              <a:lnSpc>
                <a:spcPts val="4759"/>
              </a:lnSpc>
            </a:pPr>
            <a:endParaRPr lang="en-US" sz="3399" noProof="0" dirty="0">
              <a:solidFill>
                <a:srgbClr val="000000"/>
              </a:solidFill>
              <a:latin typeface="Open Sans"/>
              <a:ea typeface="Open Sans"/>
              <a:cs typeface="Open Sans"/>
              <a:sym typeface="Open Sans"/>
            </a:endParaRPr>
          </a:p>
        </p:txBody>
      </p:sp>
      <p:sp>
        <p:nvSpPr>
          <p:cNvPr id="15" name="TextBox 9">
            <a:extLst>
              <a:ext uri="{FF2B5EF4-FFF2-40B4-BE49-F238E27FC236}">
                <a16:creationId xmlns:a16="http://schemas.microsoft.com/office/drawing/2014/main" id="{1E791E46-A757-3302-27F6-F2F5622C6227}"/>
              </a:ext>
            </a:extLst>
          </p:cNvPr>
          <p:cNvSpPr txBox="1"/>
          <p:nvPr/>
        </p:nvSpPr>
        <p:spPr>
          <a:xfrm>
            <a:off x="6116895" y="5525654"/>
            <a:ext cx="5771535" cy="1189749"/>
          </a:xfrm>
          <a:prstGeom prst="rect">
            <a:avLst/>
          </a:prstGeom>
        </p:spPr>
        <p:txBody>
          <a:bodyPr wrap="square" lIns="0" tIns="0" rIns="0" bIns="0" rtlCol="0" anchor="t">
            <a:spAutoFit/>
          </a:bodyPr>
          <a:lstStyle/>
          <a:p>
            <a:pPr algn="ctr">
              <a:lnSpc>
                <a:spcPts val="4759"/>
              </a:lnSpc>
            </a:pPr>
            <a:r>
              <a:rPr lang="en-US" sz="3399" noProof="0" dirty="0">
                <a:solidFill>
                  <a:srgbClr val="000000"/>
                </a:solidFill>
                <a:latin typeface="Open Sans"/>
                <a:ea typeface="Open Sans"/>
                <a:cs typeface="Open Sans"/>
                <a:sym typeface="Open Sans"/>
              </a:rPr>
              <a:t>Medical staff</a:t>
            </a:r>
          </a:p>
          <a:p>
            <a:pPr algn="ctr">
              <a:lnSpc>
                <a:spcPts val="4759"/>
              </a:lnSpc>
            </a:pPr>
            <a:endParaRPr lang="en-US" sz="3399" noProof="0" dirty="0">
              <a:solidFill>
                <a:srgbClr val="000000"/>
              </a:solidFill>
              <a:latin typeface="Open Sans"/>
              <a:ea typeface="Open Sans"/>
              <a:cs typeface="Open Sans"/>
              <a:sym typeface="Open Sans"/>
            </a:endParaRPr>
          </a:p>
        </p:txBody>
      </p:sp>
      <p:sp>
        <p:nvSpPr>
          <p:cNvPr id="16" name="TextBox 10">
            <a:extLst>
              <a:ext uri="{FF2B5EF4-FFF2-40B4-BE49-F238E27FC236}">
                <a16:creationId xmlns:a16="http://schemas.microsoft.com/office/drawing/2014/main" id="{03217392-AD80-8874-78E4-0A656EDD150D}"/>
              </a:ext>
            </a:extLst>
          </p:cNvPr>
          <p:cNvSpPr txBox="1"/>
          <p:nvPr/>
        </p:nvSpPr>
        <p:spPr>
          <a:xfrm>
            <a:off x="1155683" y="4924456"/>
            <a:ext cx="5577879" cy="1189749"/>
          </a:xfrm>
          <a:prstGeom prst="rect">
            <a:avLst/>
          </a:prstGeom>
        </p:spPr>
        <p:txBody>
          <a:bodyPr wrap="square" lIns="0" tIns="0" rIns="0" bIns="0" rtlCol="0" anchor="t">
            <a:spAutoFit/>
          </a:bodyPr>
          <a:lstStyle/>
          <a:p>
            <a:pPr algn="ctr">
              <a:lnSpc>
                <a:spcPts val="4759"/>
              </a:lnSpc>
            </a:pPr>
            <a:r>
              <a:rPr lang="en-US" sz="3399" noProof="0" dirty="0">
                <a:solidFill>
                  <a:srgbClr val="000000"/>
                </a:solidFill>
                <a:latin typeface="Open Sans"/>
                <a:ea typeface="Open Sans"/>
                <a:cs typeface="Open Sans"/>
                <a:sym typeface="Open Sans"/>
              </a:rPr>
              <a:t>Infrastructure department</a:t>
            </a:r>
          </a:p>
          <a:p>
            <a:pPr algn="ctr">
              <a:lnSpc>
                <a:spcPts val="4759"/>
              </a:lnSpc>
            </a:pPr>
            <a:endParaRPr lang="en-US" sz="3399" noProof="0" dirty="0">
              <a:solidFill>
                <a:srgbClr val="000000"/>
              </a:solidFill>
              <a:latin typeface="Open Sans"/>
              <a:ea typeface="Open Sans"/>
              <a:cs typeface="Open Sans"/>
              <a:sym typeface="Open Sans"/>
            </a:endParaRPr>
          </a:p>
        </p:txBody>
      </p:sp>
      <p:sp>
        <p:nvSpPr>
          <p:cNvPr id="17" name="TextBox 10">
            <a:extLst>
              <a:ext uri="{FF2B5EF4-FFF2-40B4-BE49-F238E27FC236}">
                <a16:creationId xmlns:a16="http://schemas.microsoft.com/office/drawing/2014/main" id="{81B07322-F917-1908-9E82-B89E8EFA64F4}"/>
              </a:ext>
            </a:extLst>
          </p:cNvPr>
          <p:cNvSpPr txBox="1"/>
          <p:nvPr/>
        </p:nvSpPr>
        <p:spPr>
          <a:xfrm>
            <a:off x="10858500" y="4924456"/>
            <a:ext cx="5577879" cy="1189749"/>
          </a:xfrm>
          <a:prstGeom prst="rect">
            <a:avLst/>
          </a:prstGeom>
        </p:spPr>
        <p:txBody>
          <a:bodyPr wrap="square" lIns="0" tIns="0" rIns="0" bIns="0" rtlCol="0" anchor="t">
            <a:spAutoFit/>
          </a:bodyPr>
          <a:lstStyle/>
          <a:p>
            <a:pPr algn="ctr">
              <a:lnSpc>
                <a:spcPts val="4759"/>
              </a:lnSpc>
            </a:pPr>
            <a:r>
              <a:rPr lang="en-US" sz="3399" noProof="0" dirty="0">
                <a:solidFill>
                  <a:srgbClr val="000000"/>
                </a:solidFill>
                <a:latin typeface="Open Sans"/>
                <a:ea typeface="Open Sans"/>
                <a:cs typeface="Open Sans"/>
                <a:sym typeface="Open Sans"/>
              </a:rPr>
              <a:t>IT department</a:t>
            </a:r>
          </a:p>
          <a:p>
            <a:pPr algn="ctr">
              <a:lnSpc>
                <a:spcPts val="4759"/>
              </a:lnSpc>
            </a:pPr>
            <a:endParaRPr lang="en-US" sz="3399" noProof="0" dirty="0">
              <a:solidFill>
                <a:srgbClr val="000000"/>
              </a:solidFill>
              <a:latin typeface="Open Sans"/>
              <a:ea typeface="Open Sans"/>
              <a:cs typeface="Open Sans"/>
              <a:sym typeface="Open Sans"/>
            </a:endParaRPr>
          </a:p>
        </p:txBody>
      </p:sp>
      <p:sp>
        <p:nvSpPr>
          <p:cNvPr id="18" name="TextBox 9">
            <a:extLst>
              <a:ext uri="{FF2B5EF4-FFF2-40B4-BE49-F238E27FC236}">
                <a16:creationId xmlns:a16="http://schemas.microsoft.com/office/drawing/2014/main" id="{3EDCAAFC-CD14-CDA5-DB0F-881F0D9AECC5}"/>
              </a:ext>
            </a:extLst>
          </p:cNvPr>
          <p:cNvSpPr txBox="1"/>
          <p:nvPr/>
        </p:nvSpPr>
        <p:spPr>
          <a:xfrm>
            <a:off x="2811932" y="6800195"/>
            <a:ext cx="5943296" cy="1189749"/>
          </a:xfrm>
          <a:prstGeom prst="rect">
            <a:avLst/>
          </a:prstGeom>
        </p:spPr>
        <p:txBody>
          <a:bodyPr wrap="square" lIns="0" tIns="0" rIns="0" bIns="0" rtlCol="0" anchor="t">
            <a:spAutoFit/>
          </a:bodyPr>
          <a:lstStyle/>
          <a:p>
            <a:pPr algn="ctr">
              <a:lnSpc>
                <a:spcPts val="4759"/>
              </a:lnSpc>
            </a:pPr>
            <a:r>
              <a:rPr lang="en-US" sz="3000" noProof="0" dirty="0">
                <a:solidFill>
                  <a:srgbClr val="000000"/>
                </a:solidFill>
                <a:latin typeface="Open Sans"/>
                <a:ea typeface="Open Sans"/>
                <a:cs typeface="Open Sans"/>
                <a:sym typeface="Open Sans"/>
              </a:rPr>
              <a:t>The criteria (from literature)</a:t>
            </a:r>
          </a:p>
          <a:p>
            <a:pPr algn="ctr">
              <a:lnSpc>
                <a:spcPts val="4759"/>
              </a:lnSpc>
            </a:pPr>
            <a:endParaRPr lang="en-US" sz="3399" noProof="0" dirty="0">
              <a:solidFill>
                <a:srgbClr val="000000"/>
              </a:solidFill>
              <a:latin typeface="Open Sans"/>
              <a:ea typeface="Open Sans"/>
              <a:cs typeface="Open Sans"/>
              <a:sym typeface="Open Sans"/>
            </a:endParaRPr>
          </a:p>
        </p:txBody>
      </p:sp>
      <p:sp>
        <p:nvSpPr>
          <p:cNvPr id="19" name="TextBox 9">
            <a:extLst>
              <a:ext uri="{FF2B5EF4-FFF2-40B4-BE49-F238E27FC236}">
                <a16:creationId xmlns:a16="http://schemas.microsoft.com/office/drawing/2014/main" id="{9CC54DBB-ECC5-D1B9-3121-A253DF54C816}"/>
              </a:ext>
            </a:extLst>
          </p:cNvPr>
          <p:cNvSpPr txBox="1"/>
          <p:nvPr/>
        </p:nvSpPr>
        <p:spPr>
          <a:xfrm>
            <a:off x="2775843" y="7576313"/>
            <a:ext cx="5943296" cy="1189749"/>
          </a:xfrm>
          <a:prstGeom prst="rect">
            <a:avLst/>
          </a:prstGeom>
        </p:spPr>
        <p:txBody>
          <a:bodyPr wrap="square" lIns="0" tIns="0" rIns="0" bIns="0" rtlCol="0" anchor="t">
            <a:spAutoFit/>
          </a:bodyPr>
          <a:lstStyle/>
          <a:p>
            <a:pPr algn="ctr">
              <a:lnSpc>
                <a:spcPts val="4759"/>
              </a:lnSpc>
            </a:pPr>
            <a:r>
              <a:rPr lang="en-US" sz="3000" noProof="0" dirty="0">
                <a:solidFill>
                  <a:srgbClr val="000000"/>
                </a:solidFill>
                <a:latin typeface="Open Sans"/>
                <a:ea typeface="Open Sans"/>
                <a:cs typeface="Open Sans"/>
                <a:sym typeface="Open Sans"/>
              </a:rPr>
              <a:t>Decision alternatives</a:t>
            </a:r>
          </a:p>
          <a:p>
            <a:pPr algn="ctr">
              <a:lnSpc>
                <a:spcPts val="4759"/>
              </a:lnSpc>
            </a:pPr>
            <a:endParaRPr lang="en-US" sz="3399" noProof="0" dirty="0">
              <a:solidFill>
                <a:srgbClr val="000000"/>
              </a:solidFill>
              <a:latin typeface="Open Sans"/>
              <a:ea typeface="Open Sans"/>
              <a:cs typeface="Open Sans"/>
              <a:sym typeface="Open Sans"/>
            </a:endParaRPr>
          </a:p>
        </p:txBody>
      </p:sp>
      <p:sp>
        <p:nvSpPr>
          <p:cNvPr id="20" name="TextBox 9">
            <a:extLst>
              <a:ext uri="{FF2B5EF4-FFF2-40B4-BE49-F238E27FC236}">
                <a16:creationId xmlns:a16="http://schemas.microsoft.com/office/drawing/2014/main" id="{49CD298E-5892-38CF-12A9-6D7D77567EEB}"/>
              </a:ext>
            </a:extLst>
          </p:cNvPr>
          <p:cNvSpPr txBox="1"/>
          <p:nvPr/>
        </p:nvSpPr>
        <p:spPr>
          <a:xfrm>
            <a:off x="2677186" y="8374207"/>
            <a:ext cx="5943296" cy="1189749"/>
          </a:xfrm>
          <a:prstGeom prst="rect">
            <a:avLst/>
          </a:prstGeom>
        </p:spPr>
        <p:txBody>
          <a:bodyPr wrap="square" lIns="0" tIns="0" rIns="0" bIns="0" rtlCol="0" anchor="t">
            <a:spAutoFit/>
          </a:bodyPr>
          <a:lstStyle/>
          <a:p>
            <a:pPr algn="ctr">
              <a:lnSpc>
                <a:spcPts val="4759"/>
              </a:lnSpc>
            </a:pPr>
            <a:r>
              <a:rPr lang="en-US" sz="3000" noProof="0" dirty="0">
                <a:solidFill>
                  <a:srgbClr val="000000"/>
                </a:solidFill>
                <a:latin typeface="Open Sans"/>
                <a:ea typeface="Open Sans"/>
                <a:cs typeface="Open Sans"/>
                <a:sym typeface="Open Sans"/>
              </a:rPr>
              <a:t>Methodology</a:t>
            </a:r>
          </a:p>
          <a:p>
            <a:pPr algn="ctr">
              <a:lnSpc>
                <a:spcPts val="4759"/>
              </a:lnSpc>
            </a:pPr>
            <a:endParaRPr lang="en-US" sz="3399" noProof="0" dirty="0">
              <a:solidFill>
                <a:srgbClr val="000000"/>
              </a:solidFill>
              <a:latin typeface="Open Sans"/>
              <a:ea typeface="Open Sans"/>
              <a:cs typeface="Open Sans"/>
              <a:sym typeface="Open Sans"/>
            </a:endParaRPr>
          </a:p>
        </p:txBody>
      </p:sp>
      <p:sp>
        <p:nvSpPr>
          <p:cNvPr id="21" name="Accolade ouvrante 20">
            <a:extLst>
              <a:ext uri="{FF2B5EF4-FFF2-40B4-BE49-F238E27FC236}">
                <a16:creationId xmlns:a16="http://schemas.microsoft.com/office/drawing/2014/main" id="{EA04DE4E-59C1-1363-E24B-1FC56A93210F}"/>
              </a:ext>
            </a:extLst>
          </p:cNvPr>
          <p:cNvSpPr/>
          <p:nvPr/>
        </p:nvSpPr>
        <p:spPr>
          <a:xfrm>
            <a:off x="2739754" y="6800195"/>
            <a:ext cx="453151" cy="2328815"/>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noProof="0" dirty="0"/>
          </a:p>
        </p:txBody>
      </p:sp>
      <p:sp>
        <p:nvSpPr>
          <p:cNvPr id="23" name="ZoneTexte 22">
            <a:extLst>
              <a:ext uri="{FF2B5EF4-FFF2-40B4-BE49-F238E27FC236}">
                <a16:creationId xmlns:a16="http://schemas.microsoft.com/office/drawing/2014/main" id="{5A577A73-05C5-F051-7398-CAD9CC83B1E8}"/>
              </a:ext>
            </a:extLst>
          </p:cNvPr>
          <p:cNvSpPr txBox="1"/>
          <p:nvPr/>
        </p:nvSpPr>
        <p:spPr>
          <a:xfrm>
            <a:off x="-269404" y="7115807"/>
            <a:ext cx="3462309" cy="1693889"/>
          </a:xfrm>
          <a:prstGeom prst="rect">
            <a:avLst/>
          </a:prstGeom>
        </p:spPr>
        <p:txBody>
          <a:bodyPr vert="horz" wrap="square" lIns="91440" tIns="45720" rIns="91440" bIns="45720" rtlCol="0">
            <a:normAutofit lnSpcReduction="10000"/>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6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For a</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6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 previous </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en-US" sz="3600" b="1" i="0" u="none" strike="noStrike" kern="1200" cap="none" spc="0" normalizeH="0" baseline="0" noProof="0" dirty="0">
                <a:ln>
                  <a:noFill/>
                </a:ln>
                <a:effectLst/>
                <a:uLnTx/>
                <a:uFillTx/>
                <a:latin typeface="Calibri" pitchFamily="34" charset="0"/>
                <a:ea typeface="Calibri" pitchFamily="34" charset="0"/>
                <a:cs typeface="Times New Roman" pitchFamily="18" charset="0"/>
              </a:rPr>
              <a:t>model</a:t>
            </a:r>
          </a:p>
        </p:txBody>
      </p:sp>
      <p:pic>
        <p:nvPicPr>
          <p:cNvPr id="25" name="Graphique 24" descr="Coche avec un remplissage uni">
            <a:extLst>
              <a:ext uri="{FF2B5EF4-FFF2-40B4-BE49-F238E27FC236}">
                <a16:creationId xmlns:a16="http://schemas.microsoft.com/office/drawing/2014/main" id="{693F665B-3901-81B8-C77A-30244D67D7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4661" y="6650418"/>
            <a:ext cx="914400" cy="914400"/>
          </a:xfrm>
          <a:prstGeom prst="rect">
            <a:avLst/>
          </a:prstGeom>
        </p:spPr>
      </p:pic>
      <p:pic>
        <p:nvPicPr>
          <p:cNvPr id="26" name="Graphique 25" descr="Coche avec un remplissage uni">
            <a:extLst>
              <a:ext uri="{FF2B5EF4-FFF2-40B4-BE49-F238E27FC236}">
                <a16:creationId xmlns:a16="http://schemas.microsoft.com/office/drawing/2014/main" id="{14F28BF2-ED25-758A-2E6F-6254BF0E1C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2325" y="7448312"/>
            <a:ext cx="914400" cy="914400"/>
          </a:xfrm>
          <a:prstGeom prst="rect">
            <a:avLst/>
          </a:prstGeom>
        </p:spPr>
      </p:pic>
      <p:pic>
        <p:nvPicPr>
          <p:cNvPr id="27" name="Graphique 26" descr="Coche avec un remplissage uni">
            <a:extLst>
              <a:ext uri="{FF2B5EF4-FFF2-40B4-BE49-F238E27FC236}">
                <a16:creationId xmlns:a16="http://schemas.microsoft.com/office/drawing/2014/main" id="{4A57A115-4A5D-4A22-1A8B-67BAC9D476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9984" y="8285041"/>
            <a:ext cx="914400" cy="914400"/>
          </a:xfrm>
          <a:prstGeom prst="rect">
            <a:avLst/>
          </a:prstGeom>
        </p:spPr>
      </p:pic>
      <p:sp>
        <p:nvSpPr>
          <p:cNvPr id="28" name="Flèche : droite 27">
            <a:extLst>
              <a:ext uri="{FF2B5EF4-FFF2-40B4-BE49-F238E27FC236}">
                <a16:creationId xmlns:a16="http://schemas.microsoft.com/office/drawing/2014/main" id="{29DED143-7804-8532-E7ED-0197B1FFA0ED}"/>
              </a:ext>
            </a:extLst>
          </p:cNvPr>
          <p:cNvSpPr/>
          <p:nvPr/>
        </p:nvSpPr>
        <p:spPr>
          <a:xfrm>
            <a:off x="10143282" y="6868654"/>
            <a:ext cx="1383545" cy="5630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Box 9">
            <a:extLst>
              <a:ext uri="{FF2B5EF4-FFF2-40B4-BE49-F238E27FC236}">
                <a16:creationId xmlns:a16="http://schemas.microsoft.com/office/drawing/2014/main" id="{F476A6E7-8A43-4917-8D57-13FD4ADB8874}"/>
              </a:ext>
            </a:extLst>
          </p:cNvPr>
          <p:cNvSpPr txBox="1"/>
          <p:nvPr/>
        </p:nvSpPr>
        <p:spPr>
          <a:xfrm>
            <a:off x="12227857" y="6833870"/>
            <a:ext cx="5943296" cy="3036409"/>
          </a:xfrm>
          <a:prstGeom prst="rect">
            <a:avLst/>
          </a:prstGeom>
        </p:spPr>
        <p:txBody>
          <a:bodyPr wrap="square" lIns="0" tIns="0" rIns="0" bIns="0" rtlCol="0" anchor="t">
            <a:spAutoFit/>
          </a:bodyPr>
          <a:lstStyle/>
          <a:p>
            <a:pPr>
              <a:lnSpc>
                <a:spcPts val="4759"/>
              </a:lnSpc>
            </a:pPr>
            <a:r>
              <a:rPr lang="en-US" sz="3600" noProof="0" dirty="0">
                <a:solidFill>
                  <a:srgbClr val="000000"/>
                </a:solidFill>
                <a:latin typeface="Open Sans"/>
                <a:ea typeface="Open Sans"/>
                <a:cs typeface="Open Sans"/>
                <a:sym typeface="Open Sans"/>
              </a:rPr>
              <a:t>Suggesting :</a:t>
            </a:r>
          </a:p>
          <a:p>
            <a:pPr marL="457200" indent="-457200">
              <a:lnSpc>
                <a:spcPts val="4759"/>
              </a:lnSpc>
              <a:buFont typeface="Arial" panose="020B0604020202020204" pitchFamily="34" charset="0"/>
              <a:buChar char="•"/>
            </a:pPr>
            <a:r>
              <a:rPr lang="en-US" sz="3000" noProof="0" dirty="0">
                <a:solidFill>
                  <a:srgbClr val="000000"/>
                </a:solidFill>
                <a:latin typeface="Open Sans"/>
                <a:ea typeface="Open Sans"/>
                <a:cs typeface="Open Sans"/>
                <a:sym typeface="Open Sans"/>
              </a:rPr>
              <a:t>Other criteria</a:t>
            </a:r>
          </a:p>
          <a:p>
            <a:pPr marL="457200" indent="-457200">
              <a:lnSpc>
                <a:spcPts val="4759"/>
              </a:lnSpc>
              <a:buFont typeface="Arial" panose="020B0604020202020204" pitchFamily="34" charset="0"/>
              <a:buChar char="•"/>
            </a:pPr>
            <a:r>
              <a:rPr lang="en-US" sz="3000" noProof="0" dirty="0">
                <a:solidFill>
                  <a:srgbClr val="000000"/>
                </a:solidFill>
                <a:latin typeface="Open Sans"/>
                <a:ea typeface="Open Sans"/>
                <a:cs typeface="Open Sans"/>
                <a:sym typeface="Open Sans"/>
              </a:rPr>
              <a:t>Other applications for the MCDA methods in a hospital</a:t>
            </a:r>
          </a:p>
          <a:p>
            <a:pPr marL="457200" indent="-457200" algn="ctr">
              <a:lnSpc>
                <a:spcPts val="4759"/>
              </a:lnSpc>
              <a:buFont typeface="Arial" panose="020B0604020202020204" pitchFamily="34" charset="0"/>
              <a:buChar char="•"/>
            </a:pPr>
            <a:endParaRPr lang="en-US" sz="3399" noProof="0" dirty="0">
              <a:solidFill>
                <a:srgbClr val="000000"/>
              </a:solidFill>
              <a:latin typeface="Open Sans"/>
              <a:ea typeface="Open Sans"/>
              <a:cs typeface="Open Sans"/>
              <a:sym typeface="Open Sans"/>
            </a:endParaRPr>
          </a:p>
        </p:txBody>
      </p:sp>
      <p:pic>
        <p:nvPicPr>
          <p:cNvPr id="32" name="Graphique 31" descr="Visage au large sourire avec remplissage solide avec un remplissage uni">
            <a:extLst>
              <a:ext uri="{FF2B5EF4-FFF2-40B4-BE49-F238E27FC236}">
                <a16:creationId xmlns:a16="http://schemas.microsoft.com/office/drawing/2014/main" id="{A26E508A-0F1F-A529-3FB4-B23B7DD167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79179" y="6754247"/>
            <a:ext cx="914400" cy="914400"/>
          </a:xfrm>
          <a:prstGeom prst="rect">
            <a:avLst/>
          </a:prstGeom>
        </p:spPr>
      </p:pic>
    </p:spTree>
    <p:extLst>
      <p:ext uri="{BB962C8B-B14F-4D97-AF65-F5344CB8AC3E}">
        <p14:creationId xmlns:p14="http://schemas.microsoft.com/office/powerpoint/2010/main" val="2345239374"/>
      </p:ext>
    </p:extLst>
  </p:cSld>
  <p:clrMapOvr>
    <a:masterClrMapping/>
  </p:clrMapOvr>
</p:sld>
</file>

<file path=ppt/theme/theme1.xml><?xml version="1.0" encoding="utf-8"?>
<a:theme xmlns:a="http://schemas.openxmlformats.org/drawingml/2006/main" name="Thème Office">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3.xml><?xml version="1.0" encoding="utf-8"?>
<a:theme xmlns:a="http://schemas.openxmlformats.org/drawingml/2006/main" name="UMONS">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ormAutofit/>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000" b="0" i="0" u="none" strike="noStrike" kern="1200" cap="none" spc="0" normalizeH="0" baseline="0" noProof="0" dirty="0" smtClean="0">
            <a:ln>
              <a:noFill/>
            </a:ln>
            <a:solidFill>
              <a:schemeClr val="tx1">
                <a:lumMod val="85000"/>
                <a:lumOff val="15000"/>
              </a:schemeClr>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38E29610F9FA429A1C0550AB83E48A" ma:contentTypeVersion="12" ma:contentTypeDescription="Crée un document." ma:contentTypeScope="" ma:versionID="ec92e050bba3ea065c528f3cf605667d">
  <xsd:schema xmlns:xsd="http://www.w3.org/2001/XMLSchema" xmlns:xs="http://www.w3.org/2001/XMLSchema" xmlns:p="http://schemas.microsoft.com/office/2006/metadata/properties" xmlns:ns2="8ffbb994-e5f5-425a-bbd1-7b905995e1a2" xmlns:ns3="ba2e87e6-c970-4bd3-bc62-4caafbe9b9d3" targetNamespace="http://schemas.microsoft.com/office/2006/metadata/properties" ma:root="true" ma:fieldsID="986709712a7cde85bb45ee27d6489e26" ns2:_="" ns3:_="">
    <xsd:import namespace="8ffbb994-e5f5-425a-bbd1-7b905995e1a2"/>
    <xsd:import namespace="ba2e87e6-c970-4bd3-bc62-4caafbe9b9d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bb994-e5f5-425a-bbd1-7b905995e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9011953a-c381-489f-99f2-2153285bf29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2e87e6-c970-4bd3-bc62-4caafbe9b9d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7dd1369-8aa5-40e1-b19b-a9f68dc33d79}" ma:internalName="TaxCatchAll" ma:showField="CatchAllData" ma:web="ba2e87e6-c970-4bd3-bc62-4caafbe9b9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a2e87e6-c970-4bd3-bc62-4caafbe9b9d3" xsi:nil="true"/>
    <lcf76f155ced4ddcb4097134ff3c332f xmlns="8ffbb994-e5f5-425a-bbd1-7b905995e1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D5EC66-4A29-4813-ACAA-885EF87C9609}">
  <ds:schemaRefs>
    <ds:schemaRef ds:uri="http://schemas.microsoft.com/sharepoint/v3/contenttype/forms"/>
  </ds:schemaRefs>
</ds:datastoreItem>
</file>

<file path=customXml/itemProps2.xml><?xml version="1.0" encoding="utf-8"?>
<ds:datastoreItem xmlns:ds="http://schemas.openxmlformats.org/officeDocument/2006/customXml" ds:itemID="{2E7EBCF1-4B9B-4542-9149-F090975D0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fbb994-e5f5-425a-bbd1-7b905995e1a2"/>
    <ds:schemaRef ds:uri="ba2e87e6-c970-4bd3-bc62-4caafbe9b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062213-49E7-424C-A2B8-270CC82107C1}">
  <ds:schemaRefs>
    <ds:schemaRef ds:uri="http://schemas.microsoft.com/office/infopath/2007/PartnerControls"/>
    <ds:schemaRef ds:uri="http://schemas.microsoft.com/office/2006/metadata/properties"/>
    <ds:schemaRef ds:uri="http://purl.org/dc/elements/1.1/"/>
    <ds:schemaRef ds:uri="http://purl.org/dc/dcmitype/"/>
    <ds:schemaRef ds:uri="http://www.w3.org/XML/1998/namespace"/>
    <ds:schemaRef ds:uri="http://schemas.microsoft.com/office/2006/documentManagement/types"/>
    <ds:schemaRef ds:uri="ba2e87e6-c970-4bd3-bc62-4caafbe9b9d3"/>
    <ds:schemaRef ds:uri="http://schemas.openxmlformats.org/package/2006/metadata/core-properties"/>
    <ds:schemaRef ds:uri="8ffbb994-e5f5-425a-bbd1-7b905995e1a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27265</TotalTime>
  <Words>4656</Words>
  <Application>Microsoft Office PowerPoint</Application>
  <PresentationFormat>Personnalisé</PresentationFormat>
  <Paragraphs>963</Paragraphs>
  <Slides>46</Slides>
  <Notes>13</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46</vt:i4>
      </vt:variant>
    </vt:vector>
  </HeadingPairs>
  <TitlesOfParts>
    <vt:vector size="60" baseType="lpstr">
      <vt:lpstr>Calibri</vt:lpstr>
      <vt:lpstr>Arial</vt:lpstr>
      <vt:lpstr>Barlow Bold</vt:lpstr>
      <vt:lpstr>Cambria Math</vt:lpstr>
      <vt:lpstr>Barlow Medium</vt:lpstr>
      <vt:lpstr>Aptos Narrow</vt:lpstr>
      <vt:lpstr>Open Sans Bold</vt:lpstr>
      <vt:lpstr>Aptos</vt:lpstr>
      <vt:lpstr>Open Sans</vt:lpstr>
      <vt:lpstr>Wingdings</vt:lpstr>
      <vt:lpstr>Aharoni</vt:lpstr>
      <vt:lpstr>Thème Office</vt:lpstr>
      <vt:lpstr>Thème Office</vt:lpstr>
      <vt:lpstr>UMONS</vt:lpstr>
      <vt:lpstr>A Multi-Criteria Decision Analysis Framework for Asset Management of Medical Equipment in Crisis Context </vt:lpstr>
      <vt:lpstr>Research goals</vt:lpstr>
      <vt:lpstr>Introduction</vt:lpstr>
      <vt:lpstr>Introduction</vt:lpstr>
      <vt:lpstr>Introduction</vt:lpstr>
      <vt:lpstr>Introduction</vt:lpstr>
      <vt:lpstr>Présentation PowerPoint</vt:lpstr>
      <vt:lpstr>Multicriteria Decision Analysis</vt:lpstr>
      <vt:lpstr>Validation of MCDA approach by CHwapi</vt:lpstr>
      <vt:lpstr>Medical equipment management</vt:lpstr>
      <vt:lpstr>Présentation PowerPoint</vt:lpstr>
      <vt:lpstr>Présentation PowerPoint</vt:lpstr>
      <vt:lpstr>Présentation PowerPoint</vt:lpstr>
      <vt:lpstr>Case study: Medical Intensive care unit ventilators</vt:lpstr>
      <vt:lpstr>Decision Alternatives</vt:lpstr>
      <vt:lpstr>Présentation PowerPoint</vt:lpstr>
      <vt:lpstr>Présentation PowerPoint</vt:lpstr>
      <vt:lpstr>Présentation PowerPoint</vt:lpstr>
      <vt:lpstr>Criteria</vt:lpstr>
      <vt:lpstr>Criteria evaluation: Cost calculation</vt:lpstr>
      <vt:lpstr>Criteria evaluation: Cost calculation</vt:lpstr>
      <vt:lpstr>Patient safety criterion evaluation </vt:lpstr>
      <vt:lpstr>Uniformity criterion evaluation </vt:lpstr>
      <vt:lpstr>Technology and clinical features criterion evaluation </vt:lpstr>
      <vt:lpstr>Procurement and logistics criterion evaluation </vt:lpstr>
      <vt:lpstr>Staff satisfaction criterion evaluation </vt:lpstr>
      <vt:lpstr>Application</vt:lpstr>
      <vt:lpstr>Results</vt:lpstr>
      <vt:lpstr>Application</vt:lpstr>
      <vt:lpstr>Results</vt:lpstr>
      <vt:lpstr>Results interpretation</vt:lpstr>
      <vt:lpstr>Crisis situation</vt:lpstr>
      <vt:lpstr>Application</vt:lpstr>
      <vt:lpstr>Effect of a crisis on decision making</vt:lpstr>
      <vt:lpstr>Results</vt:lpstr>
      <vt:lpstr>Application</vt:lpstr>
      <vt:lpstr>Results</vt:lpstr>
      <vt:lpstr>Results interpretation</vt:lpstr>
      <vt:lpstr>Results interpretation</vt:lpstr>
      <vt:lpstr>Conclusion</vt:lpstr>
      <vt:lpstr>Perspectives</vt:lpstr>
      <vt:lpstr>Présentation PowerPoint</vt:lpstr>
      <vt:lpstr>Présentation PowerPoint</vt:lpstr>
      <vt:lpstr>Présentation PowerPoint</vt:lpstr>
      <vt:lpstr>Criteria evaluation: Cost calculation</vt:lpstr>
      <vt:lpstr>Cost calculation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White and Yellow Commercial Real Estate / Property Listing Slideshow Video</dc:title>
  <dc:creator>Molk SOUGUIR</dc:creator>
  <cp:lastModifiedBy>Molk SOUGUIR</cp:lastModifiedBy>
  <cp:revision>5</cp:revision>
  <dcterms:created xsi:type="dcterms:W3CDTF">2006-08-16T00:00:00Z</dcterms:created>
  <dcterms:modified xsi:type="dcterms:W3CDTF">2025-09-12T08:48:29Z</dcterms:modified>
  <dc:identifier>DAGgwnnqr10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0x0101007A38E29610F9FA429A1C0550AB83E48A</vt:lpwstr>
  </property>
  <property fmtid="{D5CDD505-2E9C-101B-9397-08002B2CF9AE}" pid="3" name="MediaServiceImageTags">
    <vt:lpwstr/>
  </property>
</Properties>
</file>