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270" r:id="rId6"/>
    <p:sldId id="266" r:id="rId7"/>
    <p:sldId id="290" r:id="rId8"/>
    <p:sldId id="276" r:id="rId9"/>
    <p:sldId id="271" r:id="rId10"/>
    <p:sldId id="277" r:id="rId11"/>
    <p:sldId id="280" r:id="rId12"/>
    <p:sldId id="279" r:id="rId13"/>
    <p:sldId id="281" r:id="rId14"/>
    <p:sldId id="282" r:id="rId15"/>
    <p:sldId id="283" r:id="rId16"/>
    <p:sldId id="284" r:id="rId17"/>
    <p:sldId id="286" r:id="rId18"/>
    <p:sldId id="278" r:id="rId19"/>
    <p:sldId id="285" r:id="rId20"/>
    <p:sldId id="288" r:id="rId21"/>
    <p:sldId id="289" r:id="rId22"/>
    <p:sldId id="274" r:id="rId23"/>
    <p:sldId id="263" r:id="rId24"/>
    <p:sldId id="273" r:id="rId25"/>
    <p:sldId id="275"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C9"/>
    <a:srgbClr val="EB6B7D"/>
    <a:srgbClr val="A70240"/>
    <a:srgbClr val="D96278"/>
    <a:srgbClr val="8C0067"/>
    <a:srgbClr val="0542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83" autoAdjust="0"/>
    <p:restoredTop sz="94705"/>
  </p:normalViewPr>
  <p:slideViewPr>
    <p:cSldViewPr snapToGrid="0">
      <p:cViewPr varScale="1">
        <p:scale>
          <a:sx n="108" d="100"/>
          <a:sy n="108" d="100"/>
        </p:scale>
        <p:origin x="776"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CF362E-A528-8F47-9963-E1541B1387B2}" type="doc">
      <dgm:prSet loTypeId="urn:microsoft.com/office/officeart/2005/8/layout/vProcess5" loCatId="" qsTypeId="urn:microsoft.com/office/officeart/2005/8/quickstyle/simple1" qsCatId="simple" csTypeId="urn:microsoft.com/office/officeart/2005/8/colors/accent0_3" csCatId="mainScheme" phldr="1"/>
      <dgm:spPr/>
      <dgm:t>
        <a:bodyPr/>
        <a:lstStyle/>
        <a:p>
          <a:endParaRPr lang="fr-CA"/>
        </a:p>
      </dgm:t>
    </dgm:pt>
    <dgm:pt modelId="{287CF023-AE48-034C-AA6C-6B4DBE430C10}">
      <dgm:prSet phldrT="[Texte]"/>
      <dgm:spPr/>
      <dgm:t>
        <a:bodyPr/>
        <a:lstStyle/>
        <a:p>
          <a:pPr rtl="0"/>
          <a:r>
            <a:rPr lang="fr-CA" dirty="0"/>
            <a:t>Étape 1: </a:t>
          </a:r>
          <a:r>
            <a:rPr lang="fr-FR" dirty="0">
              <a:latin typeface="Calibri" panose="020F0502020204030204"/>
            </a:rPr>
            <a:t>Création d'une banque de questions</a:t>
          </a:r>
          <a:endParaRPr lang="en-US" dirty="0">
            <a:latin typeface="Calibri" panose="020F0502020204030204"/>
          </a:endParaRPr>
        </a:p>
      </dgm:t>
    </dgm:pt>
    <dgm:pt modelId="{B48D8C8D-7D94-6E4E-8B51-6EBE32D7AA60}" type="parTrans" cxnId="{0E40CEC0-5357-D444-9570-544792187DC1}">
      <dgm:prSet/>
      <dgm:spPr/>
      <dgm:t>
        <a:bodyPr/>
        <a:lstStyle/>
        <a:p>
          <a:endParaRPr lang="fr-CA"/>
        </a:p>
      </dgm:t>
    </dgm:pt>
    <dgm:pt modelId="{2CEBF96E-A866-984F-A674-1ED14DC22ECB}" type="sibTrans" cxnId="{0E40CEC0-5357-D444-9570-544792187DC1}">
      <dgm:prSet/>
      <dgm:spPr/>
      <dgm:t>
        <a:bodyPr/>
        <a:lstStyle/>
        <a:p>
          <a:endParaRPr lang="fr-CA"/>
        </a:p>
      </dgm:t>
    </dgm:pt>
    <dgm:pt modelId="{FC10F024-FEFB-D24F-940F-040FAB2D0565}">
      <dgm:prSet phldrT="[Texte]"/>
      <dgm:spPr/>
      <dgm:t>
        <a:bodyPr/>
        <a:lstStyle/>
        <a:p>
          <a:pPr rtl="0"/>
          <a:r>
            <a:rPr lang="fr-CA"/>
            <a:t>Étape 2: </a:t>
          </a:r>
          <a:r>
            <a:rPr lang="fr-FR">
              <a:latin typeface="Calibri" panose="020F0502020204030204"/>
            </a:rPr>
            <a:t>Création des personnages (processus d'entrevue)</a:t>
          </a:r>
          <a:endParaRPr lang="fr-FR"/>
        </a:p>
      </dgm:t>
    </dgm:pt>
    <dgm:pt modelId="{F430D290-0935-6B42-A955-62CFEDCE33C0}" type="parTrans" cxnId="{C4DA02DC-9B13-7D45-9623-41923187498F}">
      <dgm:prSet/>
      <dgm:spPr/>
      <dgm:t>
        <a:bodyPr/>
        <a:lstStyle/>
        <a:p>
          <a:endParaRPr lang="fr-CA"/>
        </a:p>
      </dgm:t>
    </dgm:pt>
    <dgm:pt modelId="{994DBFB4-00E5-654D-A402-739C2AB2C598}" type="sibTrans" cxnId="{C4DA02DC-9B13-7D45-9623-41923187498F}">
      <dgm:prSet/>
      <dgm:spPr/>
      <dgm:t>
        <a:bodyPr/>
        <a:lstStyle/>
        <a:p>
          <a:endParaRPr lang="fr-CA"/>
        </a:p>
      </dgm:t>
    </dgm:pt>
    <dgm:pt modelId="{1E43E735-9EAE-D14C-AC94-1D4AF25D7AFA}">
      <dgm:prSet phldrT="[Texte]"/>
      <dgm:spPr/>
      <dgm:t>
        <a:bodyPr/>
        <a:lstStyle/>
        <a:p>
          <a:pPr rtl="0"/>
          <a:r>
            <a:rPr lang="fr-CA"/>
            <a:t>Étape 3: </a:t>
          </a:r>
          <a:r>
            <a:rPr lang="fr-FR">
              <a:latin typeface="Calibri" panose="020F0502020204030204"/>
            </a:rPr>
            <a:t>Programmation </a:t>
          </a:r>
          <a:r>
            <a:rPr lang="fr-FR"/>
            <a:t>de </a:t>
          </a:r>
          <a:r>
            <a:rPr lang="fr-FR">
              <a:latin typeface="Calibri" panose="020F0502020204030204"/>
            </a:rPr>
            <a:t>l'AVA</a:t>
          </a:r>
          <a:endParaRPr lang="en-US">
            <a:latin typeface="Calibri" panose="020F0502020204030204"/>
          </a:endParaRPr>
        </a:p>
      </dgm:t>
    </dgm:pt>
    <dgm:pt modelId="{847F92CB-C7A0-1A46-BEF3-EEACCD28B5DE}" type="parTrans" cxnId="{01295C1F-BB48-4A4E-A73B-1459A17DADB8}">
      <dgm:prSet/>
      <dgm:spPr/>
      <dgm:t>
        <a:bodyPr/>
        <a:lstStyle/>
        <a:p>
          <a:endParaRPr lang="fr-CA"/>
        </a:p>
      </dgm:t>
    </dgm:pt>
    <dgm:pt modelId="{7D6DE480-40C7-364F-B7EC-47C74C168147}" type="sibTrans" cxnId="{01295C1F-BB48-4A4E-A73B-1459A17DADB8}">
      <dgm:prSet/>
      <dgm:spPr/>
      <dgm:t>
        <a:bodyPr/>
        <a:lstStyle/>
        <a:p>
          <a:endParaRPr lang="fr-CA"/>
        </a:p>
      </dgm:t>
    </dgm:pt>
    <dgm:pt modelId="{70A90C25-8A2C-440A-959F-58EC2E69FD0C}" type="pres">
      <dgm:prSet presAssocID="{AFCF362E-A528-8F47-9963-E1541B1387B2}" presName="outerComposite" presStyleCnt="0">
        <dgm:presLayoutVars>
          <dgm:chMax val="5"/>
          <dgm:dir/>
          <dgm:resizeHandles val="exact"/>
        </dgm:presLayoutVars>
      </dgm:prSet>
      <dgm:spPr/>
    </dgm:pt>
    <dgm:pt modelId="{12E43ED0-CE84-4364-98DB-3F60915C00A8}" type="pres">
      <dgm:prSet presAssocID="{AFCF362E-A528-8F47-9963-E1541B1387B2}" presName="dummyMaxCanvas" presStyleCnt="0">
        <dgm:presLayoutVars/>
      </dgm:prSet>
      <dgm:spPr/>
    </dgm:pt>
    <dgm:pt modelId="{DF3467E4-F6E5-4FDE-83E4-AF5E469455C8}" type="pres">
      <dgm:prSet presAssocID="{AFCF362E-A528-8F47-9963-E1541B1387B2}" presName="ThreeNodes_1" presStyleLbl="node1" presStyleIdx="0" presStyleCnt="3">
        <dgm:presLayoutVars>
          <dgm:bulletEnabled val="1"/>
        </dgm:presLayoutVars>
      </dgm:prSet>
      <dgm:spPr/>
    </dgm:pt>
    <dgm:pt modelId="{CC9947E4-E43E-47CF-B4AC-406D2A8BEBDC}" type="pres">
      <dgm:prSet presAssocID="{AFCF362E-A528-8F47-9963-E1541B1387B2}" presName="ThreeNodes_2" presStyleLbl="node1" presStyleIdx="1" presStyleCnt="3">
        <dgm:presLayoutVars>
          <dgm:bulletEnabled val="1"/>
        </dgm:presLayoutVars>
      </dgm:prSet>
      <dgm:spPr/>
    </dgm:pt>
    <dgm:pt modelId="{A9BC674E-C5DF-4FF0-B09E-D644415F28C8}" type="pres">
      <dgm:prSet presAssocID="{AFCF362E-A528-8F47-9963-E1541B1387B2}" presName="ThreeNodes_3" presStyleLbl="node1" presStyleIdx="2" presStyleCnt="3">
        <dgm:presLayoutVars>
          <dgm:bulletEnabled val="1"/>
        </dgm:presLayoutVars>
      </dgm:prSet>
      <dgm:spPr/>
    </dgm:pt>
    <dgm:pt modelId="{F757F634-486A-4EE8-905B-D2269AD715A0}" type="pres">
      <dgm:prSet presAssocID="{AFCF362E-A528-8F47-9963-E1541B1387B2}" presName="ThreeConn_1-2" presStyleLbl="fgAccFollowNode1" presStyleIdx="0" presStyleCnt="2">
        <dgm:presLayoutVars>
          <dgm:bulletEnabled val="1"/>
        </dgm:presLayoutVars>
      </dgm:prSet>
      <dgm:spPr/>
    </dgm:pt>
    <dgm:pt modelId="{E65D1802-F99D-4442-B56C-8124C29E5BA1}" type="pres">
      <dgm:prSet presAssocID="{AFCF362E-A528-8F47-9963-E1541B1387B2}" presName="ThreeConn_2-3" presStyleLbl="fgAccFollowNode1" presStyleIdx="1" presStyleCnt="2">
        <dgm:presLayoutVars>
          <dgm:bulletEnabled val="1"/>
        </dgm:presLayoutVars>
      </dgm:prSet>
      <dgm:spPr/>
    </dgm:pt>
    <dgm:pt modelId="{63AAC86B-FA51-4A0C-8900-AB99B09EC6E3}" type="pres">
      <dgm:prSet presAssocID="{AFCF362E-A528-8F47-9963-E1541B1387B2}" presName="ThreeNodes_1_text" presStyleLbl="node1" presStyleIdx="2" presStyleCnt="3">
        <dgm:presLayoutVars>
          <dgm:bulletEnabled val="1"/>
        </dgm:presLayoutVars>
      </dgm:prSet>
      <dgm:spPr/>
    </dgm:pt>
    <dgm:pt modelId="{2A3BEAC1-DD03-40FE-B869-877A86DF90D2}" type="pres">
      <dgm:prSet presAssocID="{AFCF362E-A528-8F47-9963-E1541B1387B2}" presName="ThreeNodes_2_text" presStyleLbl="node1" presStyleIdx="2" presStyleCnt="3">
        <dgm:presLayoutVars>
          <dgm:bulletEnabled val="1"/>
        </dgm:presLayoutVars>
      </dgm:prSet>
      <dgm:spPr/>
    </dgm:pt>
    <dgm:pt modelId="{4B3C00EE-C24D-40FC-8B6E-66B50A3D9177}" type="pres">
      <dgm:prSet presAssocID="{AFCF362E-A528-8F47-9963-E1541B1387B2}" presName="ThreeNodes_3_text" presStyleLbl="node1" presStyleIdx="2" presStyleCnt="3">
        <dgm:presLayoutVars>
          <dgm:bulletEnabled val="1"/>
        </dgm:presLayoutVars>
      </dgm:prSet>
      <dgm:spPr/>
    </dgm:pt>
  </dgm:ptLst>
  <dgm:cxnLst>
    <dgm:cxn modelId="{01295C1F-BB48-4A4E-A73B-1459A17DADB8}" srcId="{AFCF362E-A528-8F47-9963-E1541B1387B2}" destId="{1E43E735-9EAE-D14C-AC94-1D4AF25D7AFA}" srcOrd="2" destOrd="0" parTransId="{847F92CB-C7A0-1A46-BEF3-EEACCD28B5DE}" sibTransId="{7D6DE480-40C7-364F-B7EC-47C74C168147}"/>
    <dgm:cxn modelId="{B0CF4D3F-7F7C-4FE3-85EC-DA7F14CF0DB5}" type="presOf" srcId="{287CF023-AE48-034C-AA6C-6B4DBE430C10}" destId="{63AAC86B-FA51-4A0C-8900-AB99B09EC6E3}" srcOrd="1" destOrd="0" presId="urn:microsoft.com/office/officeart/2005/8/layout/vProcess5"/>
    <dgm:cxn modelId="{9F0ACF47-E927-46E8-A37B-843D015AE66E}" type="presOf" srcId="{FC10F024-FEFB-D24F-940F-040FAB2D0565}" destId="{2A3BEAC1-DD03-40FE-B869-877A86DF90D2}" srcOrd="1" destOrd="0" presId="urn:microsoft.com/office/officeart/2005/8/layout/vProcess5"/>
    <dgm:cxn modelId="{AE903563-E2C9-4845-A2B1-B5636B509AED}" type="presOf" srcId="{FC10F024-FEFB-D24F-940F-040FAB2D0565}" destId="{CC9947E4-E43E-47CF-B4AC-406D2A8BEBDC}" srcOrd="0" destOrd="0" presId="urn:microsoft.com/office/officeart/2005/8/layout/vProcess5"/>
    <dgm:cxn modelId="{2C809F65-F879-4D3B-BA35-60843BB55663}" type="presOf" srcId="{1E43E735-9EAE-D14C-AC94-1D4AF25D7AFA}" destId="{4B3C00EE-C24D-40FC-8B6E-66B50A3D9177}" srcOrd="1" destOrd="0" presId="urn:microsoft.com/office/officeart/2005/8/layout/vProcess5"/>
    <dgm:cxn modelId="{FACE5F7F-E753-47F7-95FA-26C667C3C4CA}" type="presOf" srcId="{AFCF362E-A528-8F47-9963-E1541B1387B2}" destId="{70A90C25-8A2C-440A-959F-58EC2E69FD0C}" srcOrd="0" destOrd="0" presId="urn:microsoft.com/office/officeart/2005/8/layout/vProcess5"/>
    <dgm:cxn modelId="{C6C81AA2-E88E-4C67-96A9-197AAD41A005}" type="presOf" srcId="{1E43E735-9EAE-D14C-AC94-1D4AF25D7AFA}" destId="{A9BC674E-C5DF-4FF0-B09E-D644415F28C8}" srcOrd="0" destOrd="0" presId="urn:microsoft.com/office/officeart/2005/8/layout/vProcess5"/>
    <dgm:cxn modelId="{EB8A48B5-3B9F-4D6B-8360-D710F0B9DCE0}" type="presOf" srcId="{994DBFB4-00E5-654D-A402-739C2AB2C598}" destId="{E65D1802-F99D-4442-B56C-8124C29E5BA1}" srcOrd="0" destOrd="0" presId="urn:microsoft.com/office/officeart/2005/8/layout/vProcess5"/>
    <dgm:cxn modelId="{0E40CEC0-5357-D444-9570-544792187DC1}" srcId="{AFCF362E-A528-8F47-9963-E1541B1387B2}" destId="{287CF023-AE48-034C-AA6C-6B4DBE430C10}" srcOrd="0" destOrd="0" parTransId="{B48D8C8D-7D94-6E4E-8B51-6EBE32D7AA60}" sibTransId="{2CEBF96E-A866-984F-A674-1ED14DC22ECB}"/>
    <dgm:cxn modelId="{3977F1C3-B773-4668-9837-48639B48A498}" type="presOf" srcId="{287CF023-AE48-034C-AA6C-6B4DBE430C10}" destId="{DF3467E4-F6E5-4FDE-83E4-AF5E469455C8}" srcOrd="0" destOrd="0" presId="urn:microsoft.com/office/officeart/2005/8/layout/vProcess5"/>
    <dgm:cxn modelId="{21011ED4-AA50-46CA-BD94-213370BBAB67}" type="presOf" srcId="{2CEBF96E-A866-984F-A674-1ED14DC22ECB}" destId="{F757F634-486A-4EE8-905B-D2269AD715A0}" srcOrd="0" destOrd="0" presId="urn:microsoft.com/office/officeart/2005/8/layout/vProcess5"/>
    <dgm:cxn modelId="{C4DA02DC-9B13-7D45-9623-41923187498F}" srcId="{AFCF362E-A528-8F47-9963-E1541B1387B2}" destId="{FC10F024-FEFB-D24F-940F-040FAB2D0565}" srcOrd="1" destOrd="0" parTransId="{F430D290-0935-6B42-A955-62CFEDCE33C0}" sibTransId="{994DBFB4-00E5-654D-A402-739C2AB2C598}"/>
    <dgm:cxn modelId="{701AAF2C-35DF-4EC7-BEF0-A4838BFED76D}" type="presParOf" srcId="{70A90C25-8A2C-440A-959F-58EC2E69FD0C}" destId="{12E43ED0-CE84-4364-98DB-3F60915C00A8}" srcOrd="0" destOrd="0" presId="urn:microsoft.com/office/officeart/2005/8/layout/vProcess5"/>
    <dgm:cxn modelId="{58F75B44-FCDC-4A61-B989-AE4048F5BB1D}" type="presParOf" srcId="{70A90C25-8A2C-440A-959F-58EC2E69FD0C}" destId="{DF3467E4-F6E5-4FDE-83E4-AF5E469455C8}" srcOrd="1" destOrd="0" presId="urn:microsoft.com/office/officeart/2005/8/layout/vProcess5"/>
    <dgm:cxn modelId="{B5B5F1D0-B610-48BA-B5E7-60F2E2CA41DC}" type="presParOf" srcId="{70A90C25-8A2C-440A-959F-58EC2E69FD0C}" destId="{CC9947E4-E43E-47CF-B4AC-406D2A8BEBDC}" srcOrd="2" destOrd="0" presId="urn:microsoft.com/office/officeart/2005/8/layout/vProcess5"/>
    <dgm:cxn modelId="{E98D72B7-2610-4DEC-9717-C6352A338F68}" type="presParOf" srcId="{70A90C25-8A2C-440A-959F-58EC2E69FD0C}" destId="{A9BC674E-C5DF-4FF0-B09E-D644415F28C8}" srcOrd="3" destOrd="0" presId="urn:microsoft.com/office/officeart/2005/8/layout/vProcess5"/>
    <dgm:cxn modelId="{C646E46A-23F6-4411-A539-7661DDABA22E}" type="presParOf" srcId="{70A90C25-8A2C-440A-959F-58EC2E69FD0C}" destId="{F757F634-486A-4EE8-905B-D2269AD715A0}" srcOrd="4" destOrd="0" presId="urn:microsoft.com/office/officeart/2005/8/layout/vProcess5"/>
    <dgm:cxn modelId="{6BEF8A34-F52B-4A30-BB42-8719D0B8DB67}" type="presParOf" srcId="{70A90C25-8A2C-440A-959F-58EC2E69FD0C}" destId="{E65D1802-F99D-4442-B56C-8124C29E5BA1}" srcOrd="5" destOrd="0" presId="urn:microsoft.com/office/officeart/2005/8/layout/vProcess5"/>
    <dgm:cxn modelId="{867DEEB4-27BF-4B82-8A74-0870A1F2C543}" type="presParOf" srcId="{70A90C25-8A2C-440A-959F-58EC2E69FD0C}" destId="{63AAC86B-FA51-4A0C-8900-AB99B09EC6E3}" srcOrd="6" destOrd="0" presId="urn:microsoft.com/office/officeart/2005/8/layout/vProcess5"/>
    <dgm:cxn modelId="{9BA18984-06D9-4288-BE37-7A8D74F75659}" type="presParOf" srcId="{70A90C25-8A2C-440A-959F-58EC2E69FD0C}" destId="{2A3BEAC1-DD03-40FE-B869-877A86DF90D2}" srcOrd="7" destOrd="0" presId="urn:microsoft.com/office/officeart/2005/8/layout/vProcess5"/>
    <dgm:cxn modelId="{BFC39FAB-623A-4F68-9238-ED666195758C}" type="presParOf" srcId="{70A90C25-8A2C-440A-959F-58EC2E69FD0C}" destId="{4B3C00EE-C24D-40FC-8B6E-66B50A3D9177}" srcOrd="8" destOrd="0" presId="urn:microsoft.com/office/officeart/2005/8/layout/vProcess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467E4-F6E5-4FDE-83E4-AF5E469455C8}">
      <dsp:nvSpPr>
        <dsp:cNvPr id="0" name=""/>
        <dsp:cNvSpPr/>
      </dsp:nvSpPr>
      <dsp:spPr>
        <a:xfrm>
          <a:off x="0" y="0"/>
          <a:ext cx="3516384" cy="121956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Étape 1: </a:t>
          </a:r>
          <a:r>
            <a:rPr lang="fr-FR" sz="1800" kern="1200" dirty="0">
              <a:latin typeface="Calibri" panose="020F0502020204030204"/>
            </a:rPr>
            <a:t>Création d'une banque de questions</a:t>
          </a:r>
          <a:endParaRPr lang="en-US" sz="1800" kern="1200" dirty="0">
            <a:latin typeface="Calibri" panose="020F0502020204030204"/>
          </a:endParaRPr>
        </a:p>
      </dsp:txBody>
      <dsp:txXfrm>
        <a:off x="35720" y="35720"/>
        <a:ext cx="2200382" cy="1148121"/>
      </dsp:txXfrm>
    </dsp:sp>
    <dsp:sp modelId="{CC9947E4-E43E-47CF-B4AC-406D2A8BEBDC}">
      <dsp:nvSpPr>
        <dsp:cNvPr id="0" name=""/>
        <dsp:cNvSpPr/>
      </dsp:nvSpPr>
      <dsp:spPr>
        <a:xfrm>
          <a:off x="310269" y="1422821"/>
          <a:ext cx="3516384" cy="121956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a:t>Étape 2: </a:t>
          </a:r>
          <a:r>
            <a:rPr lang="fr-FR" sz="1800" kern="1200">
              <a:latin typeface="Calibri" panose="020F0502020204030204"/>
            </a:rPr>
            <a:t>Création des personnages (processus d'entrevue)</a:t>
          </a:r>
          <a:endParaRPr lang="fr-FR" sz="1800" kern="1200"/>
        </a:p>
      </dsp:txBody>
      <dsp:txXfrm>
        <a:off x="345989" y="1458541"/>
        <a:ext cx="2341960" cy="1148121"/>
      </dsp:txXfrm>
    </dsp:sp>
    <dsp:sp modelId="{A9BC674E-C5DF-4FF0-B09E-D644415F28C8}">
      <dsp:nvSpPr>
        <dsp:cNvPr id="0" name=""/>
        <dsp:cNvSpPr/>
      </dsp:nvSpPr>
      <dsp:spPr>
        <a:xfrm>
          <a:off x="620538" y="2845643"/>
          <a:ext cx="3516384" cy="121956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a:t>Étape 3: </a:t>
          </a:r>
          <a:r>
            <a:rPr lang="fr-FR" sz="1800" kern="1200">
              <a:latin typeface="Calibri" panose="020F0502020204030204"/>
            </a:rPr>
            <a:t>Programmation </a:t>
          </a:r>
          <a:r>
            <a:rPr lang="fr-FR" sz="1800" kern="1200"/>
            <a:t>de </a:t>
          </a:r>
          <a:r>
            <a:rPr lang="fr-FR" sz="1800" kern="1200">
              <a:latin typeface="Calibri" panose="020F0502020204030204"/>
            </a:rPr>
            <a:t>l'AVA</a:t>
          </a:r>
          <a:endParaRPr lang="en-US" sz="1800" kern="1200">
            <a:latin typeface="Calibri" panose="020F0502020204030204"/>
          </a:endParaRPr>
        </a:p>
      </dsp:txBody>
      <dsp:txXfrm>
        <a:off x="656258" y="2881363"/>
        <a:ext cx="2341960" cy="1148121"/>
      </dsp:txXfrm>
    </dsp:sp>
    <dsp:sp modelId="{F757F634-486A-4EE8-905B-D2269AD715A0}">
      <dsp:nvSpPr>
        <dsp:cNvPr id="0" name=""/>
        <dsp:cNvSpPr/>
      </dsp:nvSpPr>
      <dsp:spPr>
        <a:xfrm>
          <a:off x="2723669" y="924834"/>
          <a:ext cx="792714" cy="792714"/>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fr-CA" sz="3500" kern="1200"/>
        </a:p>
      </dsp:txBody>
      <dsp:txXfrm>
        <a:off x="2902030" y="924834"/>
        <a:ext cx="435992" cy="596517"/>
      </dsp:txXfrm>
    </dsp:sp>
    <dsp:sp modelId="{E65D1802-F99D-4442-B56C-8124C29E5BA1}">
      <dsp:nvSpPr>
        <dsp:cNvPr id="0" name=""/>
        <dsp:cNvSpPr/>
      </dsp:nvSpPr>
      <dsp:spPr>
        <a:xfrm>
          <a:off x="3033938" y="2339525"/>
          <a:ext cx="792714" cy="792714"/>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fr-CA" sz="3500" kern="1200"/>
        </a:p>
      </dsp:txBody>
      <dsp:txXfrm>
        <a:off x="3212299" y="2339525"/>
        <a:ext cx="435992" cy="59651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74C88-1CE1-4985-B194-51B53EDA94CD}" type="datetimeFigureOut">
              <a:rPr lang="fr-FR" smtClean="0"/>
              <a:t>25/09/2025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D8A887-C075-4351-9E2D-8AFBCF5C3580}" type="slidenum">
              <a:rPr lang="fr-FR" smtClean="0"/>
              <a:t>‹N°›</a:t>
            </a:fld>
            <a:endParaRPr lang="fr-FR"/>
          </a:p>
        </p:txBody>
      </p:sp>
    </p:spTree>
    <p:extLst>
      <p:ext uri="{BB962C8B-B14F-4D97-AF65-F5344CB8AC3E}">
        <p14:creationId xmlns:p14="http://schemas.microsoft.com/office/powerpoint/2010/main" val="40389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77D8A887-C075-4351-9E2D-8AFBCF5C3580}" type="slidenum">
              <a:rPr lang="fr-FR" smtClean="0"/>
              <a:t>1</a:t>
            </a:fld>
            <a:endParaRPr lang="fr-FR"/>
          </a:p>
        </p:txBody>
      </p:sp>
    </p:spTree>
    <p:extLst>
      <p:ext uri="{BB962C8B-B14F-4D97-AF65-F5344CB8AC3E}">
        <p14:creationId xmlns:p14="http://schemas.microsoft.com/office/powerpoint/2010/main" val="343739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C403-B38E-274B-36AA-EE38FAA6F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BAF1C03-73D7-1EA4-7BF7-3E57B0C2D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AA9FC9A-784C-4F76-320A-00D67DFFF3F2}"/>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482F893C-65FF-F57A-3E9F-C71013C312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D3F502-4635-558B-79EB-DF0F670B7CC5}"/>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23514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485CC6-A719-16E9-2329-9F3D58A0657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85E47D7-7335-03B8-5883-2E6313D72E7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9095E2-09C3-CB4A-0BE2-6BB4858172BF}"/>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965F898F-6E72-E000-1753-72FF07F721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824EC5-D0E6-E859-EA77-666816437493}"/>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99950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608D032-5188-2071-831E-4505D77C34B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01C581-50C0-C115-966A-C832F83A3F6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71FD76-059E-4404-54E9-590B4558FA09}"/>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F790EEE9-DE7C-4A8B-036C-ADE9DEB27F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98A5AB-72AE-F80B-DD13-4112DB436B32}"/>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214815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ACE19-1C17-AAE2-15F2-AE97F5B372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F032EB9-90F1-F3C8-54FC-1184523C1F6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D495C1-87A6-5C32-BE7F-F3593B4C7E5B}"/>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D1E60807-B694-2F03-9F4B-D9053A8125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DE55E2-3B64-7FC6-5C49-F7E008CB70B0}"/>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34228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F5156-BDFB-A5EF-FC5F-750E96C385E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9B900DE-9383-380B-C49B-BD9D818B2B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BCBD5E3-ED04-7C77-C3C8-06A171483DC2}"/>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E9BE0327-D90D-8395-8B48-8E2167FB59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AED2E1-BACF-73B0-1D9C-74D0FB413C5B}"/>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390736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CE6BF-79A4-B036-9D04-D705D5AD24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347787-A927-0A8C-8F90-2E7F9BED13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B129089-627E-8332-A62C-014407479C8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F36A7E5-99A5-39B6-CE13-4EF5F7348680}"/>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6" name="Espace réservé du pied de page 5">
            <a:extLst>
              <a:ext uri="{FF2B5EF4-FFF2-40B4-BE49-F238E27FC236}">
                <a16:creationId xmlns:a16="http://schemas.microsoft.com/office/drawing/2014/main" id="{B0DB14EA-D608-1A1F-DA1F-3D8D01C4D4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083743-272A-CB22-534B-3B35801A2588}"/>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76398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EF1CA-EB06-80A0-D6F0-0814298466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1ABD385-746B-EB40-0C16-E855A4A62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5D35FF9-390B-CAFE-6222-8D39045EFDD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3014DB5-2918-723E-07C3-93DF32089A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045B59C-EA87-BABD-36EB-524CACF1DEA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10EAD73-1D53-2048-8650-F1159E1F661A}"/>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8" name="Espace réservé du pied de page 7">
            <a:extLst>
              <a:ext uri="{FF2B5EF4-FFF2-40B4-BE49-F238E27FC236}">
                <a16:creationId xmlns:a16="http://schemas.microsoft.com/office/drawing/2014/main" id="{61E42800-E69B-D971-30B4-B3395A878FF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807363D-588E-BD60-F036-49763B3A36DC}"/>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53676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6120C-4B27-40C3-E3AC-FA35B7650C5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FBB1DA4-F507-770C-7D57-DAD681E8F0AD}"/>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4" name="Espace réservé du pied de page 3">
            <a:extLst>
              <a:ext uri="{FF2B5EF4-FFF2-40B4-BE49-F238E27FC236}">
                <a16:creationId xmlns:a16="http://schemas.microsoft.com/office/drawing/2014/main" id="{23624DA9-A082-752E-D550-A37EB4B07AD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825988-F70D-695A-F7CF-43D30D8C7A09}"/>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488080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4826317-63EA-F443-72A8-B78BB6DD91C0}"/>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3" name="Espace réservé du pied de page 2">
            <a:extLst>
              <a:ext uri="{FF2B5EF4-FFF2-40B4-BE49-F238E27FC236}">
                <a16:creationId xmlns:a16="http://schemas.microsoft.com/office/drawing/2014/main" id="{A5B599E3-2831-DB5C-CEE3-2CD53C19048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F361B3B-AF25-3F9A-F119-C7BF6A8EB28C}"/>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14074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8FE04-A557-FB1E-F36A-C57B8AC425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0CC845-3439-932B-364D-D9FD5AAC5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7F0C84A-BA04-829F-3004-EC78C3EFE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233269-DA2C-4A65-0449-02CB64822D63}"/>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6" name="Espace réservé du pied de page 5">
            <a:extLst>
              <a:ext uri="{FF2B5EF4-FFF2-40B4-BE49-F238E27FC236}">
                <a16:creationId xmlns:a16="http://schemas.microsoft.com/office/drawing/2014/main" id="{D7BA6D05-FEF3-49F5-B6A9-00EBAF9422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54EA4E-D2C6-EA9F-F49B-3EB52479E031}"/>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02153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7DF67-D76F-FD38-6E5D-2F4389CE91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7F91FCC-9D8C-A204-9C45-1690B0FE4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988BEB5-8256-B4F4-8C74-67233F98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2644C2-16E2-F1B6-B4AB-F1790629382E}"/>
              </a:ext>
            </a:extLst>
          </p:cNvPr>
          <p:cNvSpPr>
            <a:spLocks noGrp="1"/>
          </p:cNvSpPr>
          <p:nvPr>
            <p:ph type="dt" sz="half" idx="10"/>
          </p:nvPr>
        </p:nvSpPr>
        <p:spPr/>
        <p:txBody>
          <a:bodyPr/>
          <a:lstStyle/>
          <a:p>
            <a:fld id="{D565129F-020C-45DD-905C-A3391AE9E4AF}" type="datetimeFigureOut">
              <a:rPr lang="fr-FR" smtClean="0"/>
              <a:t>25/09/2025</a:t>
            </a:fld>
            <a:endParaRPr lang="fr-FR"/>
          </a:p>
        </p:txBody>
      </p:sp>
      <p:sp>
        <p:nvSpPr>
          <p:cNvPr id="6" name="Espace réservé du pied de page 5">
            <a:extLst>
              <a:ext uri="{FF2B5EF4-FFF2-40B4-BE49-F238E27FC236}">
                <a16:creationId xmlns:a16="http://schemas.microsoft.com/office/drawing/2014/main" id="{5B809880-202B-794D-DA0C-A46FD1AEEB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73E966-0E4F-83BF-9FE1-2EBE395525D7}"/>
              </a:ext>
            </a:extLst>
          </p:cNvPr>
          <p:cNvSpPr>
            <a:spLocks noGrp="1"/>
          </p:cNvSpPr>
          <p:nvPr>
            <p:ph type="sldNum" sz="quarter" idx="12"/>
          </p:nvPr>
        </p:nvSpPr>
        <p:spPr/>
        <p:txBody>
          <a:bodyPr/>
          <a:lstStyle/>
          <a:p>
            <a:fld id="{A994EDC8-16C4-41D9-ACE6-94099E9FF495}" type="slidenum">
              <a:rPr lang="fr-FR" smtClean="0"/>
              <a:t>‹N°›</a:t>
            </a:fld>
            <a:endParaRPr lang="fr-FR"/>
          </a:p>
        </p:txBody>
      </p:sp>
    </p:spTree>
    <p:extLst>
      <p:ext uri="{BB962C8B-B14F-4D97-AF65-F5344CB8AC3E}">
        <p14:creationId xmlns:p14="http://schemas.microsoft.com/office/powerpoint/2010/main" val="188891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715C33C-2F4D-E8F5-BC12-6364229F5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6BB1550-34B3-8B68-39FD-94D9B67FD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1DB30E-3E1B-EFB6-52A2-1681DF8D3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65129F-020C-45DD-905C-A3391AE9E4AF}" type="datetimeFigureOut">
              <a:rPr lang="fr-FR" smtClean="0"/>
              <a:t>25/09/2025</a:t>
            </a:fld>
            <a:endParaRPr lang="fr-FR"/>
          </a:p>
        </p:txBody>
      </p:sp>
      <p:sp>
        <p:nvSpPr>
          <p:cNvPr id="5" name="Espace réservé du pied de page 4">
            <a:extLst>
              <a:ext uri="{FF2B5EF4-FFF2-40B4-BE49-F238E27FC236}">
                <a16:creationId xmlns:a16="http://schemas.microsoft.com/office/drawing/2014/main" id="{C4F8DC4F-97BA-B91D-6A26-1808836F8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52D4AA0-A2A1-D6F0-13F9-875FFD67D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94EDC8-16C4-41D9-ACE6-94099E9FF495}" type="slidenum">
              <a:rPr lang="fr-FR" smtClean="0"/>
              <a:t>‹N°›</a:t>
            </a:fld>
            <a:endParaRPr lang="fr-FR"/>
          </a:p>
        </p:txBody>
      </p:sp>
    </p:spTree>
    <p:extLst>
      <p:ext uri="{BB962C8B-B14F-4D97-AF65-F5344CB8AC3E}">
        <p14:creationId xmlns:p14="http://schemas.microsoft.com/office/powerpoint/2010/main" val="3453250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2" Type="http://schemas.openxmlformats.org/officeDocument/2006/relationships/tags" Target="../tags/tag2.xml"/><Relationship Id="rId16" Type="http://schemas.openxmlformats.org/officeDocument/2006/relationships/image" Target="../media/image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5" Type="http://schemas.openxmlformats.org/officeDocument/2006/relationships/image" Target="../media/image3.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9.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5.png"/><Relationship Id="rId5" Type="http://schemas.openxmlformats.org/officeDocument/2006/relationships/tags" Target="../tags/tag75.xml"/><Relationship Id="rId15" Type="http://schemas.openxmlformats.org/officeDocument/2006/relationships/image" Target="../media/image19.png"/><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image" Target="../media/image4.png"/><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9.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5.png"/><Relationship Id="rId5" Type="http://schemas.openxmlformats.org/officeDocument/2006/relationships/tags" Target="../tags/tag84.xml"/><Relationship Id="rId15" Type="http://schemas.openxmlformats.org/officeDocument/2006/relationships/image" Target="../media/image20.png"/><Relationship Id="rId10" Type="http://schemas.openxmlformats.org/officeDocument/2006/relationships/slideLayout" Target="../slideLayouts/slideLayout2.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4.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9.png"/><Relationship Id="rId2" Type="http://schemas.openxmlformats.org/officeDocument/2006/relationships/tags" Target="../tags/tag90.xml"/><Relationship Id="rId16" Type="http://schemas.openxmlformats.org/officeDocument/2006/relationships/image" Target="../media/image22.jpe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5.png"/><Relationship Id="rId5" Type="http://schemas.openxmlformats.org/officeDocument/2006/relationships/tags" Target="../tags/tag93.xml"/><Relationship Id="rId15" Type="http://schemas.openxmlformats.org/officeDocument/2006/relationships/image" Target="../media/image21.jpeg"/><Relationship Id="rId10" Type="http://schemas.openxmlformats.org/officeDocument/2006/relationships/slideLayout" Target="../slideLayouts/slideLayout2.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4.pn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image" Target="../media/image9.png"/><Relationship Id="rId2" Type="http://schemas.openxmlformats.org/officeDocument/2006/relationships/tags" Target="../tags/tag99.xml"/><Relationship Id="rId16" Type="http://schemas.openxmlformats.org/officeDocument/2006/relationships/image" Target="../media/image24.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5.png"/><Relationship Id="rId5" Type="http://schemas.openxmlformats.org/officeDocument/2006/relationships/tags" Target="../tags/tag102.xml"/><Relationship Id="rId15" Type="http://schemas.openxmlformats.org/officeDocument/2006/relationships/image" Target="../media/image23.png"/><Relationship Id="rId10" Type="http://schemas.openxmlformats.org/officeDocument/2006/relationships/slideLayout" Target="../slideLayouts/slideLayout2.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9.pn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image" Target="../media/image5.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slideLayout" Target="../slideLayouts/slideLayout2.xml"/><Relationship Id="rId5" Type="http://schemas.openxmlformats.org/officeDocument/2006/relationships/tags" Target="../tags/tag111.xml"/><Relationship Id="rId15" Type="http://schemas.openxmlformats.org/officeDocument/2006/relationships/image" Target="../media/image3.png"/><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image" Target="../media/image9.png"/><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5.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slideLayout" Target="../slideLayouts/slideLayout2.xml"/><Relationship Id="rId5" Type="http://schemas.openxmlformats.org/officeDocument/2006/relationships/tags" Target="../tags/tag121.xml"/><Relationship Id="rId15" Type="http://schemas.openxmlformats.org/officeDocument/2006/relationships/image" Target="../media/image3.png"/><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image" Target="../media/image4.png"/><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image" Target="../media/image9.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image" Target="../media/image5.png"/><Relationship Id="rId5" Type="http://schemas.openxmlformats.org/officeDocument/2006/relationships/tags" Target="../tags/tag131.xml"/><Relationship Id="rId10" Type="http://schemas.openxmlformats.org/officeDocument/2006/relationships/slideLayout" Target="../slideLayouts/slideLayout2.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image" Target="../media/image5.png"/><Relationship Id="rId18" Type="http://schemas.openxmlformats.org/officeDocument/2006/relationships/image" Target="../media/image26.png"/><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slideLayout" Target="../slideLayouts/slideLayout2.xml"/><Relationship Id="rId17" Type="http://schemas.openxmlformats.org/officeDocument/2006/relationships/image" Target="../media/image25.png"/><Relationship Id="rId2" Type="http://schemas.openxmlformats.org/officeDocument/2006/relationships/tags" Target="../tags/tag137.xml"/><Relationship Id="rId16" Type="http://schemas.openxmlformats.org/officeDocument/2006/relationships/image" Target="../media/image3.png"/><Relationship Id="rId20" Type="http://schemas.openxmlformats.org/officeDocument/2006/relationships/image" Target="../media/image28.png"/><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video" Target="../media/media1.mp4"/><Relationship Id="rId5" Type="http://schemas.openxmlformats.org/officeDocument/2006/relationships/tags" Target="../tags/tag140.xml"/><Relationship Id="rId15" Type="http://schemas.openxmlformats.org/officeDocument/2006/relationships/image" Target="../media/image4.png"/><Relationship Id="rId10" Type="http://schemas.microsoft.com/office/2007/relationships/media" Target="../media/media1.mp4"/><Relationship Id="rId19" Type="http://schemas.openxmlformats.org/officeDocument/2006/relationships/image" Target="../media/image27.png"/><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4.png"/><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image" Target="../media/image9.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5.png"/><Relationship Id="rId5" Type="http://schemas.openxmlformats.org/officeDocument/2006/relationships/tags" Target="../tags/tag149.xml"/><Relationship Id="rId15" Type="http://schemas.openxmlformats.org/officeDocument/2006/relationships/image" Target="../media/image29.png"/><Relationship Id="rId10" Type="http://schemas.openxmlformats.org/officeDocument/2006/relationships/slideLayout" Target="../slideLayouts/slideLayout2.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image" Target="../media/image9.png"/><Relationship Id="rId18" Type="http://schemas.openxmlformats.org/officeDocument/2006/relationships/image" Target="../media/image32.png"/><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5.png"/><Relationship Id="rId17" Type="http://schemas.openxmlformats.org/officeDocument/2006/relationships/image" Target="../media/image31.png"/><Relationship Id="rId2" Type="http://schemas.openxmlformats.org/officeDocument/2006/relationships/tags" Target="../tags/tag155.xml"/><Relationship Id="rId16" Type="http://schemas.openxmlformats.org/officeDocument/2006/relationships/image" Target="../media/image30.png"/><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slideLayout" Target="../slideLayouts/slideLayout2.xml"/><Relationship Id="rId5" Type="http://schemas.openxmlformats.org/officeDocument/2006/relationships/tags" Target="../tags/tag158.xml"/><Relationship Id="rId15" Type="http://schemas.openxmlformats.org/officeDocument/2006/relationships/image" Target="../media/image3.png"/><Relationship Id="rId10" Type="http://schemas.openxmlformats.org/officeDocument/2006/relationships/tags" Target="../tags/tag163.xml"/><Relationship Id="rId19" Type="http://schemas.openxmlformats.org/officeDocument/2006/relationships/image" Target="../media/image33.jpg"/><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tags" Target="../tags/tag13.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2.xml"/><Relationship Id="rId5" Type="http://schemas.openxmlformats.org/officeDocument/2006/relationships/tags" Target="../tags/tag15.xml"/><Relationship Id="rId10" Type="http://schemas.openxmlformats.org/officeDocument/2006/relationships/image" Target="../media/image8.png"/><Relationship Id="rId4" Type="http://schemas.openxmlformats.org/officeDocument/2006/relationships/tags" Target="../tags/tag14.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image" Target="../media/image9.png"/><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image" Target="../media/image5.pn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slideLayout" Target="../slideLayouts/slideLayout2.xml"/><Relationship Id="rId5" Type="http://schemas.openxmlformats.org/officeDocument/2006/relationships/tags" Target="../tags/tag168.xml"/><Relationship Id="rId15" Type="http://schemas.openxmlformats.org/officeDocument/2006/relationships/image" Target="../media/image3.png"/><Relationship Id="rId10" Type="http://schemas.openxmlformats.org/officeDocument/2006/relationships/tags" Target="../tags/tag173.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image" Target="../media/image9.png"/><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image" Target="../media/image5.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2.xml"/><Relationship Id="rId5" Type="http://schemas.openxmlformats.org/officeDocument/2006/relationships/tags" Target="../tags/tag178.xml"/><Relationship Id="rId15" Type="http://schemas.openxmlformats.org/officeDocument/2006/relationships/image" Target="../media/image3.png"/><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9.png"/><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image" Target="../media/image5.png"/><Relationship Id="rId2" Type="http://schemas.openxmlformats.org/officeDocument/2006/relationships/tags" Target="../tags/tag185.xml"/><Relationship Id="rId16" Type="http://schemas.openxmlformats.org/officeDocument/2006/relationships/image" Target="../media/image34.jpe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slideLayout" Target="../slideLayouts/slideLayout2.xml"/><Relationship Id="rId5" Type="http://schemas.openxmlformats.org/officeDocument/2006/relationships/tags" Target="../tags/tag188.xml"/><Relationship Id="rId15" Type="http://schemas.openxmlformats.org/officeDocument/2006/relationships/image" Target="../media/image3.png"/><Relationship Id="rId10" Type="http://schemas.openxmlformats.org/officeDocument/2006/relationships/tags" Target="../tags/tag193.xml"/><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tags" Target="../tags/tag18.xml"/><Relationship Id="rId21" Type="http://schemas.openxmlformats.org/officeDocument/2006/relationships/image" Target="../media/image13.jpg"/><Relationship Id="rId7" Type="http://schemas.openxmlformats.org/officeDocument/2006/relationships/tags" Target="../tags/tag22.xml"/><Relationship Id="rId12" Type="http://schemas.openxmlformats.org/officeDocument/2006/relationships/image" Target="../media/image5.png"/><Relationship Id="rId17" Type="http://schemas.openxmlformats.org/officeDocument/2006/relationships/image" Target="../media/image11.jpg"/><Relationship Id="rId2" Type="http://schemas.openxmlformats.org/officeDocument/2006/relationships/tags" Target="../tags/tag17.xml"/><Relationship Id="rId16" Type="http://schemas.openxmlformats.org/officeDocument/2006/relationships/image" Target="../media/image10.jpg"/><Relationship Id="rId20" Type="http://schemas.openxmlformats.org/officeDocument/2006/relationships/image" Target="../media/image8.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2.xml"/><Relationship Id="rId5" Type="http://schemas.openxmlformats.org/officeDocument/2006/relationships/tags" Target="../tags/tag20.xml"/><Relationship Id="rId15" Type="http://schemas.openxmlformats.org/officeDocument/2006/relationships/image" Target="../media/image3.png"/><Relationship Id="rId10" Type="http://schemas.openxmlformats.org/officeDocument/2006/relationships/tags" Target="../tags/tag25.xml"/><Relationship Id="rId19" Type="http://schemas.openxmlformats.org/officeDocument/2006/relationships/image" Target="../media/image7.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4.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9.png"/><Relationship Id="rId2" Type="http://schemas.openxmlformats.org/officeDocument/2006/relationships/tags" Target="../tags/tag27.xml"/><Relationship Id="rId16" Type="http://schemas.openxmlformats.org/officeDocument/2006/relationships/image" Target="../media/image15.jpe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5.png"/><Relationship Id="rId5" Type="http://schemas.openxmlformats.org/officeDocument/2006/relationships/tags" Target="../tags/tag30.xml"/><Relationship Id="rId15" Type="http://schemas.openxmlformats.org/officeDocument/2006/relationships/image" Target="../media/image14.jpeg"/><Relationship Id="rId10"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4.png"/><Relationship Id="rId18" Type="http://schemas.openxmlformats.org/officeDocument/2006/relationships/diagramColors" Target="../diagrams/colors1.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9.png"/><Relationship Id="rId17" Type="http://schemas.openxmlformats.org/officeDocument/2006/relationships/diagramQuickStyle" Target="../diagrams/quickStyle1.xml"/><Relationship Id="rId2" Type="http://schemas.openxmlformats.org/officeDocument/2006/relationships/tags" Target="../tags/tag36.xml"/><Relationship Id="rId16" Type="http://schemas.openxmlformats.org/officeDocument/2006/relationships/diagramLayout" Target="../diagrams/layout1.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5.png"/><Relationship Id="rId5" Type="http://schemas.openxmlformats.org/officeDocument/2006/relationships/tags" Target="../tags/tag39.xml"/><Relationship Id="rId15" Type="http://schemas.openxmlformats.org/officeDocument/2006/relationships/diagramData" Target="../diagrams/data1.xml"/><Relationship Id="rId10" Type="http://schemas.openxmlformats.org/officeDocument/2006/relationships/slideLayout" Target="../slideLayouts/slideLayout2.xml"/><Relationship Id="rId19" Type="http://schemas.microsoft.com/office/2007/relationships/diagramDrawing" Target="../diagrams/drawing1.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4.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9.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5.png"/><Relationship Id="rId5" Type="http://schemas.openxmlformats.org/officeDocument/2006/relationships/tags" Target="../tags/tag48.xml"/><Relationship Id="rId15" Type="http://schemas.openxmlformats.org/officeDocument/2006/relationships/image" Target="../media/image16.png"/><Relationship Id="rId10"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4.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9.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5.png"/><Relationship Id="rId5" Type="http://schemas.openxmlformats.org/officeDocument/2006/relationships/tags" Target="../tags/tag57.xml"/><Relationship Id="rId15" Type="http://schemas.openxmlformats.org/officeDocument/2006/relationships/image" Target="../media/image17.png"/><Relationship Id="rId10" Type="http://schemas.openxmlformats.org/officeDocument/2006/relationships/slideLayout" Target="../slideLayouts/slideLayout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4.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9.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5.png"/><Relationship Id="rId5" Type="http://schemas.openxmlformats.org/officeDocument/2006/relationships/tags" Target="../tags/tag66.xml"/><Relationship Id="rId15" Type="http://schemas.openxmlformats.org/officeDocument/2006/relationships/image" Target="../media/image18.png"/><Relationship Id="rId10" Type="http://schemas.openxmlformats.org/officeDocument/2006/relationships/slideLayout" Target="../slideLayouts/slideLayout2.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9" name="Rectangle 1108">
            <a:extLst>
              <a:ext uri="{FF2B5EF4-FFF2-40B4-BE49-F238E27FC236}">
                <a16:creationId xmlns:a16="http://schemas.microsoft.com/office/drawing/2014/main" id="{A182D396-EC2D-4435-A2E7-2BE57CF6A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Freeform: Shape 1102">
            <a:extLst>
              <a:ext uri="{FF2B5EF4-FFF2-40B4-BE49-F238E27FC236}">
                <a16:creationId xmlns:a16="http://schemas.microsoft.com/office/drawing/2014/main" id="{D98DC8B9-D83E-4AB5-AF01-949432C57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1241915" y="1601601"/>
            <a:ext cx="3113573" cy="209984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12" name="Freeform: Shape 1104">
            <a:extLst>
              <a:ext uri="{FF2B5EF4-FFF2-40B4-BE49-F238E27FC236}">
                <a16:creationId xmlns:a16="http://schemas.microsoft.com/office/drawing/2014/main" id="{802EC5B7-C0AE-4D3C-B707-D84338267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4533760" y="1601601"/>
            <a:ext cx="3107896" cy="209984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13" name="Freeform: Shape 1106">
            <a:extLst>
              <a:ext uri="{FF2B5EF4-FFF2-40B4-BE49-F238E27FC236}">
                <a16:creationId xmlns:a16="http://schemas.microsoft.com/office/drawing/2014/main" id="{94A54E01-9402-4E71-8FCF-C87CD60A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7794332" y="1601601"/>
            <a:ext cx="3075319" cy="209984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Image 16" descr="Une image contenant texte, diagramme, ligne, carte&#10;&#10;Le contenu généré par l’IA peut être incorrect.">
            <a:extLst>
              <a:ext uri="{FF2B5EF4-FFF2-40B4-BE49-F238E27FC236}">
                <a16:creationId xmlns:a16="http://schemas.microsoft.com/office/drawing/2014/main" id="{A0236A76-1656-0FAA-F363-657770A05AE6}"/>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r="12170"/>
          <a:stretch>
            <a:fillRect/>
          </a:stretch>
        </p:blipFill>
        <p:spPr>
          <a:xfrm>
            <a:off x="0" y="2805658"/>
            <a:ext cx="12192000" cy="4627124"/>
          </a:xfrm>
          <a:prstGeom prst="rect">
            <a:avLst/>
          </a:prstGeom>
        </p:spPr>
      </p:pic>
      <p:sp>
        <p:nvSpPr>
          <p:cNvPr id="1110" name="Freeform: Shape 1100">
            <a:extLst>
              <a:ext uri="{FF2B5EF4-FFF2-40B4-BE49-F238E27FC236}">
                <a16:creationId xmlns:a16="http://schemas.microsoft.com/office/drawing/2014/main" id="{9C442097-107F-4A51-926C-ECE03FBF4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0"/>
            <a:ext cx="12192000" cy="3545808"/>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2000" h="3414000">
                <a:moveTo>
                  <a:pt x="0" y="0"/>
                </a:moveTo>
                <a:lnTo>
                  <a:pt x="12192000" y="0"/>
                </a:lnTo>
                <a:lnTo>
                  <a:pt x="12192000" y="3363677"/>
                </a:lnTo>
                <a:lnTo>
                  <a:pt x="12174509" y="3367693"/>
                </a:lnTo>
                <a:cubicBezTo>
                  <a:pt x="12163678" y="3371706"/>
                  <a:pt x="12154974" y="3376861"/>
                  <a:pt x="12144429" y="3375519"/>
                </a:cubicBezTo>
                <a:cubicBezTo>
                  <a:pt x="12131776" y="3373909"/>
                  <a:pt x="12116472" y="3362945"/>
                  <a:pt x="12091660" y="3329430"/>
                </a:cubicBezTo>
                <a:cubicBezTo>
                  <a:pt x="12022472" y="3326846"/>
                  <a:pt x="11987030" y="3316977"/>
                  <a:pt x="11929171" y="3326226"/>
                </a:cubicBezTo>
                <a:cubicBezTo>
                  <a:pt x="11931062" y="3332410"/>
                  <a:pt x="11821861" y="3285262"/>
                  <a:pt x="11820782" y="3289139"/>
                </a:cubicBezTo>
                <a:lnTo>
                  <a:pt x="11760586" y="3251827"/>
                </a:lnTo>
                <a:lnTo>
                  <a:pt x="11687270" y="3218023"/>
                </a:lnTo>
                <a:cubicBezTo>
                  <a:pt x="11681621" y="3218311"/>
                  <a:pt x="11668940" y="3203756"/>
                  <a:pt x="11648792" y="3216275"/>
                </a:cubicBezTo>
                <a:cubicBezTo>
                  <a:pt x="11601199" y="3208266"/>
                  <a:pt x="11632611" y="3207733"/>
                  <a:pt x="11557423" y="3195513"/>
                </a:cubicBezTo>
                <a:cubicBezTo>
                  <a:pt x="11506032" y="3183432"/>
                  <a:pt x="11394963" y="3124923"/>
                  <a:pt x="11336983" y="3096805"/>
                </a:cubicBezTo>
                <a:cubicBezTo>
                  <a:pt x="11289608" y="3114107"/>
                  <a:pt x="11254293" y="3070162"/>
                  <a:pt x="11200090" y="3066866"/>
                </a:cubicBezTo>
                <a:cubicBezTo>
                  <a:pt x="11166176" y="3080413"/>
                  <a:pt x="11008786" y="2790031"/>
                  <a:pt x="10939288" y="2855023"/>
                </a:cubicBezTo>
                <a:cubicBezTo>
                  <a:pt x="10775958" y="2834655"/>
                  <a:pt x="10574311" y="2806015"/>
                  <a:pt x="10563475" y="2792135"/>
                </a:cubicBezTo>
                <a:cubicBezTo>
                  <a:pt x="10551992" y="2794335"/>
                  <a:pt x="10376951" y="2691509"/>
                  <a:pt x="10136739" y="2801901"/>
                </a:cubicBezTo>
                <a:cubicBezTo>
                  <a:pt x="10016199" y="2840426"/>
                  <a:pt x="9951124" y="2760747"/>
                  <a:pt x="9661142" y="2787165"/>
                </a:cubicBezTo>
                <a:cubicBezTo>
                  <a:pt x="9159283" y="2823332"/>
                  <a:pt x="7878054" y="2705721"/>
                  <a:pt x="7709717" y="2795955"/>
                </a:cubicBezTo>
                <a:cubicBezTo>
                  <a:pt x="7352820" y="2829879"/>
                  <a:pt x="7380768" y="2943417"/>
                  <a:pt x="6923165" y="2920979"/>
                </a:cubicBezTo>
                <a:cubicBezTo>
                  <a:pt x="5970797" y="2826377"/>
                  <a:pt x="4381148" y="3024063"/>
                  <a:pt x="3308916" y="3049911"/>
                </a:cubicBezTo>
                <a:cubicBezTo>
                  <a:pt x="2887991" y="3101028"/>
                  <a:pt x="2375124" y="3114734"/>
                  <a:pt x="2046142" y="3203263"/>
                </a:cubicBezTo>
                <a:cubicBezTo>
                  <a:pt x="1761567" y="3111324"/>
                  <a:pt x="1813890" y="3185975"/>
                  <a:pt x="1573012" y="3250273"/>
                </a:cubicBezTo>
                <a:cubicBezTo>
                  <a:pt x="1501488" y="32392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descr="Une image contenant Police, Graphique, graphisme, texte&#10;&#10;Le contenu généré par l’IA peut être incorrect.">
            <a:extLst>
              <a:ext uri="{FF2B5EF4-FFF2-40B4-BE49-F238E27FC236}">
                <a16:creationId xmlns:a16="http://schemas.microsoft.com/office/drawing/2014/main" id="{1E43CF5E-CCFE-550A-6EE2-18D681551C5F}"/>
              </a:ext>
            </a:extLst>
          </p:cNvPr>
          <p:cNvPicPr>
            <a:picLocks noChangeAspect="1"/>
          </p:cNvPicPr>
          <p:nvPr>
            <p:custDataLst>
              <p:tags r:id="rId7"/>
            </p:custDataLst>
          </p:nvPr>
        </p:nvPicPr>
        <p:blipFill>
          <a:blip r:embed="rId14">
            <a:extLst>
              <a:ext uri="{28A0092B-C50C-407E-A947-70E740481C1C}">
                <a14:useLocalDpi xmlns:a14="http://schemas.microsoft.com/office/drawing/2010/main" val="0"/>
              </a:ext>
            </a:extLst>
          </a:blip>
          <a:srcRect l="2080" r="-7" b="-7"/>
          <a:stretch>
            <a:fillRect/>
          </a:stretch>
        </p:blipFill>
        <p:spPr>
          <a:xfrm>
            <a:off x="5335128" y="1697989"/>
            <a:ext cx="1521744" cy="982944"/>
          </a:xfrm>
          <a:prstGeom prst="rect">
            <a:avLst/>
          </a:prstGeom>
        </p:spPr>
      </p:pic>
      <p:sp>
        <p:nvSpPr>
          <p:cNvPr id="3" name="Rectangle 2">
            <a:extLst>
              <a:ext uri="{FF2B5EF4-FFF2-40B4-BE49-F238E27FC236}">
                <a16:creationId xmlns:a16="http://schemas.microsoft.com/office/drawing/2014/main" id="{672EB823-9559-9D48-0AE5-A4521A8A3D4C}"/>
              </a:ext>
            </a:extLst>
          </p:cNvPr>
          <p:cNvSpPr/>
          <p:nvPr>
            <p:custDataLst>
              <p:tags r:id="rId8"/>
            </p:custDataLst>
          </p:nvPr>
        </p:nvSpPr>
        <p:spPr>
          <a:xfrm>
            <a:off x="677191" y="-155640"/>
            <a:ext cx="10837618" cy="1853629"/>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800" b="1" dirty="0">
                <a:solidFill>
                  <a:srgbClr val="A70240"/>
                </a:solidFill>
                <a:latin typeface="+mj-lt"/>
              </a:rPr>
              <a:t>PROGRAMME BILATERAL DE RECHERCHE COLLABORATIVE </a:t>
            </a:r>
          </a:p>
          <a:p>
            <a:pPr algn="ctr">
              <a:lnSpc>
                <a:spcPct val="90000"/>
              </a:lnSpc>
              <a:spcBef>
                <a:spcPct val="0"/>
              </a:spcBef>
              <a:spcAft>
                <a:spcPts val="600"/>
              </a:spcAft>
            </a:pPr>
            <a:r>
              <a:rPr lang="en-US" sz="2800" b="1" dirty="0">
                <a:solidFill>
                  <a:srgbClr val="A70240"/>
                </a:solidFill>
                <a:latin typeface="+mj-lt"/>
              </a:rPr>
              <a:t>QUEBEC – FEDERATION WALLONIE-BRUXELLES</a:t>
            </a:r>
            <a:endParaRPr lang="en-US" sz="2800" dirty="0">
              <a:solidFill>
                <a:srgbClr val="A70240"/>
              </a:solidFill>
              <a:latin typeface="+mj-lt"/>
            </a:endParaRPr>
          </a:p>
        </p:txBody>
      </p:sp>
      <p:pic>
        <p:nvPicPr>
          <p:cNvPr id="12" name="Image 11" descr="Logo de Wallonie-Bruxelles International">
            <a:extLst>
              <a:ext uri="{FF2B5EF4-FFF2-40B4-BE49-F238E27FC236}">
                <a16:creationId xmlns:a16="http://schemas.microsoft.com/office/drawing/2014/main" id="{A9B0C64A-D3F0-10DB-F308-0C7BB08695EA}"/>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bwMode="auto">
          <a:xfrm>
            <a:off x="8238178" y="1697989"/>
            <a:ext cx="2135088" cy="1067544"/>
          </a:xfrm>
          <a:prstGeom prst="rect">
            <a:avLst/>
          </a:prstGeom>
          <a:noFill/>
        </p:spPr>
      </p:pic>
      <p:pic>
        <p:nvPicPr>
          <p:cNvPr id="14" name="Image 13">
            <a:extLst>
              <a:ext uri="{FF2B5EF4-FFF2-40B4-BE49-F238E27FC236}">
                <a16:creationId xmlns:a16="http://schemas.microsoft.com/office/drawing/2014/main" id="{96822F5D-F529-4490-CA77-02CB9E1B5DB3}"/>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rcRect/>
          <a:stretch>
            <a:fillRect/>
          </a:stretch>
        </p:blipFill>
        <p:spPr bwMode="auto">
          <a:xfrm>
            <a:off x="1308046" y="1601601"/>
            <a:ext cx="3072945" cy="1178005"/>
          </a:xfrm>
          <a:prstGeom prst="rect">
            <a:avLst/>
          </a:prstGeom>
          <a:noFill/>
          <a:ln>
            <a:noFill/>
          </a:ln>
        </p:spPr>
      </p:pic>
    </p:spTree>
    <p:extLst>
      <p:ext uri="{BB962C8B-B14F-4D97-AF65-F5344CB8AC3E}">
        <p14:creationId xmlns:p14="http://schemas.microsoft.com/office/powerpoint/2010/main" val="396345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B9525-D50A-1FEE-1C4A-CD42C65B3DA2}"/>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3F312BCD-F527-B527-EE52-024C1AB7402F}"/>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84EBAE55-760A-E922-E97D-5900788565C2}"/>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DB6C4A6E-E58B-E819-9841-3B2909507A95}"/>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CB88A643-66CA-312C-918A-DBB3FEFADDF6}"/>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10</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7903318E-E4CE-498C-D48B-B13F884637BA}"/>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E30246B5-97C6-ED7F-D009-FE9472495985}"/>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5D7B53F0-D35B-85B0-C37E-AB5210518303}"/>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170D4390-7AC6-E706-349D-85568CDC1FCD}"/>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E3817390-B0AD-C4CF-5445-60B3D9E98E1F}"/>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6" name="Titre 1">
            <a:extLst>
              <a:ext uri="{FF2B5EF4-FFF2-40B4-BE49-F238E27FC236}">
                <a16:creationId xmlns:a16="http://schemas.microsoft.com/office/drawing/2014/main" id="{5169C368-98CB-F774-62CD-C6929CFD8633}"/>
              </a:ext>
            </a:extLst>
          </p:cNvPr>
          <p:cNvSpPr txBox="1">
            <a:spLocks/>
          </p:cNvSpPr>
          <p:nvPr/>
        </p:nvSpPr>
        <p:spPr>
          <a:xfrm>
            <a:off x="2139649" y="1132630"/>
            <a:ext cx="10691265" cy="1307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Logiciel sur mesure : Case study builder</a:t>
            </a:r>
            <a:endParaRPr lang="fr-BE" dirty="0"/>
          </a:p>
        </p:txBody>
      </p:sp>
      <p:pic>
        <p:nvPicPr>
          <p:cNvPr id="17" name="Espace réservé du contenu 4" descr="Une image contenant texte, capture d’écran, logiciel, Page web&#10;&#10;Le contenu généré par l’IA peut être incorrect.">
            <a:extLst>
              <a:ext uri="{FF2B5EF4-FFF2-40B4-BE49-F238E27FC236}">
                <a16:creationId xmlns:a16="http://schemas.microsoft.com/office/drawing/2014/main" id="{F38DC540-0AB8-C07B-7B97-735349903012}"/>
              </a:ext>
            </a:extLst>
          </p:cNvPr>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2222729" y="2500260"/>
            <a:ext cx="8179358" cy="4317246"/>
          </a:xfrm>
        </p:spPr>
      </p:pic>
    </p:spTree>
    <p:extLst>
      <p:ext uri="{BB962C8B-B14F-4D97-AF65-F5344CB8AC3E}">
        <p14:creationId xmlns:p14="http://schemas.microsoft.com/office/powerpoint/2010/main" val="2521257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90201-9F48-D8AA-F95F-529328CF03D3}"/>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B0B0CC9C-B451-A12A-BF3C-A8CC9A4D7360}"/>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FFC967FA-2228-1FC8-97C2-8E7AE5B308FD}"/>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3129B944-DA5C-09B2-BEFB-25C8BF569C4B}"/>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F7C59DC1-6B46-2883-5913-DDF8D3A9FCAC}"/>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11</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B66571C4-49B2-74D2-FACF-FD12E06C80CF}"/>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A8327594-0A63-A71B-FA3C-D35872F391F8}"/>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CF9D78B3-599B-CA73-3103-D27806F0FFB0}"/>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0C44D208-2361-2BD6-792F-92D434215126}"/>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FD3A45D0-E80A-4BD6-BAB6-1C6046ED411D}"/>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6" name="Titre 1">
            <a:extLst>
              <a:ext uri="{FF2B5EF4-FFF2-40B4-BE49-F238E27FC236}">
                <a16:creationId xmlns:a16="http://schemas.microsoft.com/office/drawing/2014/main" id="{F359A9AD-4542-5BC1-72C3-A543E891C39A}"/>
              </a:ext>
            </a:extLst>
          </p:cNvPr>
          <p:cNvSpPr txBox="1">
            <a:spLocks/>
          </p:cNvSpPr>
          <p:nvPr/>
        </p:nvSpPr>
        <p:spPr>
          <a:xfrm>
            <a:off x="2139649" y="1132630"/>
            <a:ext cx="10691265" cy="1307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Logiciel sur mesure : Case study builder</a:t>
            </a:r>
            <a:endParaRPr lang="fr-BE" dirty="0"/>
          </a:p>
        </p:txBody>
      </p:sp>
      <p:pic>
        <p:nvPicPr>
          <p:cNvPr id="13" name="Image 12" descr="Une image contenant capture d’écran, texte, diagramme, conception&#10;&#10;Le contenu généré par l’IA peut être incorrect.">
            <a:extLst>
              <a:ext uri="{FF2B5EF4-FFF2-40B4-BE49-F238E27FC236}">
                <a16:creationId xmlns:a16="http://schemas.microsoft.com/office/drawing/2014/main" id="{F7336B78-04C3-D3A1-5D99-00CB00DBD5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05547" y="2165099"/>
            <a:ext cx="7998163" cy="4218904"/>
          </a:xfrm>
          <a:prstGeom prst="rect">
            <a:avLst/>
          </a:prstGeom>
        </p:spPr>
      </p:pic>
    </p:spTree>
    <p:extLst>
      <p:ext uri="{BB962C8B-B14F-4D97-AF65-F5344CB8AC3E}">
        <p14:creationId xmlns:p14="http://schemas.microsoft.com/office/powerpoint/2010/main" val="281446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FD38-7735-F7FE-4899-A061028C421C}"/>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02D381A9-F3AA-D94C-22AB-74AA6E3B67F4}"/>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F1C204F5-70EF-D4C3-16DF-C94B0D340057}"/>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8C4D13BD-1117-2CFE-B115-5A5CEE6F1E69}"/>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6560AD22-6A5A-38D9-3C08-1037ED3E542F}"/>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12</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EC12DD55-E036-5ABE-8200-B27565EA00F0}"/>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6271667A-47B1-8136-42AA-BFA00B8DFAA5}"/>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217A9438-6443-B533-EE54-90CBA02BEDA0}"/>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112B396F-4CF8-AD87-F75C-EA7DF4A37537}"/>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7672F3EA-C105-A4F1-6C61-FC2C3710A1A8}"/>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6" name="Titre 1">
            <a:extLst>
              <a:ext uri="{FF2B5EF4-FFF2-40B4-BE49-F238E27FC236}">
                <a16:creationId xmlns:a16="http://schemas.microsoft.com/office/drawing/2014/main" id="{97889604-E2FC-6F63-49DB-45569B42ED9B}"/>
              </a:ext>
            </a:extLst>
          </p:cNvPr>
          <p:cNvSpPr txBox="1">
            <a:spLocks/>
          </p:cNvSpPr>
          <p:nvPr/>
        </p:nvSpPr>
        <p:spPr>
          <a:xfrm>
            <a:off x="2139649" y="1132630"/>
            <a:ext cx="10691265" cy="1307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BE" dirty="0"/>
          </a:p>
        </p:txBody>
      </p:sp>
      <p:sp>
        <p:nvSpPr>
          <p:cNvPr id="3" name="Titre 1">
            <a:extLst>
              <a:ext uri="{FF2B5EF4-FFF2-40B4-BE49-F238E27FC236}">
                <a16:creationId xmlns:a16="http://schemas.microsoft.com/office/drawing/2014/main" id="{4CBC13F7-9CF0-E5CC-4310-12365F575E13}"/>
              </a:ext>
            </a:extLst>
          </p:cNvPr>
          <p:cNvSpPr txBox="1">
            <a:spLocks/>
          </p:cNvSpPr>
          <p:nvPr/>
        </p:nvSpPr>
        <p:spPr>
          <a:xfrm>
            <a:off x="3159919" y="1073637"/>
            <a:ext cx="10691265" cy="1307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Organisation et matériel</a:t>
            </a:r>
            <a:endParaRPr lang="fr-BE" dirty="0"/>
          </a:p>
        </p:txBody>
      </p:sp>
      <p:pic>
        <p:nvPicPr>
          <p:cNvPr id="12" name="Image 11" descr="Une image contenant texte, portable, guichet&#10;&#10;Description générée automatiquement">
            <a:extLst>
              <a:ext uri="{FF2B5EF4-FFF2-40B4-BE49-F238E27FC236}">
                <a16:creationId xmlns:a16="http://schemas.microsoft.com/office/drawing/2014/main" id="{1FE36320-ABA0-41B0-FF13-8A2727D4BC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8797" y="2582643"/>
            <a:ext cx="3279580" cy="2458960"/>
          </a:xfrm>
          <a:prstGeom prst="rect">
            <a:avLst/>
          </a:prstGeom>
        </p:spPr>
      </p:pic>
      <p:pic>
        <p:nvPicPr>
          <p:cNvPr id="14" name="Image 13">
            <a:extLst>
              <a:ext uri="{FF2B5EF4-FFF2-40B4-BE49-F238E27FC236}">
                <a16:creationId xmlns:a16="http://schemas.microsoft.com/office/drawing/2014/main" id="{3749D85A-1777-A733-58B6-E9580FFC0E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18872" y="2440222"/>
            <a:ext cx="4531945" cy="2087080"/>
          </a:xfrm>
          <a:prstGeom prst="rect">
            <a:avLst/>
          </a:prstGeom>
        </p:spPr>
      </p:pic>
    </p:spTree>
    <p:extLst>
      <p:ext uri="{BB962C8B-B14F-4D97-AF65-F5344CB8AC3E}">
        <p14:creationId xmlns:p14="http://schemas.microsoft.com/office/powerpoint/2010/main" val="20887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58523-2E51-89D6-6E37-934DD66CC581}"/>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658255E1-0ECF-13D1-1B51-0AF667B5FF99}"/>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4D9C4B19-5F51-7CFA-AA61-33E2D6F33655}"/>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50978D40-FC34-751D-A0F0-F794DBDC942B}"/>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ADED064A-62A9-9716-0BEC-FBF367F552DE}"/>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13</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C8C2D4C5-552A-53BB-0759-0313EFA845A8}"/>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7E43ADD9-F486-D2D3-F94B-1775B57CBE5D}"/>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5DCF466A-3485-F436-4924-A0B4C4AAFE70}"/>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491645AF-78ED-877F-E8AF-13C7DF29B976}"/>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5AA03A45-8C8A-FDA1-DA54-B2964A8DD0CF}"/>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6" name="Titre 1">
            <a:extLst>
              <a:ext uri="{FF2B5EF4-FFF2-40B4-BE49-F238E27FC236}">
                <a16:creationId xmlns:a16="http://schemas.microsoft.com/office/drawing/2014/main" id="{4E25D371-836C-AEB0-BB8D-401A07CB67B8}"/>
              </a:ext>
            </a:extLst>
          </p:cNvPr>
          <p:cNvSpPr txBox="1">
            <a:spLocks/>
          </p:cNvSpPr>
          <p:nvPr/>
        </p:nvSpPr>
        <p:spPr>
          <a:xfrm>
            <a:off x="2139649" y="1132630"/>
            <a:ext cx="10691265" cy="1307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BE" dirty="0"/>
          </a:p>
        </p:txBody>
      </p:sp>
      <p:sp>
        <p:nvSpPr>
          <p:cNvPr id="13" name="Titre 1">
            <a:extLst>
              <a:ext uri="{FF2B5EF4-FFF2-40B4-BE49-F238E27FC236}">
                <a16:creationId xmlns:a16="http://schemas.microsoft.com/office/drawing/2014/main" id="{68AE03BE-E703-0FC2-3620-30A2DC1F1EE1}"/>
              </a:ext>
            </a:extLst>
          </p:cNvPr>
          <p:cNvSpPr txBox="1">
            <a:spLocks/>
          </p:cNvSpPr>
          <p:nvPr/>
        </p:nvSpPr>
        <p:spPr>
          <a:xfrm>
            <a:off x="3518967" y="913274"/>
            <a:ext cx="10691265" cy="1307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300" dirty="0"/>
              <a:t>Étape 3: Programmation de l'AVA</a:t>
            </a:r>
          </a:p>
        </p:txBody>
      </p:sp>
      <p:sp>
        <p:nvSpPr>
          <p:cNvPr id="15" name="Espace réservé du contenu 2">
            <a:extLst>
              <a:ext uri="{FF2B5EF4-FFF2-40B4-BE49-F238E27FC236}">
                <a16:creationId xmlns:a16="http://schemas.microsoft.com/office/drawing/2014/main" id="{417FDFC4-9F68-31D7-E2E0-4383CD2D70C3}"/>
              </a:ext>
            </a:extLst>
          </p:cNvPr>
          <p:cNvSpPr>
            <a:spLocks noGrp="1"/>
          </p:cNvSpPr>
          <p:nvPr>
            <p:ph idx="1"/>
          </p:nvPr>
        </p:nvSpPr>
        <p:spPr>
          <a:xfrm>
            <a:off x="1718965" y="2144210"/>
            <a:ext cx="10691265" cy="3739896"/>
          </a:xfrm>
        </p:spPr>
        <p:txBody>
          <a:bodyPr/>
          <a:lstStyle/>
          <a:p>
            <a:r>
              <a:rPr lang="fr-FR" dirty="0"/>
              <a:t>L’entraînement est fait de façon itérative, manuellement et automatiquement, pour améliorer la capacité de l’AVA à reconnaître les questions qui lui sont posées</a:t>
            </a:r>
          </a:p>
          <a:p>
            <a:r>
              <a:rPr lang="fr-FR" dirty="0"/>
              <a:t>Personnalisation de l’AVA selon les besoins et le contexte de formation</a:t>
            </a:r>
          </a:p>
          <a:p>
            <a:pPr marL="898525" lvl="2"/>
            <a:r>
              <a:rPr lang="fr-FR" i="1" dirty="0" err="1"/>
              <a:t>MakeHuman</a:t>
            </a:r>
            <a:r>
              <a:rPr lang="fr-FR" i="1" dirty="0"/>
              <a:t> </a:t>
            </a:r>
            <a:r>
              <a:rPr lang="fr-FR" dirty="0"/>
              <a:t>et </a:t>
            </a:r>
            <a:r>
              <a:rPr lang="fr-FR" i="1" dirty="0" err="1"/>
              <a:t>Unity</a:t>
            </a:r>
            <a:r>
              <a:rPr lang="fr-FR" i="1" dirty="0"/>
              <a:t> </a:t>
            </a:r>
            <a:r>
              <a:rPr lang="fr-FR" dirty="0"/>
              <a:t>pour créer les personnages et leurs environnements</a:t>
            </a:r>
            <a:endParaRPr lang="fr-FR" i="1" dirty="0"/>
          </a:p>
          <a:p>
            <a:pPr marL="898525" lvl="2"/>
            <a:r>
              <a:rPr lang="fr-FR" dirty="0"/>
              <a:t>Modification de la voix</a:t>
            </a:r>
          </a:p>
        </p:txBody>
      </p:sp>
      <p:pic>
        <p:nvPicPr>
          <p:cNvPr id="17" name="Picture 4">
            <a:extLst>
              <a:ext uri="{FF2B5EF4-FFF2-40B4-BE49-F238E27FC236}">
                <a16:creationId xmlns:a16="http://schemas.microsoft.com/office/drawing/2014/main" id="{CC2B4CF3-4AD2-160C-03BC-F1D715F7994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29483"/>
          <a:stretch/>
        </p:blipFill>
        <p:spPr bwMode="auto">
          <a:xfrm>
            <a:off x="7767728" y="4736651"/>
            <a:ext cx="4022942" cy="15213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lataforma de desarrollo en tiempo real de Unity | Motor de VR y AR en 3D y  2D">
            <a:extLst>
              <a:ext uri="{FF2B5EF4-FFF2-40B4-BE49-F238E27FC236}">
                <a16:creationId xmlns:a16="http://schemas.microsoft.com/office/drawing/2014/main" id="{06B1EE3D-AF41-D96B-9C29-3F61309EE2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77439" y="4460600"/>
            <a:ext cx="3235283" cy="18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30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ABA0-4D5D-761F-D9C8-E0ABF4A782D5}"/>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F3533A32-352D-F7F2-A784-6B1ED0DFAD87}"/>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8B814E29-70A7-720A-AD94-68C264E12DA8}"/>
              </a:ext>
            </a:extLst>
          </p:cNvPr>
          <p:cNvPicPr>
            <a:picLocks noChangeAspect="1" noChangeArrowheads="1"/>
          </p:cNvPicPr>
          <p:nvPr>
            <p:custDataLst>
              <p:tags r:id="rId2"/>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7C6B944-1E3E-D028-A788-FB205DB7AEA7}"/>
              </a:ext>
            </a:extLst>
          </p:cNvPr>
          <p:cNvSpPr>
            <a:spLocks noGrp="1"/>
          </p:cNvSpPr>
          <p:nvPr>
            <p:ph idx="1"/>
            <p:custDataLst>
              <p:tags r:id="rId3"/>
            </p:custDataLst>
          </p:nvPr>
        </p:nvSpPr>
        <p:spPr>
          <a:xfrm>
            <a:off x="1953493" y="2165099"/>
            <a:ext cx="8717830" cy="2886943"/>
          </a:xfrm>
        </p:spPr>
        <p:txBody>
          <a:bodyPr anchor="ctr">
            <a:normAutofit/>
          </a:bodyPr>
          <a:lstStyle/>
          <a:p>
            <a:r>
              <a:rPr lang="fr-FR" sz="2300" i="1" dirty="0"/>
              <a:t>Participation active des étudiants du Master en Psychologie Légale :</a:t>
            </a:r>
          </a:p>
          <a:p>
            <a:pPr>
              <a:buFontTx/>
              <a:buChar char="-"/>
            </a:pPr>
            <a:r>
              <a:rPr lang="fr-FR" sz="1800" i="1" dirty="0"/>
              <a:t>Présentations des différents domaines et leurs intentions auprès des étudiants;</a:t>
            </a:r>
          </a:p>
          <a:p>
            <a:pPr>
              <a:buFontTx/>
              <a:buChar char="-"/>
            </a:pPr>
            <a:r>
              <a:rPr lang="fr-FR" sz="1800" i="1" dirty="0"/>
              <a:t>Activité de groupe pour identifier des intentions complémentaires pertinentes en psychologie forensique et dans un contexte judiciaire belge;</a:t>
            </a:r>
          </a:p>
          <a:p>
            <a:pPr>
              <a:buFontTx/>
              <a:buChar char="-"/>
            </a:pPr>
            <a:r>
              <a:rPr lang="fr-FR" sz="1800" i="1" dirty="0"/>
              <a:t>Encodage des dites intentions dans la banque de données de questions.</a:t>
            </a:r>
          </a:p>
        </p:txBody>
      </p:sp>
      <p:sp>
        <p:nvSpPr>
          <p:cNvPr id="5" name="Espace réservé du numéro de diapositive 4">
            <a:extLst>
              <a:ext uri="{FF2B5EF4-FFF2-40B4-BE49-F238E27FC236}">
                <a16:creationId xmlns:a16="http://schemas.microsoft.com/office/drawing/2014/main" id="{6ADBAA2A-7C35-8C09-FDCD-7A46A55A3C80}"/>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14</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076FC115-F64D-7AFC-8446-93534D3DE557}"/>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F10B7865-C08A-D702-8092-9AC552C58720}"/>
              </a:ext>
            </a:extLst>
          </p:cNvPr>
          <p:cNvSpPr>
            <a:spLocks noGrp="1"/>
          </p:cNvSpPr>
          <p:nvPr>
            <p:ph type="title"/>
            <p:custDataLst>
              <p:tags r:id="rId6"/>
            </p:custDataLst>
          </p:nvPr>
        </p:nvSpPr>
        <p:spPr>
          <a:xfrm>
            <a:off x="3480231" y="41873"/>
            <a:ext cx="8275632" cy="953273"/>
          </a:xfrm>
        </p:spPr>
        <p:txBody>
          <a:bodyPr anchor="ctr">
            <a:normAutofit/>
          </a:bodyPr>
          <a:lstStyle/>
          <a:p>
            <a:r>
              <a:rPr lang="fr-FR" sz="3600" b="1" dirty="0">
                <a:solidFill>
                  <a:schemeClr val="bg1"/>
                </a:solidFill>
              </a:rPr>
              <a:t>Impacts et retombées</a:t>
            </a:r>
          </a:p>
        </p:txBody>
      </p:sp>
      <p:pic>
        <p:nvPicPr>
          <p:cNvPr id="7" name="Image 6" descr="FRS-FNRS ros vert transp">
            <a:extLst>
              <a:ext uri="{FF2B5EF4-FFF2-40B4-BE49-F238E27FC236}">
                <a16:creationId xmlns:a16="http://schemas.microsoft.com/office/drawing/2014/main" id="{D12614C1-BB89-F11B-1F8C-5B7CBBD16C42}"/>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20E912F1-C8AF-6DFD-3B23-2A720252B272}"/>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7190BE4E-E76E-27BB-C526-6C379DAA0655}"/>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5" name="Espace réservé du pied de page 3">
            <a:extLst>
              <a:ext uri="{FF2B5EF4-FFF2-40B4-BE49-F238E27FC236}">
                <a16:creationId xmlns:a16="http://schemas.microsoft.com/office/drawing/2014/main" id="{203F979D-80CF-0EAE-2BBD-989F8AC1F220}"/>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4" name="ZoneTexte 3">
            <a:extLst>
              <a:ext uri="{FF2B5EF4-FFF2-40B4-BE49-F238E27FC236}">
                <a16:creationId xmlns:a16="http://schemas.microsoft.com/office/drawing/2014/main" id="{6AE8CC5B-F64A-5DC1-B53D-B825602A090D}"/>
              </a:ext>
            </a:extLst>
          </p:cNvPr>
          <p:cNvSpPr txBox="1"/>
          <p:nvPr/>
        </p:nvSpPr>
        <p:spPr>
          <a:xfrm>
            <a:off x="2519007" y="1171828"/>
            <a:ext cx="8011160" cy="600164"/>
          </a:xfrm>
          <a:prstGeom prst="rect">
            <a:avLst/>
          </a:prstGeom>
          <a:noFill/>
        </p:spPr>
        <p:txBody>
          <a:bodyPr wrap="square">
            <a:spAutoFit/>
          </a:bodyPr>
          <a:lstStyle/>
          <a:p>
            <a:pPr algn="ctr"/>
            <a:r>
              <a:rPr lang="fr-BE" sz="3300" dirty="0"/>
              <a:t>Complétions des intentions</a:t>
            </a:r>
          </a:p>
        </p:txBody>
      </p:sp>
    </p:spTree>
    <p:extLst>
      <p:ext uri="{BB962C8B-B14F-4D97-AF65-F5344CB8AC3E}">
        <p14:creationId xmlns:p14="http://schemas.microsoft.com/office/powerpoint/2010/main" val="371088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3360-14FE-0057-60A3-A45A78CC34D8}"/>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6A184C4B-5146-DAE6-A7DD-6C27CF212D7C}"/>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E56C07CB-49F2-2EA1-9717-B14A0D650E4B}"/>
              </a:ext>
            </a:extLst>
          </p:cNvPr>
          <p:cNvPicPr>
            <a:picLocks noChangeAspect="1" noChangeArrowheads="1"/>
          </p:cNvPicPr>
          <p:nvPr>
            <p:custDataLst>
              <p:tags r:id="rId2"/>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C0AE74B0-3C22-3534-37CD-9D5229444E60}"/>
              </a:ext>
            </a:extLst>
          </p:cNvPr>
          <p:cNvSpPr>
            <a:spLocks noGrp="1"/>
          </p:cNvSpPr>
          <p:nvPr>
            <p:ph idx="1"/>
            <p:custDataLst>
              <p:tags r:id="rId3"/>
            </p:custDataLst>
          </p:nvPr>
        </p:nvSpPr>
        <p:spPr>
          <a:xfrm>
            <a:off x="2519007" y="2647950"/>
            <a:ext cx="7485413" cy="2452687"/>
          </a:xfrm>
        </p:spPr>
        <p:txBody>
          <a:bodyPr anchor="ctr">
            <a:normAutofit/>
          </a:bodyPr>
          <a:lstStyle/>
          <a:p>
            <a:r>
              <a:rPr lang="fr-FR" sz="1800" i="1" dirty="0"/>
              <a:t>Énumérer les résultats les plus significatifs obtenus jusqu'à maintenant. </a:t>
            </a:r>
          </a:p>
          <a:p>
            <a:r>
              <a:rPr lang="fr-FR" sz="1800" i="1" dirty="0"/>
              <a:t>Énumérer les résultats les plus significatifs en voie d’être obtenus.</a:t>
            </a:r>
          </a:p>
        </p:txBody>
      </p:sp>
      <p:sp>
        <p:nvSpPr>
          <p:cNvPr id="5" name="Espace réservé du numéro de diapositive 4">
            <a:extLst>
              <a:ext uri="{FF2B5EF4-FFF2-40B4-BE49-F238E27FC236}">
                <a16:creationId xmlns:a16="http://schemas.microsoft.com/office/drawing/2014/main" id="{D397A4F7-0923-A2F9-AAF3-7F76FFB07FD2}"/>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15</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3EB9E3BA-7662-06DA-2842-808F7540AB86}"/>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31F3BC73-F7D3-6849-A0A3-43925C891E0E}"/>
              </a:ext>
            </a:extLst>
          </p:cNvPr>
          <p:cNvSpPr>
            <a:spLocks noGrp="1"/>
          </p:cNvSpPr>
          <p:nvPr>
            <p:ph type="title"/>
            <p:custDataLst>
              <p:tags r:id="rId6"/>
            </p:custDataLst>
          </p:nvPr>
        </p:nvSpPr>
        <p:spPr>
          <a:xfrm>
            <a:off x="3480231" y="41873"/>
            <a:ext cx="8275632" cy="953273"/>
          </a:xfrm>
        </p:spPr>
        <p:txBody>
          <a:bodyPr anchor="ctr">
            <a:normAutofit/>
          </a:bodyPr>
          <a:lstStyle/>
          <a:p>
            <a:r>
              <a:rPr lang="fr-FR" sz="3600" b="1" dirty="0">
                <a:solidFill>
                  <a:schemeClr val="bg1"/>
                </a:solidFill>
              </a:rPr>
              <a:t>Impacts et retombées</a:t>
            </a:r>
          </a:p>
        </p:txBody>
      </p:sp>
      <p:pic>
        <p:nvPicPr>
          <p:cNvPr id="7" name="Image 6" descr="FRS-FNRS ros vert transp">
            <a:extLst>
              <a:ext uri="{FF2B5EF4-FFF2-40B4-BE49-F238E27FC236}">
                <a16:creationId xmlns:a16="http://schemas.microsoft.com/office/drawing/2014/main" id="{744AD36A-7D3B-604E-8027-2922C841100E}"/>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975C4BB8-139E-D122-A38D-93E9F27710D1}"/>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63661DB1-5FAC-6984-7865-3F48DE696C94}"/>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5" name="Espace réservé du pied de page 3">
            <a:extLst>
              <a:ext uri="{FF2B5EF4-FFF2-40B4-BE49-F238E27FC236}">
                <a16:creationId xmlns:a16="http://schemas.microsoft.com/office/drawing/2014/main" id="{52E15577-8808-3F19-AC72-1CCC33084724}"/>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12" name="ZoneTexte 11">
            <a:extLst>
              <a:ext uri="{FF2B5EF4-FFF2-40B4-BE49-F238E27FC236}">
                <a16:creationId xmlns:a16="http://schemas.microsoft.com/office/drawing/2014/main" id="{EF21CFF3-B7AB-756D-CFA8-269259FF4EFB}"/>
              </a:ext>
            </a:extLst>
          </p:cNvPr>
          <p:cNvSpPr txBox="1"/>
          <p:nvPr/>
        </p:nvSpPr>
        <p:spPr>
          <a:xfrm>
            <a:off x="2519007" y="1171828"/>
            <a:ext cx="8011160" cy="600164"/>
          </a:xfrm>
          <a:prstGeom prst="rect">
            <a:avLst/>
          </a:prstGeom>
          <a:noFill/>
        </p:spPr>
        <p:txBody>
          <a:bodyPr wrap="square">
            <a:spAutoFit/>
          </a:bodyPr>
          <a:lstStyle/>
          <a:p>
            <a:pPr algn="ctr"/>
            <a:r>
              <a:rPr lang="fr-BE" sz="3300" dirty="0"/>
              <a:t>Recrutement des participants (adultes)</a:t>
            </a:r>
          </a:p>
        </p:txBody>
      </p:sp>
      <p:graphicFrame>
        <p:nvGraphicFramePr>
          <p:cNvPr id="13" name="Espace réservé du contenu 3">
            <a:extLst>
              <a:ext uri="{FF2B5EF4-FFF2-40B4-BE49-F238E27FC236}">
                <a16:creationId xmlns:a16="http://schemas.microsoft.com/office/drawing/2014/main" id="{9F1493A3-C538-C0D5-4395-BC048617AF5C}"/>
              </a:ext>
            </a:extLst>
          </p:cNvPr>
          <p:cNvGraphicFramePr>
            <a:graphicFrameLocks/>
          </p:cNvGraphicFramePr>
          <p:nvPr>
            <p:extLst>
              <p:ext uri="{D42A27DB-BD31-4B8C-83A1-F6EECF244321}">
                <p14:modId xmlns:p14="http://schemas.microsoft.com/office/powerpoint/2010/main" val="985292239"/>
              </p:ext>
            </p:extLst>
          </p:nvPr>
        </p:nvGraphicFramePr>
        <p:xfrm>
          <a:off x="1620008" y="2292734"/>
          <a:ext cx="10515600" cy="3855720"/>
        </p:xfrm>
        <a:graphic>
          <a:graphicData uri="http://schemas.openxmlformats.org/drawingml/2006/table">
            <a:tbl>
              <a:tblPr firstRow="1" bandRow="1">
                <a:tableStyleId>{7DF18680-E054-41AD-8BC1-D1AEF772440D}</a:tableStyleId>
              </a:tblPr>
              <a:tblGrid>
                <a:gridCol w="5257800">
                  <a:extLst>
                    <a:ext uri="{9D8B030D-6E8A-4147-A177-3AD203B41FA5}">
                      <a16:colId xmlns:a16="http://schemas.microsoft.com/office/drawing/2014/main" val="2693445285"/>
                    </a:ext>
                  </a:extLst>
                </a:gridCol>
                <a:gridCol w="5257800">
                  <a:extLst>
                    <a:ext uri="{9D8B030D-6E8A-4147-A177-3AD203B41FA5}">
                      <a16:colId xmlns:a16="http://schemas.microsoft.com/office/drawing/2014/main" val="2543212776"/>
                    </a:ext>
                  </a:extLst>
                </a:gridCol>
              </a:tblGrid>
              <a:tr h="370840">
                <a:tc>
                  <a:txBody>
                    <a:bodyPr/>
                    <a:lstStyle/>
                    <a:p>
                      <a:pPr algn="ctr"/>
                      <a:r>
                        <a:rPr lang="fr-CA" dirty="0">
                          <a:solidFill>
                            <a:schemeClr val="bg1"/>
                          </a:solidFill>
                        </a:rPr>
                        <a:t>Cas 1 (Mendez Nova)</a:t>
                      </a:r>
                      <a:endParaRPr lang="fr-CA" dirty="0">
                        <a:solidFill>
                          <a:schemeClr val="bg1"/>
                        </a:solidFill>
                        <a:latin typeface="+mn-lt"/>
                      </a:endParaRPr>
                    </a:p>
                  </a:txBody>
                  <a:tcPr>
                    <a:solidFill>
                      <a:srgbClr val="A70240"/>
                    </a:solidFill>
                  </a:tcPr>
                </a:tc>
                <a:tc>
                  <a:txBody>
                    <a:bodyPr/>
                    <a:lstStyle/>
                    <a:p>
                      <a:pPr algn="ctr"/>
                      <a:r>
                        <a:rPr lang="fr-CA" dirty="0"/>
                        <a:t>Cas 2 </a:t>
                      </a:r>
                      <a:r>
                        <a:rPr lang="fr-CA" dirty="0">
                          <a:solidFill>
                            <a:schemeClr val="bg1"/>
                          </a:solidFill>
                        </a:rPr>
                        <a:t>(Victor </a:t>
                      </a:r>
                      <a:r>
                        <a:rPr lang="fr-CA" dirty="0" err="1">
                          <a:solidFill>
                            <a:schemeClr val="bg1"/>
                          </a:solidFill>
                        </a:rPr>
                        <a:t>TripleX</a:t>
                      </a:r>
                      <a:r>
                        <a:rPr lang="fr-CA" dirty="0">
                          <a:solidFill>
                            <a:schemeClr val="bg1"/>
                          </a:solidFill>
                        </a:rPr>
                        <a:t>)</a:t>
                      </a:r>
                      <a:endParaRPr lang="fr-CA" dirty="0">
                        <a:solidFill>
                          <a:schemeClr val="bg1"/>
                        </a:solidFill>
                        <a:latin typeface="+mn-lt"/>
                      </a:endParaRPr>
                    </a:p>
                  </a:txBody>
                  <a:tcPr>
                    <a:solidFill>
                      <a:srgbClr val="A70240"/>
                    </a:solidFill>
                  </a:tcPr>
                </a:tc>
                <a:extLst>
                  <a:ext uri="{0D108BD9-81ED-4DB2-BD59-A6C34878D82A}">
                    <a16:rowId xmlns:a16="http://schemas.microsoft.com/office/drawing/2014/main" val="3888934370"/>
                  </a:ext>
                </a:extLst>
              </a:tr>
              <a:tr h="370840">
                <a:tc>
                  <a:txBody>
                    <a:bodyPr/>
                    <a:lstStyle/>
                    <a:p>
                      <a:r>
                        <a:rPr lang="fr-CA" dirty="0">
                          <a:solidFill>
                            <a:schemeClr val="tx2"/>
                          </a:solidFill>
                        </a:rPr>
                        <a:t>Homme de 27 ans</a:t>
                      </a:r>
                      <a:endParaRPr lang="fr-CA" dirty="0">
                        <a:solidFill>
                          <a:schemeClr val="tx2"/>
                        </a:solidFill>
                        <a:latin typeface="+mn-lt"/>
                      </a:endParaRPr>
                    </a:p>
                  </a:txBody>
                  <a:tcPr>
                    <a:solidFill>
                      <a:srgbClr val="EB6B7D"/>
                    </a:solidFill>
                  </a:tcPr>
                </a:tc>
                <a:tc>
                  <a:txBody>
                    <a:bodyPr/>
                    <a:lstStyle/>
                    <a:p>
                      <a:r>
                        <a:rPr lang="fr-CA" dirty="0"/>
                        <a:t>Homme de 33 ans</a:t>
                      </a:r>
                      <a:endParaRPr lang="fr-CA" dirty="0">
                        <a:latin typeface="+mn-lt"/>
                      </a:endParaRPr>
                    </a:p>
                  </a:txBody>
                  <a:tcPr>
                    <a:solidFill>
                      <a:srgbClr val="EB6B7D"/>
                    </a:solidFill>
                  </a:tcPr>
                </a:tc>
                <a:extLst>
                  <a:ext uri="{0D108BD9-81ED-4DB2-BD59-A6C34878D82A}">
                    <a16:rowId xmlns:a16="http://schemas.microsoft.com/office/drawing/2014/main" val="1237530695"/>
                  </a:ext>
                </a:extLst>
              </a:tr>
              <a:tr h="370840">
                <a:tc>
                  <a:txBody>
                    <a:bodyPr/>
                    <a:lstStyle/>
                    <a:p>
                      <a:r>
                        <a:rPr lang="fr-CA" dirty="0">
                          <a:solidFill>
                            <a:schemeClr val="tx2"/>
                          </a:solidFill>
                        </a:rPr>
                        <a:t>Peine de détention de 14 ans </a:t>
                      </a:r>
                      <a:endParaRPr lang="fr-CA" dirty="0">
                        <a:solidFill>
                          <a:schemeClr val="tx2"/>
                        </a:solidFill>
                        <a:latin typeface="+mn-lt"/>
                      </a:endParaRPr>
                    </a:p>
                  </a:txBody>
                  <a:tcPr>
                    <a:solidFill>
                      <a:srgbClr val="FFC9C9"/>
                    </a:solidFill>
                  </a:tcPr>
                </a:tc>
                <a:tc>
                  <a:txBody>
                    <a:bodyPr/>
                    <a:lstStyle/>
                    <a:p>
                      <a:r>
                        <a:rPr lang="fr-CA" dirty="0"/>
                        <a:t>Peine de détention de 14 ans</a:t>
                      </a:r>
                      <a:endParaRPr lang="fr-CA" dirty="0">
                        <a:latin typeface="+mn-lt"/>
                      </a:endParaRPr>
                    </a:p>
                  </a:txBody>
                  <a:tcPr>
                    <a:solidFill>
                      <a:srgbClr val="FFC9C9"/>
                    </a:solidFill>
                  </a:tcPr>
                </a:tc>
                <a:extLst>
                  <a:ext uri="{0D108BD9-81ED-4DB2-BD59-A6C34878D82A}">
                    <a16:rowId xmlns:a16="http://schemas.microsoft.com/office/drawing/2014/main" val="705035163"/>
                  </a:ext>
                </a:extLst>
              </a:tr>
              <a:tr h="0">
                <a:tc>
                  <a:txBody>
                    <a:bodyPr/>
                    <a:lstStyle/>
                    <a:p>
                      <a:r>
                        <a:rPr lang="fr-CA" dirty="0">
                          <a:solidFill>
                            <a:schemeClr val="tx2"/>
                          </a:solidFill>
                        </a:rPr>
                        <a:t>8 chefs d’accusation en lien avec des infractions de tentative de meurtre (1 chef), stupéfiants (2 chefs), roulage (5 chefs) </a:t>
                      </a:r>
                      <a:endParaRPr lang="fr-CA" dirty="0">
                        <a:solidFill>
                          <a:schemeClr val="tx2"/>
                        </a:solidFill>
                        <a:latin typeface="+mn-lt"/>
                      </a:endParaRPr>
                    </a:p>
                  </a:txBody>
                  <a:tcPr>
                    <a:solidFill>
                      <a:srgbClr val="EB6B7D"/>
                    </a:solidFill>
                  </a:tcPr>
                </a:tc>
                <a:tc>
                  <a:txBody>
                    <a:bodyPr/>
                    <a:lstStyle/>
                    <a:p>
                      <a:r>
                        <a:rPr lang="fr-CA" dirty="0"/>
                        <a:t>X chefs d'accusation en lien avec des infractions de prise d'otage, coups et blessures, stupéfiants, possession d'arme, alcool</a:t>
                      </a:r>
                      <a:endParaRPr lang="fr-CA" dirty="0">
                        <a:latin typeface="+mn-lt"/>
                      </a:endParaRPr>
                    </a:p>
                  </a:txBody>
                  <a:tcPr>
                    <a:solidFill>
                      <a:srgbClr val="EB6B7D"/>
                    </a:solidFill>
                  </a:tcPr>
                </a:tc>
                <a:extLst>
                  <a:ext uri="{0D108BD9-81ED-4DB2-BD59-A6C34878D82A}">
                    <a16:rowId xmlns:a16="http://schemas.microsoft.com/office/drawing/2014/main" val="2151411826"/>
                  </a:ext>
                </a:extLst>
              </a:tr>
              <a:tr h="0">
                <a:tc>
                  <a:txBody>
                    <a:bodyPr/>
                    <a:lstStyle/>
                    <a:p>
                      <a:pPr lvl="0">
                        <a:buNone/>
                      </a:pPr>
                      <a:r>
                        <a:rPr lang="fr-CA" dirty="0">
                          <a:solidFill>
                            <a:schemeClr val="tx2"/>
                          </a:solidFill>
                        </a:rPr>
                        <a:t>Personne peu bavarde le premier jour. Après le troisième jour, discours plus élaboré sur le plan émotionnel. Demande de conseils sur la gestion de sa colère.</a:t>
                      </a:r>
                      <a:endParaRPr lang="fr-CA" dirty="0">
                        <a:solidFill>
                          <a:schemeClr val="tx2"/>
                        </a:solidFill>
                        <a:latin typeface="+mn-lt"/>
                      </a:endParaRPr>
                    </a:p>
                  </a:txBody>
                  <a:tcPr>
                    <a:solidFill>
                      <a:srgbClr val="FFC9C9"/>
                    </a:solidFill>
                  </a:tcPr>
                </a:tc>
                <a:tc>
                  <a:txBody>
                    <a:bodyPr/>
                    <a:lstStyle/>
                    <a:p>
                      <a:pPr lvl="0">
                        <a:buNone/>
                      </a:pPr>
                      <a:r>
                        <a:rPr lang="fr-CA" dirty="0"/>
                        <a:t>Personne volubile dès le premier jour. Agit avec familiarité rapidement. Mise en évidence des valeurs antisociales. Remise en question peu présente.</a:t>
                      </a:r>
                      <a:endParaRPr lang="fr-CA" dirty="0">
                        <a:latin typeface="+mn-lt"/>
                      </a:endParaRPr>
                    </a:p>
                  </a:txBody>
                  <a:tcPr>
                    <a:solidFill>
                      <a:srgbClr val="FFC9C9"/>
                    </a:solidFill>
                  </a:tcPr>
                </a:tc>
                <a:extLst>
                  <a:ext uri="{0D108BD9-81ED-4DB2-BD59-A6C34878D82A}">
                    <a16:rowId xmlns:a16="http://schemas.microsoft.com/office/drawing/2014/main" val="3096318807"/>
                  </a:ext>
                </a:extLst>
              </a:tr>
              <a:tr h="0">
                <a:tc>
                  <a:txBody>
                    <a:bodyPr/>
                    <a:lstStyle/>
                    <a:p>
                      <a:pPr lvl="0">
                        <a:buNone/>
                      </a:pPr>
                      <a:r>
                        <a:rPr lang="fr-CA" dirty="0">
                          <a:solidFill>
                            <a:schemeClr val="tx2"/>
                          </a:solidFill>
                        </a:rPr>
                        <a:t>Procédure de demande de permission de sortie en cours</a:t>
                      </a:r>
                      <a:endParaRPr lang="fr-CA" dirty="0">
                        <a:solidFill>
                          <a:schemeClr val="tx2"/>
                        </a:solidFill>
                        <a:latin typeface="+mn-lt"/>
                      </a:endParaRPr>
                    </a:p>
                  </a:txBody>
                  <a:tcPr>
                    <a:solidFill>
                      <a:srgbClr val="EB6B7D"/>
                    </a:solidFill>
                  </a:tcPr>
                </a:tc>
                <a:tc>
                  <a:txBody>
                    <a:bodyPr/>
                    <a:lstStyle/>
                    <a:p>
                      <a:pPr lvl="0">
                        <a:buNone/>
                      </a:pPr>
                      <a:r>
                        <a:rPr lang="fr-CA" sz="1800" b="0" u="none" strike="noStrike" noProof="0" dirty="0">
                          <a:solidFill>
                            <a:schemeClr val="tx2"/>
                          </a:solidFill>
                        </a:rPr>
                        <a:t>Procédure de demande de permission de sortie en cours</a:t>
                      </a:r>
                      <a:endParaRPr lang="fr-FR" dirty="0">
                        <a:latin typeface="+mn-lt"/>
                      </a:endParaRPr>
                    </a:p>
                  </a:txBody>
                  <a:tcPr>
                    <a:solidFill>
                      <a:srgbClr val="EB6B7D"/>
                    </a:solidFill>
                  </a:tcPr>
                </a:tc>
                <a:extLst>
                  <a:ext uri="{0D108BD9-81ED-4DB2-BD59-A6C34878D82A}">
                    <a16:rowId xmlns:a16="http://schemas.microsoft.com/office/drawing/2014/main" val="440673369"/>
                  </a:ext>
                </a:extLst>
              </a:tr>
            </a:tbl>
          </a:graphicData>
        </a:graphic>
      </p:graphicFrame>
    </p:spTree>
    <p:extLst>
      <p:ext uri="{BB962C8B-B14F-4D97-AF65-F5344CB8AC3E}">
        <p14:creationId xmlns:p14="http://schemas.microsoft.com/office/powerpoint/2010/main" val="3183538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45872-2696-538E-2817-0C224DF24AC5}"/>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B72A32B-B915-998F-375D-36C4B8A00CAB}"/>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275A5B14-8F03-60CC-D831-63356A7FDC51}"/>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438993A7-E184-4C55-8F53-3A34F7B25C0D}"/>
              </a:ext>
            </a:extLst>
          </p:cNvPr>
          <p:cNvSpPr>
            <a:spLocks noGrp="1"/>
          </p:cNvSpPr>
          <p:nvPr>
            <p:ph type="sldNum" sz="quarter" idx="12"/>
            <p:custDataLst>
              <p:tags r:id="rId3"/>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16</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A26436DB-A4D4-1B02-A75A-137A696A16EC}"/>
              </a:ext>
            </a:extLst>
          </p:cNvPr>
          <p:cNvSpPr/>
          <p:nvPr>
            <p:custDataLst>
              <p:tags r:id="rId4"/>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CB6B2DC2-34F6-76F6-90CB-6935FD6F0FE2}"/>
              </a:ext>
            </a:extLst>
          </p:cNvPr>
          <p:cNvSpPr>
            <a:spLocks noGrp="1"/>
          </p:cNvSpPr>
          <p:nvPr>
            <p:ph type="title"/>
            <p:custDataLst>
              <p:tags r:id="rId5"/>
            </p:custDataLst>
          </p:nvPr>
        </p:nvSpPr>
        <p:spPr>
          <a:xfrm>
            <a:off x="3480231" y="41873"/>
            <a:ext cx="8275632" cy="953273"/>
          </a:xfrm>
        </p:spPr>
        <p:txBody>
          <a:bodyPr anchor="ctr">
            <a:normAutofit/>
          </a:bodyPr>
          <a:lstStyle/>
          <a:p>
            <a:r>
              <a:rPr lang="fr-FR" sz="3600" b="1" dirty="0">
                <a:solidFill>
                  <a:schemeClr val="bg1"/>
                </a:solidFill>
              </a:rPr>
              <a:t>Impacts et retombées</a:t>
            </a:r>
          </a:p>
        </p:txBody>
      </p:sp>
      <p:pic>
        <p:nvPicPr>
          <p:cNvPr id="7" name="Image 6" descr="FRS-FNRS ros vert transp">
            <a:extLst>
              <a:ext uri="{FF2B5EF4-FFF2-40B4-BE49-F238E27FC236}">
                <a16:creationId xmlns:a16="http://schemas.microsoft.com/office/drawing/2014/main" id="{36B04D34-3389-3DE8-A329-E311A432B36E}"/>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B8B3A2C9-4CAF-0A3E-2679-1296A4F154C1}"/>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0B8AAB68-DD91-6AAD-9A02-630A44494347}"/>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5" name="Espace réservé du pied de page 3">
            <a:extLst>
              <a:ext uri="{FF2B5EF4-FFF2-40B4-BE49-F238E27FC236}">
                <a16:creationId xmlns:a16="http://schemas.microsoft.com/office/drawing/2014/main" id="{D66E1CB9-EDB1-B26D-C649-11278C9912E1}"/>
              </a:ext>
            </a:extLst>
          </p:cNvPr>
          <p:cNvSpPr>
            <a:spLocks noGrp="1"/>
          </p:cNvSpPr>
          <p:nvPr>
            <p:ph type="ftr" sz="quarter" idx="11"/>
            <p:custDataLst>
              <p:tags r:id="rId9"/>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12" name="ZoneTexte 11">
            <a:extLst>
              <a:ext uri="{FF2B5EF4-FFF2-40B4-BE49-F238E27FC236}">
                <a16:creationId xmlns:a16="http://schemas.microsoft.com/office/drawing/2014/main" id="{6D622561-4ABC-EF2F-DD93-FFAB1671E036}"/>
              </a:ext>
            </a:extLst>
          </p:cNvPr>
          <p:cNvSpPr txBox="1"/>
          <p:nvPr/>
        </p:nvSpPr>
        <p:spPr>
          <a:xfrm>
            <a:off x="3264408" y="1164448"/>
            <a:ext cx="6096000" cy="600164"/>
          </a:xfrm>
          <a:prstGeom prst="rect">
            <a:avLst/>
          </a:prstGeom>
          <a:noFill/>
        </p:spPr>
        <p:txBody>
          <a:bodyPr wrap="square">
            <a:spAutoFit/>
          </a:bodyPr>
          <a:lstStyle/>
          <a:p>
            <a:pPr algn="ctr"/>
            <a:r>
              <a:rPr lang="fr-BE" sz="3300" dirty="0"/>
              <a:t>Mener les entretiens</a:t>
            </a:r>
          </a:p>
        </p:txBody>
      </p:sp>
      <p:sp>
        <p:nvSpPr>
          <p:cNvPr id="16" name="Espace réservé du contenu 2">
            <a:extLst>
              <a:ext uri="{FF2B5EF4-FFF2-40B4-BE49-F238E27FC236}">
                <a16:creationId xmlns:a16="http://schemas.microsoft.com/office/drawing/2014/main" id="{F13E9BE1-EF22-FE18-35AF-0F52B7850349}"/>
              </a:ext>
            </a:extLst>
          </p:cNvPr>
          <p:cNvSpPr>
            <a:spLocks noGrp="1"/>
          </p:cNvSpPr>
          <p:nvPr>
            <p:ph idx="1"/>
          </p:nvPr>
        </p:nvSpPr>
        <p:spPr>
          <a:xfrm>
            <a:off x="1713271" y="1970321"/>
            <a:ext cx="3792794" cy="4351338"/>
          </a:xfrm>
        </p:spPr>
        <p:txBody>
          <a:bodyPr/>
          <a:lstStyle/>
          <a:p>
            <a:r>
              <a:rPr lang="fr-BE" sz="1800" dirty="0"/>
              <a:t>Environ 5 journées de 8h d’entrevue</a:t>
            </a:r>
          </a:p>
          <a:p>
            <a:r>
              <a:rPr lang="fr-BE" sz="1800" dirty="0"/>
              <a:t>Entre 800 et 1000 intentions sont posées</a:t>
            </a:r>
          </a:p>
          <a:p>
            <a:r>
              <a:rPr lang="fr-BE" sz="1800" dirty="0"/>
              <a:t>Pour Victor : 800 intentions ont été posées </a:t>
            </a:r>
          </a:p>
          <a:p>
            <a:endParaRPr lang="fr-BE" dirty="0"/>
          </a:p>
        </p:txBody>
      </p:sp>
      <p:graphicFrame>
        <p:nvGraphicFramePr>
          <p:cNvPr id="17" name="Tableau 16">
            <a:extLst>
              <a:ext uri="{FF2B5EF4-FFF2-40B4-BE49-F238E27FC236}">
                <a16:creationId xmlns:a16="http://schemas.microsoft.com/office/drawing/2014/main" id="{FB37D269-6EF5-C9E3-5BA9-85573FABC5DD}"/>
              </a:ext>
            </a:extLst>
          </p:cNvPr>
          <p:cNvGraphicFramePr>
            <a:graphicFrameLocks noGrp="1"/>
          </p:cNvGraphicFramePr>
          <p:nvPr>
            <p:extLst>
              <p:ext uri="{D42A27DB-BD31-4B8C-83A1-F6EECF244321}">
                <p14:modId xmlns:p14="http://schemas.microsoft.com/office/powerpoint/2010/main" val="3367677105"/>
              </p:ext>
            </p:extLst>
          </p:nvPr>
        </p:nvGraphicFramePr>
        <p:xfrm>
          <a:off x="6593648" y="1785188"/>
          <a:ext cx="4541903" cy="4470975"/>
        </p:xfrm>
        <a:graphic>
          <a:graphicData uri="http://schemas.openxmlformats.org/drawingml/2006/table">
            <a:tbl>
              <a:tblPr firstRow="1" firstCol="1" bandRow="1">
                <a:solidFill>
                  <a:srgbClr val="D96278"/>
                </a:solidFill>
                <a:tableStyleId>{7DF18680-E054-41AD-8BC1-D1AEF772440D}</a:tableStyleId>
              </a:tblPr>
              <a:tblGrid>
                <a:gridCol w="3118885">
                  <a:extLst>
                    <a:ext uri="{9D8B030D-6E8A-4147-A177-3AD203B41FA5}">
                      <a16:colId xmlns:a16="http://schemas.microsoft.com/office/drawing/2014/main" val="690846913"/>
                    </a:ext>
                  </a:extLst>
                </a:gridCol>
                <a:gridCol w="1423018">
                  <a:extLst>
                    <a:ext uri="{9D8B030D-6E8A-4147-A177-3AD203B41FA5}">
                      <a16:colId xmlns:a16="http://schemas.microsoft.com/office/drawing/2014/main" val="426435541"/>
                    </a:ext>
                  </a:extLst>
                </a:gridCol>
              </a:tblGrid>
              <a:tr h="536517">
                <a:tc>
                  <a:txBody>
                    <a:bodyPr/>
                    <a:lstStyle/>
                    <a:p>
                      <a:pPr>
                        <a:lnSpc>
                          <a:spcPct val="107000"/>
                        </a:lnSpc>
                        <a:spcAft>
                          <a:spcPts val="800"/>
                        </a:spcAft>
                      </a:pPr>
                      <a:r>
                        <a:rPr lang="fr-CA" sz="1600" dirty="0">
                          <a:effectLst/>
                        </a:rPr>
                        <a:t>Domaines de risque</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nSpc>
                          <a:spcPct val="107000"/>
                        </a:lnSpc>
                        <a:spcAft>
                          <a:spcPts val="800"/>
                        </a:spcAft>
                      </a:pPr>
                      <a:r>
                        <a:rPr lang="fr-CA" sz="1600" dirty="0">
                          <a:effectLst/>
                        </a:rPr>
                        <a:t># intentions posées</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extLst>
                  <a:ext uri="{0D108BD9-81ED-4DB2-BD59-A6C34878D82A}">
                    <a16:rowId xmlns:a16="http://schemas.microsoft.com/office/drawing/2014/main" val="3760095859"/>
                  </a:ext>
                </a:extLst>
              </a:tr>
              <a:tr h="357678">
                <a:tc>
                  <a:txBody>
                    <a:bodyPr/>
                    <a:lstStyle/>
                    <a:p>
                      <a:pPr>
                        <a:lnSpc>
                          <a:spcPct val="107000"/>
                        </a:lnSpc>
                        <a:spcAft>
                          <a:spcPts val="800"/>
                        </a:spcAft>
                      </a:pPr>
                      <a:r>
                        <a:rPr lang="fr-CA" sz="1600" dirty="0">
                          <a:effectLst/>
                        </a:rPr>
                        <a:t>Introduction</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44</a:t>
                      </a:r>
                    </a:p>
                  </a:txBody>
                  <a:tcPr marL="68580" marR="68580" marT="0" marB="0" anchor="ctr">
                    <a:solidFill>
                      <a:srgbClr val="FFC9C9"/>
                    </a:solidFill>
                  </a:tcPr>
                </a:tc>
                <a:extLst>
                  <a:ext uri="{0D108BD9-81ED-4DB2-BD59-A6C34878D82A}">
                    <a16:rowId xmlns:a16="http://schemas.microsoft.com/office/drawing/2014/main" val="766904312"/>
                  </a:ext>
                </a:extLst>
              </a:tr>
              <a:tr h="357678">
                <a:tc>
                  <a:txBody>
                    <a:bodyPr/>
                    <a:lstStyle/>
                    <a:p>
                      <a:pPr>
                        <a:lnSpc>
                          <a:spcPct val="107000"/>
                        </a:lnSpc>
                        <a:spcAft>
                          <a:spcPts val="800"/>
                        </a:spcAft>
                      </a:pPr>
                      <a:r>
                        <a:rPr lang="fr-CA" sz="1600" dirty="0">
                          <a:effectLst/>
                        </a:rPr>
                        <a:t>Historique criminel</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167</a:t>
                      </a:r>
                    </a:p>
                  </a:txBody>
                  <a:tcPr marL="68580" marR="68580" marT="0" marB="0" anchor="ctr">
                    <a:solidFill>
                      <a:srgbClr val="FFC9C9"/>
                    </a:solidFill>
                  </a:tcPr>
                </a:tc>
                <a:extLst>
                  <a:ext uri="{0D108BD9-81ED-4DB2-BD59-A6C34878D82A}">
                    <a16:rowId xmlns:a16="http://schemas.microsoft.com/office/drawing/2014/main" val="2425025083"/>
                  </a:ext>
                </a:extLst>
              </a:tr>
              <a:tr h="357678">
                <a:tc>
                  <a:txBody>
                    <a:bodyPr/>
                    <a:lstStyle/>
                    <a:p>
                      <a:pPr>
                        <a:lnSpc>
                          <a:spcPct val="107000"/>
                        </a:lnSpc>
                        <a:spcAft>
                          <a:spcPts val="800"/>
                        </a:spcAft>
                      </a:pPr>
                      <a:r>
                        <a:rPr lang="fr-CA" sz="1600" dirty="0">
                          <a:effectLst/>
                        </a:rPr>
                        <a:t>Famille</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84</a:t>
                      </a:r>
                    </a:p>
                  </a:txBody>
                  <a:tcPr marL="68580" marR="68580" marT="0" marB="0" anchor="ctr">
                    <a:solidFill>
                      <a:srgbClr val="FFC9C9"/>
                    </a:solidFill>
                  </a:tcPr>
                </a:tc>
                <a:extLst>
                  <a:ext uri="{0D108BD9-81ED-4DB2-BD59-A6C34878D82A}">
                    <a16:rowId xmlns:a16="http://schemas.microsoft.com/office/drawing/2014/main" val="4102114339"/>
                  </a:ext>
                </a:extLst>
              </a:tr>
              <a:tr h="357678">
                <a:tc>
                  <a:txBody>
                    <a:bodyPr/>
                    <a:lstStyle/>
                    <a:p>
                      <a:pPr>
                        <a:lnSpc>
                          <a:spcPct val="107000"/>
                        </a:lnSpc>
                        <a:spcAft>
                          <a:spcPts val="800"/>
                        </a:spcAft>
                      </a:pPr>
                      <a:r>
                        <a:rPr lang="fr-CA" sz="1600" dirty="0">
                          <a:effectLst/>
                        </a:rPr>
                        <a:t>École et emploi</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56</a:t>
                      </a:r>
                    </a:p>
                  </a:txBody>
                  <a:tcPr marL="68580" marR="68580" marT="0" marB="0" anchor="ctr">
                    <a:solidFill>
                      <a:srgbClr val="FFC9C9"/>
                    </a:solidFill>
                  </a:tcPr>
                </a:tc>
                <a:extLst>
                  <a:ext uri="{0D108BD9-81ED-4DB2-BD59-A6C34878D82A}">
                    <a16:rowId xmlns:a16="http://schemas.microsoft.com/office/drawing/2014/main" val="3916416448"/>
                  </a:ext>
                </a:extLst>
              </a:tr>
              <a:tr h="357678">
                <a:tc>
                  <a:txBody>
                    <a:bodyPr/>
                    <a:lstStyle/>
                    <a:p>
                      <a:pPr>
                        <a:lnSpc>
                          <a:spcPct val="107000"/>
                        </a:lnSpc>
                        <a:spcAft>
                          <a:spcPts val="800"/>
                        </a:spcAft>
                      </a:pPr>
                      <a:r>
                        <a:rPr lang="fr-CA" sz="1600" dirty="0">
                          <a:effectLst/>
                        </a:rPr>
                        <a:t>Amis</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68</a:t>
                      </a:r>
                    </a:p>
                  </a:txBody>
                  <a:tcPr marL="68580" marR="68580" marT="0" marB="0" anchor="ctr">
                    <a:solidFill>
                      <a:srgbClr val="FFC9C9"/>
                    </a:solidFill>
                  </a:tcPr>
                </a:tc>
                <a:extLst>
                  <a:ext uri="{0D108BD9-81ED-4DB2-BD59-A6C34878D82A}">
                    <a16:rowId xmlns:a16="http://schemas.microsoft.com/office/drawing/2014/main" val="1754102807"/>
                  </a:ext>
                </a:extLst>
              </a:tr>
              <a:tr h="357678">
                <a:tc>
                  <a:txBody>
                    <a:bodyPr/>
                    <a:lstStyle/>
                    <a:p>
                      <a:pPr>
                        <a:lnSpc>
                          <a:spcPct val="107000"/>
                        </a:lnSpc>
                        <a:spcAft>
                          <a:spcPts val="800"/>
                        </a:spcAft>
                      </a:pPr>
                      <a:r>
                        <a:rPr lang="fr-CA" sz="1600" dirty="0">
                          <a:effectLst/>
                        </a:rPr>
                        <a:t>Consommation</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84</a:t>
                      </a:r>
                    </a:p>
                  </a:txBody>
                  <a:tcPr marL="68580" marR="68580" marT="0" marB="0" anchor="ctr">
                    <a:solidFill>
                      <a:srgbClr val="FFC9C9"/>
                    </a:solidFill>
                  </a:tcPr>
                </a:tc>
                <a:extLst>
                  <a:ext uri="{0D108BD9-81ED-4DB2-BD59-A6C34878D82A}">
                    <a16:rowId xmlns:a16="http://schemas.microsoft.com/office/drawing/2014/main" val="3034276512"/>
                  </a:ext>
                </a:extLst>
              </a:tr>
              <a:tr h="357678">
                <a:tc>
                  <a:txBody>
                    <a:bodyPr/>
                    <a:lstStyle/>
                    <a:p>
                      <a:pPr>
                        <a:lnSpc>
                          <a:spcPct val="107000"/>
                        </a:lnSpc>
                        <a:spcAft>
                          <a:spcPts val="800"/>
                        </a:spcAft>
                      </a:pPr>
                      <a:r>
                        <a:rPr lang="fr-CA" sz="1600" dirty="0">
                          <a:effectLst/>
                        </a:rPr>
                        <a:t>Activités et loisirs</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62</a:t>
                      </a:r>
                    </a:p>
                  </a:txBody>
                  <a:tcPr marL="68580" marR="68580" marT="0" marB="0" anchor="ctr">
                    <a:solidFill>
                      <a:srgbClr val="FFC9C9"/>
                    </a:solidFill>
                  </a:tcPr>
                </a:tc>
                <a:extLst>
                  <a:ext uri="{0D108BD9-81ED-4DB2-BD59-A6C34878D82A}">
                    <a16:rowId xmlns:a16="http://schemas.microsoft.com/office/drawing/2014/main" val="2584808073"/>
                  </a:ext>
                </a:extLst>
              </a:tr>
              <a:tr h="357678">
                <a:tc>
                  <a:txBody>
                    <a:bodyPr/>
                    <a:lstStyle/>
                    <a:p>
                      <a:pPr>
                        <a:lnSpc>
                          <a:spcPct val="107000"/>
                        </a:lnSpc>
                        <a:spcAft>
                          <a:spcPts val="800"/>
                        </a:spcAft>
                      </a:pPr>
                      <a:r>
                        <a:rPr lang="fr-CA" sz="1600" dirty="0">
                          <a:effectLst/>
                        </a:rPr>
                        <a:t>Émotions et attitudes</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93</a:t>
                      </a:r>
                    </a:p>
                  </a:txBody>
                  <a:tcPr marL="68580" marR="68580" marT="0" marB="0" anchor="ctr">
                    <a:solidFill>
                      <a:srgbClr val="FFC9C9"/>
                    </a:solidFill>
                  </a:tcPr>
                </a:tc>
                <a:extLst>
                  <a:ext uri="{0D108BD9-81ED-4DB2-BD59-A6C34878D82A}">
                    <a16:rowId xmlns:a16="http://schemas.microsoft.com/office/drawing/2014/main" val="4263386656"/>
                  </a:ext>
                </a:extLst>
              </a:tr>
              <a:tr h="357678">
                <a:tc>
                  <a:txBody>
                    <a:bodyPr/>
                    <a:lstStyle/>
                    <a:p>
                      <a:pPr>
                        <a:lnSpc>
                          <a:spcPct val="107000"/>
                        </a:lnSpc>
                        <a:spcAft>
                          <a:spcPts val="800"/>
                        </a:spcAft>
                      </a:pPr>
                      <a:r>
                        <a:rPr lang="fr-CA" sz="1600" dirty="0">
                          <a:effectLst/>
                        </a:rPr>
                        <a:t>Personnalité et comportements</a:t>
                      </a:r>
                      <a:endParaRPr lang="fr-CA" sz="160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82</a:t>
                      </a:r>
                    </a:p>
                  </a:txBody>
                  <a:tcPr marL="68580" marR="68580" marT="0" marB="0" anchor="ctr">
                    <a:solidFill>
                      <a:srgbClr val="FFC9C9"/>
                    </a:solidFill>
                  </a:tcPr>
                </a:tc>
                <a:extLst>
                  <a:ext uri="{0D108BD9-81ED-4DB2-BD59-A6C34878D82A}">
                    <a16:rowId xmlns:a16="http://schemas.microsoft.com/office/drawing/2014/main" val="3850965029"/>
                  </a:ext>
                </a:extLst>
              </a:tr>
              <a:tr h="357678">
                <a:tc>
                  <a:txBody>
                    <a:bodyPr/>
                    <a:lstStyle/>
                    <a:p>
                      <a:pPr>
                        <a:lnSpc>
                          <a:spcPct val="107000"/>
                        </a:lnSpc>
                        <a:spcAft>
                          <a:spcPts val="800"/>
                        </a:spcAft>
                      </a:pPr>
                      <a:r>
                        <a:rPr lang="fr-CA" sz="1600" dirty="0">
                          <a:effectLst/>
                          <a:latin typeface="+mn-lt"/>
                          <a:ea typeface="Calibri" panose="020F0502020204030204" pitchFamily="34" charset="0"/>
                          <a:cs typeface="Times New Roman"/>
                        </a:rPr>
                        <a:t>Sortie</a:t>
                      </a:r>
                    </a:p>
                  </a:txBody>
                  <a:tcPr marL="68580" marR="68580" marT="0" marB="0">
                    <a:solidFill>
                      <a:srgbClr val="A70240"/>
                    </a:solidFill>
                  </a:tcPr>
                </a:tc>
                <a:tc>
                  <a:txBody>
                    <a:bodyPr/>
                    <a:lstStyle/>
                    <a:p>
                      <a:pPr algn="ctr">
                        <a:lnSpc>
                          <a:spcPct val="107000"/>
                        </a:lnSpc>
                        <a:spcAft>
                          <a:spcPts val="800"/>
                        </a:spcAft>
                      </a:pPr>
                      <a:r>
                        <a:rPr lang="fr-CA" sz="1600" dirty="0">
                          <a:effectLst/>
                          <a:latin typeface="+mn-lt"/>
                          <a:ea typeface="Calibri" panose="020F0502020204030204" pitchFamily="34" charset="0"/>
                          <a:cs typeface="Times New Roman"/>
                        </a:rPr>
                        <a:t>60</a:t>
                      </a:r>
                    </a:p>
                  </a:txBody>
                  <a:tcPr marL="68580" marR="68580" marT="0" marB="0" anchor="ctr">
                    <a:solidFill>
                      <a:srgbClr val="FFC9C9"/>
                    </a:solidFill>
                  </a:tcPr>
                </a:tc>
                <a:extLst>
                  <a:ext uri="{0D108BD9-81ED-4DB2-BD59-A6C34878D82A}">
                    <a16:rowId xmlns:a16="http://schemas.microsoft.com/office/drawing/2014/main" val="1487475062"/>
                  </a:ext>
                </a:extLst>
              </a:tr>
              <a:tr h="357678">
                <a:tc>
                  <a:txBody>
                    <a:bodyPr/>
                    <a:lstStyle/>
                    <a:p>
                      <a:pPr>
                        <a:lnSpc>
                          <a:spcPct val="107000"/>
                        </a:lnSpc>
                        <a:spcAft>
                          <a:spcPts val="800"/>
                        </a:spcAft>
                      </a:pPr>
                      <a:r>
                        <a:rPr lang="fr-CA" sz="1600" b="0" dirty="0">
                          <a:effectLst/>
                        </a:rPr>
                        <a:t>Total </a:t>
                      </a:r>
                      <a:endParaRPr lang="fr-CA" sz="1600" b="0" dirty="0">
                        <a:effectLst/>
                        <a:latin typeface="Calibri"/>
                        <a:ea typeface="Calibri" panose="020F0502020204030204" pitchFamily="34" charset="0"/>
                        <a:cs typeface="Times New Roman"/>
                      </a:endParaRPr>
                    </a:p>
                  </a:txBody>
                  <a:tcPr marL="68580" marR="68580" marT="0" marB="0">
                    <a:solidFill>
                      <a:srgbClr val="A70240"/>
                    </a:solidFill>
                  </a:tcPr>
                </a:tc>
                <a:tc>
                  <a:txBody>
                    <a:bodyPr/>
                    <a:lstStyle/>
                    <a:p>
                      <a:pPr algn="ctr">
                        <a:lnSpc>
                          <a:spcPct val="107000"/>
                        </a:lnSpc>
                        <a:spcAft>
                          <a:spcPts val="800"/>
                        </a:spcAft>
                      </a:pPr>
                      <a:r>
                        <a:rPr lang="fr-CA" sz="1600" b="1" dirty="0">
                          <a:effectLst/>
                          <a:latin typeface="+mn-lt"/>
                          <a:ea typeface="Calibri" panose="020F0502020204030204" pitchFamily="34" charset="0"/>
                          <a:cs typeface="Times New Roman"/>
                        </a:rPr>
                        <a:t>800</a:t>
                      </a:r>
                    </a:p>
                  </a:txBody>
                  <a:tcPr marL="68580" marR="68580" marT="0" marB="0" anchor="ctr">
                    <a:solidFill>
                      <a:srgbClr val="EB6B7D"/>
                    </a:solidFill>
                  </a:tcPr>
                </a:tc>
                <a:extLst>
                  <a:ext uri="{0D108BD9-81ED-4DB2-BD59-A6C34878D82A}">
                    <a16:rowId xmlns:a16="http://schemas.microsoft.com/office/drawing/2014/main" val="2916713020"/>
                  </a:ext>
                </a:extLst>
              </a:tr>
            </a:tbl>
          </a:graphicData>
        </a:graphic>
      </p:graphicFrame>
    </p:spTree>
    <p:extLst>
      <p:ext uri="{BB962C8B-B14F-4D97-AF65-F5344CB8AC3E}">
        <p14:creationId xmlns:p14="http://schemas.microsoft.com/office/powerpoint/2010/main" val="307062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3B099-F6D0-AB27-7C65-FAA95F6D77C3}"/>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4546ABB1-2B51-ACE3-CE2A-6CE439BF1DFB}"/>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4277040C-22AE-8552-6CFE-69543868A759}"/>
              </a:ext>
            </a:extLst>
          </p:cNvPr>
          <p:cNvPicPr>
            <a:picLocks noChangeAspect="1" noChangeArrowheads="1"/>
          </p:cNvPicPr>
          <p:nvPr>
            <p:custDataLst>
              <p:tags r:id="rId2"/>
            </p:custDataLst>
          </p:nvPr>
        </p:nvPicPr>
        <p:blipFill rotWithShape="1">
          <a:blip r:embed="rId13">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82265E9F-4A20-5E01-37D2-0BBD35C16CED}"/>
              </a:ext>
            </a:extLst>
          </p:cNvPr>
          <p:cNvSpPr>
            <a:spLocks noGrp="1"/>
          </p:cNvSpPr>
          <p:nvPr>
            <p:ph type="sldNum" sz="quarter" idx="12"/>
            <p:custDataLst>
              <p:tags r:id="rId3"/>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17</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11139B08-0F61-66F3-8CE7-3924F5EE1B71}"/>
              </a:ext>
            </a:extLst>
          </p:cNvPr>
          <p:cNvSpPr/>
          <p:nvPr>
            <p:custDataLst>
              <p:tags r:id="rId4"/>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D443215C-8EF8-D8A4-9C71-85B9281ED63B}"/>
              </a:ext>
            </a:extLst>
          </p:cNvPr>
          <p:cNvSpPr>
            <a:spLocks noGrp="1"/>
          </p:cNvSpPr>
          <p:nvPr>
            <p:ph type="title"/>
            <p:custDataLst>
              <p:tags r:id="rId5"/>
            </p:custDataLst>
          </p:nvPr>
        </p:nvSpPr>
        <p:spPr>
          <a:xfrm>
            <a:off x="3480231" y="41873"/>
            <a:ext cx="8275632" cy="953273"/>
          </a:xfrm>
        </p:spPr>
        <p:txBody>
          <a:bodyPr anchor="ctr">
            <a:normAutofit/>
          </a:bodyPr>
          <a:lstStyle/>
          <a:p>
            <a:r>
              <a:rPr lang="fr-FR" sz="3600" b="1" dirty="0">
                <a:solidFill>
                  <a:schemeClr val="bg1"/>
                </a:solidFill>
              </a:rPr>
              <a:t>Impacts et retombées</a:t>
            </a:r>
          </a:p>
        </p:txBody>
      </p:sp>
      <p:pic>
        <p:nvPicPr>
          <p:cNvPr id="7" name="Image 6" descr="FRS-FNRS ros vert transp">
            <a:extLst>
              <a:ext uri="{FF2B5EF4-FFF2-40B4-BE49-F238E27FC236}">
                <a16:creationId xmlns:a16="http://schemas.microsoft.com/office/drawing/2014/main" id="{EB598D72-BDBC-D801-CC05-5533181EBE24}"/>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721CBC81-EFA9-282A-C1AA-7E542D9A185E}"/>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105B24A6-EADE-B32C-4C2F-67B7466A8F1B}"/>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5" name="Espace réservé du pied de page 3">
            <a:extLst>
              <a:ext uri="{FF2B5EF4-FFF2-40B4-BE49-F238E27FC236}">
                <a16:creationId xmlns:a16="http://schemas.microsoft.com/office/drawing/2014/main" id="{6A3E9B12-FC2B-C192-CD4D-4F976CFADD98}"/>
              </a:ext>
            </a:extLst>
          </p:cNvPr>
          <p:cNvSpPr>
            <a:spLocks noGrp="1"/>
          </p:cNvSpPr>
          <p:nvPr>
            <p:ph type="ftr" sz="quarter" idx="11"/>
            <p:custDataLst>
              <p:tags r:id="rId9"/>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pic>
        <p:nvPicPr>
          <p:cNvPr id="12" name="Espace réservé du contenu 11" descr="Une image contenant Visage humain, capture d’écran, portrait, Menton&#10;&#10;Le contenu généré par l’IA peut être incorrect.">
            <a:extLst>
              <a:ext uri="{FF2B5EF4-FFF2-40B4-BE49-F238E27FC236}">
                <a16:creationId xmlns:a16="http://schemas.microsoft.com/office/drawing/2014/main" id="{39310882-3FEF-CCB7-2C6D-7CFB77754E95}"/>
              </a:ext>
            </a:extLst>
          </p:cNvPr>
          <p:cNvPicPr>
            <a:picLocks noGrp="1" noChangeAspect="1"/>
          </p:cNvPicPr>
          <p:nvPr>
            <p:ph idx="1"/>
          </p:nvPr>
        </p:nvPicPr>
        <p:blipFill>
          <a:blip r:embed="rId17">
            <a:extLst>
              <a:ext uri="{28A0092B-C50C-407E-A947-70E740481C1C}">
                <a14:useLocalDpi xmlns:a14="http://schemas.microsoft.com/office/drawing/2010/main" val="0"/>
              </a:ext>
            </a:extLst>
          </a:blip>
          <a:stretch>
            <a:fillRect/>
          </a:stretch>
        </p:blipFill>
        <p:spPr>
          <a:xfrm>
            <a:off x="2458640" y="1957705"/>
            <a:ext cx="3159919" cy="1893285"/>
          </a:xfrm>
        </p:spPr>
      </p:pic>
      <p:sp>
        <p:nvSpPr>
          <p:cNvPr id="13" name="ZoneTexte 12">
            <a:extLst>
              <a:ext uri="{FF2B5EF4-FFF2-40B4-BE49-F238E27FC236}">
                <a16:creationId xmlns:a16="http://schemas.microsoft.com/office/drawing/2014/main" id="{AD670AD0-31B0-863D-1E91-BFAD6FA0196E}"/>
              </a:ext>
            </a:extLst>
          </p:cNvPr>
          <p:cNvSpPr txBox="1"/>
          <p:nvPr/>
        </p:nvSpPr>
        <p:spPr>
          <a:xfrm>
            <a:off x="3264408" y="1164448"/>
            <a:ext cx="6096000" cy="600164"/>
          </a:xfrm>
          <a:prstGeom prst="rect">
            <a:avLst/>
          </a:prstGeom>
          <a:noFill/>
        </p:spPr>
        <p:txBody>
          <a:bodyPr wrap="square">
            <a:spAutoFit/>
          </a:bodyPr>
          <a:lstStyle/>
          <a:p>
            <a:pPr algn="ctr"/>
            <a:r>
              <a:rPr lang="fr-BE" sz="3300" dirty="0"/>
              <a:t>Conception des avatars 3D</a:t>
            </a:r>
          </a:p>
        </p:txBody>
      </p:sp>
      <p:pic>
        <p:nvPicPr>
          <p:cNvPr id="16" name="Image 15" descr="Une image contenant Visage humain, verres, dessin humoristique, capture d’écran&#10;&#10;Le contenu généré par l’IA peut être incorrect.">
            <a:extLst>
              <a:ext uri="{FF2B5EF4-FFF2-40B4-BE49-F238E27FC236}">
                <a16:creationId xmlns:a16="http://schemas.microsoft.com/office/drawing/2014/main" id="{C3909AC4-1D00-5FE3-99BF-B74FF9C55E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66292" y="1957705"/>
            <a:ext cx="3042741" cy="1866989"/>
          </a:xfrm>
          <a:prstGeom prst="rect">
            <a:avLst/>
          </a:prstGeom>
        </p:spPr>
      </p:pic>
      <p:pic>
        <p:nvPicPr>
          <p:cNvPr id="18" name="Image 17" descr="Une image contenant Visage humain, habits, châle, personne&#10;&#10;Le contenu généré par l’IA peut être incorrect.">
            <a:extLst>
              <a:ext uri="{FF2B5EF4-FFF2-40B4-BE49-F238E27FC236}">
                <a16:creationId xmlns:a16="http://schemas.microsoft.com/office/drawing/2014/main" id="{D955AF35-A02E-4F66-1FED-36EA4962713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66014" y="4127721"/>
            <a:ext cx="3159919" cy="1777454"/>
          </a:xfrm>
          <a:prstGeom prst="rect">
            <a:avLst/>
          </a:prstGeom>
        </p:spPr>
      </p:pic>
      <p:pic>
        <p:nvPicPr>
          <p:cNvPr id="19" name="Male_Black_Test_01">
            <a:hlinkClick r:id="" action="ppaction://media"/>
            <a:extLst>
              <a:ext uri="{FF2B5EF4-FFF2-40B4-BE49-F238E27FC236}">
                <a16:creationId xmlns:a16="http://schemas.microsoft.com/office/drawing/2014/main" id="{9AFC376C-EED1-E8CA-E636-855DCA5E4DE3}"/>
              </a:ext>
            </a:extLst>
          </p:cNvPr>
          <p:cNvPicPr>
            <a:picLocks noChangeAspect="1"/>
          </p:cNvPicPr>
          <p:nvPr>
            <a:videoFile r:link="rId11"/>
            <p:extLst>
              <p:ext uri="{DAA4B4D4-6D71-4841-9C94-3DE7FCFB9230}">
                <p14:media xmlns:p14="http://schemas.microsoft.com/office/powerpoint/2010/main" r:embed="rId10"/>
              </p:ext>
            </p:extLst>
          </p:nvPr>
        </p:nvPicPr>
        <p:blipFill>
          <a:blip r:embed="rId20"/>
          <a:stretch>
            <a:fillRect/>
          </a:stretch>
        </p:blipFill>
        <p:spPr>
          <a:xfrm>
            <a:off x="6803921" y="3993241"/>
            <a:ext cx="3042741" cy="2434193"/>
          </a:xfrm>
          <a:prstGeom prst="rect">
            <a:avLst/>
          </a:prstGeom>
        </p:spPr>
      </p:pic>
    </p:spTree>
    <p:extLst>
      <p:ext uri="{BB962C8B-B14F-4D97-AF65-F5344CB8AC3E}">
        <p14:creationId xmlns:p14="http://schemas.microsoft.com/office/powerpoint/2010/main" val="976063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4C54-6DB5-ED40-A861-069E6DECB56E}"/>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07589DB9-559B-BAE5-1E1E-C3EB1177B445}"/>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C0232E08-3C17-92AE-F944-696465F59957}"/>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0AEAF14D-894F-7F0D-9C60-782401563D8B}"/>
              </a:ext>
            </a:extLst>
          </p:cNvPr>
          <p:cNvSpPr>
            <a:spLocks noGrp="1"/>
          </p:cNvSpPr>
          <p:nvPr>
            <p:ph type="sldNum" sz="quarter" idx="12"/>
            <p:custDataLst>
              <p:tags r:id="rId3"/>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18</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AE871E50-5074-A37F-FEA8-3CEBF57636C7}"/>
              </a:ext>
            </a:extLst>
          </p:cNvPr>
          <p:cNvSpPr/>
          <p:nvPr>
            <p:custDataLst>
              <p:tags r:id="rId4"/>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CB520F38-9DB5-4516-1BB4-705D03FCEA19}"/>
              </a:ext>
            </a:extLst>
          </p:cNvPr>
          <p:cNvSpPr>
            <a:spLocks noGrp="1"/>
          </p:cNvSpPr>
          <p:nvPr>
            <p:ph type="title"/>
            <p:custDataLst>
              <p:tags r:id="rId5"/>
            </p:custDataLst>
          </p:nvPr>
        </p:nvSpPr>
        <p:spPr>
          <a:xfrm>
            <a:off x="3480231" y="41873"/>
            <a:ext cx="8275632" cy="953273"/>
          </a:xfrm>
        </p:spPr>
        <p:txBody>
          <a:bodyPr anchor="ctr">
            <a:normAutofit/>
          </a:bodyPr>
          <a:lstStyle/>
          <a:p>
            <a:r>
              <a:rPr lang="fr-FR" sz="3600" b="1" dirty="0">
                <a:solidFill>
                  <a:schemeClr val="bg1"/>
                </a:solidFill>
              </a:rPr>
              <a:t>Impacts et retombées</a:t>
            </a:r>
          </a:p>
        </p:txBody>
      </p:sp>
      <p:pic>
        <p:nvPicPr>
          <p:cNvPr id="7" name="Image 6" descr="FRS-FNRS ros vert transp">
            <a:extLst>
              <a:ext uri="{FF2B5EF4-FFF2-40B4-BE49-F238E27FC236}">
                <a16:creationId xmlns:a16="http://schemas.microsoft.com/office/drawing/2014/main" id="{F67A5EC3-74FC-4B4A-C0E1-E4738A0A80D0}"/>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39B4DB10-7FE9-B773-DB55-5A046D0C7E4D}"/>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F49A4790-405B-53D9-C311-669B0E4C3E63}"/>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5" name="Espace réservé du pied de page 3">
            <a:extLst>
              <a:ext uri="{FF2B5EF4-FFF2-40B4-BE49-F238E27FC236}">
                <a16:creationId xmlns:a16="http://schemas.microsoft.com/office/drawing/2014/main" id="{8B7E6BE8-3813-8AD4-0F2A-7DC648361EFA}"/>
              </a:ext>
            </a:extLst>
          </p:cNvPr>
          <p:cNvSpPr>
            <a:spLocks noGrp="1"/>
          </p:cNvSpPr>
          <p:nvPr>
            <p:ph type="ftr" sz="quarter" idx="11"/>
            <p:custDataLst>
              <p:tags r:id="rId9"/>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4" name="Espace réservé du contenu 3">
            <a:extLst>
              <a:ext uri="{FF2B5EF4-FFF2-40B4-BE49-F238E27FC236}">
                <a16:creationId xmlns:a16="http://schemas.microsoft.com/office/drawing/2014/main" id="{13DD2AE9-1924-9A08-625C-725B94BCF8AB}"/>
              </a:ext>
            </a:extLst>
          </p:cNvPr>
          <p:cNvSpPr>
            <a:spLocks noGrp="1"/>
          </p:cNvSpPr>
          <p:nvPr>
            <p:ph idx="1"/>
          </p:nvPr>
        </p:nvSpPr>
        <p:spPr>
          <a:xfrm>
            <a:off x="1579959" y="2202044"/>
            <a:ext cx="10515600" cy="4351338"/>
          </a:xfrm>
        </p:spPr>
        <p:txBody>
          <a:bodyPr/>
          <a:lstStyle/>
          <a:p>
            <a:r>
              <a:rPr lang="fr-FR" dirty="0"/>
              <a:t>Totalité des </a:t>
            </a:r>
            <a:r>
              <a:rPr lang="fr-FR" dirty="0" err="1"/>
              <a:t>verbatimes</a:t>
            </a:r>
            <a:r>
              <a:rPr lang="fr-FR" dirty="0"/>
              <a:t> retranscrits </a:t>
            </a:r>
          </a:p>
          <a:p>
            <a:r>
              <a:rPr lang="fr-BE" dirty="0"/>
              <a:t>Codage et corrections des </a:t>
            </a:r>
            <a:r>
              <a:rPr lang="fr-BE" dirty="0" err="1"/>
              <a:t>intents</a:t>
            </a:r>
            <a:r>
              <a:rPr lang="fr-BE" dirty="0"/>
              <a:t> et stories en cours</a:t>
            </a:r>
          </a:p>
        </p:txBody>
      </p:sp>
      <p:sp>
        <p:nvSpPr>
          <p:cNvPr id="13" name="ZoneTexte 12">
            <a:extLst>
              <a:ext uri="{FF2B5EF4-FFF2-40B4-BE49-F238E27FC236}">
                <a16:creationId xmlns:a16="http://schemas.microsoft.com/office/drawing/2014/main" id="{8D7DDB3C-7709-B8DF-A5C5-8A796D2B4622}"/>
              </a:ext>
            </a:extLst>
          </p:cNvPr>
          <p:cNvSpPr txBox="1"/>
          <p:nvPr/>
        </p:nvSpPr>
        <p:spPr>
          <a:xfrm>
            <a:off x="3264408" y="1164448"/>
            <a:ext cx="6096000" cy="600164"/>
          </a:xfrm>
          <a:prstGeom prst="rect">
            <a:avLst/>
          </a:prstGeom>
          <a:noFill/>
        </p:spPr>
        <p:txBody>
          <a:bodyPr wrap="square">
            <a:spAutoFit/>
          </a:bodyPr>
          <a:lstStyle/>
          <a:p>
            <a:pPr algn="ctr"/>
            <a:r>
              <a:rPr lang="fr-BE" sz="3300" dirty="0"/>
              <a:t>Retranscription et codage</a:t>
            </a:r>
          </a:p>
        </p:txBody>
      </p:sp>
      <p:pic>
        <p:nvPicPr>
          <p:cNvPr id="12" name="Image 11" descr="Une image contenant texte, capture d’écran&#10;&#10;Le contenu généré par l’IA peut être incorrect.">
            <a:extLst>
              <a:ext uri="{FF2B5EF4-FFF2-40B4-BE49-F238E27FC236}">
                <a16:creationId xmlns:a16="http://schemas.microsoft.com/office/drawing/2014/main" id="{3BD337E1-C3EA-9A2A-8E52-D550FEAA33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0956" y="3393301"/>
            <a:ext cx="5497925" cy="2300250"/>
          </a:xfrm>
          <a:prstGeom prst="rect">
            <a:avLst/>
          </a:prstGeom>
        </p:spPr>
      </p:pic>
      <p:pic>
        <p:nvPicPr>
          <p:cNvPr id="16" name="Image 15" descr="Une image contenant texte, capture d’écran&#10;&#10;Le contenu généré par l’IA peut être incorrect.">
            <a:extLst>
              <a:ext uri="{FF2B5EF4-FFF2-40B4-BE49-F238E27FC236}">
                <a16:creationId xmlns:a16="http://schemas.microsoft.com/office/drawing/2014/main" id="{3AA31BA3-1F43-890E-9E2B-62E69DD891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1266" y="3393302"/>
            <a:ext cx="5584597" cy="2300250"/>
          </a:xfrm>
          <a:prstGeom prst="rect">
            <a:avLst/>
          </a:prstGeom>
        </p:spPr>
      </p:pic>
    </p:spTree>
    <p:extLst>
      <p:ext uri="{BB962C8B-B14F-4D97-AF65-F5344CB8AC3E}">
        <p14:creationId xmlns:p14="http://schemas.microsoft.com/office/powerpoint/2010/main" val="137067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FCEA1-5765-EFE2-C626-5E101A6DD9DC}"/>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4BC313A2-B83C-BC33-CE13-63539B1ED4FC}"/>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B785E99C-B057-8C43-8B1C-D3053066A48B}"/>
              </a:ext>
            </a:extLst>
          </p:cNvPr>
          <p:cNvPicPr>
            <a:picLocks noChangeAspect="1" noChangeArrowheads="1"/>
          </p:cNvPicPr>
          <p:nvPr>
            <p:custDataLst>
              <p:tags r:id="rId2"/>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BB8592FD-7DA9-47CE-8383-5F150F97C943}"/>
              </a:ext>
            </a:extLst>
          </p:cNvPr>
          <p:cNvSpPr>
            <a:spLocks noGrp="1"/>
          </p:cNvSpPr>
          <p:nvPr>
            <p:ph idx="1"/>
            <p:custDataLst>
              <p:tags r:id="rId3"/>
            </p:custDataLst>
          </p:nvPr>
        </p:nvSpPr>
        <p:spPr>
          <a:xfrm>
            <a:off x="1856359" y="1386349"/>
            <a:ext cx="9598221" cy="4680154"/>
          </a:xfrm>
        </p:spPr>
        <p:txBody>
          <a:bodyPr anchor="ctr">
            <a:normAutofit lnSpcReduction="10000"/>
          </a:bodyPr>
          <a:lstStyle/>
          <a:p>
            <a:r>
              <a:rPr lang="fr-FR" sz="1800" i="1" dirty="0"/>
              <a:t>Réalisations et activités les plus significatives ou en voie d’être réalisées.</a:t>
            </a:r>
          </a:p>
          <a:p>
            <a:pPr>
              <a:buFont typeface="Wingdings" panose="05000000000000000000" pitchFamily="2" charset="2"/>
              <a:buChar char="à"/>
            </a:pPr>
            <a:r>
              <a:rPr lang="fr-FR" sz="1800" i="1" dirty="0">
                <a:sym typeface="Wingdings" panose="05000000000000000000" pitchFamily="2" charset="2"/>
              </a:rPr>
              <a:t>Entrainement de l’ava  </a:t>
            </a:r>
          </a:p>
          <a:p>
            <a:pPr>
              <a:buFont typeface="Wingdings" panose="05000000000000000000" pitchFamily="2" charset="2"/>
              <a:buChar char="à"/>
            </a:pPr>
            <a:r>
              <a:rPr lang="fr-FR" sz="1800" i="1" dirty="0">
                <a:sym typeface="Wingdings" panose="05000000000000000000" pitchFamily="2" charset="2"/>
              </a:rPr>
              <a:t>Cotation des échelles de risques (correctifs)</a:t>
            </a:r>
          </a:p>
          <a:p>
            <a:pPr>
              <a:buFont typeface="Wingdings" panose="05000000000000000000" pitchFamily="2" charset="2"/>
              <a:buChar char="à"/>
            </a:pPr>
            <a:endParaRPr lang="fr-FR" sz="1800" i="1" dirty="0">
              <a:sym typeface="Wingdings" panose="05000000000000000000" pitchFamily="2" charset="2"/>
            </a:endParaRPr>
          </a:p>
          <a:p>
            <a:pPr>
              <a:buFont typeface="Wingdings" panose="05000000000000000000" pitchFamily="2" charset="2"/>
              <a:buChar char="à"/>
            </a:pPr>
            <a:endParaRPr lang="fr-FR" sz="1800" i="1" dirty="0">
              <a:sym typeface="Wingdings" panose="05000000000000000000" pitchFamily="2" charset="2"/>
            </a:endParaRPr>
          </a:p>
          <a:p>
            <a:pPr>
              <a:buFont typeface="Wingdings" panose="05000000000000000000" pitchFamily="2" charset="2"/>
              <a:buChar char="à"/>
            </a:pPr>
            <a:endParaRPr lang="fr-FR" sz="1800" i="1" dirty="0">
              <a:sym typeface="Wingdings" panose="05000000000000000000" pitchFamily="2" charset="2"/>
            </a:endParaRPr>
          </a:p>
          <a:p>
            <a:pPr>
              <a:buFont typeface="Wingdings" panose="05000000000000000000" pitchFamily="2" charset="2"/>
              <a:buChar char="à"/>
            </a:pPr>
            <a:endParaRPr lang="fr-FR" sz="1800" i="1" dirty="0">
              <a:sym typeface="Wingdings" panose="05000000000000000000" pitchFamily="2" charset="2"/>
            </a:endParaRPr>
          </a:p>
          <a:p>
            <a:pPr marL="0" indent="0">
              <a:buNone/>
            </a:pPr>
            <a:endParaRPr lang="fr-FR" sz="1800" i="1" dirty="0">
              <a:sym typeface="Wingdings" panose="05000000000000000000" pitchFamily="2" charset="2"/>
            </a:endParaRPr>
          </a:p>
          <a:p>
            <a:pPr>
              <a:buFont typeface="Wingdings" panose="05000000000000000000" pitchFamily="2" charset="2"/>
              <a:buChar char="à"/>
            </a:pPr>
            <a:endParaRPr lang="fr-FR" sz="1800" i="1" dirty="0">
              <a:sym typeface="Wingdings" panose="05000000000000000000" pitchFamily="2" charset="2"/>
            </a:endParaRPr>
          </a:p>
          <a:p>
            <a:pPr marL="0" indent="0">
              <a:buNone/>
            </a:pPr>
            <a:endParaRPr lang="fr-FR" sz="1800" i="1" dirty="0"/>
          </a:p>
          <a:p>
            <a:r>
              <a:rPr lang="fr-FR" sz="1800" i="1" dirty="0"/>
              <a:t>À quel(s) publique(s) cible(s) s’adresse votre stratégie de mobilisation? </a:t>
            </a:r>
          </a:p>
          <a:p>
            <a:pPr marL="0" indent="0">
              <a:buNone/>
            </a:pPr>
            <a:r>
              <a:rPr lang="fr-FR" sz="1800" i="1" dirty="0">
                <a:sym typeface="Wingdings" panose="05000000000000000000" pitchFamily="2" charset="2"/>
              </a:rPr>
              <a:t> Psychologue SPS prison mais aussi professionnels de terrain et étudiants en psychopathologie légale</a:t>
            </a:r>
            <a:endParaRPr lang="fr-FR" sz="1800" i="1" dirty="0"/>
          </a:p>
        </p:txBody>
      </p:sp>
      <p:sp>
        <p:nvSpPr>
          <p:cNvPr id="5" name="Espace réservé du numéro de diapositive 4">
            <a:extLst>
              <a:ext uri="{FF2B5EF4-FFF2-40B4-BE49-F238E27FC236}">
                <a16:creationId xmlns:a16="http://schemas.microsoft.com/office/drawing/2014/main" id="{8F698DA8-224D-8464-4653-647D9F691390}"/>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19</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2AA292AA-DA75-1DD8-CEDC-8ABD0C32CD88}"/>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BAB6EC8F-5BD9-2154-883B-88E171ECA271}"/>
              </a:ext>
            </a:extLst>
          </p:cNvPr>
          <p:cNvSpPr>
            <a:spLocks noGrp="1"/>
          </p:cNvSpPr>
          <p:nvPr>
            <p:ph type="title"/>
            <p:custDataLst>
              <p:tags r:id="rId6"/>
            </p:custDataLst>
          </p:nvPr>
        </p:nvSpPr>
        <p:spPr>
          <a:xfrm>
            <a:off x="3480231" y="41873"/>
            <a:ext cx="8275632" cy="953273"/>
          </a:xfrm>
        </p:spPr>
        <p:txBody>
          <a:bodyPr anchor="ctr">
            <a:normAutofit/>
          </a:bodyPr>
          <a:lstStyle/>
          <a:p>
            <a:r>
              <a:rPr lang="fr-FR" sz="3600" b="1" dirty="0">
                <a:solidFill>
                  <a:schemeClr val="bg1"/>
                </a:solidFill>
              </a:rPr>
              <a:t>Mobilisation des connaissances</a:t>
            </a:r>
          </a:p>
        </p:txBody>
      </p:sp>
      <p:pic>
        <p:nvPicPr>
          <p:cNvPr id="7" name="Image 6" descr="FRS-FNRS ros vert transp">
            <a:extLst>
              <a:ext uri="{FF2B5EF4-FFF2-40B4-BE49-F238E27FC236}">
                <a16:creationId xmlns:a16="http://schemas.microsoft.com/office/drawing/2014/main" id="{01B5E8E9-841C-64A5-5CB6-22967E7AEABA}"/>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D9FE7166-788D-43E9-A100-9C689AC6A385}"/>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19C0001E-7955-37C7-8C63-9337A79DE094}"/>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5" name="Espace réservé du pied de page 3">
            <a:extLst>
              <a:ext uri="{FF2B5EF4-FFF2-40B4-BE49-F238E27FC236}">
                <a16:creationId xmlns:a16="http://schemas.microsoft.com/office/drawing/2014/main" id="{C02D56B1-1FB0-030C-7204-FEB92DAFFB79}"/>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pic>
        <p:nvPicPr>
          <p:cNvPr id="12" name="Image 11" descr="Une image contenant texte, capture d’écran, Police, Graphique&#10;&#10;Le contenu généré par l’IA peut être incorrect.">
            <a:extLst>
              <a:ext uri="{FF2B5EF4-FFF2-40B4-BE49-F238E27FC236}">
                <a16:creationId xmlns:a16="http://schemas.microsoft.com/office/drawing/2014/main" id="{766F143C-FB6F-9AB8-3BE4-A8590E2FCF2C}"/>
              </a:ext>
            </a:extLst>
          </p:cNvPr>
          <p:cNvPicPr>
            <a:picLocks noChangeAspect="1"/>
          </p:cNvPicPr>
          <p:nvPr/>
        </p:nvPicPr>
        <p:blipFill>
          <a:blip r:embed="rId16">
            <a:extLst>
              <a:ext uri="{28A0092B-C50C-407E-A947-70E740481C1C}">
                <a14:useLocalDpi xmlns:a14="http://schemas.microsoft.com/office/drawing/2010/main" val="0"/>
              </a:ext>
            </a:extLst>
          </a:blip>
          <a:srcRect l="3547" t="36833" r="3439" b="40523"/>
          <a:stretch>
            <a:fillRect/>
          </a:stretch>
        </p:blipFill>
        <p:spPr>
          <a:xfrm>
            <a:off x="3965728" y="3439817"/>
            <a:ext cx="2110219" cy="513736"/>
          </a:xfrm>
          <a:prstGeom prst="rect">
            <a:avLst/>
          </a:prstGeom>
        </p:spPr>
      </p:pic>
      <p:pic>
        <p:nvPicPr>
          <p:cNvPr id="14" name="Image 13" descr="Une image contenant texte, capture d’écran, silhouette, conception&#10;&#10;Le contenu généré par l’IA peut être incorrect.">
            <a:extLst>
              <a:ext uri="{FF2B5EF4-FFF2-40B4-BE49-F238E27FC236}">
                <a16:creationId xmlns:a16="http://schemas.microsoft.com/office/drawing/2014/main" id="{622C0C25-FB6D-0AFA-1E8F-B645E88C6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8068" y="2617839"/>
            <a:ext cx="1714310" cy="2217174"/>
          </a:xfrm>
          <a:prstGeom prst="rect">
            <a:avLst/>
          </a:prstGeom>
        </p:spPr>
      </p:pic>
      <p:pic>
        <p:nvPicPr>
          <p:cNvPr id="17" name="Image 16" descr="Une image contenant texte, capture d’écran, Police, document&#10;&#10;Le contenu généré par l’IA peut être incorrect.">
            <a:extLst>
              <a:ext uri="{FF2B5EF4-FFF2-40B4-BE49-F238E27FC236}">
                <a16:creationId xmlns:a16="http://schemas.microsoft.com/office/drawing/2014/main" id="{C73185E6-4AE6-5AEE-9EE8-771BD6130B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80438" y="2617839"/>
            <a:ext cx="2595878" cy="2084791"/>
          </a:xfrm>
          <a:prstGeom prst="rect">
            <a:avLst/>
          </a:prstGeom>
        </p:spPr>
      </p:pic>
      <p:pic>
        <p:nvPicPr>
          <p:cNvPr id="19" name="Image 18" descr="Une image contenant texte, Police, graphisme, conception&#10;&#10;Le contenu généré par l’IA peut être incorrect.">
            <a:extLst>
              <a:ext uri="{FF2B5EF4-FFF2-40B4-BE49-F238E27FC236}">
                <a16:creationId xmlns:a16="http://schemas.microsoft.com/office/drawing/2014/main" id="{DF526815-735C-7AC5-31DB-D1E8DEABD67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56359" y="2717003"/>
            <a:ext cx="2022241" cy="1886462"/>
          </a:xfrm>
          <a:prstGeom prst="rect">
            <a:avLst/>
          </a:prstGeom>
        </p:spPr>
      </p:pic>
    </p:spTree>
    <p:extLst>
      <p:ext uri="{BB962C8B-B14F-4D97-AF65-F5344CB8AC3E}">
        <p14:creationId xmlns:p14="http://schemas.microsoft.com/office/powerpoint/2010/main" val="15155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B1D35-32D5-857B-EC3E-03668707EC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9264FE-1D78-8F7F-8C87-CED167826C58}"/>
              </a:ext>
            </a:extLst>
          </p:cNvPr>
          <p:cNvSpPr>
            <a:spLocks noGrp="1"/>
          </p:cNvSpPr>
          <p:nvPr>
            <p:ph type="title"/>
            <p:custDataLst>
              <p:tags r:id="rId1"/>
            </p:custDataLst>
          </p:nvPr>
        </p:nvSpPr>
        <p:spPr>
          <a:xfrm>
            <a:off x="664369" y="3776254"/>
            <a:ext cx="10863262" cy="1466851"/>
          </a:xfrm>
        </p:spPr>
        <p:txBody>
          <a:bodyPr anchor="ctr">
            <a:normAutofit fontScale="90000"/>
          </a:bodyPr>
          <a:lstStyle/>
          <a:p>
            <a:pPr algn="ctr">
              <a:spcAft>
                <a:spcPts val="600"/>
              </a:spcAft>
            </a:pPr>
            <a:r>
              <a:rPr lang="fr-FR" sz="4000" b="1" dirty="0">
                <a:solidFill>
                  <a:srgbClr val="A70240"/>
                </a:solidFill>
                <a:ea typeface="+mn-ea"/>
                <a:cs typeface="+mn-cs"/>
              </a:rPr>
              <a:t>La formation des professionnels de la Justice à l’évaluation du risque et des besoins : le développement d’Agents Virtuels Autonomes (AVA)</a:t>
            </a:r>
          </a:p>
        </p:txBody>
      </p:sp>
      <p:pic>
        <p:nvPicPr>
          <p:cNvPr id="6" name="Picture 2">
            <a:extLst>
              <a:ext uri="{FF2B5EF4-FFF2-40B4-BE49-F238E27FC236}">
                <a16:creationId xmlns:a16="http://schemas.microsoft.com/office/drawing/2014/main" id="{78A738F9-7B7F-FD12-918A-6B7128E0CBC9}"/>
              </a:ext>
            </a:extLst>
          </p:cNvPr>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t="4233" b="4234"/>
          <a:stretch>
            <a:fillRect/>
          </a:stretch>
        </p:blipFill>
        <p:spPr bwMode="auto">
          <a:xfrm>
            <a:off x="20" y="10"/>
            <a:ext cx="12262084" cy="373193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87291B0B-7055-C79F-8F7F-1E894A3DFFD3}"/>
              </a:ext>
            </a:extLst>
          </p:cNvPr>
          <p:cNvSpPr>
            <a:spLocks noGrp="1"/>
          </p:cNvSpPr>
          <p:nvPr>
            <p:ph type="sldNum" sz="quarter" idx="12"/>
            <p:custDataLst>
              <p:tags r:id="rId3"/>
            </p:custDataLst>
          </p:nvPr>
        </p:nvSpPr>
        <p:spPr>
          <a:xfrm>
            <a:off x="8864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DA3C9D0-0D58-4A90-A19B-67A9281D6238}" type="slidenum">
              <a:rPr kumimoji="0" lang="fr-CA"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fr-CA"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cxnSp>
        <p:nvCxnSpPr>
          <p:cNvPr id="9" name="Connecteur droit 8">
            <a:extLst>
              <a:ext uri="{FF2B5EF4-FFF2-40B4-BE49-F238E27FC236}">
                <a16:creationId xmlns:a16="http://schemas.microsoft.com/office/drawing/2014/main" id="{709292B0-B9C0-E16E-3051-D78F9F4A69E1}"/>
              </a:ext>
            </a:extLst>
          </p:cNvPr>
          <p:cNvCxnSpPr>
            <a:cxnSpLocks/>
          </p:cNvCxnSpPr>
          <p:nvPr>
            <p:custDataLst>
              <p:tags r:id="rId4"/>
            </p:custDataLst>
          </p:nvPr>
        </p:nvCxnSpPr>
        <p:spPr>
          <a:xfrm>
            <a:off x="0" y="5355121"/>
            <a:ext cx="12192000" cy="0"/>
          </a:xfrm>
          <a:prstGeom prst="line">
            <a:avLst/>
          </a:prstGeom>
          <a:ln>
            <a:noFill/>
          </a:ln>
        </p:spPr>
        <p:style>
          <a:lnRef idx="2">
            <a:schemeClr val="accent1"/>
          </a:lnRef>
          <a:fillRef idx="0">
            <a:schemeClr val="accent1"/>
          </a:fillRef>
          <a:effectRef idx="1">
            <a:schemeClr val="accent1"/>
          </a:effectRef>
          <a:fontRef idx="minor">
            <a:schemeClr val="tx1"/>
          </a:fontRef>
        </p:style>
      </p:cxnSp>
      <p:sp>
        <p:nvSpPr>
          <p:cNvPr id="11" name="Espace réservé du pied de page 3">
            <a:extLst>
              <a:ext uri="{FF2B5EF4-FFF2-40B4-BE49-F238E27FC236}">
                <a16:creationId xmlns:a16="http://schemas.microsoft.com/office/drawing/2014/main" id="{8DC97819-4DC3-0032-36BD-94CD3DE3D0CC}"/>
              </a:ext>
            </a:extLst>
          </p:cNvPr>
          <p:cNvSpPr>
            <a:spLocks noGrp="1"/>
          </p:cNvSpPr>
          <p:nvPr>
            <p:ph type="ftr" sz="quarter" idx="11"/>
            <p:custDataLst>
              <p:tags r:id="rId5"/>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pic>
        <p:nvPicPr>
          <p:cNvPr id="4" name="Image 3" descr="Une image contenant texte, Police, Graphique, conception&#10;&#10;Le contenu généré par l’IA peut être incorrect.">
            <a:extLst>
              <a:ext uri="{FF2B5EF4-FFF2-40B4-BE49-F238E27FC236}">
                <a16:creationId xmlns:a16="http://schemas.microsoft.com/office/drawing/2014/main" id="{94DA517B-F51D-0AFE-E7D6-8240E5883C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3300" y="5535061"/>
            <a:ext cx="1612900" cy="641350"/>
          </a:xfrm>
          <a:prstGeom prst="rect">
            <a:avLst/>
          </a:prstGeom>
        </p:spPr>
      </p:pic>
      <p:pic>
        <p:nvPicPr>
          <p:cNvPr id="8" name="Image 7" descr="Une image contenant texte, Police, Graphique, graphisme&#10;&#10;Le contenu généré par l’IA peut être incorrect.">
            <a:extLst>
              <a:ext uri="{FF2B5EF4-FFF2-40B4-BE49-F238E27FC236}">
                <a16:creationId xmlns:a16="http://schemas.microsoft.com/office/drawing/2014/main" id="{7D004C0F-A2E2-5D11-BB30-EBE4BD1BA2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0163" y="5436609"/>
            <a:ext cx="1707282" cy="614219"/>
          </a:xfrm>
          <a:prstGeom prst="rect">
            <a:avLst/>
          </a:prstGeom>
        </p:spPr>
      </p:pic>
      <p:pic>
        <p:nvPicPr>
          <p:cNvPr id="13" name="Image 12" descr="Une image contenant Police, Graphique, logo, symbole&#10;&#10;Le contenu généré par l’IA peut être incorrect.">
            <a:extLst>
              <a:ext uri="{FF2B5EF4-FFF2-40B4-BE49-F238E27FC236}">
                <a16:creationId xmlns:a16="http://schemas.microsoft.com/office/drawing/2014/main" id="{2E545E26-C4F7-C24A-1300-F6E4AD87C0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3738" y="5238947"/>
            <a:ext cx="2111039" cy="995047"/>
          </a:xfrm>
          <a:prstGeom prst="rect">
            <a:avLst/>
          </a:prstGeom>
        </p:spPr>
      </p:pic>
    </p:spTree>
    <p:extLst>
      <p:ext uri="{BB962C8B-B14F-4D97-AF65-F5344CB8AC3E}">
        <p14:creationId xmlns:p14="http://schemas.microsoft.com/office/powerpoint/2010/main" val="176105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BAC425E0-0998-DD2C-D4FD-1F779F3C5364}"/>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a:extLst>
              <a:ext uri="{FF2B5EF4-FFF2-40B4-BE49-F238E27FC236}">
                <a16:creationId xmlns:a16="http://schemas.microsoft.com/office/drawing/2014/main" id="{1CF07989-B4C6-E7A7-39D1-CA91FA6B637A}"/>
              </a:ext>
            </a:extLst>
          </p:cNvPr>
          <p:cNvSpPr>
            <a:spLocks noGrp="1"/>
          </p:cNvSpPr>
          <p:nvPr>
            <p:ph type="sldNum" sz="quarter" idx="12"/>
            <p:custDataLst>
              <p:tags r:id="rId2"/>
            </p:custDataLst>
          </p:nvPr>
        </p:nvSpPr>
        <p:spPr/>
        <p:txBody>
          <a:bodyPr/>
          <a:lstStyle/>
          <a:p>
            <a:fld id="{0DA3C9D0-0D58-4A90-A19B-67A9281D6238}" type="slidenum">
              <a:rPr lang="fr-CA" smtClean="0"/>
              <a:t>20</a:t>
            </a:fld>
            <a:endParaRPr lang="fr-CA"/>
          </a:p>
        </p:txBody>
      </p:sp>
      <p:pic>
        <p:nvPicPr>
          <p:cNvPr id="16" name="Picture 2">
            <a:extLst>
              <a:ext uri="{FF2B5EF4-FFF2-40B4-BE49-F238E27FC236}">
                <a16:creationId xmlns:a16="http://schemas.microsoft.com/office/drawing/2014/main" id="{52B0FB7E-769E-377E-0D7B-74E7CFBFD709}"/>
              </a:ext>
            </a:extLst>
          </p:cNvPr>
          <p:cNvPicPr>
            <a:picLocks noChangeAspect="1" noChangeArrowheads="1"/>
          </p:cNvPicPr>
          <p:nvPr>
            <p:custDataLst>
              <p:tags r:id="rId3"/>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0" name="Espace réservé du contenu 2">
            <a:extLst>
              <a:ext uri="{FF2B5EF4-FFF2-40B4-BE49-F238E27FC236}">
                <a16:creationId xmlns:a16="http://schemas.microsoft.com/office/drawing/2014/main" id="{63C83C45-4790-7547-7EAF-A27469A31298}"/>
              </a:ext>
            </a:extLst>
          </p:cNvPr>
          <p:cNvSpPr txBox="1">
            <a:spLocks/>
          </p:cNvSpPr>
          <p:nvPr>
            <p:custDataLst>
              <p:tags r:id="rId4"/>
            </p:custDataLst>
          </p:nvPr>
        </p:nvSpPr>
        <p:spPr>
          <a:xfrm>
            <a:off x="2519007" y="1258530"/>
            <a:ext cx="7485413" cy="384210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dirty="0"/>
              <a:t>Ce qui n’aurait pu être accompli sans cette collaboration</a:t>
            </a:r>
          </a:p>
          <a:p>
            <a:pPr marL="0" indent="0">
              <a:buNone/>
            </a:pPr>
            <a:r>
              <a:rPr lang="fr-CA" sz="1800" i="1" dirty="0">
                <a:sym typeface="Wingdings" panose="05000000000000000000" pitchFamily="2" charset="2"/>
              </a:rPr>
              <a:t> De manière générale, la réalisation du projet AVA belge (UMONS) dépendait de la collaboration avec l’équipe AVA Québécoise (UdeM ; </a:t>
            </a:r>
            <a:r>
              <a:rPr lang="fr-CA" sz="1800" i="1" dirty="0" err="1">
                <a:sym typeface="Wingdings" panose="05000000000000000000" pitchFamily="2" charset="2"/>
              </a:rPr>
              <a:t>Forensia</a:t>
            </a:r>
            <a:r>
              <a:rPr lang="fr-CA" sz="1800" i="1" dirty="0">
                <a:sym typeface="Wingdings" panose="05000000000000000000" pitchFamily="2" charset="2"/>
              </a:rPr>
              <a:t>)</a:t>
            </a:r>
            <a:endParaRPr lang="fr-CA" sz="1800" i="1" dirty="0"/>
          </a:p>
          <a:p>
            <a:r>
              <a:rPr lang="fr-FR" sz="2000" i="1" dirty="0"/>
              <a:t>Décrire l'effet levier structurant de la collaboration </a:t>
            </a:r>
          </a:p>
          <a:p>
            <a:pPr marL="0" indent="0">
              <a:buNone/>
            </a:pPr>
            <a:r>
              <a:rPr lang="fr-FR" sz="1800" i="1" dirty="0">
                <a:sym typeface="Wingdings" panose="05000000000000000000" pitchFamily="2" charset="2"/>
              </a:rPr>
              <a:t> </a:t>
            </a:r>
            <a:r>
              <a:rPr lang="fr-BE" sz="1800" dirty="0"/>
              <a:t>La synergie créée constitue un véritable catalyseur d’innovation. Le croisement des pratiques et des idées permet l’émergence de solutions nouvelles, qui n’auraient pas vu le jour dans un cadre isolé.</a:t>
            </a:r>
            <a:endParaRPr lang="fr-FR" sz="1800" i="1" dirty="0"/>
          </a:p>
          <a:p>
            <a:r>
              <a:rPr lang="fr-FR" sz="1800" i="1" dirty="0"/>
              <a:t>Mentionner tout effet levier financier, s’il y a lieu</a:t>
            </a:r>
          </a:p>
        </p:txBody>
      </p:sp>
      <p:sp>
        <p:nvSpPr>
          <p:cNvPr id="2" name="Rectangle 1">
            <a:extLst>
              <a:ext uri="{FF2B5EF4-FFF2-40B4-BE49-F238E27FC236}">
                <a16:creationId xmlns:a16="http://schemas.microsoft.com/office/drawing/2014/main" id="{F129007A-7110-E55E-4647-ED32C44BB177}"/>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itre 1">
            <a:extLst>
              <a:ext uri="{FF2B5EF4-FFF2-40B4-BE49-F238E27FC236}">
                <a16:creationId xmlns:a16="http://schemas.microsoft.com/office/drawing/2014/main" id="{4341E41F-7A12-8B5E-B165-0E394693ACA2}"/>
              </a:ext>
            </a:extLst>
          </p:cNvPr>
          <p:cNvSpPr>
            <a:spLocks noGrp="1"/>
          </p:cNvSpPr>
          <p:nvPr>
            <p:ph type="title"/>
            <p:custDataLst>
              <p:tags r:id="rId6"/>
            </p:custDataLst>
          </p:nvPr>
        </p:nvSpPr>
        <p:spPr>
          <a:xfrm>
            <a:off x="3415475" y="68262"/>
            <a:ext cx="8275632" cy="953273"/>
          </a:xfrm>
        </p:spPr>
        <p:txBody>
          <a:bodyPr anchor="ctr">
            <a:normAutofit/>
          </a:bodyPr>
          <a:lstStyle/>
          <a:p>
            <a:r>
              <a:rPr lang="fr-FR" sz="3600" b="1" dirty="0">
                <a:solidFill>
                  <a:schemeClr val="bg1"/>
                </a:solidFill>
              </a:rPr>
              <a:t>Effets levier de cette subvention</a:t>
            </a:r>
          </a:p>
        </p:txBody>
      </p:sp>
      <p:pic>
        <p:nvPicPr>
          <p:cNvPr id="9" name="Image 8" descr="FRS-FNRS ros vert transp">
            <a:extLst>
              <a:ext uri="{FF2B5EF4-FFF2-40B4-BE49-F238E27FC236}">
                <a16:creationId xmlns:a16="http://schemas.microsoft.com/office/drawing/2014/main" id="{A5DEE3EA-2ABE-C881-E823-2F52154A7891}"/>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10" name="Image 9">
            <a:extLst>
              <a:ext uri="{FF2B5EF4-FFF2-40B4-BE49-F238E27FC236}">
                <a16:creationId xmlns:a16="http://schemas.microsoft.com/office/drawing/2014/main" id="{B918B647-9D06-D5FF-2BFD-BD1C24F77861}"/>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11" name="Image 10" descr="Logo de Wallonie-Bruxelles International">
            <a:extLst>
              <a:ext uri="{FF2B5EF4-FFF2-40B4-BE49-F238E27FC236}">
                <a16:creationId xmlns:a16="http://schemas.microsoft.com/office/drawing/2014/main" id="{BD5884A7-4611-425A-F07C-9531889B7EB5}"/>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2" name="Espace réservé du pied de page 3">
            <a:extLst>
              <a:ext uri="{FF2B5EF4-FFF2-40B4-BE49-F238E27FC236}">
                <a16:creationId xmlns:a16="http://schemas.microsoft.com/office/drawing/2014/main" id="{340F7C34-C18B-8EF8-2ACE-F44659BFE8F4}"/>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Tree>
    <p:extLst>
      <p:ext uri="{BB962C8B-B14F-4D97-AF65-F5344CB8AC3E}">
        <p14:creationId xmlns:p14="http://schemas.microsoft.com/office/powerpoint/2010/main" val="2955481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89A4-4791-336A-A8DD-0E1C019021A9}"/>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304DD258-51B8-9369-E4A7-980FEB337AB3}"/>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a:extLst>
              <a:ext uri="{FF2B5EF4-FFF2-40B4-BE49-F238E27FC236}">
                <a16:creationId xmlns:a16="http://schemas.microsoft.com/office/drawing/2014/main" id="{DD410A99-E5E1-F3A6-7AA8-F7362AF50B7E}"/>
              </a:ext>
            </a:extLst>
          </p:cNvPr>
          <p:cNvSpPr>
            <a:spLocks noGrp="1"/>
          </p:cNvSpPr>
          <p:nvPr>
            <p:ph type="sldNum" sz="quarter" idx="12"/>
            <p:custDataLst>
              <p:tags r:id="rId2"/>
            </p:custDataLst>
          </p:nvPr>
        </p:nvSpPr>
        <p:spPr/>
        <p:txBody>
          <a:bodyPr/>
          <a:lstStyle/>
          <a:p>
            <a:fld id="{0DA3C9D0-0D58-4A90-A19B-67A9281D6238}" type="slidenum">
              <a:rPr lang="fr-CA" smtClean="0"/>
              <a:t>21</a:t>
            </a:fld>
            <a:endParaRPr lang="fr-CA"/>
          </a:p>
        </p:txBody>
      </p:sp>
      <p:pic>
        <p:nvPicPr>
          <p:cNvPr id="16" name="Picture 2">
            <a:extLst>
              <a:ext uri="{FF2B5EF4-FFF2-40B4-BE49-F238E27FC236}">
                <a16:creationId xmlns:a16="http://schemas.microsoft.com/office/drawing/2014/main" id="{8C0774BF-086A-CB6A-9D2F-2E305A79509D}"/>
              </a:ext>
            </a:extLst>
          </p:cNvPr>
          <p:cNvPicPr>
            <a:picLocks noChangeAspect="1" noChangeArrowheads="1"/>
          </p:cNvPicPr>
          <p:nvPr>
            <p:custDataLst>
              <p:tags r:id="rId3"/>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0" name="Espace réservé du contenu 2">
            <a:extLst>
              <a:ext uri="{FF2B5EF4-FFF2-40B4-BE49-F238E27FC236}">
                <a16:creationId xmlns:a16="http://schemas.microsoft.com/office/drawing/2014/main" id="{82478D28-457C-7EE7-D786-3D1AEC8935CE}"/>
              </a:ext>
            </a:extLst>
          </p:cNvPr>
          <p:cNvSpPr txBox="1">
            <a:spLocks/>
          </p:cNvSpPr>
          <p:nvPr>
            <p:custDataLst>
              <p:tags r:id="rId4"/>
            </p:custDataLst>
          </p:nvPr>
        </p:nvSpPr>
        <p:spPr>
          <a:xfrm>
            <a:off x="2519007" y="2647950"/>
            <a:ext cx="7485413" cy="2452687"/>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dirty="0"/>
              <a:t>Conclusions / Attentes de la recherche et de la collaboration</a:t>
            </a:r>
          </a:p>
          <a:p>
            <a:pPr>
              <a:buFont typeface="Wingdings" panose="05000000000000000000" pitchFamily="2" charset="2"/>
              <a:buChar char="à"/>
            </a:pPr>
            <a:r>
              <a:rPr lang="fr-CA" sz="1800" i="1" dirty="0">
                <a:sym typeface="Wingdings" panose="05000000000000000000" pitchFamily="2" charset="2"/>
              </a:rPr>
              <a:t>Collaboration optimale</a:t>
            </a:r>
          </a:p>
          <a:p>
            <a:pPr>
              <a:buFont typeface="Wingdings" panose="05000000000000000000" pitchFamily="2" charset="2"/>
              <a:buChar char="à"/>
            </a:pPr>
            <a:r>
              <a:rPr lang="fr-CA" sz="1800" i="1" dirty="0">
                <a:sym typeface="Wingdings" panose="05000000000000000000" pitchFamily="2" charset="2"/>
              </a:rPr>
              <a:t>Inclusion de l’AVA dans les programmes de recherche (validité écologique, discrimination, etc.)</a:t>
            </a:r>
          </a:p>
          <a:p>
            <a:pPr>
              <a:buFont typeface="Wingdings" panose="05000000000000000000" pitchFamily="2" charset="2"/>
              <a:buChar char="à"/>
            </a:pPr>
            <a:r>
              <a:rPr lang="fr-CA" sz="1800" i="1" dirty="0">
                <a:sym typeface="Wingdings" panose="05000000000000000000" pitchFamily="2" charset="2"/>
              </a:rPr>
              <a:t>Inclusion de l’AVA dans les programmes  de formation universitaire (Master)</a:t>
            </a:r>
            <a:endParaRPr lang="fr-CA" sz="1800" i="1" dirty="0"/>
          </a:p>
          <a:p>
            <a:r>
              <a:rPr lang="fr-CA" sz="2200" i="1" dirty="0"/>
              <a:t>Bons coups / conseils</a:t>
            </a:r>
          </a:p>
          <a:p>
            <a:pPr>
              <a:buFont typeface="Wingdings" panose="05000000000000000000" pitchFamily="2" charset="2"/>
              <a:buChar char="à"/>
            </a:pPr>
            <a:r>
              <a:rPr lang="fr-CA" sz="1800" i="1" dirty="0">
                <a:sym typeface="Wingdings" panose="05000000000000000000" pitchFamily="2" charset="2"/>
              </a:rPr>
              <a:t>Communication</a:t>
            </a:r>
          </a:p>
          <a:p>
            <a:pPr>
              <a:buFont typeface="Wingdings" panose="05000000000000000000" pitchFamily="2" charset="2"/>
              <a:buChar char="à"/>
            </a:pPr>
            <a:r>
              <a:rPr lang="fr-CA" sz="1800" i="1" dirty="0">
                <a:sym typeface="Wingdings" panose="05000000000000000000" pitchFamily="2" charset="2"/>
              </a:rPr>
              <a:t>Objectifs communs</a:t>
            </a:r>
          </a:p>
          <a:p>
            <a:pPr>
              <a:buFont typeface="Wingdings" panose="05000000000000000000" pitchFamily="2" charset="2"/>
              <a:buChar char="à"/>
            </a:pPr>
            <a:endParaRPr lang="fr-CA" sz="1800" i="1" dirty="0"/>
          </a:p>
        </p:txBody>
      </p:sp>
      <p:sp>
        <p:nvSpPr>
          <p:cNvPr id="2" name="Rectangle 1">
            <a:extLst>
              <a:ext uri="{FF2B5EF4-FFF2-40B4-BE49-F238E27FC236}">
                <a16:creationId xmlns:a16="http://schemas.microsoft.com/office/drawing/2014/main" id="{CBA37CE8-E120-3079-6B6B-9142ABF842E9}"/>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itre 1">
            <a:extLst>
              <a:ext uri="{FF2B5EF4-FFF2-40B4-BE49-F238E27FC236}">
                <a16:creationId xmlns:a16="http://schemas.microsoft.com/office/drawing/2014/main" id="{25FBB829-5756-D880-18AD-00F1EBA31673}"/>
              </a:ext>
            </a:extLst>
          </p:cNvPr>
          <p:cNvSpPr>
            <a:spLocks noGrp="1"/>
          </p:cNvSpPr>
          <p:nvPr>
            <p:ph type="title"/>
            <p:custDataLst>
              <p:tags r:id="rId6"/>
            </p:custDataLst>
          </p:nvPr>
        </p:nvSpPr>
        <p:spPr>
          <a:xfrm>
            <a:off x="3538143" y="41873"/>
            <a:ext cx="8275632" cy="953273"/>
          </a:xfrm>
        </p:spPr>
        <p:txBody>
          <a:bodyPr anchor="ctr">
            <a:normAutofit/>
          </a:bodyPr>
          <a:lstStyle/>
          <a:p>
            <a:r>
              <a:rPr lang="fr-FR" sz="3600" b="1" dirty="0">
                <a:solidFill>
                  <a:schemeClr val="bg1"/>
                </a:solidFill>
              </a:rPr>
              <a:t>L’essentiel à retenir</a:t>
            </a:r>
          </a:p>
        </p:txBody>
      </p:sp>
      <p:pic>
        <p:nvPicPr>
          <p:cNvPr id="3" name="Image 2" descr="FRS-FNRS ros vert transp">
            <a:extLst>
              <a:ext uri="{FF2B5EF4-FFF2-40B4-BE49-F238E27FC236}">
                <a16:creationId xmlns:a16="http://schemas.microsoft.com/office/drawing/2014/main" id="{1C7F130F-ABE4-B4F8-0586-0C15FC518D11}"/>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6" name="Image 5">
            <a:extLst>
              <a:ext uri="{FF2B5EF4-FFF2-40B4-BE49-F238E27FC236}">
                <a16:creationId xmlns:a16="http://schemas.microsoft.com/office/drawing/2014/main" id="{6E8F76FD-2ED8-FC76-0CE9-C2FF67C987B0}"/>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8" name="Image 7" descr="Logo de Wallonie-Bruxelles International">
            <a:extLst>
              <a:ext uri="{FF2B5EF4-FFF2-40B4-BE49-F238E27FC236}">
                <a16:creationId xmlns:a16="http://schemas.microsoft.com/office/drawing/2014/main" id="{515F5073-CD17-0952-7847-8B50ACFF0457}"/>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9" name="Espace réservé du pied de page 3">
            <a:extLst>
              <a:ext uri="{FF2B5EF4-FFF2-40B4-BE49-F238E27FC236}">
                <a16:creationId xmlns:a16="http://schemas.microsoft.com/office/drawing/2014/main" id="{93C6A5F7-50B0-A6AF-4C75-9A6D5F6D0459}"/>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Tree>
    <p:extLst>
      <p:ext uri="{BB962C8B-B14F-4D97-AF65-F5344CB8AC3E}">
        <p14:creationId xmlns:p14="http://schemas.microsoft.com/office/powerpoint/2010/main" val="5053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EE43-22FC-76A8-D5B1-C0529FD67C4C}"/>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772F575C-171E-A1E9-DFA9-C97167B9C6EB}"/>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a:extLst>
              <a:ext uri="{FF2B5EF4-FFF2-40B4-BE49-F238E27FC236}">
                <a16:creationId xmlns:a16="http://schemas.microsoft.com/office/drawing/2014/main" id="{EB9C6371-FB97-8AFA-B773-1A6B4231DF52}"/>
              </a:ext>
            </a:extLst>
          </p:cNvPr>
          <p:cNvSpPr>
            <a:spLocks noGrp="1"/>
          </p:cNvSpPr>
          <p:nvPr>
            <p:ph type="sldNum" sz="quarter" idx="12"/>
            <p:custDataLst>
              <p:tags r:id="rId2"/>
            </p:custDataLst>
          </p:nvPr>
        </p:nvSpPr>
        <p:spPr/>
        <p:txBody>
          <a:bodyPr/>
          <a:lstStyle/>
          <a:p>
            <a:fld id="{0DA3C9D0-0D58-4A90-A19B-67A9281D6238}" type="slidenum">
              <a:rPr lang="fr-CA" smtClean="0"/>
              <a:t>22</a:t>
            </a:fld>
            <a:endParaRPr lang="fr-CA"/>
          </a:p>
        </p:txBody>
      </p:sp>
      <p:pic>
        <p:nvPicPr>
          <p:cNvPr id="16" name="Picture 2">
            <a:extLst>
              <a:ext uri="{FF2B5EF4-FFF2-40B4-BE49-F238E27FC236}">
                <a16:creationId xmlns:a16="http://schemas.microsoft.com/office/drawing/2014/main" id="{9DE104B5-6884-68D1-2ACE-F9980147C3BA}"/>
              </a:ext>
            </a:extLst>
          </p:cNvPr>
          <p:cNvPicPr>
            <a:picLocks noChangeAspect="1" noChangeArrowheads="1"/>
          </p:cNvPicPr>
          <p:nvPr>
            <p:custDataLst>
              <p:tags r:id="rId3"/>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0" name="Espace réservé du contenu 2">
            <a:extLst>
              <a:ext uri="{FF2B5EF4-FFF2-40B4-BE49-F238E27FC236}">
                <a16:creationId xmlns:a16="http://schemas.microsoft.com/office/drawing/2014/main" id="{CBCE733B-FD05-F023-A618-CAB2E1E0E71D}"/>
              </a:ext>
            </a:extLst>
          </p:cNvPr>
          <p:cNvSpPr txBox="1">
            <a:spLocks/>
          </p:cNvSpPr>
          <p:nvPr>
            <p:custDataLst>
              <p:tags r:id="rId4"/>
            </p:custDataLst>
          </p:nvPr>
        </p:nvSpPr>
        <p:spPr>
          <a:xfrm>
            <a:off x="2519007" y="2647950"/>
            <a:ext cx="7485413"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800" i="1" dirty="0"/>
              <a:t>Illustrer / schématiser votre projet à des fins de vulgarisation et de partage à un plus grand public.</a:t>
            </a:r>
          </a:p>
        </p:txBody>
      </p:sp>
      <p:sp>
        <p:nvSpPr>
          <p:cNvPr id="2" name="Rectangle 1">
            <a:extLst>
              <a:ext uri="{FF2B5EF4-FFF2-40B4-BE49-F238E27FC236}">
                <a16:creationId xmlns:a16="http://schemas.microsoft.com/office/drawing/2014/main" id="{ABC97E74-9CD1-BB51-CD2C-6E6AB60762CC}"/>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itre 1">
            <a:extLst>
              <a:ext uri="{FF2B5EF4-FFF2-40B4-BE49-F238E27FC236}">
                <a16:creationId xmlns:a16="http://schemas.microsoft.com/office/drawing/2014/main" id="{06031AAF-87FC-3FE9-B105-0D978BB33B7A}"/>
              </a:ext>
            </a:extLst>
          </p:cNvPr>
          <p:cNvSpPr>
            <a:spLocks noGrp="1"/>
          </p:cNvSpPr>
          <p:nvPr>
            <p:ph type="title"/>
            <p:custDataLst>
              <p:tags r:id="rId6"/>
            </p:custDataLst>
          </p:nvPr>
        </p:nvSpPr>
        <p:spPr>
          <a:xfrm>
            <a:off x="3538143" y="41873"/>
            <a:ext cx="8275632" cy="953273"/>
          </a:xfrm>
        </p:spPr>
        <p:txBody>
          <a:bodyPr anchor="ctr">
            <a:normAutofit/>
          </a:bodyPr>
          <a:lstStyle/>
          <a:p>
            <a:r>
              <a:rPr lang="fr-CA" sz="3600" b="1" dirty="0">
                <a:solidFill>
                  <a:schemeClr val="bg1"/>
                </a:solidFill>
                <a:latin typeface="+mn-lt"/>
              </a:rPr>
              <a:t>Illustrer votre projet</a:t>
            </a:r>
            <a:endParaRPr lang="fr-FR" sz="3600" b="1" dirty="0">
              <a:solidFill>
                <a:schemeClr val="bg1"/>
              </a:solidFill>
              <a:latin typeface="+mn-lt"/>
            </a:endParaRPr>
          </a:p>
        </p:txBody>
      </p:sp>
      <p:pic>
        <p:nvPicPr>
          <p:cNvPr id="3" name="Image 2" descr="FRS-FNRS ros vert transp">
            <a:extLst>
              <a:ext uri="{FF2B5EF4-FFF2-40B4-BE49-F238E27FC236}">
                <a16:creationId xmlns:a16="http://schemas.microsoft.com/office/drawing/2014/main" id="{B76D865F-49E1-A720-E941-D1678F2A3ADB}"/>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6" name="Image 5">
            <a:extLst>
              <a:ext uri="{FF2B5EF4-FFF2-40B4-BE49-F238E27FC236}">
                <a16:creationId xmlns:a16="http://schemas.microsoft.com/office/drawing/2014/main" id="{6EF5A217-8848-F9A3-DDCD-1F58F79A8412}"/>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8" name="Image 7" descr="Logo de Wallonie-Bruxelles International">
            <a:extLst>
              <a:ext uri="{FF2B5EF4-FFF2-40B4-BE49-F238E27FC236}">
                <a16:creationId xmlns:a16="http://schemas.microsoft.com/office/drawing/2014/main" id="{362EFD56-7CAB-C8A3-4994-41B5B48C5D67}"/>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9" name="Espace réservé du pied de page 3">
            <a:extLst>
              <a:ext uri="{FF2B5EF4-FFF2-40B4-BE49-F238E27FC236}">
                <a16:creationId xmlns:a16="http://schemas.microsoft.com/office/drawing/2014/main" id="{31099615-88EA-9C44-C877-10F0D674A341}"/>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pic>
        <p:nvPicPr>
          <p:cNvPr id="10" name="Image 9">
            <a:extLst>
              <a:ext uri="{FF2B5EF4-FFF2-40B4-BE49-F238E27FC236}">
                <a16:creationId xmlns:a16="http://schemas.microsoft.com/office/drawing/2014/main" id="{5B821C53-0456-4E8B-9901-5E124E4C26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82528" y="1086522"/>
            <a:ext cx="8163847" cy="5771477"/>
          </a:xfrm>
          <a:prstGeom prst="rect">
            <a:avLst/>
          </a:prstGeom>
        </p:spPr>
      </p:pic>
    </p:spTree>
    <p:extLst>
      <p:ext uri="{BB962C8B-B14F-4D97-AF65-F5344CB8AC3E}">
        <p14:creationId xmlns:p14="http://schemas.microsoft.com/office/powerpoint/2010/main" val="240716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DD6F2F3-8B94-88A6-F15C-86A0822CE1B9}"/>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CB9EAB4E-632D-B733-5F20-E8EC56086247}"/>
              </a:ext>
            </a:extLst>
          </p:cNvPr>
          <p:cNvPicPr>
            <a:picLocks noChangeAspect="1" noChangeArrowheads="1"/>
          </p:cNvPicPr>
          <p:nvPr>
            <p:custDataLst>
              <p:tags r:id="rId2"/>
            </p:custDataLst>
          </p:nvPr>
        </p:nvPicPr>
        <p:blipFill rotWithShape="1">
          <a:blip r:embed="rId12">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8F289847-886F-B61F-D7B6-1A8D011EC083}"/>
              </a:ext>
            </a:extLst>
          </p:cNvPr>
          <p:cNvSpPr>
            <a:spLocks noGrp="1"/>
          </p:cNvSpPr>
          <p:nvPr>
            <p:ph idx="1"/>
            <p:custDataLst>
              <p:tags r:id="rId3"/>
            </p:custDataLst>
          </p:nvPr>
        </p:nvSpPr>
        <p:spPr>
          <a:xfrm>
            <a:off x="1348938" y="4086225"/>
            <a:ext cx="10843061" cy="2452687"/>
          </a:xfrm>
        </p:spPr>
        <p:txBody>
          <a:bodyPr anchor="ctr">
            <a:normAutofit/>
          </a:bodyPr>
          <a:lstStyle/>
          <a:p>
            <a:r>
              <a:rPr lang="fr-FR" sz="1800" i="1" dirty="0"/>
              <a:t>Les domaines et les expertises nécessaires à la réalisation du projet</a:t>
            </a:r>
          </a:p>
          <a:p>
            <a:pPr>
              <a:buFontTx/>
              <a:buChar char="-"/>
            </a:pPr>
            <a:r>
              <a:rPr lang="fr-FR" sz="1800" dirty="0"/>
              <a:t>Domaines : psychologie forensique et criminologie </a:t>
            </a:r>
          </a:p>
          <a:p>
            <a:pPr>
              <a:buFontTx/>
              <a:buChar char="-"/>
            </a:pPr>
            <a:r>
              <a:rPr lang="fr-CA" sz="1800" dirty="0"/>
              <a:t>Compétence : Diriger un entretien semi-directif, évaluation du risque, codage python, etc.</a:t>
            </a:r>
          </a:p>
          <a:p>
            <a:r>
              <a:rPr lang="fr-FR" sz="1800" i="1" dirty="0"/>
              <a:t>La valeur ajoutée de cette synergie et la force de cette collaboration</a:t>
            </a:r>
          </a:p>
          <a:p>
            <a:pPr>
              <a:buFontTx/>
              <a:buChar char="-"/>
            </a:pPr>
            <a:r>
              <a:rPr lang="fr-BE" sz="1800" dirty="0"/>
              <a:t>Mutualisation des ressources</a:t>
            </a:r>
          </a:p>
          <a:p>
            <a:pPr>
              <a:buFontTx/>
              <a:buChar char="-"/>
            </a:pPr>
            <a:r>
              <a:rPr lang="fr-BE" sz="1800" dirty="0"/>
              <a:t>Relation de confiance et communication fluide</a:t>
            </a:r>
            <a:endParaRPr lang="fr-FR" sz="1800" i="1" dirty="0"/>
          </a:p>
        </p:txBody>
      </p:sp>
      <p:sp>
        <p:nvSpPr>
          <p:cNvPr id="5" name="Espace réservé du numéro de diapositive 4">
            <a:extLst>
              <a:ext uri="{FF2B5EF4-FFF2-40B4-BE49-F238E27FC236}">
                <a16:creationId xmlns:a16="http://schemas.microsoft.com/office/drawing/2014/main" id="{71A4641B-1C40-0104-0749-0C181D9ED386}"/>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3</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BA2222BC-89B1-39F3-A8BB-1FE64CF25A6F}"/>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B6F7FDFF-F1FD-1AFD-3543-3565510860BF}"/>
              </a:ext>
            </a:extLst>
          </p:cNvPr>
          <p:cNvSpPr>
            <a:spLocks noGrp="1"/>
          </p:cNvSpPr>
          <p:nvPr>
            <p:ph type="title"/>
            <p:custDataLst>
              <p:tags r:id="rId6"/>
            </p:custDataLst>
          </p:nvPr>
        </p:nvSpPr>
        <p:spPr>
          <a:xfrm>
            <a:off x="3452051" y="32729"/>
            <a:ext cx="8275632" cy="953273"/>
          </a:xfrm>
        </p:spPr>
        <p:txBody>
          <a:bodyPr anchor="ctr">
            <a:normAutofit/>
          </a:bodyPr>
          <a:lstStyle/>
          <a:p>
            <a:r>
              <a:rPr lang="fr-FR" sz="3600" b="1" dirty="0">
                <a:solidFill>
                  <a:schemeClr val="bg1"/>
                </a:solidFill>
              </a:rPr>
              <a:t>Présentation de l’équipe</a:t>
            </a:r>
          </a:p>
        </p:txBody>
      </p:sp>
      <p:pic>
        <p:nvPicPr>
          <p:cNvPr id="12" name="Image 11" descr="FRS-FNRS ros vert transp">
            <a:extLst>
              <a:ext uri="{FF2B5EF4-FFF2-40B4-BE49-F238E27FC236}">
                <a16:creationId xmlns:a16="http://schemas.microsoft.com/office/drawing/2014/main" id="{58AAA37D-E8A8-EF42-F189-88FBE9F1A6F6}"/>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13" name="Image 12">
            <a:extLst>
              <a:ext uri="{FF2B5EF4-FFF2-40B4-BE49-F238E27FC236}">
                <a16:creationId xmlns:a16="http://schemas.microsoft.com/office/drawing/2014/main" id="{C6CEE17B-78B9-AD09-4CB6-1102B587A607}"/>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14" name="Image 13" descr="Logo de Wallonie-Bruxelles International">
            <a:extLst>
              <a:ext uri="{FF2B5EF4-FFF2-40B4-BE49-F238E27FC236}">
                <a16:creationId xmlns:a16="http://schemas.microsoft.com/office/drawing/2014/main" id="{9240435F-D53B-D394-B112-B27E93205E58}"/>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7" name="Espace réservé du pied de page 3">
            <a:extLst>
              <a:ext uri="{FF2B5EF4-FFF2-40B4-BE49-F238E27FC236}">
                <a16:creationId xmlns:a16="http://schemas.microsoft.com/office/drawing/2014/main" id="{805C4004-2DD3-87E7-305F-4B83157819B9}"/>
              </a:ext>
            </a:extLst>
          </p:cNvPr>
          <p:cNvSpPr>
            <a:spLocks noGrp="1"/>
          </p:cNvSpPr>
          <p:nvPr>
            <p:ph type="ftr" sz="quarter" idx="11"/>
            <p:custDataLst>
              <p:tags r:id="rId10"/>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pic>
        <p:nvPicPr>
          <p:cNvPr id="17" name="Image 16">
            <a:extLst>
              <a:ext uri="{FF2B5EF4-FFF2-40B4-BE49-F238E27FC236}">
                <a16:creationId xmlns:a16="http://schemas.microsoft.com/office/drawing/2014/main" id="{B7AA27FF-2F42-64CB-4FE6-B31322B09B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03364" y="1895458"/>
            <a:ext cx="1865672" cy="1243781"/>
          </a:xfrm>
          <a:prstGeom prst="rect">
            <a:avLst/>
          </a:prstGeom>
        </p:spPr>
      </p:pic>
      <p:pic>
        <p:nvPicPr>
          <p:cNvPr id="19" name="Image 18">
            <a:extLst>
              <a:ext uri="{FF2B5EF4-FFF2-40B4-BE49-F238E27FC236}">
                <a16:creationId xmlns:a16="http://schemas.microsoft.com/office/drawing/2014/main" id="{1CD88F8F-63FD-E9A6-38E4-4251514FAA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51710" y="1870701"/>
            <a:ext cx="1108209" cy="1660239"/>
          </a:xfrm>
          <a:prstGeom prst="rect">
            <a:avLst/>
          </a:prstGeom>
        </p:spPr>
      </p:pic>
      <p:pic>
        <p:nvPicPr>
          <p:cNvPr id="22" name="Image 21">
            <a:extLst>
              <a:ext uri="{FF2B5EF4-FFF2-40B4-BE49-F238E27FC236}">
                <a16:creationId xmlns:a16="http://schemas.microsoft.com/office/drawing/2014/main" id="{5D2F1A68-4E31-C1E6-E158-10F5E17F06FB}"/>
              </a:ext>
            </a:extLst>
          </p:cNvPr>
          <p:cNvPicPr>
            <a:picLocks noChangeAspect="1"/>
          </p:cNvPicPr>
          <p:nvPr/>
        </p:nvPicPr>
        <p:blipFill>
          <a:blip r:embed="rId18">
            <a:extLst>
              <a:ext uri="{28A0092B-C50C-407E-A947-70E740481C1C}">
                <a14:useLocalDpi xmlns:a14="http://schemas.microsoft.com/office/drawing/2010/main" val="0"/>
              </a:ext>
            </a:extLst>
          </a:blip>
          <a:srcRect b="10757"/>
          <a:stretch>
            <a:fillRect/>
          </a:stretch>
        </p:blipFill>
        <p:spPr>
          <a:xfrm>
            <a:off x="3812458" y="1895458"/>
            <a:ext cx="1476730" cy="1323394"/>
          </a:xfrm>
          <a:prstGeom prst="rect">
            <a:avLst/>
          </a:prstGeom>
        </p:spPr>
      </p:pic>
      <p:sp>
        <p:nvSpPr>
          <p:cNvPr id="24" name="ZoneTexte 23">
            <a:extLst>
              <a:ext uri="{FF2B5EF4-FFF2-40B4-BE49-F238E27FC236}">
                <a16:creationId xmlns:a16="http://schemas.microsoft.com/office/drawing/2014/main" id="{F5EE0E2E-8C27-9079-7FC6-1E5C7E36238F}"/>
              </a:ext>
            </a:extLst>
          </p:cNvPr>
          <p:cNvSpPr txBox="1"/>
          <p:nvPr/>
        </p:nvSpPr>
        <p:spPr>
          <a:xfrm>
            <a:off x="3812458" y="3528167"/>
            <a:ext cx="2001683" cy="707886"/>
          </a:xfrm>
          <a:prstGeom prst="rect">
            <a:avLst/>
          </a:prstGeom>
          <a:noFill/>
        </p:spPr>
        <p:txBody>
          <a:bodyPr wrap="square">
            <a:spAutoFit/>
          </a:bodyPr>
          <a:lstStyle/>
          <a:p>
            <a:pPr>
              <a:lnSpc>
                <a:spcPct val="100000"/>
              </a:lnSpc>
            </a:pPr>
            <a:r>
              <a:rPr lang="fr-FR" sz="1000" dirty="0"/>
              <a:t>Denis Delannoy, </a:t>
            </a:r>
            <a:r>
              <a:rPr lang="fr-FR" sz="1000" dirty="0" err="1"/>
              <a:t>Ph.D</a:t>
            </a:r>
            <a:r>
              <a:rPr lang="fr-FR" sz="1000" dirty="0"/>
              <a:t>.</a:t>
            </a:r>
          </a:p>
          <a:p>
            <a:pPr>
              <a:lnSpc>
                <a:spcPct val="100000"/>
              </a:lnSpc>
            </a:pPr>
            <a:r>
              <a:rPr lang="fr-FR" sz="1000" dirty="0"/>
              <a:t>Assistant de recherche, Service de psychopathologie légale, UMONS.</a:t>
            </a:r>
          </a:p>
        </p:txBody>
      </p:sp>
      <p:sp>
        <p:nvSpPr>
          <p:cNvPr id="26" name="ZoneTexte 25">
            <a:extLst>
              <a:ext uri="{FF2B5EF4-FFF2-40B4-BE49-F238E27FC236}">
                <a16:creationId xmlns:a16="http://schemas.microsoft.com/office/drawing/2014/main" id="{99FFA61D-F0E1-E3D9-748F-5FF585D0F8BD}"/>
              </a:ext>
            </a:extLst>
          </p:cNvPr>
          <p:cNvSpPr txBox="1"/>
          <p:nvPr/>
        </p:nvSpPr>
        <p:spPr>
          <a:xfrm>
            <a:off x="1570392" y="3605111"/>
            <a:ext cx="2340077" cy="553998"/>
          </a:xfrm>
          <a:prstGeom prst="rect">
            <a:avLst/>
          </a:prstGeom>
          <a:noFill/>
        </p:spPr>
        <p:txBody>
          <a:bodyPr wrap="square">
            <a:spAutoFit/>
          </a:bodyPr>
          <a:lstStyle/>
          <a:p>
            <a:pPr>
              <a:lnSpc>
                <a:spcPct val="100000"/>
              </a:lnSpc>
            </a:pPr>
            <a:r>
              <a:rPr lang="fr-FR" sz="1000" dirty="0"/>
              <a:t>Thierry Hoang Pham, Prof. </a:t>
            </a:r>
            <a:r>
              <a:rPr lang="fr-FR" sz="1000" dirty="0" err="1"/>
              <a:t>Ph.D</a:t>
            </a:r>
            <a:endParaRPr lang="fr-FR" sz="1000" dirty="0"/>
          </a:p>
          <a:p>
            <a:pPr>
              <a:lnSpc>
                <a:spcPct val="100000"/>
              </a:lnSpc>
            </a:pPr>
            <a:r>
              <a:rPr lang="fr-FR" sz="1000" dirty="0"/>
              <a:t>Chef de Service, Service de psychopathologie légale, UMONS.</a:t>
            </a:r>
            <a:endParaRPr lang="fr-BE" sz="1000" dirty="0"/>
          </a:p>
        </p:txBody>
      </p:sp>
      <p:pic>
        <p:nvPicPr>
          <p:cNvPr id="27" name="Image 26" descr="Une image contenant texte, Police, Graphique, graphisme&#10;&#10;Le contenu généré par l’IA peut être incorrect.">
            <a:extLst>
              <a:ext uri="{FF2B5EF4-FFF2-40B4-BE49-F238E27FC236}">
                <a16:creationId xmlns:a16="http://schemas.microsoft.com/office/drawing/2014/main" id="{D9A82CCA-EA88-BDC9-474F-C357F22A80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52620" y="1179538"/>
            <a:ext cx="1707282" cy="614219"/>
          </a:xfrm>
          <a:prstGeom prst="rect">
            <a:avLst/>
          </a:prstGeom>
        </p:spPr>
      </p:pic>
      <p:sp>
        <p:nvSpPr>
          <p:cNvPr id="29" name="ZoneTexte 28">
            <a:extLst>
              <a:ext uri="{FF2B5EF4-FFF2-40B4-BE49-F238E27FC236}">
                <a16:creationId xmlns:a16="http://schemas.microsoft.com/office/drawing/2014/main" id="{69676393-6E52-0EB3-BF67-1BF3DC401BED}"/>
              </a:ext>
            </a:extLst>
          </p:cNvPr>
          <p:cNvSpPr txBox="1"/>
          <p:nvPr/>
        </p:nvSpPr>
        <p:spPr>
          <a:xfrm>
            <a:off x="6245123" y="3512019"/>
            <a:ext cx="2766141" cy="553998"/>
          </a:xfrm>
          <a:prstGeom prst="rect">
            <a:avLst/>
          </a:prstGeom>
          <a:noFill/>
        </p:spPr>
        <p:txBody>
          <a:bodyPr wrap="square">
            <a:spAutoFit/>
          </a:bodyPr>
          <a:lstStyle/>
          <a:p>
            <a:pPr>
              <a:lnSpc>
                <a:spcPct val="100000"/>
              </a:lnSpc>
            </a:pPr>
            <a:r>
              <a:rPr lang="fr-FR" sz="1000" dirty="0"/>
              <a:t>Jean-Pierre Guay, Prof. </a:t>
            </a:r>
            <a:r>
              <a:rPr lang="fr-FR" sz="1000" dirty="0" err="1"/>
              <a:t>Ph.D</a:t>
            </a:r>
            <a:r>
              <a:rPr lang="fr-FR" sz="1000" dirty="0"/>
              <a:t>.</a:t>
            </a:r>
          </a:p>
          <a:p>
            <a:pPr>
              <a:lnSpc>
                <a:spcPct val="100000"/>
              </a:lnSpc>
            </a:pPr>
            <a:r>
              <a:rPr lang="fr-FR" sz="1000" dirty="0"/>
              <a:t>Professeur Titulaire, école de criminologie, UdeM.</a:t>
            </a:r>
          </a:p>
        </p:txBody>
      </p:sp>
      <p:sp>
        <p:nvSpPr>
          <p:cNvPr id="30" name="ZoneTexte 29">
            <a:extLst>
              <a:ext uri="{FF2B5EF4-FFF2-40B4-BE49-F238E27FC236}">
                <a16:creationId xmlns:a16="http://schemas.microsoft.com/office/drawing/2014/main" id="{AEE29AEC-2806-A2A5-F776-14CA6DF2470C}"/>
              </a:ext>
            </a:extLst>
          </p:cNvPr>
          <p:cNvSpPr txBox="1"/>
          <p:nvPr/>
        </p:nvSpPr>
        <p:spPr>
          <a:xfrm>
            <a:off x="9032083" y="3493152"/>
            <a:ext cx="2766141" cy="707886"/>
          </a:xfrm>
          <a:prstGeom prst="rect">
            <a:avLst/>
          </a:prstGeom>
          <a:noFill/>
        </p:spPr>
        <p:txBody>
          <a:bodyPr wrap="square">
            <a:spAutoFit/>
          </a:bodyPr>
          <a:lstStyle/>
          <a:p>
            <a:pPr>
              <a:lnSpc>
                <a:spcPct val="100000"/>
              </a:lnSpc>
            </a:pPr>
            <a:r>
              <a:rPr lang="fr-FR" sz="1000" dirty="0"/>
              <a:t>Ann-Pierre Raiche, Doctorante, école de criminologie, UdeM.</a:t>
            </a:r>
          </a:p>
          <a:p>
            <a:r>
              <a:rPr lang="fr-FR" sz="1000" dirty="0" err="1"/>
              <a:t>Léanne</a:t>
            </a:r>
            <a:r>
              <a:rPr lang="fr-FR" sz="1000" dirty="0"/>
              <a:t> </a:t>
            </a:r>
            <a:r>
              <a:rPr lang="fr-FR" sz="1000" dirty="0" err="1"/>
              <a:t>Dauphinais</a:t>
            </a:r>
            <a:r>
              <a:rPr lang="fr-FR" sz="1000" dirty="0"/>
              <a:t>, , Doctorante, école de criminologie, UdeM.</a:t>
            </a:r>
          </a:p>
        </p:txBody>
      </p:sp>
      <p:pic>
        <p:nvPicPr>
          <p:cNvPr id="31" name="Image 30" descr="Une image contenant Police, Graphique, logo, symbole&#10;&#10;Le contenu généré par l’IA peut être incorrect.">
            <a:extLst>
              <a:ext uri="{FF2B5EF4-FFF2-40B4-BE49-F238E27FC236}">
                <a16:creationId xmlns:a16="http://schemas.microsoft.com/office/drawing/2014/main" id="{83528500-B225-2F6A-2BE9-A10E781B58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69860" y="972864"/>
            <a:ext cx="1725482" cy="813313"/>
          </a:xfrm>
          <a:prstGeom prst="rect">
            <a:avLst/>
          </a:prstGeom>
        </p:spPr>
      </p:pic>
      <p:pic>
        <p:nvPicPr>
          <p:cNvPr id="15" name="Image 14" descr="Une image contenant homme, Visage humain, personne, habits&#10;&#10;Le contenu généré par l’IA peut être incorrect.">
            <a:extLst>
              <a:ext uri="{FF2B5EF4-FFF2-40B4-BE49-F238E27FC236}">
                <a16:creationId xmlns:a16="http://schemas.microsoft.com/office/drawing/2014/main" id="{F2CA798E-663A-2DCA-31FE-DF7AD403D25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01727" y="1813667"/>
            <a:ext cx="1554480" cy="1714500"/>
          </a:xfrm>
          <a:prstGeom prst="rect">
            <a:avLst/>
          </a:prstGeom>
        </p:spPr>
      </p:pic>
    </p:spTree>
    <p:extLst>
      <p:ext uri="{BB962C8B-B14F-4D97-AF65-F5344CB8AC3E}">
        <p14:creationId xmlns:p14="http://schemas.microsoft.com/office/powerpoint/2010/main" val="20954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4F472-5154-FDF7-2AB2-EB42A8A63AE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998EA42-6D48-3C42-30A8-ABB99AC930EF}"/>
              </a:ext>
            </a:extLst>
          </p:cNvPr>
          <p:cNvSpPr>
            <a:spLocks noGrp="1"/>
          </p:cNvSpPr>
          <p:nvPr>
            <p:ph idx="1"/>
          </p:nvPr>
        </p:nvSpPr>
        <p:spPr/>
        <p:txBody>
          <a:bodyPr>
            <a:normAutofit lnSpcReduction="10000"/>
          </a:bodyPr>
          <a:lstStyle/>
          <a:p>
            <a:r>
              <a:rPr lang="fr-BE" dirty="0"/>
              <a:t>Le départ du projet d’une collaboration par l’entremise du </a:t>
            </a:r>
            <a:r>
              <a:rPr lang="fr-BE" dirty="0" err="1"/>
              <a:t>CSang</a:t>
            </a:r>
            <a:r>
              <a:rPr lang="fr-BE" dirty="0"/>
              <a:t>, de recherche de l’institut Philip Pinel de Montréal. </a:t>
            </a:r>
            <a:r>
              <a:rPr lang="fr-BE" dirty="0" err="1"/>
              <a:t>ThiERRY</a:t>
            </a:r>
            <a:r>
              <a:rPr lang="fr-BE" dirty="0"/>
              <a:t> femme chercher associer et par la suite Jean Pierre Guay chercheur titulaire en criminologie tous deux. Sont confrontés à la question de l’évaluation du risque de comportement violent, des Formation nécessaires aux outils d’évaluation, du risque pour les professionnels de Terrain : milieu carcéral, milieu, médico-légal, Jean Pierre, Guay et Thierry Pham sont très sollicité pour donner des Formation au cours desquels cas, Clinique sont présents et aux participants en vue d’exercice pratique de type évaluatives. Les collaborations entre </a:t>
            </a:r>
            <a:r>
              <a:rPr lang="fr-BE" dirty="0" err="1"/>
              <a:t>Umons</a:t>
            </a:r>
            <a:r>
              <a:rPr lang="fr-BE" dirty="0"/>
              <a:t>, service psycho légal et le Québec, IPP, M et UTR sont existantes depuis longue date.</a:t>
            </a:r>
          </a:p>
          <a:p>
            <a:endParaRPr lang="fr-FR" dirty="0"/>
          </a:p>
        </p:txBody>
      </p:sp>
    </p:spTree>
    <p:extLst>
      <p:ext uri="{BB962C8B-B14F-4D97-AF65-F5344CB8AC3E}">
        <p14:creationId xmlns:p14="http://schemas.microsoft.com/office/powerpoint/2010/main" val="395509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8529B-7DB4-37AC-6E3E-38FADAB382B2}"/>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BDD2AA25-5517-A049-8783-F602AE6E988E}"/>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5397A15D-49D9-3239-479E-D5EDCCA844F0}"/>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622B89FA-3550-F0D1-8A73-0999B6792768}"/>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353C1B46-4C79-D0A4-0778-E1B8E3B6A1B1}"/>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5</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F2A1F0AA-D8FE-BDDA-A3CA-D3E672BDE8EB}"/>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F3C8AD5F-5999-DB62-1CFB-ED5A1A160E3F}"/>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7B2EF7E2-2F7C-7D25-1F2E-1DD1EF6FFC89}"/>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A681093E-FEE1-D442-ABC8-72231A6E6955}"/>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2AEF44A0-B251-E6D2-020C-C12FA7D31C1C}"/>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3" name="ZoneTexte 12">
            <a:extLst>
              <a:ext uri="{FF2B5EF4-FFF2-40B4-BE49-F238E27FC236}">
                <a16:creationId xmlns:a16="http://schemas.microsoft.com/office/drawing/2014/main" id="{589A2439-1E9E-C414-D7F8-BF2A3269ADB0}"/>
              </a:ext>
            </a:extLst>
          </p:cNvPr>
          <p:cNvSpPr txBox="1"/>
          <p:nvPr/>
        </p:nvSpPr>
        <p:spPr>
          <a:xfrm>
            <a:off x="2868314" y="1099462"/>
            <a:ext cx="8168658" cy="461665"/>
          </a:xfrm>
          <a:prstGeom prst="rect">
            <a:avLst/>
          </a:prstGeom>
          <a:noFill/>
        </p:spPr>
        <p:txBody>
          <a:bodyPr wrap="square">
            <a:spAutoFit/>
          </a:bodyPr>
          <a:lstStyle/>
          <a:p>
            <a:r>
              <a:rPr lang="fr-FR" sz="2400" b="1" dirty="0"/>
              <a:t>Le développement d’AVA - étapes du développement</a:t>
            </a:r>
          </a:p>
        </p:txBody>
      </p:sp>
      <p:pic>
        <p:nvPicPr>
          <p:cNvPr id="16" name="Picture 8" descr="Dawn of the Chatbots: What Do Consumers Want and Expect? | TechnologyAdvice">
            <a:extLst>
              <a:ext uri="{FF2B5EF4-FFF2-40B4-BE49-F238E27FC236}">
                <a16:creationId xmlns:a16="http://schemas.microsoft.com/office/drawing/2014/main" id="{BF73E537-17A6-9121-38C5-2176CD22C2C9}"/>
              </a:ext>
            </a:extLst>
          </p:cNvPr>
          <p:cNvPicPr>
            <a:picLocks noChangeAspect="1" noChangeArrowheads="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52643" y="3132413"/>
            <a:ext cx="2253114" cy="22748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Espace réservé du contenu 2">
            <a:extLst>
              <a:ext uri="{FF2B5EF4-FFF2-40B4-BE49-F238E27FC236}">
                <a16:creationId xmlns:a16="http://schemas.microsoft.com/office/drawing/2014/main" id="{13E7C3F0-5ABA-88F8-E7FA-5692D898A18B}"/>
              </a:ext>
            </a:extLst>
          </p:cNvPr>
          <p:cNvSpPr txBox="1">
            <a:spLocks/>
          </p:cNvSpPr>
          <p:nvPr/>
        </p:nvSpPr>
        <p:spPr>
          <a:xfrm>
            <a:off x="2189559" y="1522702"/>
            <a:ext cx="10972799" cy="94411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0810" indent="0">
              <a:buFont typeface="Arial" panose="020B0604020202020204" pitchFamily="34" charset="0"/>
              <a:buNone/>
            </a:pPr>
            <a:r>
              <a:rPr lang="fr-CA" sz="3600" b="1" dirty="0">
                <a:solidFill>
                  <a:srgbClr val="02739D"/>
                </a:solidFill>
              </a:rPr>
              <a:t>Qu’est-ce qu’un agent virtuel autonome (AVA) ?</a:t>
            </a:r>
            <a:endParaRPr lang="fr-FR" dirty="0"/>
          </a:p>
        </p:txBody>
      </p:sp>
      <p:sp>
        <p:nvSpPr>
          <p:cNvPr id="18" name="Content Placeholder 1">
            <a:extLst>
              <a:ext uri="{FF2B5EF4-FFF2-40B4-BE49-F238E27FC236}">
                <a16:creationId xmlns:a16="http://schemas.microsoft.com/office/drawing/2014/main" id="{A6DFC761-7081-1103-C698-26903BAE0BAE}"/>
              </a:ext>
            </a:extLst>
          </p:cNvPr>
          <p:cNvSpPr>
            <a:spLocks noGrp="1"/>
          </p:cNvSpPr>
          <p:nvPr/>
        </p:nvSpPr>
        <p:spPr>
          <a:xfrm>
            <a:off x="1829695" y="1862977"/>
            <a:ext cx="10515600" cy="4351338"/>
          </a:xfrm>
          <a:prstGeom prst="rect">
            <a:avLst/>
          </a:prstGeom>
        </p:spPr>
        <p:txBody>
          <a:bodyPr vert="horz" lIns="91440" tIns="45720" rIns="91440" bIns="45720" rtlCol="0">
            <a:normAutofit/>
          </a:bodyPr>
          <a:lstStyle>
            <a:lvl1pPr marL="588600" indent="-457200" algn="l" defTabSz="914400" rtl="0" eaLnBrk="1" latinLnBrk="0" hangingPunct="1">
              <a:lnSpc>
                <a:spcPts val="3020"/>
              </a:lnSpc>
              <a:spcBef>
                <a:spcPts val="500"/>
              </a:spcBef>
              <a:spcAft>
                <a:spcPts val="500"/>
              </a:spcAft>
              <a:buSzPct val="80000"/>
              <a:buFontTx/>
              <a:buBlip>
                <a:blip r:embed="rId16"/>
              </a:buBlip>
              <a:defRPr sz="2600" kern="1400" baseline="0">
                <a:solidFill>
                  <a:schemeClr val="tx2"/>
                </a:solidFill>
                <a:latin typeface="Trebuchet MS" panose="020B0703020202090204" pitchFamily="34" charset="0"/>
                <a:ea typeface="+mn-ea"/>
                <a:cs typeface="+mn-cs"/>
              </a:defRPr>
            </a:lvl1pPr>
            <a:lvl2pPr marL="72000" indent="228600" algn="l" defTabSz="914400" rtl="0" eaLnBrk="1" latinLnBrk="0" hangingPunct="1">
              <a:lnSpc>
                <a:spcPct val="100000"/>
              </a:lnSpc>
              <a:spcBef>
                <a:spcPts val="500"/>
              </a:spcBef>
              <a:spcAft>
                <a:spcPts val="500"/>
              </a:spcAft>
              <a:buSzPct val="80000"/>
              <a:buFontTx/>
              <a:buBlip>
                <a:blip r:embed="rId16"/>
              </a:buBlip>
              <a:defRPr sz="2400" kern="1400" baseline="0">
                <a:solidFill>
                  <a:schemeClr val="tx2"/>
                </a:solidFill>
                <a:latin typeface="Trebuchet MS" panose="020B0703020202090204" pitchFamily="34" charset="0"/>
                <a:ea typeface="+mn-ea"/>
                <a:cs typeface="+mn-cs"/>
              </a:defRPr>
            </a:lvl2pPr>
            <a:lvl3pPr marL="180000" indent="228600" algn="l" defTabSz="914400" rtl="0" eaLnBrk="1" latinLnBrk="0" hangingPunct="1">
              <a:lnSpc>
                <a:spcPct val="100000"/>
              </a:lnSpc>
              <a:spcBef>
                <a:spcPts val="500"/>
              </a:spcBef>
              <a:spcAft>
                <a:spcPts val="500"/>
              </a:spcAft>
              <a:buSzPct val="80000"/>
              <a:buFontTx/>
              <a:buBlip>
                <a:blip r:embed="rId16"/>
              </a:buBlip>
              <a:defRPr sz="2000" kern="1400" baseline="0">
                <a:solidFill>
                  <a:schemeClr val="tx2"/>
                </a:solidFill>
                <a:latin typeface="Trebuchet MS" panose="020B0703020202090204" pitchFamily="34" charset="0"/>
                <a:ea typeface="+mn-ea"/>
                <a:cs typeface="+mn-cs"/>
              </a:defRPr>
            </a:lvl3pPr>
            <a:lvl4pPr marL="288000" indent="228600" algn="l" defTabSz="914400" rtl="0" eaLnBrk="1" latinLnBrk="0" hangingPunct="1">
              <a:lnSpc>
                <a:spcPct val="100000"/>
              </a:lnSpc>
              <a:spcBef>
                <a:spcPts val="500"/>
              </a:spcBef>
              <a:spcAft>
                <a:spcPts val="500"/>
              </a:spcAft>
              <a:buSzPct val="80000"/>
              <a:buFontTx/>
              <a:buBlip>
                <a:blip r:embed="rId16"/>
              </a:buBlip>
              <a:defRPr sz="2000" kern="1400" baseline="0">
                <a:solidFill>
                  <a:schemeClr val="tx2"/>
                </a:solidFill>
                <a:latin typeface="Trebuchet MS" panose="020B0703020202090204" pitchFamily="34" charset="0"/>
                <a:ea typeface="+mn-ea"/>
                <a:cs typeface="+mn-cs"/>
              </a:defRPr>
            </a:lvl4pPr>
            <a:lvl5pPr marL="360000" indent="228600" algn="l" defTabSz="914400" rtl="0" eaLnBrk="1" latinLnBrk="0" hangingPunct="1">
              <a:lnSpc>
                <a:spcPct val="100000"/>
              </a:lnSpc>
              <a:spcBef>
                <a:spcPts val="500"/>
              </a:spcBef>
              <a:spcAft>
                <a:spcPts val="500"/>
              </a:spcAft>
              <a:buSzPct val="80000"/>
              <a:buFontTx/>
              <a:buBlip>
                <a:blip r:embed="rId16"/>
              </a:buBlip>
              <a:defRPr sz="1800" kern="1400" baseline="0">
                <a:solidFill>
                  <a:schemeClr val="tx2"/>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1400" indent="0" algn="ctr">
              <a:lnSpc>
                <a:spcPct val="100000"/>
              </a:lnSpc>
              <a:buNone/>
            </a:pPr>
            <a:endParaRPr lang="fr-CA" sz="1800" dirty="0">
              <a:solidFill>
                <a:schemeClr val="tx2"/>
              </a:solidFill>
              <a:latin typeface="Trebuchet MS" panose="020B0603020202020204" pitchFamily="34" charset="0"/>
            </a:endParaRPr>
          </a:p>
          <a:p>
            <a:pPr marL="131400" indent="0" algn="ctr">
              <a:lnSpc>
                <a:spcPct val="100000"/>
              </a:lnSpc>
              <a:buNone/>
            </a:pPr>
            <a:r>
              <a:rPr lang="fr-CA" sz="1800" dirty="0">
                <a:solidFill>
                  <a:schemeClr val="tx2"/>
                </a:solidFill>
                <a:latin typeface="Trebuchet MS" panose="020B0603020202020204" pitchFamily="34" charset="0"/>
              </a:rPr>
              <a:t>Un agent virtuel autonome (AVA), aussi appelé « </a:t>
            </a:r>
            <a:r>
              <a:rPr lang="fr-CA" sz="1800" dirty="0" err="1">
                <a:solidFill>
                  <a:schemeClr val="tx2"/>
                </a:solidFill>
                <a:latin typeface="Trebuchet MS" panose="020B0603020202020204" pitchFamily="34" charset="0"/>
              </a:rPr>
              <a:t>chatbot</a:t>
            </a:r>
            <a:r>
              <a:rPr lang="fr-CA" sz="1800" dirty="0">
                <a:solidFill>
                  <a:schemeClr val="tx2"/>
                </a:solidFill>
                <a:latin typeface="Trebuchet MS" panose="020B0603020202020204" pitchFamily="34" charset="0"/>
              </a:rPr>
              <a:t> » ou « agent conversationnel », est un « programme informatique capable de simuler une conversation avec un ou plusieurs humains par échange vocal ou textuel</a:t>
            </a:r>
            <a:r>
              <a:rPr lang="fr-CA" sz="2000" dirty="0">
                <a:latin typeface="Trebuchet MS" panose="020B0603020202020204" pitchFamily="34" charset="0"/>
              </a:rPr>
              <a:t> »</a:t>
            </a:r>
            <a:r>
              <a:rPr lang="fr-CA" sz="2000" dirty="0">
                <a:solidFill>
                  <a:schemeClr val="tx2"/>
                </a:solidFill>
                <a:latin typeface="Trebuchet MS" panose="020B0603020202020204" pitchFamily="34" charset="0"/>
              </a:rPr>
              <a:t> </a:t>
            </a:r>
            <a:r>
              <a:rPr lang="en-CA" sz="1800" dirty="0">
                <a:effectLst/>
                <a:latin typeface="Trebuchet MS" panose="020B0603020202020204" pitchFamily="34" charset="0"/>
                <a:ea typeface="Calibri" panose="020F0502020204030204" pitchFamily="34" charset="0"/>
                <a:cs typeface="Times New Roman" panose="02020603050405020304" pitchFamily="18" charset="0"/>
              </a:rPr>
              <a:t>(</a:t>
            </a:r>
            <a:r>
              <a:rPr lang="en-CA" sz="1800" dirty="0" err="1">
                <a:effectLst/>
                <a:latin typeface="Trebuchet MS" panose="020B0603020202020204" pitchFamily="34" charset="0"/>
                <a:ea typeface="Calibri" panose="020F0502020204030204" pitchFamily="34" charset="0"/>
                <a:cs typeface="Times New Roman" panose="02020603050405020304" pitchFamily="18" charset="0"/>
              </a:rPr>
              <a:t>Vaidyam</a:t>
            </a:r>
            <a:r>
              <a:rPr lang="en-CA" sz="1800" dirty="0">
                <a:effectLst/>
                <a:latin typeface="Trebuchet MS" panose="020B0603020202020204" pitchFamily="34" charset="0"/>
                <a:ea typeface="Calibri" panose="020F0502020204030204" pitchFamily="34" charset="0"/>
                <a:cs typeface="Times New Roman" panose="02020603050405020304" pitchFamily="18" charset="0"/>
              </a:rPr>
              <a:t> et al., 2019, p. 457) </a:t>
            </a:r>
            <a:endParaRPr lang="fr-CA" sz="1800" dirty="0">
              <a:effectLst/>
              <a:latin typeface="Trebuchet MS" panose="020B0603020202020204" pitchFamily="34" charset="0"/>
              <a:ea typeface="Calibri" panose="020F0502020204030204" pitchFamily="34" charset="0"/>
              <a:cs typeface="Times New Roman" panose="02020603050405020304" pitchFamily="18" charset="0"/>
            </a:endParaRPr>
          </a:p>
          <a:p>
            <a:pPr marL="131400" indent="0">
              <a:buNone/>
            </a:pPr>
            <a:endParaRPr lang="en-CA" dirty="0"/>
          </a:p>
        </p:txBody>
      </p:sp>
      <p:pic>
        <p:nvPicPr>
          <p:cNvPr id="19" name="Picture 8" descr="Dawn of the Chatbots: What Do Consumers Want and Expect? | TechnologyAdvice">
            <a:extLst>
              <a:ext uri="{FF2B5EF4-FFF2-40B4-BE49-F238E27FC236}">
                <a16:creationId xmlns:a16="http://schemas.microsoft.com/office/drawing/2014/main" id="{BA24C198-FDE3-6F68-4D02-8E1836EBFD44}"/>
              </a:ext>
            </a:extLst>
          </p:cNvPr>
          <p:cNvPicPr>
            <a:picLocks noChangeAspect="1" noChangeArrowheads="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8358" y="3132413"/>
            <a:ext cx="2253114" cy="22748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ZoneTexte 8">
            <a:extLst>
              <a:ext uri="{FF2B5EF4-FFF2-40B4-BE49-F238E27FC236}">
                <a16:creationId xmlns:a16="http://schemas.microsoft.com/office/drawing/2014/main" id="{FA20C603-786B-5518-E596-613E9CD40478}"/>
              </a:ext>
            </a:extLst>
          </p:cNvPr>
          <p:cNvSpPr txBox="1"/>
          <p:nvPr/>
        </p:nvSpPr>
        <p:spPr>
          <a:xfrm>
            <a:off x="2462850" y="5075918"/>
            <a:ext cx="2110469"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dirty="0">
                <a:solidFill>
                  <a:schemeClr val="tx2"/>
                </a:solidFill>
                <a:latin typeface="Trebuchet MS"/>
                <a:cs typeface="Times New Roman"/>
              </a:rPr>
              <a:t>Chatbot </a:t>
            </a:r>
            <a:r>
              <a:rPr lang="en-CA" dirty="0" err="1">
                <a:solidFill>
                  <a:schemeClr val="tx2"/>
                </a:solidFill>
                <a:latin typeface="Trebuchet MS"/>
                <a:cs typeface="Times New Roman"/>
              </a:rPr>
              <a:t>basé</a:t>
            </a:r>
            <a:r>
              <a:rPr lang="en-CA" dirty="0">
                <a:solidFill>
                  <a:schemeClr val="tx2"/>
                </a:solidFill>
                <a:latin typeface="Trebuchet MS"/>
                <a:cs typeface="Times New Roman"/>
              </a:rPr>
              <a:t> sur les </a:t>
            </a:r>
            <a:r>
              <a:rPr lang="en-CA" dirty="0" err="1">
                <a:solidFill>
                  <a:schemeClr val="tx2"/>
                </a:solidFill>
                <a:latin typeface="Trebuchet MS"/>
                <a:cs typeface="Times New Roman"/>
              </a:rPr>
              <a:t>règles</a:t>
            </a:r>
            <a:endParaRPr lang="fr-FR" dirty="0"/>
          </a:p>
        </p:txBody>
      </p:sp>
      <p:sp>
        <p:nvSpPr>
          <p:cNvPr id="21" name="ZoneTexte 10">
            <a:extLst>
              <a:ext uri="{FF2B5EF4-FFF2-40B4-BE49-F238E27FC236}">
                <a16:creationId xmlns:a16="http://schemas.microsoft.com/office/drawing/2014/main" id="{D67160C4-2F60-BE94-6346-F831D69F20A5}"/>
              </a:ext>
            </a:extLst>
          </p:cNvPr>
          <p:cNvSpPr txBox="1"/>
          <p:nvPr/>
        </p:nvSpPr>
        <p:spPr>
          <a:xfrm>
            <a:off x="6692770" y="5075917"/>
            <a:ext cx="2513240"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a:solidFill>
                  <a:schemeClr val="tx2"/>
                </a:solidFill>
                <a:latin typeface="Trebuchet MS"/>
                <a:cs typeface="Times New Roman"/>
              </a:rPr>
              <a:t>Chatbot basé sur l'intelligence artificielle</a:t>
            </a:r>
            <a:endParaRPr lang="fr-CA">
              <a:solidFill>
                <a:schemeClr val="tx2"/>
              </a:solidFill>
              <a:latin typeface="Trebuchet MS" panose="020B0603020202020204" pitchFamily="34" charset="0"/>
              <a:cs typeface="Times New Roman"/>
            </a:endParaRPr>
          </a:p>
        </p:txBody>
      </p:sp>
      <p:sp>
        <p:nvSpPr>
          <p:cNvPr id="22" name="Ellipse 21">
            <a:extLst>
              <a:ext uri="{FF2B5EF4-FFF2-40B4-BE49-F238E27FC236}">
                <a16:creationId xmlns:a16="http://schemas.microsoft.com/office/drawing/2014/main" id="{242A86BD-4B7F-AA3E-745D-A181FF04D691}"/>
              </a:ext>
            </a:extLst>
          </p:cNvPr>
          <p:cNvSpPr/>
          <p:nvPr/>
        </p:nvSpPr>
        <p:spPr>
          <a:xfrm>
            <a:off x="6463490" y="3325456"/>
            <a:ext cx="2982686" cy="2861261"/>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a:p>
        </p:txBody>
      </p:sp>
    </p:spTree>
    <p:extLst>
      <p:ext uri="{BB962C8B-B14F-4D97-AF65-F5344CB8AC3E}">
        <p14:creationId xmlns:p14="http://schemas.microsoft.com/office/powerpoint/2010/main" val="2319122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00DF9-A709-CED2-987C-CA48633DC6A7}"/>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B28CCC0-2620-9970-AD42-1DA25BFDF699}"/>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B20A5C86-68C8-0515-C233-95129FC5EAA2}"/>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9065B119-7E66-2A37-7469-67A65167037C}"/>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019D3811-F5A6-F569-930A-FB34B40ECDBB}"/>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6</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BBBE54E2-DE93-AA0B-CAC9-24D3A1AD0DA9}"/>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4E862E52-43E0-284B-5175-B77BBBED1D0F}"/>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8934A971-5DED-E492-74F5-9E05C7E0DD37}"/>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AD73D928-A067-1F0A-37D1-4E70B2FEBDE8}"/>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021B61E2-22DF-9FF5-AFFE-265BD616DC76}"/>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3" name="ZoneTexte 12">
            <a:extLst>
              <a:ext uri="{FF2B5EF4-FFF2-40B4-BE49-F238E27FC236}">
                <a16:creationId xmlns:a16="http://schemas.microsoft.com/office/drawing/2014/main" id="{288F2CDF-1DB3-7C82-487F-1641091B90F7}"/>
              </a:ext>
            </a:extLst>
          </p:cNvPr>
          <p:cNvSpPr txBox="1"/>
          <p:nvPr/>
        </p:nvSpPr>
        <p:spPr>
          <a:xfrm>
            <a:off x="2519007" y="1503190"/>
            <a:ext cx="8168658" cy="461665"/>
          </a:xfrm>
          <a:prstGeom prst="rect">
            <a:avLst/>
          </a:prstGeom>
          <a:noFill/>
        </p:spPr>
        <p:txBody>
          <a:bodyPr wrap="square">
            <a:spAutoFit/>
          </a:bodyPr>
          <a:lstStyle/>
          <a:p>
            <a:r>
              <a:rPr lang="fr-FR" sz="2400" b="1" dirty="0"/>
              <a:t>Le développement d’AVA - étapes du développement</a:t>
            </a:r>
          </a:p>
        </p:txBody>
      </p:sp>
      <p:graphicFrame>
        <p:nvGraphicFramePr>
          <p:cNvPr id="14" name="Espace réservé du contenu 4">
            <a:extLst>
              <a:ext uri="{FF2B5EF4-FFF2-40B4-BE49-F238E27FC236}">
                <a16:creationId xmlns:a16="http://schemas.microsoft.com/office/drawing/2014/main" id="{07478DE9-7020-687F-5E2D-AAC4BCE59B34}"/>
              </a:ext>
            </a:extLst>
          </p:cNvPr>
          <p:cNvGraphicFramePr>
            <a:graphicFrameLocks/>
          </p:cNvGraphicFramePr>
          <p:nvPr>
            <p:extLst>
              <p:ext uri="{D42A27DB-BD31-4B8C-83A1-F6EECF244321}">
                <p14:modId xmlns:p14="http://schemas.microsoft.com/office/powerpoint/2010/main" val="3767282734"/>
              </p:ext>
            </p:extLst>
          </p:nvPr>
        </p:nvGraphicFramePr>
        <p:xfrm>
          <a:off x="4243946" y="2068896"/>
          <a:ext cx="4136923" cy="406520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61103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8E843-BCB9-EBF3-845E-D52E48CC6617}"/>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15DA62AC-FEB4-D3D9-ED74-2301D2746CC2}"/>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C3040700-958D-7331-C53B-466104C1922F}"/>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13B8921D-BBEB-B0BE-ACA7-322DC585278B}"/>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309C0DF2-7015-8933-6A2F-363AF03BD6DD}"/>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7</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2D68526E-9623-4799-10A3-F0AA05B4B822}"/>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BCE39783-8BAB-E028-26C6-80F7CDA11C0B}"/>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D52EB18B-86C7-685A-D097-71500B37C9C6}"/>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15552922-9919-5CB1-D83F-269C3070406B}"/>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15E6C832-E22F-5CF8-9A42-533B90CD32CB}"/>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6" name="Espace réservé du contenu 2">
            <a:extLst>
              <a:ext uri="{FF2B5EF4-FFF2-40B4-BE49-F238E27FC236}">
                <a16:creationId xmlns:a16="http://schemas.microsoft.com/office/drawing/2014/main" id="{55268967-D4A1-E5A4-4E5E-3BC2FE3ED733}"/>
              </a:ext>
            </a:extLst>
          </p:cNvPr>
          <p:cNvSpPr>
            <a:spLocks noGrp="1"/>
          </p:cNvSpPr>
          <p:nvPr>
            <p:ph idx="1"/>
          </p:nvPr>
        </p:nvSpPr>
        <p:spPr>
          <a:xfrm>
            <a:off x="1675371" y="2165099"/>
            <a:ext cx="3733245" cy="3542790"/>
          </a:xfrm>
        </p:spPr>
        <p:txBody>
          <a:bodyPr>
            <a:normAutofit/>
          </a:bodyPr>
          <a:lstStyle/>
          <a:p>
            <a:r>
              <a:rPr lang="fr-BE" sz="1800" dirty="0"/>
              <a:t>Plusieurs milliers de questions (N= 70 000) ont été récoltées auprès d'étudiants et de professionnels</a:t>
            </a:r>
          </a:p>
          <a:p>
            <a:r>
              <a:rPr lang="fr-BE" sz="1800" dirty="0"/>
              <a:t>Les questions ont été triées selon les domaines du YLS/CMI, en ayant recours à une analyse thématique</a:t>
            </a:r>
          </a:p>
          <a:p>
            <a:r>
              <a:rPr lang="fr-BE" sz="1800" dirty="0"/>
              <a:t>Un cas fictif a été créé par les auxiliaires de recherche afin d'entraîner le premier modèle</a:t>
            </a:r>
          </a:p>
          <a:p>
            <a:endParaRPr lang="fr-BE" sz="1800" dirty="0"/>
          </a:p>
        </p:txBody>
      </p:sp>
      <p:pic>
        <p:nvPicPr>
          <p:cNvPr id="17" name="Image 16" descr="Une image contenant texte, capture d’écran, Police, nombre&#10;&#10;Description générée automatiquement">
            <a:extLst>
              <a:ext uri="{FF2B5EF4-FFF2-40B4-BE49-F238E27FC236}">
                <a16:creationId xmlns:a16="http://schemas.microsoft.com/office/drawing/2014/main" id="{0DDE910E-C24B-69FC-2108-D7C4CF43F7AE}"/>
              </a:ext>
            </a:extLst>
          </p:cNvPr>
          <p:cNvPicPr>
            <a:picLocks noChangeAspect="1"/>
          </p:cNvPicPr>
          <p:nvPr/>
        </p:nvPicPr>
        <p:blipFill>
          <a:blip r:embed="rId15"/>
          <a:stretch>
            <a:fillRect/>
          </a:stretch>
        </p:blipFill>
        <p:spPr>
          <a:xfrm>
            <a:off x="5445688" y="2165099"/>
            <a:ext cx="6746312" cy="3316622"/>
          </a:xfrm>
          <a:prstGeom prst="rect">
            <a:avLst/>
          </a:prstGeom>
        </p:spPr>
      </p:pic>
      <p:sp>
        <p:nvSpPr>
          <p:cNvPr id="18" name="ZoneTexte 17">
            <a:extLst>
              <a:ext uri="{FF2B5EF4-FFF2-40B4-BE49-F238E27FC236}">
                <a16:creationId xmlns:a16="http://schemas.microsoft.com/office/drawing/2014/main" id="{BA562B96-AA2F-883B-D622-5F4CFCFDF036}"/>
              </a:ext>
            </a:extLst>
          </p:cNvPr>
          <p:cNvSpPr txBox="1"/>
          <p:nvPr/>
        </p:nvSpPr>
        <p:spPr>
          <a:xfrm>
            <a:off x="2015532" y="5589657"/>
            <a:ext cx="90786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000" dirty="0"/>
              <a:t>Une fois le processus terminé, il était temps de rencontrer notre premier jeune afin de mettre en place notre première étude de cas</a:t>
            </a:r>
            <a:endParaRPr lang="fr-FR" dirty="0"/>
          </a:p>
        </p:txBody>
      </p:sp>
      <p:sp>
        <p:nvSpPr>
          <p:cNvPr id="20" name="Titre 1">
            <a:extLst>
              <a:ext uri="{FF2B5EF4-FFF2-40B4-BE49-F238E27FC236}">
                <a16:creationId xmlns:a16="http://schemas.microsoft.com/office/drawing/2014/main" id="{8D0B021E-1124-F195-DE2E-EE869C752E89}"/>
              </a:ext>
            </a:extLst>
          </p:cNvPr>
          <p:cNvSpPr txBox="1">
            <a:spLocks/>
          </p:cNvSpPr>
          <p:nvPr/>
        </p:nvSpPr>
        <p:spPr>
          <a:xfrm>
            <a:off x="2962625" y="828104"/>
            <a:ext cx="10691265" cy="13075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300" dirty="0"/>
              <a:t>Étape 1: Création d'une banque de questions</a:t>
            </a:r>
          </a:p>
        </p:txBody>
      </p:sp>
    </p:spTree>
    <p:extLst>
      <p:ext uri="{BB962C8B-B14F-4D97-AF65-F5344CB8AC3E}">
        <p14:creationId xmlns:p14="http://schemas.microsoft.com/office/powerpoint/2010/main" val="178555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D557-F8EC-4B30-D371-D707D4F0A9E1}"/>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8C501093-9B74-823F-1063-A61E995A8F24}"/>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02320C31-2311-0212-5F8D-E6CA78AE1A14}"/>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099C31F0-F488-605B-24AF-9E5AC7653B98}"/>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FEE7D42D-4229-48F5-8BD3-470469B05596}"/>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8</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6ED7B3BA-F50E-2D31-A594-D49C4FFA5C85}"/>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6EF5E915-5F26-F1D6-4F19-6EF3EEE98B70}"/>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3179B937-72F1-DCE4-ED11-C0EFF1BD2F0D}"/>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C9C674C1-12D7-0392-24D7-D8E1198C6EE5}"/>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5A8A3779-A3C7-45DD-1540-AAA0E6D294AA}"/>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3" name="Espace réservé du contenu 2">
            <a:extLst>
              <a:ext uri="{FF2B5EF4-FFF2-40B4-BE49-F238E27FC236}">
                <a16:creationId xmlns:a16="http://schemas.microsoft.com/office/drawing/2014/main" id="{0A9A20C3-1A52-E728-EBBD-B2C0B8748C85}"/>
              </a:ext>
            </a:extLst>
          </p:cNvPr>
          <p:cNvSpPr>
            <a:spLocks noGrp="1"/>
          </p:cNvSpPr>
          <p:nvPr>
            <p:ph idx="1"/>
          </p:nvPr>
        </p:nvSpPr>
        <p:spPr>
          <a:xfrm>
            <a:off x="1427519" y="2670048"/>
            <a:ext cx="3799763" cy="3767328"/>
          </a:xfrm>
        </p:spPr>
        <p:txBody>
          <a:bodyPr>
            <a:normAutofit/>
          </a:bodyPr>
          <a:lstStyle/>
          <a:p>
            <a:r>
              <a:rPr lang="fr-BE" sz="2300" dirty="0"/>
              <a:t>Tri thématique pour assurer une séquence logique;</a:t>
            </a:r>
          </a:p>
          <a:p>
            <a:r>
              <a:rPr lang="fr-BE" sz="2300" dirty="0"/>
              <a:t>Tri préliminaire des questions selon l’information contenue aux dossiers des participants</a:t>
            </a:r>
          </a:p>
          <a:p>
            <a:pPr marL="0" indent="0">
              <a:buNone/>
            </a:pPr>
            <a:endParaRPr lang="fr-BE" dirty="0"/>
          </a:p>
        </p:txBody>
      </p:sp>
      <p:sp>
        <p:nvSpPr>
          <p:cNvPr id="14" name="Titre 1">
            <a:extLst>
              <a:ext uri="{FF2B5EF4-FFF2-40B4-BE49-F238E27FC236}">
                <a16:creationId xmlns:a16="http://schemas.microsoft.com/office/drawing/2014/main" id="{E3DA83F5-1168-8F5B-E12E-F87BDE7195A6}"/>
              </a:ext>
            </a:extLst>
          </p:cNvPr>
          <p:cNvSpPr txBox="1">
            <a:spLocks/>
          </p:cNvSpPr>
          <p:nvPr/>
        </p:nvSpPr>
        <p:spPr>
          <a:xfrm>
            <a:off x="2076230" y="895429"/>
            <a:ext cx="9032080" cy="1473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300" dirty="0"/>
              <a:t>Étape 2: Création des personnages (processus d'entrevue)</a:t>
            </a:r>
          </a:p>
        </p:txBody>
      </p:sp>
      <p:pic>
        <p:nvPicPr>
          <p:cNvPr id="15" name="Image 14">
            <a:extLst>
              <a:ext uri="{FF2B5EF4-FFF2-40B4-BE49-F238E27FC236}">
                <a16:creationId xmlns:a16="http://schemas.microsoft.com/office/drawing/2014/main" id="{5C85E6BC-F128-F52D-BCFB-2C8D55F132D4}"/>
              </a:ext>
            </a:extLst>
          </p:cNvPr>
          <p:cNvPicPr>
            <a:picLocks noChangeAspect="1"/>
          </p:cNvPicPr>
          <p:nvPr/>
        </p:nvPicPr>
        <p:blipFill rotWithShape="1">
          <a:blip r:embed="rId15">
            <a:extLst>
              <a:ext uri="{28A0092B-C50C-407E-A947-70E740481C1C}">
                <a14:useLocalDpi xmlns:a14="http://schemas.microsoft.com/office/drawing/2010/main" val="0"/>
              </a:ext>
            </a:extLst>
          </a:blip>
          <a:srcRect t="4228" r="-1" b="6729"/>
          <a:stretch/>
        </p:blipFill>
        <p:spPr>
          <a:xfrm>
            <a:off x="5938683" y="1833825"/>
            <a:ext cx="4947998" cy="4128746"/>
          </a:xfrm>
          <a:prstGeom prst="rect">
            <a:avLst/>
          </a:prstGeom>
          <a:noFill/>
        </p:spPr>
      </p:pic>
    </p:spTree>
    <p:extLst>
      <p:ext uri="{BB962C8B-B14F-4D97-AF65-F5344CB8AC3E}">
        <p14:creationId xmlns:p14="http://schemas.microsoft.com/office/powerpoint/2010/main" val="338522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D790A-086A-4E53-5E51-00FDC025AE91}"/>
            </a:ext>
          </a:extLst>
        </p:cNvPr>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3E7981D-A4E6-063F-FB49-E47C48D4B2B2}"/>
              </a:ext>
            </a:extLst>
          </p:cNvPr>
          <p:cNvSpPr/>
          <p:nvPr>
            <p:custDataLst>
              <p:tags r:id="rId1"/>
            </p:custDataLst>
          </p:nvPr>
        </p:nvSpPr>
        <p:spPr>
          <a:xfrm>
            <a:off x="0" y="420624"/>
            <a:ext cx="1638299" cy="263372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a:extLst>
              <a:ext uri="{FF2B5EF4-FFF2-40B4-BE49-F238E27FC236}">
                <a16:creationId xmlns:a16="http://schemas.microsoft.com/office/drawing/2014/main" id="{FCFD0E94-E6DD-F7EC-C941-F814573EF327}"/>
              </a:ext>
            </a:extLst>
          </p:cNvPr>
          <p:cNvPicPr>
            <a:picLocks noChangeAspect="1" noChangeArrowheads="1"/>
          </p:cNvPicPr>
          <p:nvPr>
            <p:custDataLst>
              <p:tags r:id="rId2"/>
            </p:custDataLst>
          </p:nvPr>
        </p:nvPicPr>
        <p:blipFill rotWithShape="1">
          <a:blip r:embed="rId11">
            <a:extLst>
              <a:ext uri="{28A0092B-C50C-407E-A947-70E740481C1C}">
                <a14:useLocalDpi xmlns:a14="http://schemas.microsoft.com/office/drawing/2010/main" val="0"/>
              </a:ext>
            </a:extLst>
          </a:blip>
          <a:srcRect t="4232" r="11753" b="4234"/>
          <a:stretch>
            <a:fillRect/>
          </a:stretch>
        </p:blipFill>
        <p:spPr bwMode="auto">
          <a:xfrm>
            <a:off x="0" y="0"/>
            <a:ext cx="3159919" cy="10897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12F1E9FC-FD5D-F776-7CAB-57796CF03BA6}"/>
              </a:ext>
            </a:extLst>
          </p:cNvPr>
          <p:cNvSpPr>
            <a:spLocks noGrp="1"/>
          </p:cNvSpPr>
          <p:nvPr>
            <p:ph type="ftr" sz="quarter" idx="11"/>
            <p:custDataLst>
              <p:tags r:id="rId3"/>
            </p:custDataLst>
          </p:nvPr>
        </p:nvSpPr>
        <p:spPr>
          <a:xfrm>
            <a:off x="4038600" y="6356350"/>
            <a:ext cx="4547616" cy="365125"/>
          </a:xfrm>
        </p:spPr>
        <p:txBody>
          <a:bodyPr>
            <a:normAutofit/>
          </a:bodyPr>
          <a:lstStyle/>
          <a:p>
            <a:pPr>
              <a:lnSpc>
                <a:spcPct val="90000"/>
              </a:lnSpc>
              <a:spcAft>
                <a:spcPts val="600"/>
              </a:spcAft>
            </a:pPr>
            <a:r>
              <a:rPr lang="fr-FR" sz="1050" b="1" i="1" dirty="0">
                <a:solidFill>
                  <a:srgbClr val="A70240"/>
                </a:solidFill>
              </a:rPr>
              <a:t>Visages de la recherche intersectorielle Wallonie-Bruxelles – Québec</a:t>
            </a:r>
            <a:endParaRPr lang="fr-CA" sz="1050" b="1" i="1" dirty="0">
              <a:solidFill>
                <a:srgbClr val="A70240"/>
              </a:solidFill>
            </a:endParaRPr>
          </a:p>
        </p:txBody>
      </p:sp>
      <p:sp>
        <p:nvSpPr>
          <p:cNvPr id="5" name="Espace réservé du numéro de diapositive 4">
            <a:extLst>
              <a:ext uri="{FF2B5EF4-FFF2-40B4-BE49-F238E27FC236}">
                <a16:creationId xmlns:a16="http://schemas.microsoft.com/office/drawing/2014/main" id="{C3AA604D-111A-A12F-C29F-739AC1FEBB6C}"/>
              </a:ext>
            </a:extLst>
          </p:cNvPr>
          <p:cNvSpPr>
            <a:spLocks noGrp="1"/>
          </p:cNvSpPr>
          <p:nvPr>
            <p:ph type="sldNum" sz="quarter" idx="12"/>
            <p:custDataLst>
              <p:tags r:id="rId4"/>
            </p:custDataLst>
          </p:nvPr>
        </p:nvSpPr>
        <p:spPr>
          <a:xfrm>
            <a:off x="8864600" y="6356350"/>
            <a:ext cx="2743200" cy="365125"/>
          </a:xfrm>
        </p:spPr>
        <p:txBody>
          <a:bodyPr>
            <a:normAutofit/>
          </a:bodyPr>
          <a:lstStyle/>
          <a:p>
            <a:pPr>
              <a:spcAft>
                <a:spcPts val="600"/>
              </a:spcAft>
            </a:pPr>
            <a:fld id="{0DA3C9D0-0D58-4A90-A19B-67A9281D6238}" type="slidenum">
              <a:rPr lang="fr-CA">
                <a:solidFill>
                  <a:schemeClr val="tx1">
                    <a:lumMod val="75000"/>
                    <a:lumOff val="25000"/>
                  </a:schemeClr>
                </a:solidFill>
              </a:rPr>
              <a:pPr>
                <a:spcAft>
                  <a:spcPts val="600"/>
                </a:spcAft>
              </a:pPr>
              <a:t>9</a:t>
            </a:fld>
            <a:endParaRPr lang="fr-CA">
              <a:solidFill>
                <a:schemeClr val="tx1">
                  <a:lumMod val="75000"/>
                  <a:lumOff val="25000"/>
                </a:schemeClr>
              </a:solidFill>
            </a:endParaRPr>
          </a:p>
        </p:txBody>
      </p:sp>
      <p:sp>
        <p:nvSpPr>
          <p:cNvPr id="10" name="Rectangle 9">
            <a:extLst>
              <a:ext uri="{FF2B5EF4-FFF2-40B4-BE49-F238E27FC236}">
                <a16:creationId xmlns:a16="http://schemas.microsoft.com/office/drawing/2014/main" id="{6027DAC7-16E5-55B2-41AE-AF02E23D67C1}"/>
              </a:ext>
            </a:extLst>
          </p:cNvPr>
          <p:cNvSpPr/>
          <p:nvPr>
            <p:custDataLst>
              <p:tags r:id="rId5"/>
            </p:custDataLst>
          </p:nvPr>
        </p:nvSpPr>
        <p:spPr>
          <a:xfrm>
            <a:off x="3159919" y="0"/>
            <a:ext cx="9032080" cy="1037021"/>
          </a:xfrm>
          <a:prstGeom prst="rect">
            <a:avLst/>
          </a:prstGeom>
          <a:solidFill>
            <a:srgbClr val="A70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9D85E302-C8C6-E80D-C3CB-07EF30DE413C}"/>
              </a:ext>
            </a:extLst>
          </p:cNvPr>
          <p:cNvSpPr>
            <a:spLocks noGrp="1"/>
          </p:cNvSpPr>
          <p:nvPr>
            <p:ph type="title"/>
            <p:custDataLst>
              <p:tags r:id="rId6"/>
            </p:custDataLst>
          </p:nvPr>
        </p:nvSpPr>
        <p:spPr>
          <a:xfrm>
            <a:off x="3438301" y="40830"/>
            <a:ext cx="8275632" cy="953273"/>
          </a:xfrm>
        </p:spPr>
        <p:txBody>
          <a:bodyPr anchor="ctr">
            <a:normAutofit/>
          </a:bodyPr>
          <a:lstStyle/>
          <a:p>
            <a:r>
              <a:rPr lang="fr-FR" sz="3600" b="1" dirty="0">
                <a:solidFill>
                  <a:schemeClr val="bg1"/>
                </a:solidFill>
              </a:rPr>
              <a:t>Présentation du projet</a:t>
            </a:r>
          </a:p>
        </p:txBody>
      </p:sp>
      <p:pic>
        <p:nvPicPr>
          <p:cNvPr id="7" name="Image 6" descr="FRS-FNRS ros vert transp">
            <a:extLst>
              <a:ext uri="{FF2B5EF4-FFF2-40B4-BE49-F238E27FC236}">
                <a16:creationId xmlns:a16="http://schemas.microsoft.com/office/drawing/2014/main" id="{FA043027-85EF-E238-7C04-92327420D31C}"/>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01350" y="1764612"/>
            <a:ext cx="635597" cy="400487"/>
          </a:xfrm>
          <a:prstGeom prst="rect">
            <a:avLst/>
          </a:prstGeom>
          <a:noFill/>
          <a:ln>
            <a:noFill/>
          </a:ln>
        </p:spPr>
      </p:pic>
      <p:pic>
        <p:nvPicPr>
          <p:cNvPr id="8" name="Image 7">
            <a:extLst>
              <a:ext uri="{FF2B5EF4-FFF2-40B4-BE49-F238E27FC236}">
                <a16:creationId xmlns:a16="http://schemas.microsoft.com/office/drawing/2014/main" id="{6739CF8F-5864-E6E8-F0B0-163B7C49E7E8}"/>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04342" y="1116733"/>
            <a:ext cx="1174750" cy="450337"/>
          </a:xfrm>
          <a:prstGeom prst="rect">
            <a:avLst/>
          </a:prstGeom>
          <a:noFill/>
          <a:ln>
            <a:noFill/>
          </a:ln>
        </p:spPr>
      </p:pic>
      <p:pic>
        <p:nvPicPr>
          <p:cNvPr id="9" name="Image 8" descr="Logo de Wallonie-Bruxelles International">
            <a:extLst>
              <a:ext uri="{FF2B5EF4-FFF2-40B4-BE49-F238E27FC236}">
                <a16:creationId xmlns:a16="http://schemas.microsoft.com/office/drawing/2014/main" id="{36BD4E0E-2C03-8C9D-61B2-48288BF9A429}"/>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291663" y="2335696"/>
            <a:ext cx="1036682" cy="518341"/>
          </a:xfrm>
          <a:prstGeom prst="rect">
            <a:avLst/>
          </a:prstGeom>
          <a:noFill/>
          <a:ln>
            <a:noFill/>
          </a:ln>
        </p:spPr>
      </p:pic>
      <p:sp>
        <p:nvSpPr>
          <p:cNvPr id="13" name="Espace réservé du contenu 2">
            <a:extLst>
              <a:ext uri="{FF2B5EF4-FFF2-40B4-BE49-F238E27FC236}">
                <a16:creationId xmlns:a16="http://schemas.microsoft.com/office/drawing/2014/main" id="{684D06BD-A45F-2A88-AC5D-7240F54693AC}"/>
              </a:ext>
            </a:extLst>
          </p:cNvPr>
          <p:cNvSpPr>
            <a:spLocks noGrp="1"/>
          </p:cNvSpPr>
          <p:nvPr>
            <p:ph idx="1"/>
          </p:nvPr>
        </p:nvSpPr>
        <p:spPr>
          <a:xfrm>
            <a:off x="1620008" y="2337767"/>
            <a:ext cx="3989352" cy="3739896"/>
          </a:xfrm>
        </p:spPr>
        <p:txBody>
          <a:bodyPr>
            <a:normAutofit fontScale="92500" lnSpcReduction="20000"/>
          </a:bodyPr>
          <a:lstStyle/>
          <a:p>
            <a:pPr marL="588010"/>
            <a:r>
              <a:rPr lang="fr-FR" dirty="0"/>
              <a:t>Filmées avec une webcam</a:t>
            </a:r>
          </a:p>
          <a:p>
            <a:pPr marL="588010"/>
            <a:r>
              <a:rPr lang="fr-FR" dirty="0"/>
              <a:t>Technologies de captures de mouvement et de reconnaissance vocale </a:t>
            </a:r>
          </a:p>
          <a:p>
            <a:pPr marL="588010"/>
            <a:r>
              <a:rPr lang="fr-FR" dirty="0"/>
              <a:t>Utilisation d’un logiciel sur mesure créé par le CNRC pour enregistrer les entrevues</a:t>
            </a:r>
          </a:p>
          <a:p>
            <a:endParaRPr lang="fr-BE" dirty="0"/>
          </a:p>
        </p:txBody>
      </p:sp>
      <p:pic>
        <p:nvPicPr>
          <p:cNvPr id="14" name="Picture 2" descr="Buy the Azure Kinect developer kit – Microsoft">
            <a:extLst>
              <a:ext uri="{FF2B5EF4-FFF2-40B4-BE49-F238E27FC236}">
                <a16:creationId xmlns:a16="http://schemas.microsoft.com/office/drawing/2014/main" id="{148D8A24-686D-CC7A-33CE-F38842372936}"/>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576117" y="2142154"/>
            <a:ext cx="4351338" cy="4351338"/>
          </a:xfrm>
          <a:prstGeom prst="rect">
            <a:avLst/>
          </a:prstGeom>
          <a:solidFill>
            <a:srgbClr val="FFFFFF"/>
          </a:solidFill>
        </p:spPr>
      </p:pic>
      <p:sp>
        <p:nvSpPr>
          <p:cNvPr id="15" name="Titre 1">
            <a:extLst>
              <a:ext uri="{FF2B5EF4-FFF2-40B4-BE49-F238E27FC236}">
                <a16:creationId xmlns:a16="http://schemas.microsoft.com/office/drawing/2014/main" id="{C73B080E-9EBA-7E2D-CAFF-6C3D19469039}"/>
              </a:ext>
            </a:extLst>
          </p:cNvPr>
          <p:cNvSpPr txBox="1">
            <a:spLocks/>
          </p:cNvSpPr>
          <p:nvPr/>
        </p:nvSpPr>
        <p:spPr>
          <a:xfrm>
            <a:off x="2139649" y="1255128"/>
            <a:ext cx="12015019" cy="1307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t>Étape 2: Création des personnages (processus d'entrevue)</a:t>
            </a:r>
            <a:br>
              <a:rPr lang="fr-BE" sz="3200" dirty="0"/>
            </a:br>
            <a:r>
              <a:rPr lang="fr-BE" sz="3200" dirty="0"/>
              <a:t>Mener les entretiens</a:t>
            </a:r>
            <a:br>
              <a:rPr lang="fr-BE" sz="3200" dirty="0"/>
            </a:br>
            <a:endParaRPr lang="fr-BE" sz="3200" dirty="0"/>
          </a:p>
        </p:txBody>
      </p:sp>
    </p:spTree>
    <p:extLst>
      <p:ext uri="{BB962C8B-B14F-4D97-AF65-F5344CB8AC3E}">
        <p14:creationId xmlns:p14="http://schemas.microsoft.com/office/powerpoint/2010/main" val="2904633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9"/>
</p:tagLst>
</file>

<file path=ppt/tags/tag106.xml><?xml version="1.0" encoding="utf-8"?>
<p:tagLst xmlns:a="http://schemas.openxmlformats.org/drawingml/2006/main" xmlns:r="http://schemas.openxmlformats.org/officeDocument/2006/relationships" xmlns:p="http://schemas.openxmlformats.org/presentationml/2006/main">
  <p:tag name="NUM" val="10"/>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6"/>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5"/>
</p:tagLst>
</file>

<file path=ppt/tags/tag139.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7"/>
</p:tagLst>
</file>

<file path=ppt/tags/tag141.xml><?xml version="1.0" encoding="utf-8"?>
<p:tagLst xmlns:a="http://schemas.openxmlformats.org/drawingml/2006/main" xmlns:r="http://schemas.openxmlformats.org/officeDocument/2006/relationships" xmlns:p="http://schemas.openxmlformats.org/presentationml/2006/main">
  <p:tag name="NUM" val="8"/>
</p:tagLst>
</file>

<file path=ppt/tags/tag142.xml><?xml version="1.0" encoding="utf-8"?>
<p:tagLst xmlns:a="http://schemas.openxmlformats.org/drawingml/2006/main" xmlns:r="http://schemas.openxmlformats.org/officeDocument/2006/relationships" xmlns:p="http://schemas.openxmlformats.org/presentationml/2006/main">
  <p:tag name="NUM" val="9"/>
</p:tagLst>
</file>

<file path=ppt/tags/tag143.xml><?xml version="1.0" encoding="utf-8"?>
<p:tagLst xmlns:a="http://schemas.openxmlformats.org/drawingml/2006/main" xmlns:r="http://schemas.openxmlformats.org/officeDocument/2006/relationships" xmlns:p="http://schemas.openxmlformats.org/presentationml/2006/main">
  <p:tag name="NUM" val="10"/>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6"/>
</p:tagLst>
</file>

<file path=ppt/tags/tag149.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8"/>
</p:tagLst>
</file>

<file path=ppt/tags/tag151.xml><?xml version="1.0" encoding="utf-8"?>
<p:tagLst xmlns:a="http://schemas.openxmlformats.org/drawingml/2006/main" xmlns:r="http://schemas.openxmlformats.org/officeDocument/2006/relationships" xmlns:p="http://schemas.openxmlformats.org/presentationml/2006/main">
  <p:tag name="NUM" val="9"/>
</p:tagLst>
</file>

<file path=ppt/tags/tag152.xml><?xml version="1.0" encoding="utf-8"?>
<p:tagLst xmlns:a="http://schemas.openxmlformats.org/drawingml/2006/main" xmlns:r="http://schemas.openxmlformats.org/officeDocument/2006/relationships" xmlns:p="http://schemas.openxmlformats.org/presentationml/2006/main">
  <p:tag name="NUM" val="10"/>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6"/>
</p:tagLst>
</file>

<file path=ppt/tags/tag159.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8"/>
</p:tagLst>
</file>

<file path=ppt/tags/tag161.xml><?xml version="1.0" encoding="utf-8"?>
<p:tagLst xmlns:a="http://schemas.openxmlformats.org/drawingml/2006/main" xmlns:r="http://schemas.openxmlformats.org/officeDocument/2006/relationships" xmlns:p="http://schemas.openxmlformats.org/presentationml/2006/main">
  <p:tag name="NUM" val="9"/>
</p:tagLst>
</file>

<file path=ppt/tags/tag162.xml><?xml version="1.0" encoding="utf-8"?>
<p:tagLst xmlns:a="http://schemas.openxmlformats.org/drawingml/2006/main" xmlns:r="http://schemas.openxmlformats.org/officeDocument/2006/relationships" xmlns:p="http://schemas.openxmlformats.org/presentationml/2006/main">
  <p:tag name="NUM" val="10"/>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6"/>
</p:tagLst>
</file>

<file path=ppt/tags/tag169.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8"/>
</p:tagLst>
</file>

<file path=ppt/tags/tag171.xml><?xml version="1.0" encoding="utf-8"?>
<p:tagLst xmlns:a="http://schemas.openxmlformats.org/drawingml/2006/main" xmlns:r="http://schemas.openxmlformats.org/officeDocument/2006/relationships" xmlns:p="http://schemas.openxmlformats.org/presentationml/2006/main">
  <p:tag name="NUM" val="9"/>
</p:tagLst>
</file>

<file path=ppt/tags/tag172.xml><?xml version="1.0" encoding="utf-8"?>
<p:tagLst xmlns:a="http://schemas.openxmlformats.org/drawingml/2006/main" xmlns:r="http://schemas.openxmlformats.org/officeDocument/2006/relationships" xmlns:p="http://schemas.openxmlformats.org/presentationml/2006/main">
  <p:tag name="NUM" val="10"/>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8"/>
</p:tagLst>
</file>

<file path=ppt/tags/tag178.xml><?xml version="1.0" encoding="utf-8"?>
<p:tagLst xmlns:a="http://schemas.openxmlformats.org/drawingml/2006/main" xmlns:r="http://schemas.openxmlformats.org/officeDocument/2006/relationships" xmlns:p="http://schemas.openxmlformats.org/presentationml/2006/main">
  <p:tag name="NUM" val="9"/>
</p:tagLst>
</file>

<file path=ppt/tags/tag179.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8"/>
</p:tagLst>
</file>

<file path=ppt/tags/tag181.xml><?xml version="1.0" encoding="utf-8"?>
<p:tagLst xmlns:a="http://schemas.openxmlformats.org/drawingml/2006/main" xmlns:r="http://schemas.openxmlformats.org/officeDocument/2006/relationships" xmlns:p="http://schemas.openxmlformats.org/presentationml/2006/main">
  <p:tag name="NUM" val="9"/>
</p:tagLst>
</file>

<file path=ppt/tags/tag182.xml><?xml version="1.0" encoding="utf-8"?>
<p:tagLst xmlns:a="http://schemas.openxmlformats.org/drawingml/2006/main" xmlns:r="http://schemas.openxmlformats.org/officeDocument/2006/relationships" xmlns:p="http://schemas.openxmlformats.org/presentationml/2006/main">
  <p:tag name="NUM" val="10"/>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8"/>
</p:tagLst>
</file>

<file path=ppt/tags/tag188.xml><?xml version="1.0" encoding="utf-8"?>
<p:tagLst xmlns:a="http://schemas.openxmlformats.org/drawingml/2006/main" xmlns:r="http://schemas.openxmlformats.org/officeDocument/2006/relationships" xmlns:p="http://schemas.openxmlformats.org/presentationml/2006/main">
  <p:tag name="NUM" val="9"/>
</p:tagLst>
</file>

<file path=ppt/tags/tag189.xml><?xml version="1.0" encoding="utf-8"?>
<p:tagLst xmlns:a="http://schemas.openxmlformats.org/drawingml/2006/main" xmlns:r="http://schemas.openxmlformats.org/officeDocument/2006/relationships" xmlns:p="http://schemas.openxmlformats.org/presentationml/2006/main">
  <p:tag name="NUM" val="10"/>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190.xml><?xml version="1.0" encoding="utf-8"?>
<p:tagLst xmlns:a="http://schemas.openxmlformats.org/drawingml/2006/main" xmlns:r="http://schemas.openxmlformats.org/officeDocument/2006/relationships" xmlns:p="http://schemas.openxmlformats.org/presentationml/2006/main">
  <p:tag name="NUM" val="8"/>
</p:tagLst>
</file>

<file path=ppt/tags/tag191.xml><?xml version="1.0" encoding="utf-8"?>
<p:tagLst xmlns:a="http://schemas.openxmlformats.org/drawingml/2006/main" xmlns:r="http://schemas.openxmlformats.org/officeDocument/2006/relationships" xmlns:p="http://schemas.openxmlformats.org/presentationml/2006/main">
  <p:tag name="NUM" val="9"/>
</p:tagLst>
</file>

<file path=ppt/tags/tag192.xml><?xml version="1.0" encoding="utf-8"?>
<p:tagLst xmlns:a="http://schemas.openxmlformats.org/drawingml/2006/main" xmlns:r="http://schemas.openxmlformats.org/officeDocument/2006/relationships" xmlns:p="http://schemas.openxmlformats.org/presentationml/2006/main">
  <p:tag name="NUM" val="10"/>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3.xml><?xml version="1.0" encoding="utf-8"?>
<p:tagLst xmlns:a="http://schemas.openxmlformats.org/drawingml/2006/main" xmlns:r="http://schemas.openxmlformats.org/officeDocument/2006/relationships" xmlns:p="http://schemas.openxmlformats.org/presentationml/2006/main">
  <p:tag name="NUM" val="9"/>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6.xml><?xml version="1.0" encoding="utf-8"?>
<p:tagLst xmlns:a="http://schemas.openxmlformats.org/drawingml/2006/main" xmlns:r="http://schemas.openxmlformats.org/officeDocument/2006/relationships" xmlns:p="http://schemas.openxmlformats.org/presentationml/2006/main">
  <p:tag name="NUM" val="8"/>
</p:tagLst>
</file>

<file path=ppt/tags/tag87.xml><?xml version="1.0" encoding="utf-8"?>
<p:tagLst xmlns:a="http://schemas.openxmlformats.org/drawingml/2006/main" xmlns:r="http://schemas.openxmlformats.org/officeDocument/2006/relationships" xmlns:p="http://schemas.openxmlformats.org/presentationml/2006/main">
  <p:tag name="NUM" val="9"/>
</p:tagLst>
</file>

<file path=ppt/tags/tag88.xml><?xml version="1.0" encoding="utf-8"?>
<p:tagLst xmlns:a="http://schemas.openxmlformats.org/drawingml/2006/main" xmlns:r="http://schemas.openxmlformats.org/officeDocument/2006/relationships" xmlns:p="http://schemas.openxmlformats.org/presentationml/2006/main">
  <p:tag name="NUM" val="10"/>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8"/>
</p:tagLst>
</file>

<file path=ppt/tags/tag96.xml><?xml version="1.0" encoding="utf-8"?>
<p:tagLst xmlns:a="http://schemas.openxmlformats.org/drawingml/2006/main" xmlns:r="http://schemas.openxmlformats.org/officeDocument/2006/relationships" xmlns:p="http://schemas.openxmlformats.org/presentationml/2006/main">
  <p:tag name="NUM" val="9"/>
</p:tagLst>
</file>

<file path=ppt/tags/tag97.xml><?xml version="1.0" encoding="utf-8"?>
<p:tagLst xmlns:a="http://schemas.openxmlformats.org/drawingml/2006/main" xmlns:r="http://schemas.openxmlformats.org/officeDocument/2006/relationships" xmlns:p="http://schemas.openxmlformats.org/presentationml/2006/main">
  <p:tag name="NUM" val="10"/>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068FEF-3D16-42E0-BE07-A12FCAD1A0B8}">
  <we:reference id="wa200007559" version="12.1.1.0" store="fr-FR" storeType="OMEX"/>
  <we:alternateReferences>
    <we:reference id="WA200007559" version="12.1.1.0" store="WA20000755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02CAC855386C4ABBA9119F57003287" ma:contentTypeVersion="17" ma:contentTypeDescription="Create a new document." ma:contentTypeScope="" ma:versionID="83bbcf95af08c3a7de7e057f2f238110">
  <xsd:schema xmlns:xsd="http://www.w3.org/2001/XMLSchema" xmlns:xs="http://www.w3.org/2001/XMLSchema" xmlns:p="http://schemas.microsoft.com/office/2006/metadata/properties" xmlns:ns2="c99bfe35-e0c0-476e-89a0-f2b75314adc0" xmlns:ns3="aa57757a-d1d9-409f-b749-a203c6d3ac7a" targetNamespace="http://schemas.microsoft.com/office/2006/metadata/properties" ma:root="true" ma:fieldsID="1cefaaa4be2f270025d3815478b79829" ns2:_="" ns3:_="">
    <xsd:import namespace="c99bfe35-e0c0-476e-89a0-f2b75314adc0"/>
    <xsd:import namespace="aa57757a-d1d9-409f-b749-a203c6d3ac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bfe35-e0c0-476e-89a0-f2b75314a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e633d5d-06b0-4044-a9ee-682be97bd5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57757a-d1d9-409f-b749-a203c6d3ac7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30d2d0c-0bd9-40e3-9837-7c8b94f2be17}" ma:internalName="TaxCatchAll" ma:showField="CatchAllData" ma:web="aa57757a-d1d9-409f-b749-a203c6d3ac7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9bfe35-e0c0-476e-89a0-f2b75314adc0">
      <Terms xmlns="http://schemas.microsoft.com/office/infopath/2007/PartnerControls"/>
    </lcf76f155ced4ddcb4097134ff3c332f>
    <TaxCatchAll xmlns="aa57757a-d1d9-409f-b749-a203c6d3ac7a"/>
  </documentManagement>
</p:properties>
</file>

<file path=customXml/itemProps1.xml><?xml version="1.0" encoding="utf-8"?>
<ds:datastoreItem xmlns:ds="http://schemas.openxmlformats.org/officeDocument/2006/customXml" ds:itemID="{B52E3949-37C8-4B29-9C55-7E1AAB6F85CC}">
  <ds:schemaRefs>
    <ds:schemaRef ds:uri="http://schemas.microsoft.com/sharepoint/v3/contenttype/forms"/>
  </ds:schemaRefs>
</ds:datastoreItem>
</file>

<file path=customXml/itemProps2.xml><?xml version="1.0" encoding="utf-8"?>
<ds:datastoreItem xmlns:ds="http://schemas.openxmlformats.org/officeDocument/2006/customXml" ds:itemID="{9999E4DF-7108-4E2A-B28A-2D3981C13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9bfe35-e0c0-476e-89a0-f2b75314adc0"/>
    <ds:schemaRef ds:uri="aa57757a-d1d9-409f-b749-a203c6d3a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FE0C0C-D660-4C76-8465-D1C5FE8CA52A}">
  <ds:schemaRefs>
    <ds:schemaRef ds:uri="http://purl.org/dc/elements/1.1/"/>
    <ds:schemaRef ds:uri="http://www.w3.org/XML/1998/namespace"/>
    <ds:schemaRef ds:uri="c99bfe35-e0c0-476e-89a0-f2b75314adc0"/>
    <ds:schemaRef ds:uri="aa57757a-d1d9-409f-b749-a203c6d3ac7a"/>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196b8e58-0b06-4da7-9a08-642fdcb23237}" enabled="0" method="" siteId="{196b8e58-0b06-4da7-9a08-642fdcb23237}" removed="1"/>
</clbl:labelList>
</file>

<file path=docProps/app.xml><?xml version="1.0" encoding="utf-8"?>
<Properties xmlns="http://schemas.openxmlformats.org/officeDocument/2006/extended-properties" xmlns:vt="http://schemas.openxmlformats.org/officeDocument/2006/docPropsVTypes">
  <TotalTime>1143</TotalTime>
  <Words>1394</Words>
  <Application>Microsoft Macintosh PowerPoint</Application>
  <PresentationFormat>Grand écran</PresentationFormat>
  <Paragraphs>185</Paragraphs>
  <Slides>22</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Aptos</vt:lpstr>
      <vt:lpstr>Aptos Display</vt:lpstr>
      <vt:lpstr>Arial</vt:lpstr>
      <vt:lpstr>Calibri</vt:lpstr>
      <vt:lpstr>Trebuchet MS</vt:lpstr>
      <vt:lpstr>Wingdings</vt:lpstr>
      <vt:lpstr>Thème Office</vt:lpstr>
      <vt:lpstr>Présentation PowerPoint</vt:lpstr>
      <vt:lpstr>La formation des professionnels de la Justice à l’évaluation du risque et des besoins : le développement d’Agents Virtuels Autonomes (AVA)</vt:lpstr>
      <vt:lpstr>Présentation de l’équipe</vt:lpstr>
      <vt:lpstr>Présentation PowerPoint</vt:lpstr>
      <vt:lpstr>Présentation du projet</vt:lpstr>
      <vt:lpstr>Présentation du projet</vt:lpstr>
      <vt:lpstr>Présentation du projet</vt:lpstr>
      <vt:lpstr>Présentation du projet</vt:lpstr>
      <vt:lpstr>Présentation du projet</vt:lpstr>
      <vt:lpstr>Présentation du projet</vt:lpstr>
      <vt:lpstr>Présentation du projet</vt:lpstr>
      <vt:lpstr>Présentation du projet</vt:lpstr>
      <vt:lpstr>Présentation du projet</vt:lpstr>
      <vt:lpstr>Impacts et retombées</vt:lpstr>
      <vt:lpstr>Impacts et retombées</vt:lpstr>
      <vt:lpstr>Impacts et retombées</vt:lpstr>
      <vt:lpstr>Impacts et retombées</vt:lpstr>
      <vt:lpstr>Impacts et retombées</vt:lpstr>
      <vt:lpstr>Mobilisation des connaissances</vt:lpstr>
      <vt:lpstr>Effets levier de cette subvention</vt:lpstr>
      <vt:lpstr>L’essentiel à retenir</vt:lpstr>
      <vt:lpstr>Illustrer votre projet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Maxime Beaudoin</dc:creator>
  <cp:lastModifiedBy>Thierry PHAM HOANG</cp:lastModifiedBy>
  <cp:revision>51</cp:revision>
  <dcterms:created xsi:type="dcterms:W3CDTF">2025-08-12T13:22:37Z</dcterms:created>
  <dcterms:modified xsi:type="dcterms:W3CDTF">2025-09-25T13:53:31Z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0x010100B702CAC855386C4ABBA9119F57003287</vt:lpwstr>
  </property>
  <property fmtid="{D5CDD505-2E9C-101B-9397-08002B2CF9AE}" pid="3" name="MediaServiceImageTags">
    <vt:lpwstr/>
  </property>
</Properties>
</file>