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7"/>
  </p:notesMasterIdLst>
  <p:sldIdLst>
    <p:sldId id="272" r:id="rId3"/>
    <p:sldId id="318" r:id="rId4"/>
    <p:sldId id="319" r:id="rId5"/>
    <p:sldId id="320" r:id="rId6"/>
    <p:sldId id="321" r:id="rId7"/>
    <p:sldId id="352" r:id="rId8"/>
    <p:sldId id="353" r:id="rId9"/>
    <p:sldId id="323" r:id="rId10"/>
    <p:sldId id="324" r:id="rId11"/>
    <p:sldId id="342" r:id="rId12"/>
    <p:sldId id="328" r:id="rId13"/>
    <p:sldId id="358" r:id="rId14"/>
    <p:sldId id="335" r:id="rId15"/>
    <p:sldId id="334" r:id="rId16"/>
    <p:sldId id="338" r:id="rId17"/>
    <p:sldId id="356" r:id="rId18"/>
    <p:sldId id="359" r:id="rId19"/>
    <p:sldId id="361" r:id="rId20"/>
    <p:sldId id="360" r:id="rId21"/>
    <p:sldId id="362" r:id="rId22"/>
    <p:sldId id="365" r:id="rId23"/>
    <p:sldId id="363" r:id="rId24"/>
    <p:sldId id="366" r:id="rId25"/>
    <p:sldId id="33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2A4A4"/>
    <a:srgbClr val="0000FF"/>
    <a:srgbClr val="11AECC"/>
    <a:srgbClr val="DEDFE1"/>
    <a:srgbClr val="989999"/>
    <a:srgbClr val="FF2B23"/>
    <a:srgbClr val="156082"/>
    <a:srgbClr val="252525"/>
    <a:srgbClr val="FFA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dric ROUSSEAU" userId="17e6c990-c16d-46e9-a3a6-8dd67f3b0d5f" providerId="ADAL" clId="{35FBEFC3-E81A-412D-9584-6704AB8F2F70}"/>
    <pc:docChg chg="modSld">
      <pc:chgData name="Cédric ROUSSEAU" userId="17e6c990-c16d-46e9-a3a6-8dd67f3b0d5f" providerId="ADAL" clId="{35FBEFC3-E81A-412D-9584-6704AB8F2F70}" dt="2026-01-12T13:34:04.144" v="1" actId="20577"/>
      <pc:docMkLst>
        <pc:docMk/>
      </pc:docMkLst>
      <pc:sldChg chg="modSp mod">
        <pc:chgData name="Cédric ROUSSEAU" userId="17e6c990-c16d-46e9-a3a6-8dd67f3b0d5f" providerId="ADAL" clId="{35FBEFC3-E81A-412D-9584-6704AB8F2F70}" dt="2026-01-12T13:34:04.144" v="1" actId="20577"/>
        <pc:sldMkLst>
          <pc:docMk/>
          <pc:sldMk cId="2632538688" sldId="272"/>
        </pc:sldMkLst>
        <pc:spChg chg="mod">
          <ac:chgData name="Cédric ROUSSEAU" userId="17e6c990-c16d-46e9-a3a6-8dd67f3b0d5f" providerId="ADAL" clId="{35FBEFC3-E81A-412D-9584-6704AB8F2F70}" dt="2026-01-12T13:34:04.144" v="1" actId="20577"/>
          <ac:spMkLst>
            <pc:docMk/>
            <pc:sldMk cId="2632538688" sldId="272"/>
            <ac:spMk id="11" creationId="{45ACF0E4-E1E6-432C-A5F9-936A5E2A53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58B24-1484-4767-A87C-9C040362BDBC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0A421-FF27-447B-A98C-0AE7049E7CD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235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722313" y="900113"/>
            <a:ext cx="6116637" cy="34417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0000" y="4680000"/>
            <a:ext cx="6120000" cy="5040000"/>
          </a:xfrm>
        </p:spPr>
        <p:txBody>
          <a:bodyPr>
            <a:spAutoFit/>
          </a:bodyPr>
          <a:lstStyle/>
          <a:p>
            <a:pPr indent="0"/>
            <a:r>
              <a:rPr lang="fr-BE" sz="2940" dirty="0"/>
              <a:t>Les propriétés optiques de quelques couches d'</a:t>
            </a:r>
            <a:r>
              <a:rPr lang="fr-BE" sz="2940" dirty="0" err="1"/>
              <a:t>InSe</a:t>
            </a:r>
            <a:endParaRPr lang="fr-FR" sz="2940" dirty="0"/>
          </a:p>
        </p:txBody>
      </p:sp>
    </p:spTree>
    <p:extLst>
      <p:ext uri="{BB962C8B-B14F-4D97-AF65-F5344CB8AC3E}">
        <p14:creationId xmlns:p14="http://schemas.microsoft.com/office/powerpoint/2010/main" val="338987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medecine &amp; pharma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sciences_microscope_large.jpg"/>
          <p:cNvPicPr>
            <a:picLocks noChangeAspect="1"/>
          </p:cNvPicPr>
          <p:nvPr/>
        </p:nvPicPr>
        <p:blipFill>
          <a:blip r:embed="rId2" cstate="print">
            <a:lum bright="14000"/>
          </a:blip>
          <a:stretch>
            <a:fillRect/>
          </a:stretch>
        </p:blipFill>
        <p:spPr bwMode="auto">
          <a:xfrm>
            <a:off x="3033185" y="381285"/>
            <a:ext cx="8887785" cy="88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de Médecine et Pharmacie</a:t>
            </a:r>
            <a:endParaRPr lang="fr-BE" sz="1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90" y="6056402"/>
            <a:ext cx="2534226" cy="44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508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rchite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 descr="archi_larg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38586" y="381130"/>
            <a:ext cx="8865977" cy="8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139700" dist="38100" dir="2700000" algn="tl" rotWithShape="0">
                    <a:prstClr val="black">
                      <a:alpha val="84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d’Architecture</a:t>
            </a:r>
          </a:p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139700" dist="38100" dir="2700000" algn="tl" rotWithShape="0">
                    <a:prstClr val="black">
                      <a:alpha val="84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et d’Urbanisme</a:t>
            </a:r>
            <a:endParaRPr lang="fr-BE" sz="1869" dirty="0">
              <a:solidFill>
                <a:schemeClr val="bg1"/>
              </a:solidFill>
              <a:effectLst>
                <a:outerShdw blurRad="139700" dist="38100" dir="2700000" algn="tl" rotWithShape="0">
                  <a:prstClr val="black">
                    <a:alpha val="84000"/>
                  </a:prst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48607" indent="-248607" eaLnBrk="0" hangingPunct="0">
              <a:buFont typeface="Arial" pitchFamily="34" charset="0"/>
              <a:buNone/>
              <a:defRPr/>
            </a:pPr>
            <a:endParaRPr lang="fr-BE" sz="1869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7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0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404" y="6045668"/>
            <a:ext cx="2445580" cy="46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5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Services génér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 descr="archi_larg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38586" y="381130"/>
            <a:ext cx="8865977" cy="8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7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0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Banniè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9624" y="378544"/>
            <a:ext cx="8849769" cy="882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769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12700" y="6622847"/>
            <a:ext cx="2971801" cy="194801"/>
          </a:xfrm>
          <a:prstGeom prst="rect">
            <a:avLst/>
          </a:prstGeom>
          <a:noFill/>
        </p:spPr>
        <p:txBody>
          <a:bodyPr lIns="66298" tIns="33149" rIns="66298" bIns="3314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31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Université de Mons</a:t>
            </a:r>
            <a:endParaRPr lang="fr-BE" sz="831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09600" y="669660"/>
            <a:ext cx="10972801" cy="747978"/>
          </a:xfrm>
        </p:spPr>
        <p:txBody>
          <a:bodyPr/>
          <a:lstStyle>
            <a:lvl1pPr>
              <a:defRPr sz="1869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8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2"/>
          <p:cNvSpPr>
            <a:spLocks noGrp="1"/>
          </p:cNvSpPr>
          <p:nvPr>
            <p:ph idx="12"/>
          </p:nvPr>
        </p:nvSpPr>
        <p:spPr>
          <a:xfrm>
            <a:off x="609601" y="1535601"/>
            <a:ext cx="11001830" cy="4889671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2135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,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9" t="20290" r="13968" b="25948"/>
          <a:stretch>
            <a:fillRect/>
          </a:stretch>
        </p:blipFill>
        <p:spPr bwMode="auto">
          <a:xfrm>
            <a:off x="1" y="6580188"/>
            <a:ext cx="1219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25800" y="274638"/>
            <a:ext cx="8356601" cy="1143000"/>
          </a:xfrm>
        </p:spPr>
        <p:txBody>
          <a:bodyPr>
            <a:noAutofit/>
          </a:bodyPr>
          <a:lstStyle>
            <a:lvl1pPr>
              <a:defRPr kumimoji="0" lang="fr-BE" sz="221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2"/>
          </p:nvPr>
        </p:nvSpPr>
        <p:spPr>
          <a:xfrm>
            <a:off x="1" y="76201"/>
            <a:ext cx="2969995" cy="6515100"/>
          </a:xfrm>
        </p:spPr>
        <p:txBody>
          <a:bodyPr/>
          <a:lstStyle/>
          <a:p>
            <a:pPr lvl="0"/>
            <a:r>
              <a:rPr lang="fr-FR" noProof="0"/>
              <a:t>Cliquez sur l'icône pour ajouter une image</a:t>
            </a:r>
            <a:endParaRPr lang="fr-BE" noProof="0" dirty="0"/>
          </a:p>
        </p:txBody>
      </p:sp>
      <p:sp>
        <p:nvSpPr>
          <p:cNvPr id="9" name="ZoneTexte 8"/>
          <p:cNvSpPr txBox="1"/>
          <p:nvPr/>
        </p:nvSpPr>
        <p:spPr>
          <a:xfrm>
            <a:off x="-12700" y="6622847"/>
            <a:ext cx="2971801" cy="194801"/>
          </a:xfrm>
          <a:prstGeom prst="rect">
            <a:avLst/>
          </a:prstGeom>
          <a:noFill/>
        </p:spPr>
        <p:txBody>
          <a:bodyPr lIns="66298" tIns="33149" rIns="66298" bIns="3314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31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Université de Mons</a:t>
            </a:r>
            <a:endParaRPr lang="fr-BE" sz="831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4036" y="163088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3251202" y="1454779"/>
            <a:ext cx="8505370" cy="4970492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5849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861184" y="6581776"/>
            <a:ext cx="1589761" cy="276224"/>
          </a:xfrm>
          <a:prstGeom prst="rect">
            <a:avLst/>
          </a:prstGeom>
        </p:spPr>
        <p:txBody>
          <a:bodyPr/>
          <a:lstStyle>
            <a:lvl1pPr>
              <a:defRPr sz="1089"/>
            </a:lvl1pPr>
          </a:lstStyle>
          <a:p>
            <a:fld id="{35A6000E-CC11-4791-A31C-192326AC141A}" type="datetime1">
              <a:rPr lang="fr-FR" smtClean="0"/>
              <a:t>12/01/2026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971800" y="6581775"/>
            <a:ext cx="9220200" cy="276225"/>
          </a:xfrm>
        </p:spPr>
        <p:txBody>
          <a:bodyPr/>
          <a:lstStyle/>
          <a:p>
            <a:pPr lvl="0"/>
            <a:r>
              <a:rPr lang="en-US"/>
              <a:t>Nicolas Cacciato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0399B7-EB36-6EEC-E438-6632999F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108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2339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0FEBC-5852-BEED-0172-5043F06FF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3893FE-7AD6-3D13-AB99-9BCE5EC97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9B0C-65DA-542E-C682-BECC9281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F2CB19-C028-8B22-2141-78B375C0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BAEF2F-EE9F-4BE1-55C3-9416D9EF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9354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A4836-4B30-C946-EB5F-1EEC115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F5C9DE-4FFC-633B-1059-C83330478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F6398E-5C1A-29CE-A559-202D339F7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914156-DDD7-A9BC-9B7F-52430BBE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78CDB0-561C-AB2A-0763-3A195EC2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252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5F38F-D9D0-A505-2BC5-A594AD4A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2B3FAD-1700-D4EB-1317-D98C7821B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C59D96-7443-F7E2-0A88-A0248D3C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642591-A7A0-AF57-B650-119D83CB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251EFA-5DA0-28EE-4F7F-578615C4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05561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EB994-A60A-B8A2-1E34-ACD6595F5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9CD610-A17F-3677-B7D7-877B76887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AC5C28-95CD-553B-B81D-83E5C7C95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86338D-17D7-4344-2DEC-635B9918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367351-F78A-B6FB-2B72-FD996733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1BD883-81A0-8292-278A-E479E3DD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1206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01774-1268-852C-FFB1-0BCE2573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90C605-9D7F-AE5A-0424-087549F11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66FDCC-5296-92D2-0927-8C04CF560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56BCC4-AFFF-82A2-776D-FC577E7C1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070DA9-D6CB-1F90-9BE3-3C2806A7E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793EA7-4E30-DDA5-E278-9B903A6C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60A7E3-26E6-A574-6901-2FB3058D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0EF5598-2D9B-A44B-2494-8BF3BF5C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159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itre Poly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2329" y="6138007"/>
            <a:ext cx="2060592" cy="28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9" descr="étudiante_large.jpg"/>
          <p:cNvPicPr>
            <a:picLocks noChangeAspect="1"/>
          </p:cNvPicPr>
          <p:nvPr/>
        </p:nvPicPr>
        <p:blipFill>
          <a:blip r:embed="rId3" cstate="print">
            <a:lum bright="2000"/>
          </a:blip>
          <a:stretch>
            <a:fillRect/>
          </a:stretch>
        </p:blipFill>
        <p:spPr bwMode="auto">
          <a:xfrm>
            <a:off x="3029772" y="377496"/>
            <a:ext cx="8894894" cy="88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3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Polytechnique</a:t>
            </a:r>
            <a:endParaRPr lang="fr-BE" sz="1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528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AD009-4DEB-E55A-EF7C-D14CD1E5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70F42A-FA30-FC80-8E9E-177AC2F4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6B2FFB-F576-9BA1-F10F-CABE5CF5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ABB148-3E02-75D2-A9DE-0C55F264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379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E7F79E4A-0254-4072-F100-730E4E7B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1089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9885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76167-99B4-358B-13C1-9CD161A6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000706-7216-E253-EADC-EE452229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117761-DBB2-62FC-4A68-B0C545526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463387-42F0-8E40-672C-BAA28F21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107595-C765-28AB-59F7-C2B9DE4A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7C79B6-2E44-DEF5-4A52-DEF11C35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282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65CD0-382B-A1BB-8FA1-AE2E066F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C8F600-304F-8FC9-4B17-41940DBB0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AA8216-BDA4-5359-9CAF-D9AE46953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101673-9CBC-C30A-AC05-68B4A2A6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E62166-671F-756F-6B05-E1BE7F74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D85000-65B6-4E14-5322-DC0B77EA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8084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15264-413E-0146-74D7-DB29704F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647F6E-EAB0-85EC-92AB-44352421F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DD2663-F82D-AD20-BE39-3E5AF0CF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CA9B8-449C-708F-9C80-C9F82B8F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D5953B-32CF-F146-05C8-ED6F671B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309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019BEF-66A4-850C-7F15-8AA22BD87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29C00C-E5E6-8A2F-849B-9441465FB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A216C4-0773-A10D-716F-06D91FD5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E5AD7-704D-42FA-BDCB-11797C2F3BEB}" type="datetimeFigureOut">
              <a:rPr lang="fr-BE" smtClean="0"/>
              <a:t>12-01-26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9360DB-8A0D-070F-925B-88A6C86A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F3D70D-B5FC-EF3F-E897-9F818E65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230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psycho &amp; sciences é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9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1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2" name="Image 9" descr="passage_long.jpg"/>
          <p:cNvPicPr>
            <a:picLocks noChangeAspect="1"/>
          </p:cNvPicPr>
          <p:nvPr/>
        </p:nvPicPr>
        <p:blipFill>
          <a:blip r:embed="rId2" cstate="print">
            <a:lum bright="6000"/>
          </a:blip>
          <a:srcRect r="22485"/>
          <a:stretch>
            <a:fillRect/>
          </a:stretch>
        </p:blipFill>
        <p:spPr bwMode="auto">
          <a:xfrm>
            <a:off x="3026837" y="380287"/>
            <a:ext cx="8886491" cy="87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2997201" y="314232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de Psychologie </a:t>
            </a:r>
            <a:br>
              <a:rPr lang="fr-FR" sz="186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186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et des Sciences de l’Education</a:t>
            </a:r>
            <a:endParaRPr lang="fr-BE" sz="1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UMONS_Fac psy et siences educ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141" y="6054672"/>
            <a:ext cx="2475858" cy="43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itre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ie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3134" y="378555"/>
            <a:ext cx="8886990" cy="8836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des Sciences</a:t>
            </a:r>
            <a:endParaRPr lang="fr-BE" sz="1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9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1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723" y="6050836"/>
            <a:ext cx="2329257" cy="46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07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fti_e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9070" y="380973"/>
            <a:ext cx="8896141" cy="8845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00" baseline="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de Traduction </a:t>
            </a:r>
            <a:br>
              <a:rPr lang="fr-FR" sz="1800" baseline="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1800" baseline="0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et d’Interprétation</a:t>
            </a:r>
            <a:endParaRPr lang="fr-BE" sz="1800" baseline="0" dirty="0">
              <a:solidFill>
                <a:schemeClr val="bg1"/>
              </a:solidFill>
              <a:effectLst>
                <a:outerShdw blurRad="127000" dist="38100" dir="2700000" algn="tl" rotWithShape="0">
                  <a:prstClr val="black">
                    <a:alpha val="65000"/>
                  </a:prst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20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2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7" y="6064220"/>
            <a:ext cx="2821771" cy="4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73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itre Warocqu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 descr="warocq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6695" y="5952494"/>
            <a:ext cx="1372649" cy="50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9" descr="warocque_etudiants_large.jpg"/>
          <p:cNvPicPr>
            <a:picLocks noChangeAspect="1"/>
          </p:cNvPicPr>
          <p:nvPr/>
        </p:nvPicPr>
        <p:blipFill>
          <a:blip r:embed="rId3" cstate="print">
            <a:lum bright="8000"/>
          </a:blip>
          <a:stretch>
            <a:fillRect/>
          </a:stretch>
        </p:blipFill>
        <p:spPr bwMode="auto">
          <a:xfrm>
            <a:off x="3034604" y="378589"/>
            <a:ext cx="8882744" cy="88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69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Faculté Warocqué</a:t>
            </a:r>
          </a:p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228600" dist="38100" dir="2700000" algn="tl" rotWithShape="0">
                    <a:prstClr val="black">
                      <a:alpha val="69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d’Economie et de Gestion</a:t>
            </a:r>
            <a:endParaRPr lang="fr-BE" sz="1869" dirty="0">
              <a:solidFill>
                <a:schemeClr val="bg1"/>
              </a:solidFill>
              <a:effectLst>
                <a:outerShdw blurRad="228600" dist="38100" dir="2700000" algn="tl" rotWithShape="0">
                  <a:prstClr val="black">
                    <a:alpha val="69000"/>
                  </a:prst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7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26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IS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 descr="sciences du lang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0646" y="5948428"/>
            <a:ext cx="1742671" cy="52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9" descr="phonétique_analyse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31326" y="380371"/>
            <a:ext cx="8886448" cy="88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Institut des Sciences du Langage</a:t>
            </a:r>
            <a:endParaRPr lang="fr-BE" sz="1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7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0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7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8309" y="5931060"/>
            <a:ext cx="1103691" cy="52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9" descr="sciences_etudiants_large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tretch>
            <a:fillRect/>
          </a:stretch>
        </p:blipFill>
        <p:spPr bwMode="auto">
          <a:xfrm>
            <a:off x="3035300" y="377343"/>
            <a:ext cx="8889367" cy="8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Institut des Sciences Juridiques</a:t>
            </a:r>
            <a:endParaRPr lang="fr-BE" sz="186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17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0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739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hs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035302" y="383210"/>
            <a:ext cx="8884821" cy="88186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>
            <a:off x="2997201" y="317785"/>
            <a:ext cx="8911770" cy="929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6298" tIns="33149" rIns="66298" bIns="33149">
            <a:normAutofit/>
          </a:bodyPr>
          <a:lstStyle/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203200" dist="38100" dir="2700000" algn="tl" rotWithShape="0">
                    <a:prstClr val="black">
                      <a:alpha val="91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Institut des Sciences </a:t>
            </a:r>
          </a:p>
          <a:p>
            <a:pPr marL="248607" indent="-248607" eaLnBrk="0" hangingPunct="0">
              <a:buFont typeface="Arial" pitchFamily="34" charset="0"/>
              <a:buNone/>
              <a:defRPr/>
            </a:pPr>
            <a:r>
              <a:rPr lang="fr-FR" sz="1869" dirty="0">
                <a:solidFill>
                  <a:schemeClr val="bg1"/>
                </a:solidFill>
                <a:effectLst>
                  <a:outerShdw blurRad="203200" dist="38100" dir="2700000" algn="tl" rotWithShape="0">
                    <a:prstClr val="black">
                      <a:alpha val="91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Humaines et Sociales</a:t>
            </a:r>
            <a:endParaRPr lang="fr-BE" sz="1869" dirty="0">
              <a:solidFill>
                <a:schemeClr val="bg1"/>
              </a:solidFill>
              <a:effectLst>
                <a:outerShdw blurRad="203200" dist="38100" dir="2700000" algn="tl" rotWithShape="0">
                  <a:prstClr val="black">
                    <a:alpha val="91000"/>
                  </a:prst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08300" y="1798428"/>
            <a:ext cx="9067801" cy="305805"/>
          </a:xfrm>
        </p:spPr>
        <p:txBody>
          <a:bodyPr>
            <a:noAutofit/>
          </a:bodyPr>
          <a:lstStyle>
            <a:lvl1pPr marL="248607" indent="-248607" algn="l">
              <a:buNone/>
              <a:defRPr kumimoji="0" lang="fr-BE" sz="1661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  <a:lvl2pPr marL="33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</a:t>
            </a:r>
            <a:endParaRPr lang="fr-BE" dirty="0"/>
          </a:p>
        </p:txBody>
      </p:sp>
      <p:sp>
        <p:nvSpPr>
          <p:cNvPr id="20" name="Titre 14"/>
          <p:cNvSpPr>
            <a:spLocks noGrp="1"/>
          </p:cNvSpPr>
          <p:nvPr>
            <p:ph type="title"/>
          </p:nvPr>
        </p:nvSpPr>
        <p:spPr>
          <a:xfrm>
            <a:off x="2908302" y="1504198"/>
            <a:ext cx="9105900" cy="366231"/>
          </a:xfrm>
        </p:spPr>
        <p:txBody>
          <a:bodyPr>
            <a:noAutofit/>
          </a:bodyPr>
          <a:lstStyle>
            <a:lvl1pPr algn="l">
              <a:defRPr kumimoji="0" lang="fr-BE" sz="228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2"/>
          </p:nvPr>
        </p:nvSpPr>
        <p:spPr>
          <a:xfrm>
            <a:off x="2880501" y="2338038"/>
            <a:ext cx="9093785" cy="4087234"/>
          </a:xfrm>
        </p:spPr>
        <p:txBody>
          <a:bodyPr>
            <a:normAutofit/>
          </a:bodyPr>
          <a:lstStyle>
            <a:lvl1pPr>
              <a:buFontTx/>
              <a:buNone/>
              <a:defRPr kumimoji="0" lang="fr-FR" sz="1177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  <a:lvl2pPr marL="131210" indent="-131210">
              <a:buClr>
                <a:srgbClr val="00ABCC"/>
              </a:buClr>
              <a:buFont typeface="Wingdings" pitchFamily="2" charset="2"/>
              <a:buChar char="§"/>
              <a:defRPr kumimoji="0" lang="fr-FR" sz="1108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2pPr>
            <a:lvl3pPr marL="324572" indent="-131210">
              <a:buClr>
                <a:srgbClr val="C44C4C"/>
              </a:buClr>
              <a:buFont typeface="Wingdings" pitchFamily="2" charset="2"/>
              <a:buChar char="§"/>
              <a:defRPr kumimoji="0" lang="fr-FR" sz="969" b="0" i="0" u="none" strike="noStrike" kern="1200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defRPr>
            </a:lvl3pPr>
            <a:lvl4pPr marL="517933" indent="-131210"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831">
                <a:solidFill>
                  <a:srgbClr val="454545"/>
                </a:solidFill>
              </a:defRPr>
            </a:lvl4pPr>
            <a:lvl5pPr marL="718200" indent="-124304">
              <a:buFont typeface="Wingdings" pitchFamily="2" charset="2"/>
              <a:buChar char="§"/>
              <a:defRPr sz="692">
                <a:solidFill>
                  <a:srgbClr val="454545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2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971802" y="6581776"/>
            <a:ext cx="9220200" cy="276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Nicolas Cacciato</a:t>
            </a:r>
            <a:endParaRPr lang="fr-FR"/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15" y="170717"/>
            <a:ext cx="2258786" cy="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262" y="6071628"/>
            <a:ext cx="2226665" cy="41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35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63" tIns="47882" rIns="95763" bIns="478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</p:spPr>
        <p:txBody>
          <a:bodyPr vert="horz" lIns="95763" tIns="47882" rIns="95763" bIns="47882" rtlCol="0">
            <a:norm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16" cstate="print"/>
          <a:srcRect l="269" t="20290" r="13968" b="25948"/>
          <a:stretch>
            <a:fillRect/>
          </a:stretch>
        </p:blipFill>
        <p:spPr bwMode="auto">
          <a:xfrm>
            <a:off x="1" y="0"/>
            <a:ext cx="12192000" cy="6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6" cstate="print"/>
          <a:srcRect l="269" t="20290" r="13968" b="25948"/>
          <a:stretch>
            <a:fillRect/>
          </a:stretch>
        </p:blipFill>
        <p:spPr bwMode="auto">
          <a:xfrm>
            <a:off x="1" y="6589800"/>
            <a:ext cx="12192000" cy="26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2971802" y="6581776"/>
            <a:ext cx="9220200" cy="276225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Nicolas </a:t>
            </a:r>
            <a:r>
              <a:rPr lang="en-US" dirty="0" err="1"/>
              <a:t>Cacciato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12700" y="6622847"/>
            <a:ext cx="2971801" cy="194801"/>
          </a:xfrm>
          <a:prstGeom prst="rect">
            <a:avLst/>
          </a:prstGeom>
          <a:noFill/>
        </p:spPr>
        <p:txBody>
          <a:bodyPr lIns="66298" tIns="33149" rIns="66298" bIns="3314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31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Université de Mons</a:t>
            </a:r>
            <a:endParaRPr lang="fr-BE" sz="831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4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fr-BE" sz="3184" b="1" kern="1200" dirty="0">
          <a:solidFill>
            <a:schemeClr val="accent2"/>
          </a:solidFill>
          <a:latin typeface="Calibri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5pPr>
      <a:lvl6pPr marL="331476"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6pPr>
      <a:lvl7pPr marL="662955"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7pPr>
      <a:lvl8pPr marL="994431"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8pPr>
      <a:lvl9pPr marL="1325908" algn="ctr" rtl="0" eaLnBrk="1" fontAlgn="base" hangingPunct="1">
        <a:spcBef>
          <a:spcPct val="0"/>
        </a:spcBef>
        <a:spcAft>
          <a:spcPct val="0"/>
        </a:spcAft>
        <a:defRPr sz="3184" b="1">
          <a:solidFill>
            <a:srgbClr val="C44C4C"/>
          </a:solidFill>
          <a:latin typeface="Calibri" pitchFamily="34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lang="fr-FR" sz="2354" kern="1200" dirty="0">
          <a:solidFill>
            <a:srgbClr val="808080"/>
          </a:solidFill>
          <a:latin typeface="Calibri" pitchFamily="34" charset="0"/>
          <a:ea typeface="+mn-ea"/>
          <a:cs typeface="Times New Roman" pitchFamily="18" charset="0"/>
        </a:defRPr>
      </a:lvl1pPr>
      <a:lvl2pPr marL="538651" indent="-20717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fr-FR" sz="1731" kern="1200" dirty="0">
          <a:solidFill>
            <a:schemeClr val="tx1"/>
          </a:solidFill>
          <a:latin typeface="Calibri" pitchFamily="34" charset="0"/>
          <a:ea typeface="+mn-ea"/>
          <a:cs typeface="Arial" pitchFamily="34" charset="0"/>
        </a:defRPr>
      </a:lvl2pPr>
      <a:lvl3pPr marL="828693" indent="-165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fr-FR" sz="1454" kern="1200" dirty="0">
          <a:solidFill>
            <a:schemeClr val="tx1"/>
          </a:solidFill>
          <a:latin typeface="Calibri" pitchFamily="34" charset="0"/>
          <a:ea typeface="+mn-ea"/>
          <a:cs typeface="Arial" pitchFamily="34" charset="0"/>
        </a:defRPr>
      </a:lvl3pPr>
      <a:lvl4pPr marL="1160169" indent="-165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fr-BE" sz="1454" kern="1200" dirty="0">
          <a:solidFill>
            <a:schemeClr val="tx1"/>
          </a:solidFill>
          <a:latin typeface="+mn-lt"/>
          <a:ea typeface="+mn-ea"/>
          <a:cs typeface="Arial" charset="0"/>
        </a:defRPr>
      </a:lvl4pPr>
      <a:lvl5pPr marL="1491647" indent="-165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fr-BE" kern="1200" dirty="0">
          <a:solidFill>
            <a:schemeClr val="tx1"/>
          </a:solidFill>
          <a:latin typeface="+mn-lt"/>
          <a:ea typeface="+mn-ea"/>
          <a:cs typeface="Arial" charset="0"/>
        </a:defRPr>
      </a:lvl5pPr>
      <a:lvl6pPr marL="1823124" indent="-165738" algn="l" defTabSz="662955" rtl="0" eaLnBrk="1" latinLnBrk="0" hangingPunct="1">
        <a:spcBef>
          <a:spcPct val="20000"/>
        </a:spcBef>
        <a:buFont typeface="Arial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6pPr>
      <a:lvl7pPr marL="2154601" indent="-165738" algn="l" defTabSz="662955" rtl="0" eaLnBrk="1" latinLnBrk="0" hangingPunct="1">
        <a:spcBef>
          <a:spcPct val="20000"/>
        </a:spcBef>
        <a:buFont typeface="Arial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7pPr>
      <a:lvl8pPr marL="2486078" indent="-165738" algn="l" defTabSz="662955" rtl="0" eaLnBrk="1" latinLnBrk="0" hangingPunct="1">
        <a:spcBef>
          <a:spcPct val="20000"/>
        </a:spcBef>
        <a:buFont typeface="Arial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8pPr>
      <a:lvl9pPr marL="2817555" indent="-165738" algn="l" defTabSz="662955" rtl="0" eaLnBrk="1" latinLnBrk="0" hangingPunct="1">
        <a:spcBef>
          <a:spcPct val="20000"/>
        </a:spcBef>
        <a:buFont typeface="Arial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1pPr>
      <a:lvl2pPr marL="331476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2pPr>
      <a:lvl3pPr marL="662955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3pPr>
      <a:lvl4pPr marL="994431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4pPr>
      <a:lvl5pPr marL="1325908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5pPr>
      <a:lvl6pPr marL="1657385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988862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20340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1816" algn="l" defTabSz="662955" rtl="0" eaLnBrk="1" latinLnBrk="0" hangingPunct="1"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F8DB9F9-D405-1185-AE94-534DF5FB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9075" y="6486905"/>
            <a:ext cx="2743200" cy="365125"/>
          </a:xfrm>
          <a:prstGeom prst="rect">
            <a:avLst/>
          </a:prstGeom>
        </p:spPr>
        <p:txBody>
          <a:bodyPr/>
          <a:lstStyle/>
          <a:p>
            <a:fld id="{A603F9FC-D208-408C-ADAA-16167BC0646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21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20.png"/><Relationship Id="rId12" Type="http://schemas.openxmlformats.org/officeDocument/2006/relationships/image" Target="../media/image27.png"/><Relationship Id="rId2" Type="http://schemas.microsoft.com/office/2007/relationships/media" Target="../media/media1.webm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mp"/><Relationship Id="rId3" Type="http://schemas.openxmlformats.org/officeDocument/2006/relationships/tags" Target="../tags/tag3.xml"/><Relationship Id="rId7" Type="http://schemas.openxmlformats.org/officeDocument/2006/relationships/image" Target="../media/image6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5.xml"/><Relationship Id="rId10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5ACF0E4-E1E6-432C-A5F9-936A5E2A539A}"/>
              </a:ext>
            </a:extLst>
          </p:cNvPr>
          <p:cNvSpPr txBox="1"/>
          <p:nvPr/>
        </p:nvSpPr>
        <p:spPr>
          <a:xfrm>
            <a:off x="1173729" y="1988777"/>
            <a:ext cx="9844539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4042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Hybrid Nanoparticle Aggregation on Optical Response, Heat Generation, and MRI Contrast </a:t>
            </a:r>
          </a:p>
          <a:p>
            <a:pPr algn="ctr">
              <a:defRPr/>
            </a:pPr>
            <a:endParaRPr kumimoji="0" lang="fr-BE" sz="3600" b="0" i="1" u="none" strike="noStrike" kern="1200" cap="none" spc="0" normalizeH="0" baseline="0" noProof="0" dirty="0">
              <a:ln>
                <a:noFill/>
              </a:ln>
              <a:solidFill>
                <a:srgbClr val="40429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0" i="1" u="sng" strike="noStrike" kern="1200" cap="none" spc="0" normalizeH="0" baseline="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Rousseau</a:t>
            </a:r>
            <a:r>
              <a:rPr kumimoji="0" lang="fr-BE" sz="2800" b="0" i="1" strike="noStrike" kern="1200" cap="none" spc="0" normalizeH="0" baseline="3000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fr-BE" sz="2800" b="0" i="1" u="none" strike="noStrike" kern="1200" cap="none" spc="0" normalizeH="0" baseline="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Q.L. Vuong</a:t>
            </a:r>
            <a:r>
              <a:rPr kumimoji="0" lang="fr-BE" sz="2800" b="0" i="1" u="none" kern="1200" cap="none" spc="0" normalizeH="0" baseline="3000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fr-BE" sz="2800" b="0" i="1" u="none" strike="noStrike" kern="1200" cap="none" spc="0" normalizeH="0" baseline="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Y. Gossuin</a:t>
            </a:r>
            <a:r>
              <a:rPr kumimoji="0" lang="fr-BE" sz="2800" b="0" i="1" u="none" strike="noStrike" kern="1200" cap="none" spc="0" normalizeH="0" baseline="3000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fr-BE" sz="2800" b="0" i="1" u="none" strike="noStrike" kern="1200" cap="none" spc="0" normalizeH="0" baseline="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B. Maes</a:t>
            </a:r>
            <a:r>
              <a:rPr kumimoji="0" lang="fr-BE" sz="2800" b="0" i="1" u="none" strike="noStrike" kern="1200" cap="none" spc="0" normalizeH="0" baseline="3000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fr-BE" sz="2800" b="0" i="1" u="none" strike="noStrike" kern="1200" cap="none" spc="0" normalizeH="0" baseline="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G. Rosolen</a:t>
            </a:r>
            <a:r>
              <a:rPr kumimoji="0" lang="fr-BE" sz="2800" b="0" i="1" u="none" strike="noStrike" kern="1200" cap="none" spc="0" normalizeH="0" baseline="30000" noProof="0" dirty="0">
                <a:ln>
                  <a:noFill/>
                </a:ln>
                <a:solidFill>
                  <a:srgbClr val="40429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2800" i="1" baseline="30000" dirty="0">
              <a:solidFill>
                <a:srgbClr val="4042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1400" i="1" dirty="0">
                <a:solidFill>
                  <a:srgbClr val="4042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Micro- and Nanophotonic Materials Group, Research Institute for Materials Science and Engineering, University of Mons</a:t>
            </a:r>
          </a:p>
          <a:p>
            <a:pPr algn="ctr">
              <a:spcAft>
                <a:spcPts val="1200"/>
              </a:spcAft>
            </a:pPr>
            <a:r>
              <a:rPr lang="en-US" sz="1400" i="1" dirty="0">
                <a:solidFill>
                  <a:srgbClr val="4042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Biomedical Physics Unit, University of Mons</a:t>
            </a:r>
            <a:endParaRPr kumimoji="0" lang="fr-BE" sz="2800" b="0" i="1" u="none" strike="noStrike" kern="1200" cap="none" spc="0" normalizeH="0" baseline="30000" noProof="0" dirty="0">
              <a:ln>
                <a:noFill/>
              </a:ln>
              <a:solidFill>
                <a:srgbClr val="40429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EC1DE4-FD63-7809-E549-7E9C98617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5225219"/>
            <a:ext cx="4313567" cy="1134083"/>
          </a:xfrm>
          <a:prstGeom prst="rect">
            <a:avLst/>
          </a:prstGeom>
        </p:spPr>
      </p:pic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1AA9FF6F-3AB2-F21F-E74E-F007CC26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1800" y="6591105"/>
            <a:ext cx="9220200" cy="276225"/>
          </a:xfrm>
        </p:spPr>
        <p:txBody>
          <a:bodyPr/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PHOTOPTICS 2025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Rousseau Cédric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F0A542AA-809C-1877-37F6-EE3E31F20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3" y="593191"/>
            <a:ext cx="2696680" cy="970170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97753FF-8278-FFFB-A327-27A75E7B0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39" y="358147"/>
            <a:ext cx="2395267" cy="12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3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BD17D8B-A306-9252-650F-E213054CC48A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Collective thermal effects lead to a significant increase in temperature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7176CF0-126E-5F30-76AE-E882AD9AB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561" y="914062"/>
            <a:ext cx="3575135" cy="47546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D247AA-0EDE-9558-642C-5246A6CE2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68" y="839419"/>
            <a:ext cx="3900049" cy="52254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0EE962B-5A9A-7B97-F462-27C083B06859}"/>
              </a:ext>
            </a:extLst>
          </p:cNvPr>
          <p:cNvSpPr txBox="1"/>
          <p:nvPr/>
        </p:nvSpPr>
        <p:spPr>
          <a:xfrm>
            <a:off x="30480" y="6064899"/>
            <a:ext cx="1213104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fr-FR" sz="2400" dirty="0">
                <a:ln w="0"/>
                <a:solidFill>
                  <a:srgbClr val="FF2B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Sufficient temperature elevation for photothermal therapy</a:t>
            </a:r>
            <a:endParaRPr lang="fr-BE" sz="2400" dirty="0">
              <a:ln w="0"/>
              <a:solidFill>
                <a:srgbClr val="FF2B2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53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2606F1-5081-489A-5388-FEB15F82B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68" y="1990724"/>
            <a:ext cx="2260882" cy="2014525"/>
          </a:xfrm>
          <a:prstGeom prst="rect">
            <a:avLst/>
          </a:prstGeom>
          <a:ln w="38100">
            <a:solidFill>
              <a:srgbClr val="00AB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5F0FDE-E690-EBA9-CEFA-A4DFC10D6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8423" y="1990724"/>
            <a:ext cx="2260883" cy="2019759"/>
          </a:xfrm>
          <a:prstGeom prst="rect">
            <a:avLst/>
          </a:prstGeom>
          <a:ln w="38100">
            <a:solidFill>
              <a:srgbClr val="00AB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D903DE-B5D1-2258-2C9D-B447BB05B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9" y="1990724"/>
            <a:ext cx="2260882" cy="2014525"/>
          </a:xfrm>
          <a:prstGeom prst="rect">
            <a:avLst/>
          </a:prstGeom>
          <a:ln w="38100">
            <a:solidFill>
              <a:srgbClr val="00AB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!!ZoneTexte 5">
            <a:extLst>
              <a:ext uri="{FF2B5EF4-FFF2-40B4-BE49-F238E27FC236}">
                <a16:creationId xmlns:a16="http://schemas.microsoft.com/office/drawing/2014/main" id="{259F28F9-AF36-DF3A-2B4C-70F21F595A3F}"/>
              </a:ext>
            </a:extLst>
          </p:cNvPr>
          <p:cNvSpPr txBox="1"/>
          <p:nvPr/>
        </p:nvSpPr>
        <p:spPr>
          <a:xfrm>
            <a:off x="-202697" y="1076104"/>
            <a:ext cx="403003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Sample without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magnetic field</a:t>
            </a:r>
            <a:endParaRPr lang="fr-BE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ZoneTexte 7">
                <a:extLst>
                  <a:ext uri="{FF2B5EF4-FFF2-40B4-BE49-F238E27FC236}">
                    <a16:creationId xmlns:a16="http://schemas.microsoft.com/office/drawing/2014/main" id="{A29272F2-9509-0A8D-6CFC-8A5A5E856FC8}"/>
                  </a:ext>
                </a:extLst>
              </p:cNvPr>
              <p:cNvSpPr txBox="1"/>
              <p:nvPr/>
            </p:nvSpPr>
            <p:spPr>
              <a:xfrm>
                <a:off x="3380424" y="1076104"/>
                <a:ext cx="2616879" cy="86699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/>
                  </a:rPr>
                  <a:t>C</a:t>
                </a:r>
                <a:r>
                  <a:rPr kumimoji="0" lang="en-US" sz="2400" b="0" i="0" u="none" strike="noStrike" kern="1200" cap="none" spc="0" normalizeH="0" baseline="0" noProof="0" dirty="0" err="1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onstant</a:t>
                </a: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magnetic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400" b="0" i="1" u="none" strike="noStrike" kern="1200" cap="none" spc="0" normalizeH="0" baseline="0" noProof="0">
                            <a:ln w="0"/>
                            <a:solidFill>
                              <a:srgbClr val="757575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 w="0"/>
                                <a:solidFill>
                                  <a:srgbClr val="757575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BE" sz="2400" b="0" i="0" u="none" strike="noStrike" kern="1200" cap="none" spc="0" normalizeH="0" baseline="0" noProof="0">
                                <a:ln w="0"/>
                                <a:solidFill>
                                  <a:srgbClr val="757575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fr-BE" sz="2400" b="0" i="0" u="none" strike="noStrike" kern="1200" cap="none" spc="0" normalizeH="0" baseline="0" noProof="0">
                                <a:ln w="0"/>
                                <a:solidFill>
                                  <a:srgbClr val="757575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fr-BE" sz="2400" b="0" i="0" u="none" strike="noStrike" kern="1200" cap="none" spc="0" normalizeH="0" baseline="0" noProof="0">
                            <a:ln w="0"/>
                            <a:solidFill>
                              <a:srgbClr val="757575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acc>
                  </m:oMath>
                </a14:m>
                <a:endParaRPr lang="fr-BE" sz="2400" dirty="0">
                  <a:ln w="0"/>
                  <a:solidFill>
                    <a:srgbClr val="75757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!!ZoneTexte 7">
                <a:extLst>
                  <a:ext uri="{FF2B5EF4-FFF2-40B4-BE49-F238E27FC236}">
                    <a16:creationId xmlns:a16="http://schemas.microsoft.com/office/drawing/2014/main" id="{A29272F2-9509-0A8D-6CFC-8A5A5E856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424" y="1076104"/>
                <a:ext cx="2616879" cy="866996"/>
              </a:xfrm>
              <a:prstGeom prst="rect">
                <a:avLst/>
              </a:prstGeom>
              <a:blipFill>
                <a:blip r:embed="rId7"/>
                <a:stretch>
                  <a:fillRect l="-2331" t="-6338" r="-4429" b="-1971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BC18072-BBB2-265D-B71E-ED31331EC20D}"/>
              </a:ext>
            </a:extLst>
          </p:cNvPr>
          <p:cNvSpPr/>
          <p:nvPr/>
        </p:nvSpPr>
        <p:spPr>
          <a:xfrm>
            <a:off x="3117242" y="2753904"/>
            <a:ext cx="266700" cy="488164"/>
          </a:xfrm>
          <a:prstGeom prst="rightArrow">
            <a:avLst/>
          </a:prstGeom>
          <a:solidFill>
            <a:srgbClr val="FB2221"/>
          </a:solidFill>
          <a:ln>
            <a:solidFill>
              <a:srgbClr val="FB22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ZoneTexte 8">
                <a:extLst>
                  <a:ext uri="{FF2B5EF4-FFF2-40B4-BE49-F238E27FC236}">
                    <a16:creationId xmlns:a16="http://schemas.microsoft.com/office/drawing/2014/main" id="{FE25EB62-0CE8-9600-F538-96F8D13B02B3}"/>
                  </a:ext>
                </a:extLst>
              </p:cNvPr>
              <p:cNvSpPr txBox="1"/>
              <p:nvPr/>
            </p:nvSpPr>
            <p:spPr>
              <a:xfrm>
                <a:off x="6199819" y="1076104"/>
                <a:ext cx="2731179" cy="89557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/>
                  </a:rPr>
                  <a:t>Oscillating</a:t>
                </a: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magnetic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75757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400" b="0" i="1" u="none" strike="noStrike" kern="1200" cap="none" spc="0" normalizeH="0" baseline="0" noProof="0">
                            <a:ln w="0"/>
                            <a:solidFill>
                              <a:srgbClr val="757575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 w="0"/>
                                <a:solidFill>
                                  <a:srgbClr val="757575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BE" sz="2400" b="0" i="0" u="none" strike="noStrike" kern="1200" cap="none" spc="0" normalizeH="0" baseline="0" noProof="0">
                                <a:ln w="0"/>
                                <a:solidFill>
                                  <a:srgbClr val="757575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fr-BE" sz="2400" b="0" i="0" u="none" strike="noStrike" kern="1200" cap="none" spc="0" normalizeH="0" baseline="0" noProof="0" smtClean="0">
                                <a:ln w="0"/>
                                <a:solidFill>
                                  <a:srgbClr val="757575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fr-BE" sz="2400" b="0" i="0" u="none" strike="noStrike" kern="1200" cap="none" spc="0" normalizeH="0" baseline="0" noProof="0">
                            <a:ln w="0"/>
                            <a:solidFill>
                              <a:srgbClr val="757575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acc>
                  </m:oMath>
                </a14:m>
                <a:endParaRPr lang="fr-BE" sz="2400" dirty="0">
                  <a:ln w="0"/>
                  <a:solidFill>
                    <a:srgbClr val="75757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!!ZoneTexte 8">
                <a:extLst>
                  <a:ext uri="{FF2B5EF4-FFF2-40B4-BE49-F238E27FC236}">
                    <a16:creationId xmlns:a16="http://schemas.microsoft.com/office/drawing/2014/main" id="{FE25EB62-0CE8-9600-F538-96F8D13B0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819" y="1076104"/>
                <a:ext cx="2731179" cy="895571"/>
              </a:xfrm>
              <a:prstGeom prst="rect">
                <a:avLst/>
              </a:prstGeom>
              <a:blipFill>
                <a:blip r:embed="rId8"/>
                <a:stretch>
                  <a:fillRect l="-3125" t="-6164" r="-5357" b="-1643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DFE9FD7-49E5-DD84-EE43-EA18F0377A1A}"/>
              </a:ext>
            </a:extLst>
          </p:cNvPr>
          <p:cNvSpPr/>
          <p:nvPr/>
        </p:nvSpPr>
        <p:spPr>
          <a:xfrm>
            <a:off x="6003372" y="2747751"/>
            <a:ext cx="266700" cy="488164"/>
          </a:xfrm>
          <a:prstGeom prst="rightArrow">
            <a:avLst/>
          </a:prstGeom>
          <a:solidFill>
            <a:srgbClr val="FB2221"/>
          </a:solidFill>
          <a:ln>
            <a:solidFill>
              <a:srgbClr val="FB22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Proton_spin_MRI.webm.480p.vp9">
            <a:hlinkClick r:id="" action="ppaction://media"/>
            <a:extLst>
              <a:ext uri="{FF2B5EF4-FFF2-40B4-BE49-F238E27FC236}">
                <a16:creationId xmlns:a16="http://schemas.microsoft.com/office/drawing/2014/main" id="{F0637010-0D67-F2DB-5135-4E6F37AB54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21"/>
                </p14:media>
              </p:ext>
            </p:extLst>
          </p:nvPr>
        </p:nvPicPr>
        <p:blipFill rotWithShape="1">
          <a:blip r:embed="rId9"/>
          <a:srcRect r="51680"/>
          <a:stretch>
            <a:fillRect/>
          </a:stretch>
        </p:blipFill>
        <p:spPr>
          <a:xfrm>
            <a:off x="9311512" y="1990724"/>
            <a:ext cx="2262878" cy="2019758"/>
          </a:xfrm>
          <a:prstGeom prst="rect">
            <a:avLst/>
          </a:prstGeom>
          <a:ln w="38100">
            <a:solidFill>
              <a:srgbClr val="00AB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40857E9-1F62-9C0D-16D1-EAD715098D10}"/>
              </a:ext>
            </a:extLst>
          </p:cNvPr>
          <p:cNvSpPr/>
          <p:nvPr/>
        </p:nvSpPr>
        <p:spPr>
          <a:xfrm>
            <a:off x="8876040" y="2756521"/>
            <a:ext cx="266700" cy="488164"/>
          </a:xfrm>
          <a:prstGeom prst="rightArrow">
            <a:avLst/>
          </a:prstGeom>
          <a:solidFill>
            <a:srgbClr val="FB2221"/>
          </a:solidFill>
          <a:ln>
            <a:solidFill>
              <a:srgbClr val="FB22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!!ZoneTexte 8">
            <a:extLst>
              <a:ext uri="{FF2B5EF4-FFF2-40B4-BE49-F238E27FC236}">
                <a16:creationId xmlns:a16="http://schemas.microsoft.com/office/drawing/2014/main" id="{2A703E44-F936-439F-9093-5D23A5F78283}"/>
              </a:ext>
            </a:extLst>
          </p:cNvPr>
          <p:cNvSpPr txBox="1"/>
          <p:nvPr/>
        </p:nvSpPr>
        <p:spPr>
          <a:xfrm>
            <a:off x="9127445" y="1076104"/>
            <a:ext cx="2731179" cy="89557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Relaxation</a:t>
            </a:r>
            <a:endParaRPr lang="fr-BE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1C4AE-6342-5EA7-41D6-0948FA210A86}"/>
              </a:ext>
            </a:extLst>
          </p:cNvPr>
          <p:cNvSpPr/>
          <p:nvPr/>
        </p:nvSpPr>
        <p:spPr>
          <a:xfrm>
            <a:off x="5261762" y="2545631"/>
            <a:ext cx="495272" cy="62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4C83174-A3EB-E4D2-7059-00A5FE36DD6F}"/>
              </a:ext>
            </a:extLst>
          </p:cNvPr>
          <p:cNvCxnSpPr>
            <a:cxnSpLocks/>
          </p:cNvCxnSpPr>
          <p:nvPr/>
        </p:nvCxnSpPr>
        <p:spPr>
          <a:xfrm flipV="1">
            <a:off x="5387710" y="2523659"/>
            <a:ext cx="0" cy="836906"/>
          </a:xfrm>
          <a:prstGeom prst="straightConnector1">
            <a:avLst/>
          </a:prstGeom>
          <a:ln w="76200">
            <a:solidFill>
              <a:srgbClr val="00AE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8C40234-32F2-9CED-A39C-05034071AA64}"/>
                  </a:ext>
                </a:extLst>
              </p:cNvPr>
              <p:cNvSpPr txBox="1"/>
              <p:nvPr/>
            </p:nvSpPr>
            <p:spPr>
              <a:xfrm>
                <a:off x="5440610" y="2384777"/>
                <a:ext cx="487551" cy="43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fr-B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AE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fr-B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AE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kumimoji="0" lang="fr-B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E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endParaRPr lang="fr-BE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8C40234-32F2-9CED-A39C-05034071A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10" y="2384777"/>
                <a:ext cx="487551" cy="4374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826F5B9-6E15-321D-4741-8610AE9F4D1C}"/>
                  </a:ext>
                </a:extLst>
              </p:cNvPr>
              <p:cNvSpPr txBox="1"/>
              <p:nvPr/>
            </p:nvSpPr>
            <p:spPr>
              <a:xfrm>
                <a:off x="3249877" y="4173804"/>
                <a:ext cx="294994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 err="1">
                    <a:ln w="0"/>
                    <a:solidFill>
                      <a:srgbClr val="00ABCC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Resulting</a:t>
                </a:r>
                <a:r>
                  <a:rPr lang="fr-FR" dirty="0">
                    <a:ln w="0"/>
                    <a:solidFill>
                      <a:srgbClr val="00ABCC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fr-FR" dirty="0" err="1">
                    <a:ln w="0"/>
                    <a:solidFill>
                      <a:srgbClr val="00ABCC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magnetization</a:t>
                </a:r>
                <a:r>
                  <a:rPr lang="fr-FR" dirty="0">
                    <a:ln w="0"/>
                    <a:solidFill>
                      <a:srgbClr val="00ABCC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n w="0"/>
                            <a:solidFill>
                              <a:srgbClr val="00ABCC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b="0" i="1" smtClean="0">
                            <a:ln w="0"/>
                            <a:solidFill>
                              <a:srgbClr val="00ABCC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endParaRPr lang="fr-BE" dirty="0">
                  <a:solidFill>
                    <a:srgbClr val="00ABCC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826F5B9-6E15-321D-4741-8610AE9F4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7" y="4173804"/>
                <a:ext cx="2949942" cy="402931"/>
              </a:xfrm>
              <a:prstGeom prst="rect">
                <a:avLst/>
              </a:prstGeom>
              <a:blipFill>
                <a:blip r:embed="rId11"/>
                <a:stretch>
                  <a:fillRect t="-1515" b="-3030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BEDC5946-2788-7E91-9192-328A9A5F42AF}"/>
              </a:ext>
            </a:extLst>
          </p:cNvPr>
          <p:cNvSpPr txBox="1"/>
          <p:nvPr/>
        </p:nvSpPr>
        <p:spPr>
          <a:xfrm>
            <a:off x="6283803" y="4207403"/>
            <a:ext cx="2616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 out of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equilibrium</a:t>
            </a:r>
            <a:endParaRPr lang="fr-BE" dirty="0">
              <a:ln w="0"/>
              <a:solidFill>
                <a:srgbClr val="00AB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41E6D36-3F54-F5F7-EC08-2B6734D496B1}"/>
              </a:ext>
            </a:extLst>
          </p:cNvPr>
          <p:cNvSpPr txBox="1"/>
          <p:nvPr/>
        </p:nvSpPr>
        <p:spPr>
          <a:xfrm>
            <a:off x="9077361" y="4213829"/>
            <a:ext cx="2731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Return to magnetization equilibrium</a:t>
            </a:r>
            <a:endParaRPr lang="fr-BE" dirty="0">
              <a:ln w="0"/>
              <a:solidFill>
                <a:srgbClr val="00AB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D08567-D04E-B90D-AE0B-1CAB57C55CF5}"/>
              </a:ext>
            </a:extLst>
          </p:cNvPr>
          <p:cNvSpPr txBox="1"/>
          <p:nvPr/>
        </p:nvSpPr>
        <p:spPr>
          <a:xfrm>
            <a:off x="262658" y="4213829"/>
            <a:ext cx="3099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Randomized</a:t>
            </a:r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magnetic</a:t>
            </a:r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moments</a:t>
            </a:r>
          </a:p>
        </p:txBody>
      </p:sp>
      <p:pic>
        <p:nvPicPr>
          <p:cNvPr id="22" name="Picture 6" descr="Irm Scanner Vectores, Ilustraciones y Gráficos - 123RF">
            <a:extLst>
              <a:ext uri="{FF2B5EF4-FFF2-40B4-BE49-F238E27FC236}">
                <a16:creationId xmlns:a16="http://schemas.microsoft.com/office/drawing/2014/main" id="{D4095FE5-B13C-9EAD-F4E6-8CA097B9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792" l="3111" r="96889">
                        <a14:foregroundMark x1="29958" y1="22179" x2="23778" y2="23028"/>
                        <a14:foregroundMark x1="57647" y1="18375" x2="57219" y2="18434"/>
                        <a14:foregroundMark x1="85778" y1="14511" x2="64256" y2="17467"/>
                        <a14:foregroundMark x1="23778" y1="23028" x2="12889" y2="65300"/>
                        <a14:foregroundMark x1="12889" y1="65300" x2="34000" y2="87066"/>
                        <a14:foregroundMark x1="34000" y1="87066" x2="74889" y2="93060"/>
                        <a14:foregroundMark x1="74889" y1="93060" x2="86222" y2="74448"/>
                        <a14:foregroundMark x1="86222" y1="74448" x2="87556" y2="70032"/>
                        <a14:foregroundMark x1="38808" y1="24463" x2="16444" y2="32808"/>
                        <a14:foregroundMark x1="16889" y1="10410" x2="12000" y2="63091"/>
                        <a14:foregroundMark x1="6222" y1="68770" x2="25111" y2="91167"/>
                        <a14:foregroundMark x1="7111" y1="92429" x2="75556" y2="94953"/>
                        <a14:foregroundMark x1="75556" y1="94953" x2="80222" y2="94006"/>
                        <a14:foregroundMark x1="84889" y1="94006" x2="96000" y2="78549"/>
                        <a14:foregroundMark x1="97556" y1="58991" x2="93556" y2="631"/>
                        <a14:foregroundMark x1="93556" y1="631" x2="4889" y2="5363"/>
                        <a14:foregroundMark x1="4889" y1="5363" x2="4667" y2="6940"/>
                        <a14:foregroundMark x1="6222" y1="6309" x2="5333" y2="67823"/>
                        <a14:foregroundMark x1="5111" y1="66246" x2="5556" y2="88013"/>
                        <a14:foregroundMark x1="4444" y1="87066" x2="3778" y2="1893"/>
                        <a14:foregroundMark x1="3778" y1="1893" x2="79333" y2="0"/>
                        <a14:foregroundMark x1="79333" y1="0" x2="86222" y2="0"/>
                        <a14:foregroundMark x1="97111" y1="4101" x2="97111" y2="88644"/>
                        <a14:foregroundMark x1="97111" y1="88644" x2="95111" y2="97792"/>
                        <a14:foregroundMark x1="3111" y1="93375" x2="4000" y2="1577"/>
                        <a14:foregroundMark x1="53204" y1="29764" x2="72028" y2="33899"/>
                        <a14:foregroundMark x1="60000" y1="17350" x2="32889" y2="35016"/>
                        <a14:foregroundMark x1="32889" y1="35016" x2="52444" y2="73817"/>
                        <a14:foregroundMark x1="52444" y1="73817" x2="75111" y2="70978"/>
                        <a14:foregroundMark x1="79778" y1="34069" x2="82222" y2="63091"/>
                        <a14:foregroundMark x1="82222" y1="15142" x2="75556" y2="66246"/>
                        <a14:foregroundMark x1="81111" y1="33123" x2="41778" y2="24606"/>
                        <a14:foregroundMark x1="20222" y1="17981" x2="79556" y2="22397"/>
                        <a14:foregroundMark x1="62000" y1="16719" x2="47556" y2="65300"/>
                        <a14:foregroundMark x1="47556" y1="65300" x2="47556" y2="67192"/>
                        <a14:foregroundMark x1="42222" y1="39432" x2="49111" y2="29968"/>
                        <a14:foregroundMark x1="47111" y1="33123" x2="34889" y2="42271"/>
                        <a14:foregroundMark x1="37333" y1="33754" x2="86444" y2="70347"/>
                        <a14:foregroundMark x1="82667" y1="66246" x2="64222" y2="63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9" y="5019859"/>
            <a:ext cx="2233491" cy="157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F1691A51-D9D8-6F5A-4AA8-4A6D9E634DD0}"/>
              </a:ext>
            </a:extLst>
          </p:cNvPr>
          <p:cNvSpPr/>
          <p:nvPr/>
        </p:nvSpPr>
        <p:spPr>
          <a:xfrm>
            <a:off x="3071901" y="5493615"/>
            <a:ext cx="1213884" cy="646331"/>
          </a:xfrm>
          <a:prstGeom prst="rightArrow">
            <a:avLst/>
          </a:prstGeom>
          <a:solidFill>
            <a:srgbClr val="00AB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BC4F30-1F17-D0E8-DE90-CDE2B6407275}"/>
              </a:ext>
            </a:extLst>
          </p:cNvPr>
          <p:cNvSpPr/>
          <p:nvPr/>
        </p:nvSpPr>
        <p:spPr>
          <a:xfrm>
            <a:off x="4636155" y="5276759"/>
            <a:ext cx="65401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2B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MRI imaging based on the relaxation</a:t>
            </a:r>
          </a:p>
          <a:p>
            <a:pPr algn="ctr"/>
            <a:r>
              <a:rPr lang="en-US" sz="3200" dirty="0">
                <a:ln w="0"/>
                <a:solidFill>
                  <a:srgbClr val="FF2B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 described by a relaxation rate)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B8DCD58-3B61-51BC-E1D0-C8EFB3CA0AE6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Nuclear magnetic resonance in 4 steps</a:t>
            </a:r>
          </a:p>
        </p:txBody>
      </p:sp>
    </p:spTree>
    <p:extLst>
      <p:ext uri="{BB962C8B-B14F-4D97-AF65-F5344CB8AC3E}">
        <p14:creationId xmlns:p14="http://schemas.microsoft.com/office/powerpoint/2010/main" val="20417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8" grpId="0" animBg="1"/>
      <p:bldP spid="9" grpId="0"/>
      <p:bldP spid="10" grpId="0" animBg="1"/>
      <p:bldP spid="12" grpId="0" animBg="1"/>
      <p:bldP spid="13" grpId="0"/>
      <p:bldP spid="15" grpId="0" animBg="1"/>
      <p:bldP spid="17" grpId="0"/>
      <p:bldP spid="18" grpId="0"/>
      <p:bldP spid="19" grpId="0"/>
      <p:bldP spid="20" grpId="0"/>
      <p:bldP spid="21" grpId="0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34A5F-C46E-1EC3-FB3A-3495DA2A5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5A00CC03-D274-C219-0428-86C7CDD685AD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Influence on relaxation: nanoparticle size and medium temperature</a:t>
            </a:r>
          </a:p>
        </p:txBody>
      </p:sp>
      <p:pic>
        <p:nvPicPr>
          <p:cNvPr id="18" name="Image 17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6892F1FD-DF15-05C8-A93B-152E5E720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2" y="2588827"/>
            <a:ext cx="5019347" cy="39480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5314384-7DE2-01D2-14F6-66CAC248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787" y="2364971"/>
            <a:ext cx="5019347" cy="40182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8C5778-2F95-3CC1-3460-6D15AF52C0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7925" r="7634" b="7962"/>
          <a:stretch/>
        </p:blipFill>
        <p:spPr>
          <a:xfrm>
            <a:off x="962416" y="1865059"/>
            <a:ext cx="176351" cy="173518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6E90C5-DEBF-18AF-EC15-C033BAF0B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7925" r="7634" b="7962"/>
          <a:stretch/>
        </p:blipFill>
        <p:spPr>
          <a:xfrm>
            <a:off x="1903595" y="1765932"/>
            <a:ext cx="277097" cy="272645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595A36-7C36-A220-F8E2-8D52883A0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7925" r="7634" b="7962"/>
          <a:stretch/>
        </p:blipFill>
        <p:spPr>
          <a:xfrm>
            <a:off x="2945520" y="1424239"/>
            <a:ext cx="624369" cy="614338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B5FC9C-7F1D-484A-E4BE-3BCEF08D6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7925" r="7634" b="7962"/>
          <a:stretch/>
        </p:blipFill>
        <p:spPr>
          <a:xfrm>
            <a:off x="4334717" y="1177865"/>
            <a:ext cx="874765" cy="860712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AEC089-AE50-6786-04A0-20F02FA47F96}"/>
              </a:ext>
            </a:extLst>
          </p:cNvPr>
          <p:cNvSpPr/>
          <p:nvPr/>
        </p:nvSpPr>
        <p:spPr>
          <a:xfrm>
            <a:off x="1956237" y="2181975"/>
            <a:ext cx="18154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2B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Increasing size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64CEE3B-9036-665B-0E26-452477445D0A}"/>
              </a:ext>
            </a:extLst>
          </p:cNvPr>
          <p:cNvCxnSpPr>
            <a:cxnSpLocks/>
          </p:cNvCxnSpPr>
          <p:nvPr/>
        </p:nvCxnSpPr>
        <p:spPr>
          <a:xfrm>
            <a:off x="1228434" y="2162857"/>
            <a:ext cx="32711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 35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1E3D1338-6876-F1E2-4DDB-A219ED9FE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10224537" y="959042"/>
            <a:ext cx="514324" cy="1298359"/>
          </a:xfrm>
          <a:prstGeom prst="rect">
            <a:avLst/>
          </a:prstGeom>
        </p:spPr>
      </p:pic>
      <p:pic>
        <p:nvPicPr>
          <p:cNvPr id="40" name="Image 39" descr="Une image contenant thermomètre&#10;&#10;Le contenu généré par l’IA peut être incorrect.">
            <a:extLst>
              <a:ext uri="{FF2B5EF4-FFF2-40B4-BE49-F238E27FC236}">
                <a16:creationId xmlns:a16="http://schemas.microsoft.com/office/drawing/2014/main" id="{9A3F4B07-C3F2-ED2F-EFE5-8A78A1552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98" y="910129"/>
            <a:ext cx="541730" cy="139618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1FBF7BD-E7CD-F613-14A9-1E8D4E0A2CED}"/>
              </a:ext>
            </a:extLst>
          </p:cNvPr>
          <p:cNvSpPr/>
          <p:nvPr/>
        </p:nvSpPr>
        <p:spPr>
          <a:xfrm>
            <a:off x="8452650" y="1302987"/>
            <a:ext cx="1761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2B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Medium </a:t>
            </a:r>
          </a:p>
          <a:p>
            <a:pPr algn="ctr"/>
            <a:r>
              <a:rPr lang="en-US" sz="2000" dirty="0">
                <a:ln w="0"/>
                <a:solidFill>
                  <a:srgbClr val="FF2B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temperature ↗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E44420B-0F01-79B7-192A-231FF5684152}"/>
              </a:ext>
            </a:extLst>
          </p:cNvPr>
          <p:cNvCxnSpPr>
            <a:cxnSpLocks/>
          </p:cNvCxnSpPr>
          <p:nvPr/>
        </p:nvCxnSpPr>
        <p:spPr>
          <a:xfrm flipV="1">
            <a:off x="8591933" y="2067286"/>
            <a:ext cx="1483200" cy="8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4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3C988FC-B4CC-8B0C-B60F-6C91DF9D2CE8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Calculation procedure of the relaxation maps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9029A0A-574F-6BBE-35D4-4A713E61B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14" y="1083157"/>
            <a:ext cx="3330023" cy="44617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32D9D9-F53F-25F3-AF4F-FBF3702EC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71" y="1058755"/>
            <a:ext cx="3293065" cy="4461732"/>
          </a:xfrm>
          <a:prstGeom prst="rect">
            <a:avLst/>
          </a:prstGeom>
        </p:spPr>
      </p:pic>
      <p:pic>
        <p:nvPicPr>
          <p:cNvPr id="14" name="Image 13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AB6C1A80-7108-AF02-5EF9-ED2F9E3DA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94" y="1676401"/>
            <a:ext cx="4101880" cy="32264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EDD9426-37B5-1AF8-F470-77729BA5199C}"/>
              </a:ext>
            </a:extLst>
          </p:cNvPr>
          <p:cNvSpPr txBox="1"/>
          <p:nvPr/>
        </p:nvSpPr>
        <p:spPr>
          <a:xfrm>
            <a:off x="505764" y="5576435"/>
            <a:ext cx="3099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Calculation of the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temperature</a:t>
            </a:r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elevation</a:t>
            </a:r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map</a:t>
            </a:r>
            <a:endParaRPr lang="fr-BE" dirty="0">
              <a:ln w="0"/>
              <a:solidFill>
                <a:srgbClr val="00AB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8DF8ED-4D3D-5FEC-9417-70F9BE29AF3A}"/>
              </a:ext>
            </a:extLst>
          </p:cNvPr>
          <p:cNvSpPr txBox="1"/>
          <p:nvPr/>
        </p:nvSpPr>
        <p:spPr>
          <a:xfrm>
            <a:off x="4349242" y="5576435"/>
            <a:ext cx="3099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Voxel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discretization</a:t>
            </a:r>
            <a:r>
              <a:rPr lang="fr-BE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procedure</a:t>
            </a:r>
            <a:endParaRPr lang="fr-BE" dirty="0">
              <a:ln w="0"/>
              <a:solidFill>
                <a:srgbClr val="00AB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CE4C71-D9E2-B847-D03E-9F196927C619}"/>
              </a:ext>
            </a:extLst>
          </p:cNvPr>
          <p:cNvSpPr txBox="1"/>
          <p:nvPr/>
        </p:nvSpPr>
        <p:spPr>
          <a:xfrm>
            <a:off x="8423373" y="5576435"/>
            <a:ext cx="3099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Choice of the relaxation model for each voxel</a:t>
            </a:r>
            <a:endParaRPr lang="fr-BE" dirty="0">
              <a:ln w="0"/>
              <a:solidFill>
                <a:srgbClr val="00AB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5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62BDB0D0-0FBB-503F-8B12-961B8039A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7" b="458"/>
          <a:stretch/>
        </p:blipFill>
        <p:spPr>
          <a:xfrm>
            <a:off x="639793" y="2198654"/>
            <a:ext cx="10912415" cy="4230137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1496BF6-51BD-FEBA-2C4D-A9B3DAA76FD4}"/>
              </a:ext>
            </a:extLst>
          </p:cNvPr>
          <p:cNvCxnSpPr/>
          <p:nvPr/>
        </p:nvCxnSpPr>
        <p:spPr>
          <a:xfrm>
            <a:off x="2202025" y="2553482"/>
            <a:ext cx="0" cy="3228391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F55AEAC9-4393-8B0B-DD1E-D47E5F26A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2017147" y="1072724"/>
            <a:ext cx="306173" cy="30424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58CBD7-9040-79D7-3B85-BA50FF28B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300288" y="760170"/>
            <a:ext cx="947580" cy="941609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2B7A41-9D26-224E-C962-9FC70E988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8803116" y="152409"/>
            <a:ext cx="1532684" cy="1523025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99EEF7D-3B94-1E58-3D59-5D0862D0B284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Relaxation maps due to laser illumination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9618FB-CA9A-4142-84C9-E02C8193EC67}"/>
              </a:ext>
            </a:extLst>
          </p:cNvPr>
          <p:cNvSpPr/>
          <p:nvPr/>
        </p:nvSpPr>
        <p:spPr>
          <a:xfrm>
            <a:off x="1074743" y="1675434"/>
            <a:ext cx="21909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20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10 nm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A07055-0F5E-6925-E8F8-3874903F2D35}"/>
              </a:ext>
            </a:extLst>
          </p:cNvPr>
          <p:cNvSpPr/>
          <p:nvPr/>
        </p:nvSpPr>
        <p:spPr>
          <a:xfrm>
            <a:off x="4678587" y="1675434"/>
            <a:ext cx="21909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95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10 nm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0994E1-C41A-85E6-C381-6A56182A27CE}"/>
              </a:ext>
            </a:extLst>
          </p:cNvPr>
          <p:cNvSpPr/>
          <p:nvPr/>
        </p:nvSpPr>
        <p:spPr>
          <a:xfrm>
            <a:off x="8342666" y="1675434"/>
            <a:ext cx="22999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150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10 nm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9F80B6-2B01-E3EE-75D9-16C745351F0F}"/>
              </a:ext>
            </a:extLst>
          </p:cNvPr>
          <p:cNvSpPr txBox="1"/>
          <p:nvPr/>
        </p:nvSpPr>
        <p:spPr>
          <a:xfrm>
            <a:off x="1500316" y="6343524"/>
            <a:ext cx="9191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 to 30% modification for a core radius around 20-25 nm !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2" descr="Images de Coupe – Téléchargement gratuit sur Freepik">
            <a:extLst>
              <a:ext uri="{FF2B5EF4-FFF2-40B4-BE49-F238E27FC236}">
                <a16:creationId xmlns:a16="http://schemas.microsoft.com/office/drawing/2014/main" id="{357054A5-BCFB-B4B5-CDF4-BC5736AD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75" y="840896"/>
            <a:ext cx="767900" cy="7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868186-E4CD-ED9D-6625-49783799F58D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different types of aggregation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9B32016-0DDB-7DAC-7DDD-E1654BDE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5" t="834" r="1299" b="44695"/>
          <a:stretch/>
        </p:blipFill>
        <p:spPr>
          <a:xfrm>
            <a:off x="1126733" y="1961031"/>
            <a:ext cx="4330461" cy="228007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1B862B-9FFA-9FBE-1C2F-1B2B02D61CEA}"/>
              </a:ext>
            </a:extLst>
          </p:cNvPr>
          <p:cNvSpPr txBox="1"/>
          <p:nvPr/>
        </p:nvSpPr>
        <p:spPr>
          <a:xfrm>
            <a:off x="1500316" y="4262288"/>
            <a:ext cx="3588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dirty="0"/>
              <a:t>Michael Levy et al., </a:t>
            </a:r>
            <a:r>
              <a:rPr lang="fr-BE" sz="1600" dirty="0" err="1"/>
              <a:t>Biomaterials</a:t>
            </a:r>
            <a:r>
              <a:rPr lang="fr-BE" sz="1600" dirty="0"/>
              <a:t> </a:t>
            </a:r>
            <a:r>
              <a:rPr lang="fr-BE" sz="1600" b="1" dirty="0">
                <a:solidFill>
                  <a:srgbClr val="000000"/>
                </a:solidFill>
                <a:latin typeface="Roboto" panose="02000000000000000000" pitchFamily="2" charset="0"/>
              </a:rPr>
              <a:t>2011</a:t>
            </a:r>
            <a:endParaRPr lang="fr-BE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DC94F1-E570-95F7-003B-6581F1030291}"/>
              </a:ext>
            </a:extLst>
          </p:cNvPr>
          <p:cNvSpPr txBox="1"/>
          <p:nvPr/>
        </p:nvSpPr>
        <p:spPr>
          <a:xfrm>
            <a:off x="7105819" y="4232478"/>
            <a:ext cx="3838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Jinxing</a:t>
            </a:r>
            <a:r>
              <a:rPr lang="fr-B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Chen</a:t>
            </a:r>
            <a:r>
              <a:rPr lang="fr-BE" dirty="0">
                <a:solidFill>
                  <a:srgbClr val="000000"/>
                </a:solidFill>
                <a:latin typeface="Roboto" panose="02000000000000000000" pitchFamily="2" charset="0"/>
              </a:rPr>
              <a:t> et al, </a:t>
            </a:r>
            <a:r>
              <a:rPr lang="fr-BE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ACS Nano</a:t>
            </a:r>
            <a:r>
              <a:rPr lang="fr-B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BE" b="1" dirty="0">
                <a:solidFill>
                  <a:srgbClr val="000000"/>
                </a:solidFill>
                <a:latin typeface="Roboto" panose="02000000000000000000" pitchFamily="2" charset="0"/>
              </a:rPr>
              <a:t>2022 </a:t>
            </a:r>
            <a:endParaRPr lang="fr-BE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D3F249-C069-A9BE-E4F6-8771B75F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27" y="1957605"/>
            <a:ext cx="4481340" cy="22869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A69C44-D19E-E468-E27F-D2909DB65786}"/>
              </a:ext>
            </a:extLst>
          </p:cNvPr>
          <p:cNvSpPr/>
          <p:nvPr/>
        </p:nvSpPr>
        <p:spPr>
          <a:xfrm>
            <a:off x="2117539" y="1414224"/>
            <a:ext cx="23488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2000" dirty="0">
                <a:solidFill>
                  <a:srgbClr val="FF0000"/>
                </a:solidFill>
              </a:rPr>
              <a:t>Natural </a:t>
            </a:r>
            <a:r>
              <a:rPr lang="fr-BE" sz="2000" dirty="0" err="1">
                <a:solidFill>
                  <a:srgbClr val="FF0000"/>
                </a:solidFill>
              </a:rPr>
              <a:t>aggregation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8FC32B-44D9-463C-767B-956FD8A0E2B0}"/>
              </a:ext>
            </a:extLst>
          </p:cNvPr>
          <p:cNvSpPr/>
          <p:nvPr/>
        </p:nvSpPr>
        <p:spPr>
          <a:xfrm>
            <a:off x="7616482" y="1414224"/>
            <a:ext cx="25671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2000" dirty="0" err="1">
                <a:solidFill>
                  <a:srgbClr val="FF0000"/>
                </a:solidFill>
              </a:rPr>
              <a:t>Designed</a:t>
            </a:r>
            <a:r>
              <a:rPr lang="fr-BE" sz="2000" dirty="0">
                <a:solidFill>
                  <a:srgbClr val="FF0000"/>
                </a:solidFill>
              </a:rPr>
              <a:t> </a:t>
            </a:r>
            <a:r>
              <a:rPr lang="fr-BE" sz="2000" dirty="0" err="1">
                <a:solidFill>
                  <a:srgbClr val="FF0000"/>
                </a:solidFill>
              </a:rPr>
              <a:t>aggregation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E241EC-E8CB-E02E-9134-2404A91CEB30}"/>
              </a:ext>
            </a:extLst>
          </p:cNvPr>
          <p:cNvSpPr txBox="1"/>
          <p:nvPr/>
        </p:nvSpPr>
        <p:spPr>
          <a:xfrm>
            <a:off x="1500316" y="5541267"/>
            <a:ext cx="9191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there an optimal degree of aggregation?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09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868186-E4CD-ED9D-6625-49783799F58D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Studied nanoshell clusters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D1666-0198-5F8E-D2C1-092C683FE2A2}"/>
              </a:ext>
            </a:extLst>
          </p:cNvPr>
          <p:cNvSpPr/>
          <p:nvPr/>
        </p:nvSpPr>
        <p:spPr>
          <a:xfrm>
            <a:off x="4782000" y="2115000"/>
            <a:ext cx="2628000" cy="2628000"/>
          </a:xfrm>
          <a:prstGeom prst="ellipse">
            <a:avLst/>
          </a:prstGeom>
          <a:noFill/>
          <a:ln w="38100" cap="flat" cmpd="sng" algn="ctr">
            <a:solidFill>
              <a:srgbClr val="D832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F8C33D-9153-C5DE-B3FE-AA6915CC1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921720" y="3197471"/>
            <a:ext cx="493037" cy="489930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C47367-5078-08CA-4FDE-5256927A1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473420" y="3296830"/>
            <a:ext cx="493037" cy="489930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74331F-5306-A37B-0A89-509D55315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643634" y="4077073"/>
            <a:ext cx="493037" cy="489930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9BAF34A-D1A1-CD3C-534A-615B2636D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438891" y="2451790"/>
            <a:ext cx="493037" cy="489930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1267374-5B2B-7F38-237F-A86B1CE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237308" y="4041054"/>
            <a:ext cx="493037" cy="489930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8BC0297-E688-E86A-5CD9-C7BFEDA42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869359" y="2236955"/>
            <a:ext cx="493037" cy="489930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698826F-9C4D-2B00-511F-21B21BEE6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079850" y="2639988"/>
            <a:ext cx="493037" cy="489930"/>
          </a:xfrm>
          <a:prstGeom prst="ellipse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EF72490-2EE5-7DF9-08D9-FBDC920CC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611135" y="2737246"/>
            <a:ext cx="493037" cy="489930"/>
          </a:xfrm>
          <a:prstGeom prst="ellipse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0966917-6EB7-BBC4-D63B-A0C730C9C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157413" y="2988507"/>
            <a:ext cx="493037" cy="489930"/>
          </a:xfrm>
          <a:prstGeom prst="ellipse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151B6A6-B3CB-F9A5-041A-371507316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746566" y="3558912"/>
            <a:ext cx="493037" cy="489930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716EF59-2BAC-7B8B-BA88-1FF6E0920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118098" y="3767701"/>
            <a:ext cx="493037" cy="489930"/>
          </a:xfrm>
          <a:prstGeom prst="ellipse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7F435C1-61D4-7AE2-D4BB-140F46F8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022859" y="3522980"/>
            <a:ext cx="493037" cy="489930"/>
          </a:xfrm>
          <a:prstGeom prst="ellipse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3051E8D-D196-709A-DE01-1BB34035B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742112" y="2952946"/>
            <a:ext cx="493037" cy="489930"/>
          </a:xfrm>
          <a:prstGeom prst="ellipse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176DB92-AAA8-BFEE-C5AA-993BAA934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366734" y="5380783"/>
            <a:ext cx="493037" cy="489930"/>
          </a:xfrm>
          <a:prstGeom prst="ellipse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8488B75-AD3C-F75A-4879-C792BDB2B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188153" y="5380783"/>
            <a:ext cx="493037" cy="489930"/>
          </a:xfrm>
          <a:prstGeom prst="ellipse">
            <a:avLst/>
          </a:prstGeom>
        </p:spPr>
      </p:pic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DC3CB6D-1B9A-1132-36A1-59A3DC4F658E}"/>
              </a:ext>
            </a:extLst>
          </p:cNvPr>
          <p:cNvCxnSpPr>
            <a:cxnSpLocks/>
          </p:cNvCxnSpPr>
          <p:nvPr/>
        </p:nvCxnSpPr>
        <p:spPr>
          <a:xfrm>
            <a:off x="5855555" y="5625748"/>
            <a:ext cx="3376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6BD19925-8D06-BB88-E8AE-B0E90AFB5DC2}"/>
              </a:ext>
            </a:extLst>
          </p:cNvPr>
          <p:cNvSpPr txBox="1"/>
          <p:nvPr/>
        </p:nvSpPr>
        <p:spPr>
          <a:xfrm>
            <a:off x="3407738" y="5888671"/>
            <a:ext cx="5230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81"/>
              </a:spcAft>
            </a:pPr>
            <a:r>
              <a:rPr lang="en-US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Minimum approach distance = 1 nm</a:t>
            </a:r>
            <a:endParaRPr lang="en-US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49DF672-4935-A871-C840-BC3E76CF3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8901862" y="396485"/>
            <a:ext cx="706038" cy="701590"/>
          </a:xfrm>
          <a:prstGeom prst="ellipse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FAA06AF8-EA83-AA28-679D-CF0EBA06194F}"/>
              </a:ext>
            </a:extLst>
          </p:cNvPr>
          <p:cNvSpPr/>
          <p:nvPr/>
        </p:nvSpPr>
        <p:spPr>
          <a:xfrm>
            <a:off x="9630476" y="454892"/>
            <a:ext cx="21909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20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10 nm</a:t>
            </a:r>
          </a:p>
        </p:txBody>
      </p:sp>
    </p:spTree>
    <p:extLst>
      <p:ext uri="{BB962C8B-B14F-4D97-AF65-F5344CB8AC3E}">
        <p14:creationId xmlns:p14="http://schemas.microsoft.com/office/powerpoint/2010/main" val="254116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80505-979E-9A41-1119-BFBC9A21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F26EBEAF-C48D-FDD0-82C7-3A624128EC06}"/>
              </a:ext>
            </a:extLst>
          </p:cNvPr>
          <p:cNvSpPr/>
          <p:nvPr/>
        </p:nvSpPr>
        <p:spPr>
          <a:xfrm>
            <a:off x="4116000" y="1449000"/>
            <a:ext cx="3960000" cy="3960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319637-9D94-B9FD-2355-2AA55994E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232542" y="3196131"/>
            <a:ext cx="493037" cy="489930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827C10D-84A8-4B5B-44A6-636A774E6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112823" y="3252179"/>
            <a:ext cx="493037" cy="489930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2AD133-4CE4-552B-F47E-FA3562B7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566392" y="4699010"/>
            <a:ext cx="493037" cy="489930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2E94BC-2C35-A763-5FF2-1E237D035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929882" y="1949070"/>
            <a:ext cx="493037" cy="489930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AA07784-764F-BC5E-D6B3-309246CB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561257" y="4595330"/>
            <a:ext cx="493037" cy="489930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7F832C7-6580-5EF8-52F3-978A55868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869359" y="1564097"/>
            <a:ext cx="493037" cy="489930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D375981-530E-05EA-E7BD-196C8D187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702747" y="2371237"/>
            <a:ext cx="493037" cy="489930"/>
          </a:xfrm>
          <a:prstGeom prst="ellipse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650C806-C552-7400-28A6-D7D2132E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626690" y="2577671"/>
            <a:ext cx="493037" cy="489930"/>
          </a:xfrm>
          <a:prstGeom prst="ellipse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B087C42-7575-085D-FAB6-4BDA1DB7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542876" y="2779588"/>
            <a:ext cx="493037" cy="489930"/>
          </a:xfrm>
          <a:prstGeom prst="ellipse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F6C108D-EBC0-05C1-DA49-BC16B8D44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7320206" y="3823037"/>
            <a:ext cx="493037" cy="489930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8DC6D15-403D-C1A3-F706-7424AB86B0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663421" y="4174035"/>
            <a:ext cx="493037" cy="489930"/>
          </a:xfrm>
          <a:prstGeom prst="ellipse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A0EE284-13B0-B6D8-3035-77E5536F2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206117" y="3893833"/>
            <a:ext cx="493037" cy="489930"/>
          </a:xfrm>
          <a:prstGeom prst="ellipse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AB546DC-15A1-6FEA-FECD-8E6680D5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7449151" y="2814785"/>
            <a:ext cx="493037" cy="489930"/>
          </a:xfrm>
          <a:prstGeom prst="ellipse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7F0501DC-BE6D-9AB0-6DD2-3BEF5A914F93}"/>
              </a:ext>
            </a:extLst>
          </p:cNvPr>
          <p:cNvSpPr txBox="1"/>
          <p:nvPr/>
        </p:nvSpPr>
        <p:spPr>
          <a:xfrm>
            <a:off x="1520193" y="5794391"/>
            <a:ext cx="9191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Adjustment of aggregation through cluster stretching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7E6644D-56A8-F5CA-7A2F-296A2A114690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Studied nanoshell clusters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1964109-3852-4AFD-F3E9-18F1E829A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8901862" y="396485"/>
            <a:ext cx="706038" cy="701590"/>
          </a:xfrm>
          <a:prstGeom prst="ellipse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60B6C52-68A9-1098-FCF8-0C918F372F83}"/>
              </a:ext>
            </a:extLst>
          </p:cNvPr>
          <p:cNvSpPr/>
          <p:nvPr/>
        </p:nvSpPr>
        <p:spPr>
          <a:xfrm>
            <a:off x="9630476" y="454892"/>
            <a:ext cx="21909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20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10 nm</a:t>
            </a:r>
          </a:p>
        </p:txBody>
      </p:sp>
    </p:spTree>
    <p:extLst>
      <p:ext uri="{BB962C8B-B14F-4D97-AF65-F5344CB8AC3E}">
        <p14:creationId xmlns:p14="http://schemas.microsoft.com/office/powerpoint/2010/main" val="1703084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34209-EF1D-3EE5-080C-3D06D4CC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DE5383C9-CD37-E3CD-51ED-6D6660A2A0B2}"/>
              </a:ext>
            </a:extLst>
          </p:cNvPr>
          <p:cNvSpPr/>
          <p:nvPr/>
        </p:nvSpPr>
        <p:spPr>
          <a:xfrm>
            <a:off x="4116000" y="1449000"/>
            <a:ext cx="3960000" cy="3960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BB07D5B-CF99-13CB-1676-530190E0E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232542" y="3196131"/>
            <a:ext cx="493037" cy="489930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C6D5A7-2F33-E48B-51DC-7A86E65F0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112823" y="3252179"/>
            <a:ext cx="493037" cy="489930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246B7C-CB76-2779-CCB7-9F6F69191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566392" y="4699010"/>
            <a:ext cx="493037" cy="489930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632D6E2-06B3-6FA7-742C-D037E7DF9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929882" y="1949070"/>
            <a:ext cx="493037" cy="489930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7CEC95-CB1D-4443-7225-3A8B911C2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561257" y="4595330"/>
            <a:ext cx="493037" cy="489930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7DA1BCA-2630-3B1A-646C-FAE699122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869359" y="1564097"/>
            <a:ext cx="493037" cy="489930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CC8252E-167F-BB60-E278-47A14ACFA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702747" y="2371237"/>
            <a:ext cx="493037" cy="489930"/>
          </a:xfrm>
          <a:prstGeom prst="ellipse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5356573-61B4-945B-19BE-5B495AA03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626690" y="2577671"/>
            <a:ext cx="493037" cy="489930"/>
          </a:xfrm>
          <a:prstGeom prst="ellipse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68D23BA-7657-87E6-B563-1E9FF0CE0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542876" y="2779588"/>
            <a:ext cx="493037" cy="489930"/>
          </a:xfrm>
          <a:prstGeom prst="ellipse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44B9799-12DF-D363-AF13-06D93D658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7320206" y="3823037"/>
            <a:ext cx="493037" cy="489930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E1F4FEC-86C3-502D-D8C1-FAD92DA9B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4663421" y="4174035"/>
            <a:ext cx="493037" cy="489930"/>
          </a:xfrm>
          <a:prstGeom prst="ellipse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C063BF2-5B27-ECB2-CEC1-B5EE28BE5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206117" y="3893833"/>
            <a:ext cx="493037" cy="489930"/>
          </a:xfrm>
          <a:prstGeom prst="ellipse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55C563-9FC9-2D8E-EB84-AEBEEDB7F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7449151" y="2814785"/>
            <a:ext cx="493037" cy="489930"/>
          </a:xfrm>
          <a:prstGeom prst="ellipse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B8B4319-F220-A76C-0C59-AC6558454BA9}"/>
              </a:ext>
            </a:extLst>
          </p:cNvPr>
          <p:cNvSpPr txBox="1"/>
          <p:nvPr/>
        </p:nvSpPr>
        <p:spPr>
          <a:xfrm>
            <a:off x="1520193" y="5794391"/>
            <a:ext cx="91913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Calculation of the average temperature rise on the surface of the cluster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94589BD-42F2-2FCA-AB76-109AB28E04F6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Studied nanoshell clusters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D07FC2F-724C-B5B4-B754-D8313D9A3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8901862" y="396485"/>
            <a:ext cx="706038" cy="701590"/>
          </a:xfrm>
          <a:prstGeom prst="ellipse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14889A5-755D-F79A-6870-FE047CE76B08}"/>
              </a:ext>
            </a:extLst>
          </p:cNvPr>
          <p:cNvSpPr/>
          <p:nvPr/>
        </p:nvSpPr>
        <p:spPr>
          <a:xfrm>
            <a:off x="9630476" y="454892"/>
            <a:ext cx="21909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98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20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 10 nm</a:t>
            </a:r>
          </a:p>
        </p:txBody>
      </p:sp>
      <p:pic>
        <p:nvPicPr>
          <p:cNvPr id="2" name="Image 1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6C23015C-ECBE-9CCF-34CA-86C1B368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2124740" y="1362110"/>
            <a:ext cx="514324" cy="1298359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0BD693B-D366-6EE1-6D2C-F62926419CDC}"/>
              </a:ext>
            </a:extLst>
          </p:cNvPr>
          <p:cNvCxnSpPr>
            <a:cxnSpLocks/>
            <a:stCxn id="2" idx="1"/>
            <a:endCxn id="8" idx="1"/>
          </p:cNvCxnSpPr>
          <p:nvPr/>
        </p:nvCxnSpPr>
        <p:spPr>
          <a:xfrm>
            <a:off x="2639064" y="2011290"/>
            <a:ext cx="2056865" cy="17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EF9DD224-7F76-C137-0700-3AA9B8B96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2154390" y="4232285"/>
            <a:ext cx="514324" cy="129835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7BADC08-3C37-93D1-AAC6-1FD169C5C779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2668714" y="4881465"/>
            <a:ext cx="2056865" cy="17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B3F48FA1-A3AE-CC89-D62B-99F9EE181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9452806" y="4303336"/>
            <a:ext cx="514324" cy="1298359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3838902-3128-712F-B64C-4BCE9F415F86}"/>
              </a:ext>
            </a:extLst>
          </p:cNvPr>
          <p:cNvCxnSpPr>
            <a:cxnSpLocks/>
          </p:cNvCxnSpPr>
          <p:nvPr/>
        </p:nvCxnSpPr>
        <p:spPr>
          <a:xfrm flipH="1">
            <a:off x="7396261" y="4952516"/>
            <a:ext cx="20130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D759FD7D-976F-94DE-89E8-3AB7EA68A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1535730" y="2853515"/>
            <a:ext cx="514324" cy="1298359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8997AB9-6772-EE9C-5BC3-A7CB1DC07729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2050054" y="3502695"/>
            <a:ext cx="2056865" cy="17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46F875C1-460B-5B94-9748-0FBA8810F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10141946" y="2853515"/>
            <a:ext cx="514324" cy="1298359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A548C9-0E6B-E270-6371-13EC8BABA9CC}"/>
              </a:ext>
            </a:extLst>
          </p:cNvPr>
          <p:cNvCxnSpPr>
            <a:cxnSpLocks/>
          </p:cNvCxnSpPr>
          <p:nvPr/>
        </p:nvCxnSpPr>
        <p:spPr>
          <a:xfrm flipH="1">
            <a:off x="8085401" y="3502695"/>
            <a:ext cx="20130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Une image contenant capture d’écran,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ACC49051-06D4-2A75-FF5A-70628224B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056" r="38474" b="21234"/>
          <a:stretch/>
        </p:blipFill>
        <p:spPr>
          <a:xfrm flipH="1">
            <a:off x="9572197" y="1366194"/>
            <a:ext cx="514324" cy="1298359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6D516D8-54E0-5ED5-6CB3-C677D62FC2EA}"/>
              </a:ext>
            </a:extLst>
          </p:cNvPr>
          <p:cNvCxnSpPr>
            <a:cxnSpLocks/>
          </p:cNvCxnSpPr>
          <p:nvPr/>
        </p:nvCxnSpPr>
        <p:spPr>
          <a:xfrm flipH="1">
            <a:off x="7515652" y="2015374"/>
            <a:ext cx="20130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375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CB2C8-6380-B9CA-FC6D-3026FDA4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3D494A99-CC59-7C99-0076-D632DCE4A307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Optimal volume fraction to achieve a maximum temperature increase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 descr="Une image contenant texte, capture d’écran, affichage, nombre&#10;&#10;Description générée automatiquement">
            <a:extLst>
              <a:ext uri="{FF2B5EF4-FFF2-40B4-BE49-F238E27FC236}">
                <a16:creationId xmlns:a16="http://schemas.microsoft.com/office/drawing/2014/main" id="{807FA508-8C75-76CC-D23E-4DCFCB3A2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2195510"/>
            <a:ext cx="3910373" cy="2908654"/>
          </a:xfrm>
          <a:prstGeom prst="rect">
            <a:avLst/>
          </a:prstGeom>
        </p:spPr>
      </p:pic>
      <p:pic>
        <p:nvPicPr>
          <p:cNvPr id="3" name="Image 2" descr="Une image contenant texte, capture d’écran, affichage, nombre&#10;&#10;Description générée automatiquement">
            <a:extLst>
              <a:ext uri="{FF2B5EF4-FFF2-40B4-BE49-F238E27FC236}">
                <a16:creationId xmlns:a16="http://schemas.microsoft.com/office/drawing/2014/main" id="{48104542-3674-4153-728A-2762C1290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12" y="2195510"/>
            <a:ext cx="3910375" cy="2908655"/>
          </a:xfrm>
          <a:prstGeom prst="rect">
            <a:avLst/>
          </a:prstGeom>
        </p:spPr>
      </p:pic>
      <p:pic>
        <p:nvPicPr>
          <p:cNvPr id="4" name="Image 3" descr="Une image contenant texte, capture d’écran, affichage, diagramme&#10;&#10;Description générée automatiquement">
            <a:extLst>
              <a:ext uri="{FF2B5EF4-FFF2-40B4-BE49-F238E27FC236}">
                <a16:creationId xmlns:a16="http://schemas.microsoft.com/office/drawing/2014/main" id="{3BA8A596-6207-B626-65F1-235F01456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93" y="2195510"/>
            <a:ext cx="3910374" cy="29518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859012-7EDF-8240-1E30-9ECE66C2E4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2397545" y="1352427"/>
            <a:ext cx="706038" cy="701590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7332E6-EB45-DB09-AA3C-A12891715801}"/>
              </a:ext>
            </a:extLst>
          </p:cNvPr>
          <p:cNvSpPr/>
          <p:nvPr/>
        </p:nvSpPr>
        <p:spPr>
          <a:xfrm>
            <a:off x="1332830" y="1349279"/>
            <a:ext cx="10647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572FF6-7871-E9D2-363B-A91709039A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661897" y="1349279"/>
            <a:ext cx="706038" cy="701590"/>
          </a:xfrm>
          <a:prstGeom prst="ellipse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CA4E51-D1CF-C8DB-C083-6BAC18F5F60D}"/>
              </a:ext>
            </a:extLst>
          </p:cNvPr>
          <p:cNvSpPr/>
          <p:nvPr/>
        </p:nvSpPr>
        <p:spPr>
          <a:xfrm>
            <a:off x="5323069" y="1346131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D1B236-7EDD-E47B-DB23-9D6AEB0F1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704810" y="1349279"/>
            <a:ext cx="706038" cy="701590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2E9C0C-22EE-31D5-E1CC-DA994B997EDB}"/>
              </a:ext>
            </a:extLst>
          </p:cNvPr>
          <p:cNvSpPr/>
          <p:nvPr/>
        </p:nvSpPr>
        <p:spPr>
          <a:xfrm>
            <a:off x="9365982" y="1346131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665E91-0D41-0518-B5D2-4D8A74F79B54}"/>
              </a:ext>
            </a:extLst>
          </p:cNvPr>
          <p:cNvSpPr/>
          <p:nvPr/>
        </p:nvSpPr>
        <p:spPr>
          <a:xfrm>
            <a:off x="2233428" y="4474904"/>
            <a:ext cx="1740310" cy="235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 descr="Une image contenant texte, capture d’écran, affichage, nombre&#10;&#10;Description générée automatiquement">
            <a:extLst>
              <a:ext uri="{FF2B5EF4-FFF2-40B4-BE49-F238E27FC236}">
                <a16:creationId xmlns:a16="http://schemas.microsoft.com/office/drawing/2014/main" id="{D3659FCD-287E-A6E7-E893-C11C525B2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7" t="65056" r="15734" b="29789"/>
          <a:stretch/>
        </p:blipFill>
        <p:spPr>
          <a:xfrm>
            <a:off x="3742604" y="4517917"/>
            <a:ext cx="209964" cy="1499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92E41-6B54-BD00-4803-4193D0FF5A55}"/>
              </a:ext>
            </a:extLst>
          </p:cNvPr>
          <p:cNvSpPr/>
          <p:nvPr/>
        </p:nvSpPr>
        <p:spPr>
          <a:xfrm>
            <a:off x="6096000" y="4457692"/>
            <a:ext cx="1855437" cy="235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BDC06E-D2C3-B37B-18F7-1291D555BAB5}"/>
              </a:ext>
            </a:extLst>
          </p:cNvPr>
          <p:cNvSpPr/>
          <p:nvPr/>
        </p:nvSpPr>
        <p:spPr>
          <a:xfrm>
            <a:off x="10069595" y="4483509"/>
            <a:ext cx="1855437" cy="235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ED1C76-9A52-0E1F-452C-8C06A9BF24F0}"/>
              </a:ext>
            </a:extLst>
          </p:cNvPr>
          <p:cNvSpPr txBox="1"/>
          <p:nvPr/>
        </p:nvSpPr>
        <p:spPr>
          <a:xfrm>
            <a:off x="1721048" y="5505573"/>
            <a:ext cx="91913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optimum position depends on the number </a:t>
            </a:r>
          </a:p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NPs in the cluster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319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rm Scanner Vectores, Ilustraciones y Gráficos - 123RF">
            <a:extLst>
              <a:ext uri="{FF2B5EF4-FFF2-40B4-BE49-F238E27FC236}">
                <a16:creationId xmlns:a16="http://schemas.microsoft.com/office/drawing/2014/main" id="{F9E5F997-F6F5-523D-6491-E68BD337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92" l="3111" r="96889">
                        <a14:foregroundMark x1="29958" y1="22179" x2="23778" y2="23028"/>
                        <a14:foregroundMark x1="57647" y1="18375" x2="57219" y2="18434"/>
                        <a14:foregroundMark x1="85778" y1="14511" x2="64256" y2="17467"/>
                        <a14:foregroundMark x1="23778" y1="23028" x2="12889" y2="65300"/>
                        <a14:foregroundMark x1="12889" y1="65300" x2="34000" y2="87066"/>
                        <a14:foregroundMark x1="34000" y1="87066" x2="74889" y2="93060"/>
                        <a14:foregroundMark x1="74889" y1="93060" x2="86222" y2="74448"/>
                        <a14:foregroundMark x1="86222" y1="74448" x2="87556" y2="70032"/>
                        <a14:foregroundMark x1="38808" y1="24463" x2="16444" y2="32808"/>
                        <a14:foregroundMark x1="16889" y1="10410" x2="12000" y2="63091"/>
                        <a14:foregroundMark x1="6222" y1="68770" x2="25111" y2="91167"/>
                        <a14:foregroundMark x1="7111" y1="92429" x2="75556" y2="94953"/>
                        <a14:foregroundMark x1="75556" y1="94953" x2="80222" y2="94006"/>
                        <a14:foregroundMark x1="84889" y1="94006" x2="96000" y2="78549"/>
                        <a14:foregroundMark x1="97556" y1="58991" x2="93556" y2="631"/>
                        <a14:foregroundMark x1="93556" y1="631" x2="4889" y2="5363"/>
                        <a14:foregroundMark x1="4889" y1="5363" x2="4667" y2="6940"/>
                        <a14:foregroundMark x1="6222" y1="6309" x2="5333" y2="67823"/>
                        <a14:foregroundMark x1="5111" y1="66246" x2="5556" y2="88013"/>
                        <a14:foregroundMark x1="4444" y1="87066" x2="3778" y2="1893"/>
                        <a14:foregroundMark x1="3778" y1="1893" x2="79333" y2="0"/>
                        <a14:foregroundMark x1="79333" y1="0" x2="86222" y2="0"/>
                        <a14:foregroundMark x1="97111" y1="4101" x2="97111" y2="88644"/>
                        <a14:foregroundMark x1="97111" y1="88644" x2="95111" y2="97792"/>
                        <a14:foregroundMark x1="3111" y1="93375" x2="4000" y2="1577"/>
                        <a14:foregroundMark x1="53204" y1="29764" x2="72028" y2="33899"/>
                        <a14:foregroundMark x1="60000" y1="17350" x2="32889" y2="35016"/>
                        <a14:foregroundMark x1="32889" y1="35016" x2="52444" y2="73817"/>
                        <a14:foregroundMark x1="52444" y1="73817" x2="75111" y2="70978"/>
                        <a14:foregroundMark x1="79778" y1="34069" x2="82222" y2="63091"/>
                        <a14:foregroundMark x1="82222" y1="15142" x2="75556" y2="66246"/>
                        <a14:foregroundMark x1="81111" y1="33123" x2="41778" y2="24606"/>
                        <a14:foregroundMark x1="20222" y1="17981" x2="79556" y2="22397"/>
                        <a14:foregroundMark x1="62000" y1="16719" x2="47556" y2="65300"/>
                        <a14:foregroundMark x1="47556" y1="65300" x2="47556" y2="67192"/>
                        <a14:foregroundMark x1="42222" y1="39432" x2="49111" y2="29968"/>
                        <a14:foregroundMark x1="47111" y1="33123" x2="34889" y2="42271"/>
                        <a14:foregroundMark x1="37333" y1="33754" x2="86444" y2="70347"/>
                        <a14:foregroundMark x1="82667" y1="66246" x2="64222" y2="63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59" y="1445458"/>
            <a:ext cx="2683612" cy="18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RM Rénale - IRM Lyon Nord - Reins">
            <a:extLst>
              <a:ext uri="{FF2B5EF4-FFF2-40B4-BE49-F238E27FC236}">
                <a16:creationId xmlns:a16="http://schemas.microsoft.com/office/drawing/2014/main" id="{9A0860FA-3898-EE8D-CFC8-788CE5F8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91" y="1305067"/>
            <a:ext cx="2248323" cy="21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9426AA-2AF4-D03C-EFB0-2362A3A68034}"/>
              </a:ext>
            </a:extLst>
          </p:cNvPr>
          <p:cNvSpPr/>
          <p:nvPr/>
        </p:nvSpPr>
        <p:spPr>
          <a:xfrm>
            <a:off x="291549" y="3719275"/>
            <a:ext cx="57790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2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Treatment</a:t>
            </a:r>
            <a:r>
              <a:rPr lang="fr-FR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phase: </a:t>
            </a:r>
            <a:r>
              <a:rPr lang="fr-FR" sz="2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Phototermal</a:t>
            </a:r>
            <a:r>
              <a:rPr lang="fr-FR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therapy</a:t>
            </a:r>
            <a:r>
              <a:rPr lang="fr-FR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(PTT)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1894AE-05BD-7F8D-52A7-B29737821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353" y="4497152"/>
            <a:ext cx="2255716" cy="1670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7B42D1-0345-97F7-968A-1783EEE5F471}"/>
              </a:ext>
            </a:extLst>
          </p:cNvPr>
          <p:cNvSpPr/>
          <p:nvPr/>
        </p:nvSpPr>
        <p:spPr>
          <a:xfrm rot="1342372">
            <a:off x="5864979" y="4395261"/>
            <a:ext cx="169211" cy="6958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05006-1408-8B1E-DE9E-216F5E9AC793}"/>
              </a:ext>
            </a:extLst>
          </p:cNvPr>
          <p:cNvSpPr/>
          <p:nvPr/>
        </p:nvSpPr>
        <p:spPr>
          <a:xfrm>
            <a:off x="291549" y="930966"/>
            <a:ext cx="72777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24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fr-FR" sz="2400" b="0" cap="none" spc="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iagnostic phase: </a:t>
            </a:r>
            <a:r>
              <a:rPr lang="fr-FR" sz="24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fr-FR" sz="2400" b="0" cap="none" spc="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agnetic </a:t>
            </a:r>
            <a:r>
              <a:rPr lang="fr-FR" sz="2400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fr-FR" sz="2400" b="0" cap="none" spc="0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esonance</a:t>
            </a:r>
            <a:r>
              <a:rPr lang="fr-FR" sz="2400" b="0" cap="none" spc="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fr-FR" sz="2400" b="0" cap="none" spc="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maging (MRI)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8009A06E-A05F-BC7C-7A39-3EFE973D6BA8}"/>
              </a:ext>
            </a:extLst>
          </p:cNvPr>
          <p:cNvSpPr/>
          <p:nvPr/>
        </p:nvSpPr>
        <p:spPr>
          <a:xfrm>
            <a:off x="3113943" y="2075172"/>
            <a:ext cx="1213884" cy="646331"/>
          </a:xfrm>
          <a:prstGeom prst="rightArrow">
            <a:avLst/>
          </a:prstGeom>
          <a:solidFill>
            <a:srgbClr val="00AB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E132F53-E838-0A21-D1EF-F7552E3BEE4E}"/>
              </a:ext>
            </a:extLst>
          </p:cNvPr>
          <p:cNvSpPr/>
          <p:nvPr/>
        </p:nvSpPr>
        <p:spPr>
          <a:xfrm>
            <a:off x="7337858" y="2073624"/>
            <a:ext cx="1213884" cy="646331"/>
          </a:xfrm>
          <a:prstGeom prst="rightArrow">
            <a:avLst/>
          </a:prstGeom>
          <a:solidFill>
            <a:srgbClr val="00AB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3AE7CCD9-E640-B972-EBE3-2579CB6884D3}"/>
              </a:ext>
            </a:extLst>
          </p:cNvPr>
          <p:cNvSpPr/>
          <p:nvPr/>
        </p:nvSpPr>
        <p:spPr>
          <a:xfrm>
            <a:off x="3113943" y="4898060"/>
            <a:ext cx="1213884" cy="6463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3B325700-3DBF-3482-527B-108C3E8000CC}"/>
              </a:ext>
            </a:extLst>
          </p:cNvPr>
          <p:cNvSpPr/>
          <p:nvPr/>
        </p:nvSpPr>
        <p:spPr>
          <a:xfrm>
            <a:off x="7337858" y="4896512"/>
            <a:ext cx="1213884" cy="6463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Image 14" descr="Une image contenant Équipement médical, aiguille, médical, seringue&#10;&#10;Description générée automatiquement">
            <a:extLst>
              <a:ext uri="{FF2B5EF4-FFF2-40B4-BE49-F238E27FC236}">
                <a16:creationId xmlns:a16="http://schemas.microsoft.com/office/drawing/2014/main" id="{0963509B-7F01-A5FB-D58F-9FC6C75BF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37" y="1570613"/>
            <a:ext cx="1062514" cy="1055320"/>
          </a:xfrm>
          <a:prstGeom prst="rect">
            <a:avLst/>
          </a:prstGeom>
        </p:spPr>
      </p:pic>
      <p:pic>
        <p:nvPicPr>
          <p:cNvPr id="16" name="Image 15" descr="Une image contenant Équipement médical, aiguille, médical, seringue&#10;&#10;Description générée automatiquement">
            <a:extLst>
              <a:ext uri="{FF2B5EF4-FFF2-40B4-BE49-F238E27FC236}">
                <a16:creationId xmlns:a16="http://schemas.microsoft.com/office/drawing/2014/main" id="{477DAF7E-19F9-E126-BFBE-97EE8554D75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37" y="4441669"/>
            <a:ext cx="1062514" cy="10553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289002-1A9F-60EE-AF7D-DBA9D559D82D}"/>
              </a:ext>
            </a:extLst>
          </p:cNvPr>
          <p:cNvSpPr/>
          <p:nvPr/>
        </p:nvSpPr>
        <p:spPr>
          <a:xfrm>
            <a:off x="534339" y="2625933"/>
            <a:ext cx="21334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Contrast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agents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6952EC-DA7F-DF8F-97C2-EBE97D63DB5F}"/>
              </a:ext>
            </a:extLst>
          </p:cNvPr>
          <p:cNvSpPr/>
          <p:nvPr/>
        </p:nvSpPr>
        <p:spPr>
          <a:xfrm>
            <a:off x="118823" y="5599067"/>
            <a:ext cx="29625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Photothermal</a:t>
            </a:r>
            <a:r>
              <a:rPr lang="fr-FR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agents</a:t>
            </a:r>
          </a:p>
        </p:txBody>
      </p:sp>
      <p:pic>
        <p:nvPicPr>
          <p:cNvPr id="19" name="Picture 18" descr="How your cells can die: The good, the bad, and the leaky - Scope">
            <a:extLst>
              <a:ext uri="{FF2B5EF4-FFF2-40B4-BE49-F238E27FC236}">
                <a16:creationId xmlns:a16="http://schemas.microsoft.com/office/drawing/2014/main" id="{50DA6BC4-B5BB-91AD-7B63-D11372EE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31" y="4015245"/>
            <a:ext cx="2255716" cy="21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FC77923-CFCF-4423-7D66-12AB727CCBE2}"/>
              </a:ext>
            </a:extLst>
          </p:cNvPr>
          <p:cNvSpPr/>
          <p:nvPr/>
        </p:nvSpPr>
        <p:spPr>
          <a:xfrm>
            <a:off x="6160255" y="4210836"/>
            <a:ext cx="15316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22225">
                  <a:noFill/>
                  <a:prstDash val="solid"/>
                </a:ln>
                <a:solidFill>
                  <a:srgbClr val="FF2B23"/>
                </a:solidFill>
              </a:rPr>
              <a:t>NIR Laser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7487F5D-C570-E835-C24D-42D36B2939BD}"/>
              </a:ext>
            </a:extLst>
          </p:cNvPr>
          <p:cNvSpPr txBox="1"/>
          <p:nvPr/>
        </p:nvSpPr>
        <p:spPr>
          <a:xfrm>
            <a:off x="291549" y="321075"/>
            <a:ext cx="430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research context?</a:t>
            </a:r>
            <a:endParaRPr lang="fr-BE" sz="2400" b="1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7" grpId="0"/>
      <p:bldP spid="1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92ED4A-A181-2FD4-3AEB-760F592B642D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Optimal volume fraction to achieve a maximum temperature increase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3FA642-F49C-3E7A-4354-2FB8439B4356}"/>
              </a:ext>
            </a:extLst>
          </p:cNvPr>
          <p:cNvSpPr/>
          <p:nvPr/>
        </p:nvSpPr>
        <p:spPr>
          <a:xfrm>
            <a:off x="6486525" y="4705342"/>
            <a:ext cx="1866900" cy="285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 descr="Une image contenant texte, lign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F5D7F21E-15C6-50D5-9E4B-1E618E965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60" y="1220636"/>
            <a:ext cx="5882279" cy="441672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DA4ADFC-9E36-F240-86D5-EE99025A428D}"/>
              </a:ext>
            </a:extLst>
          </p:cNvPr>
          <p:cNvSpPr txBox="1"/>
          <p:nvPr/>
        </p:nvSpPr>
        <p:spPr>
          <a:xfrm>
            <a:off x="1520193" y="5794391"/>
            <a:ext cx="91913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Possibility of deriving a law to calculate the optimal radius of a cluster of N particles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790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CF7F6-D724-0236-AE0B-A84CB6FD8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52354A7-4CE4-DEF4-4507-CFC5EC39F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32" y="2265182"/>
            <a:ext cx="4916692" cy="38372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56DF63-F41F-314C-04B3-AA4C6A2458A5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Cluster solution: mean optical and thermal response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!!ZoneTexte 5">
            <a:extLst>
              <a:ext uri="{FF2B5EF4-FFF2-40B4-BE49-F238E27FC236}">
                <a16:creationId xmlns:a16="http://schemas.microsoft.com/office/drawing/2014/main" id="{B7303A45-A5F7-DA0D-34C9-9850C12D1842}"/>
              </a:ext>
            </a:extLst>
          </p:cNvPr>
          <p:cNvSpPr txBox="1"/>
          <p:nvPr/>
        </p:nvSpPr>
        <p:spPr>
          <a:xfrm>
            <a:off x="-202697" y="1076104"/>
            <a:ext cx="403003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5" name="geom1">
            <a:extLst>
              <a:ext uri="{FF2B5EF4-FFF2-40B4-BE49-F238E27FC236}">
                <a16:creationId xmlns:a16="http://schemas.microsoft.com/office/drawing/2014/main" id="{DC99A24E-C77E-AFC7-B7B4-4C1E189E74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r="27130"/>
          <a:stretch/>
        </p:blipFill>
        <p:spPr>
          <a:xfrm rot="15715192">
            <a:off x="5175208" y="892713"/>
            <a:ext cx="1085084" cy="1193557"/>
          </a:xfrm>
          <a:prstGeom prst="rect">
            <a:avLst/>
          </a:prstGeom>
        </p:spPr>
      </p:pic>
      <p:pic>
        <p:nvPicPr>
          <p:cNvPr id="28" name="geom1">
            <a:extLst>
              <a:ext uri="{FF2B5EF4-FFF2-40B4-BE49-F238E27FC236}">
                <a16:creationId xmlns:a16="http://schemas.microsoft.com/office/drawing/2014/main" id="{E1758B1D-679B-3F72-DAE2-FFF13E47CA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r="27130"/>
          <a:stretch/>
        </p:blipFill>
        <p:spPr>
          <a:xfrm rot="7392692">
            <a:off x="6651571" y="892713"/>
            <a:ext cx="1085084" cy="1193557"/>
          </a:xfrm>
          <a:prstGeom prst="rect">
            <a:avLst/>
          </a:prstGeom>
        </p:spPr>
      </p:pic>
      <p:pic>
        <p:nvPicPr>
          <p:cNvPr id="29" name="geom1">
            <a:extLst>
              <a:ext uri="{FF2B5EF4-FFF2-40B4-BE49-F238E27FC236}">
                <a16:creationId xmlns:a16="http://schemas.microsoft.com/office/drawing/2014/main" id="{FEF49498-9FB7-FFE9-D364-BA7DE6B82A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r="27130"/>
          <a:stretch/>
        </p:blipFill>
        <p:spPr>
          <a:xfrm rot="11551651">
            <a:off x="8127934" y="864017"/>
            <a:ext cx="1085084" cy="11935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C4A602F-2320-17EE-A461-EBFEC7503A86}"/>
              </a:ext>
            </a:extLst>
          </p:cNvPr>
          <p:cNvSpPr/>
          <p:nvPr/>
        </p:nvSpPr>
        <p:spPr>
          <a:xfrm>
            <a:off x="6178452" y="95296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814C10-C85F-F30D-60ED-2C8276142935}"/>
              </a:ext>
            </a:extLst>
          </p:cNvPr>
          <p:cNvSpPr/>
          <p:nvPr/>
        </p:nvSpPr>
        <p:spPr>
          <a:xfrm>
            <a:off x="7646468" y="94674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D1E713-835F-ED80-EF5A-0944EF5EB60E}"/>
              </a:ext>
            </a:extLst>
          </p:cNvPr>
          <p:cNvSpPr/>
          <p:nvPr/>
        </p:nvSpPr>
        <p:spPr>
          <a:xfrm>
            <a:off x="9114484" y="946742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+…</a:t>
            </a:r>
          </a:p>
        </p:txBody>
      </p:sp>
      <p:pic>
        <p:nvPicPr>
          <p:cNvPr id="2" name="geom1">
            <a:extLst>
              <a:ext uri="{FF2B5EF4-FFF2-40B4-BE49-F238E27FC236}">
                <a16:creationId xmlns:a16="http://schemas.microsoft.com/office/drawing/2014/main" id="{0E2A28B5-FA85-9D63-594C-03C1391D45D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r="27130"/>
          <a:stretch/>
        </p:blipFill>
        <p:spPr>
          <a:xfrm rot="2489998">
            <a:off x="3629422" y="892713"/>
            <a:ext cx="1085084" cy="11935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BAD386-DA2F-7505-E778-EA65127E693D}"/>
              </a:ext>
            </a:extLst>
          </p:cNvPr>
          <p:cNvSpPr/>
          <p:nvPr/>
        </p:nvSpPr>
        <p:spPr>
          <a:xfrm>
            <a:off x="4632666" y="95296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pic>
        <p:nvPicPr>
          <p:cNvPr id="5" name="geom1">
            <a:extLst>
              <a:ext uri="{FF2B5EF4-FFF2-40B4-BE49-F238E27FC236}">
                <a16:creationId xmlns:a16="http://schemas.microsoft.com/office/drawing/2014/main" id="{CA6E2C9C-C96A-109E-130D-691BAD0501B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r="27130"/>
          <a:stretch/>
        </p:blipFill>
        <p:spPr>
          <a:xfrm rot="19633429">
            <a:off x="2083636" y="864017"/>
            <a:ext cx="1085084" cy="11935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14EED2-8E3A-2EB5-0365-DA3F8DE7DA7C}"/>
              </a:ext>
            </a:extLst>
          </p:cNvPr>
          <p:cNvSpPr/>
          <p:nvPr/>
        </p:nvSpPr>
        <p:spPr>
          <a:xfrm>
            <a:off x="3086880" y="92426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433A2C-3431-2D4D-95ED-D0CE946FAF31}"/>
              </a:ext>
            </a:extLst>
          </p:cNvPr>
          <p:cNvSpPr txBox="1"/>
          <p:nvPr/>
        </p:nvSpPr>
        <p:spPr>
          <a:xfrm>
            <a:off x="1279928" y="1960805"/>
            <a:ext cx="3468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DC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Biological window</a:t>
            </a:r>
            <a:endParaRPr lang="fr-BE" sz="2800" dirty="0">
              <a:solidFill>
                <a:srgbClr val="FFDC73"/>
              </a:solidFill>
            </a:endParaRPr>
          </a:p>
        </p:txBody>
      </p:sp>
      <p:pic>
        <p:nvPicPr>
          <p:cNvPr id="20" name="Image 19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150A4A2D-34F2-2B8A-9825-ED47FBFFE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/>
          <a:stretch/>
        </p:blipFill>
        <p:spPr>
          <a:xfrm>
            <a:off x="5878946" y="2452950"/>
            <a:ext cx="5153935" cy="369876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4D8975C-4BA6-B8D0-9D74-E7EE8F7EE6D2}"/>
              </a:ext>
            </a:extLst>
          </p:cNvPr>
          <p:cNvSpPr txBox="1"/>
          <p:nvPr/>
        </p:nvSpPr>
        <p:spPr>
          <a:xfrm>
            <a:off x="7460978" y="3247998"/>
            <a:ext cx="3307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Link </a:t>
            </a:r>
            <a:r>
              <a:rPr lang="fr-BE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</a:t>
            </a:r>
            <a:r>
              <a:rPr lang="fr-BE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average</a:t>
            </a:r>
            <a:r>
              <a:rPr lang="fr-BE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absorption cross-section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E21B30-CF22-D359-A130-EF98AD3367D7}"/>
              </a:ext>
            </a:extLst>
          </p:cNvPr>
          <p:cNvSpPr txBox="1"/>
          <p:nvPr/>
        </p:nvSpPr>
        <p:spPr>
          <a:xfrm>
            <a:off x="1064896" y="6149303"/>
            <a:ext cx="10062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Possibility to use the collective model for cluster solutions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DECBB9-6483-35CC-B9A5-C70EB5D50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64896" y="4632993"/>
            <a:ext cx="706038" cy="701590"/>
          </a:xfrm>
          <a:prstGeom prst="ellipse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539E9B-4F48-423E-D280-EA2BA42B0E74}"/>
              </a:ext>
            </a:extLst>
          </p:cNvPr>
          <p:cNvSpPr/>
          <p:nvPr/>
        </p:nvSpPr>
        <p:spPr>
          <a:xfrm>
            <a:off x="891652" y="4020033"/>
            <a:ext cx="10647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x</a:t>
            </a:r>
          </a:p>
        </p:txBody>
      </p:sp>
    </p:spTree>
    <p:extLst>
      <p:ext uri="{BB962C8B-B14F-4D97-AF65-F5344CB8AC3E}">
        <p14:creationId xmlns:p14="http://schemas.microsoft.com/office/powerpoint/2010/main" val="26599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" grpId="0"/>
      <p:bldP spid="6" grpId="0"/>
      <p:bldP spid="16" grpId="0"/>
      <p:bldP spid="21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capture d’écran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0D96B554-F01B-6040-6705-819264BE4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/>
          <a:stretch/>
        </p:blipFill>
        <p:spPr>
          <a:xfrm>
            <a:off x="259529" y="1769854"/>
            <a:ext cx="3473450" cy="4457700"/>
          </a:xfrm>
          <a:prstGeom prst="rect">
            <a:avLst/>
          </a:prstGeom>
        </p:spPr>
      </p:pic>
      <p:pic>
        <p:nvPicPr>
          <p:cNvPr id="8" name="Image 7" descr="Une image contenant texte, capture d’écran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E65812EC-AC82-84AF-FF62-925B3B21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/>
          <a:stretch/>
        </p:blipFill>
        <p:spPr>
          <a:xfrm>
            <a:off x="8420100" y="1769852"/>
            <a:ext cx="3473451" cy="4457701"/>
          </a:xfrm>
          <a:prstGeom prst="rect">
            <a:avLst/>
          </a:prstGeom>
        </p:spPr>
      </p:pic>
      <p:pic>
        <p:nvPicPr>
          <p:cNvPr id="9" name="Image 8" descr="Une image contenant texte, capture d’écran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B3B2A2A7-4C64-43F3-ED8F-822D647DF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/>
          <a:stretch/>
        </p:blipFill>
        <p:spPr>
          <a:xfrm>
            <a:off x="4339814" y="1769854"/>
            <a:ext cx="3473450" cy="4457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4FC807-3E49-C7CF-0CD2-B8023FE89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898323" y="926907"/>
            <a:ext cx="706038" cy="70159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6D06CA-A56A-B515-1C17-5A4CC09A5316}"/>
              </a:ext>
            </a:extLst>
          </p:cNvPr>
          <p:cNvSpPr/>
          <p:nvPr/>
        </p:nvSpPr>
        <p:spPr>
          <a:xfrm>
            <a:off x="833608" y="923759"/>
            <a:ext cx="10647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CD5743-D808-19D2-CFDC-5890712B7B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162675" y="923759"/>
            <a:ext cx="706038" cy="701590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C790F-1011-1F92-DB6A-C8122CFB8E8B}"/>
              </a:ext>
            </a:extLst>
          </p:cNvPr>
          <p:cNvSpPr/>
          <p:nvPr/>
        </p:nvSpPr>
        <p:spPr>
          <a:xfrm>
            <a:off x="4823847" y="920611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7C89EE-B2F9-0DF3-109E-338BD346D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205588" y="923759"/>
            <a:ext cx="706038" cy="70159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EB60B9-10AB-8184-9BA2-015F9B6BD649}"/>
              </a:ext>
            </a:extLst>
          </p:cNvPr>
          <p:cNvSpPr/>
          <p:nvPr/>
        </p:nvSpPr>
        <p:spPr>
          <a:xfrm>
            <a:off x="8866760" y="920611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728453-F4EB-054B-3AE0-51B8C6D862A7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Tracking the separation of clusters by MRI?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8B03B6-B08D-D2E5-7B4A-5535408108FD}"/>
              </a:ext>
            </a:extLst>
          </p:cNvPr>
          <p:cNvSpPr txBox="1"/>
          <p:nvPr/>
        </p:nvSpPr>
        <p:spPr>
          <a:xfrm>
            <a:off x="1150208" y="6191124"/>
            <a:ext cx="9891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Ambiant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relaxation rate ≈ laser focus relaxation rate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32F95C9-83A4-4139-05F7-E0EDDCF59FCC}"/>
              </a:ext>
            </a:extLst>
          </p:cNvPr>
          <p:cNvCxnSpPr>
            <a:cxnSpLocks/>
          </p:cNvCxnSpPr>
          <p:nvPr/>
        </p:nvCxnSpPr>
        <p:spPr>
          <a:xfrm>
            <a:off x="1763487" y="2001520"/>
            <a:ext cx="0" cy="3538586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4D4A721-9DCD-137E-99E7-A24A20009872}"/>
              </a:ext>
            </a:extLst>
          </p:cNvPr>
          <p:cNvCxnSpPr>
            <a:cxnSpLocks/>
          </p:cNvCxnSpPr>
          <p:nvPr/>
        </p:nvCxnSpPr>
        <p:spPr>
          <a:xfrm>
            <a:off x="5807167" y="2001520"/>
            <a:ext cx="0" cy="3538586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12166DC-91B4-E460-290A-1BA69B149B92}"/>
              </a:ext>
            </a:extLst>
          </p:cNvPr>
          <p:cNvCxnSpPr>
            <a:cxnSpLocks/>
          </p:cNvCxnSpPr>
          <p:nvPr/>
        </p:nvCxnSpPr>
        <p:spPr>
          <a:xfrm>
            <a:off x="9891487" y="2001520"/>
            <a:ext cx="0" cy="3538586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E6E7E-BDB5-8681-C02A-ED57CE9EC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capture d’écran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37F4180F-DD26-BBEC-A5CA-C2069AC98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/>
          <a:stretch/>
        </p:blipFill>
        <p:spPr>
          <a:xfrm>
            <a:off x="259529" y="1769854"/>
            <a:ext cx="3473450" cy="4457700"/>
          </a:xfrm>
          <a:prstGeom prst="rect">
            <a:avLst/>
          </a:prstGeom>
        </p:spPr>
      </p:pic>
      <p:pic>
        <p:nvPicPr>
          <p:cNvPr id="8" name="Image 7" descr="Une image contenant texte, capture d’écran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ADB0274C-59AD-13C6-8360-65805562B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/>
          <a:stretch/>
        </p:blipFill>
        <p:spPr>
          <a:xfrm>
            <a:off x="8420100" y="1769852"/>
            <a:ext cx="3473451" cy="4457701"/>
          </a:xfrm>
          <a:prstGeom prst="rect">
            <a:avLst/>
          </a:prstGeom>
        </p:spPr>
      </p:pic>
      <p:pic>
        <p:nvPicPr>
          <p:cNvPr id="9" name="Image 8" descr="Une image contenant texte, capture d’écran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C47F91C8-F650-8C71-D415-C04747628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/>
          <a:stretch/>
        </p:blipFill>
        <p:spPr>
          <a:xfrm>
            <a:off x="4339814" y="1769854"/>
            <a:ext cx="3473450" cy="4457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C5EC7E-C543-F3C4-B54D-EAABFBE05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898323" y="926907"/>
            <a:ext cx="706038" cy="70159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E39576-0415-AC7E-8467-F2C8436D7615}"/>
              </a:ext>
            </a:extLst>
          </p:cNvPr>
          <p:cNvSpPr/>
          <p:nvPr/>
        </p:nvSpPr>
        <p:spPr>
          <a:xfrm>
            <a:off x="833608" y="923759"/>
            <a:ext cx="10647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6160A7D-C038-12D4-73EE-7505EBD9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162675" y="923759"/>
            <a:ext cx="706038" cy="701590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F80958-7372-CA9D-4783-179AAE3C3263}"/>
              </a:ext>
            </a:extLst>
          </p:cNvPr>
          <p:cNvSpPr/>
          <p:nvPr/>
        </p:nvSpPr>
        <p:spPr>
          <a:xfrm>
            <a:off x="4823847" y="920611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4E9FAEE-9D03-3D14-4233-4E88A5665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205588" y="923759"/>
            <a:ext cx="706038" cy="70159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37C224-E986-FACB-9004-5E743CE92930}"/>
              </a:ext>
            </a:extLst>
          </p:cNvPr>
          <p:cNvSpPr/>
          <p:nvPr/>
        </p:nvSpPr>
        <p:spPr>
          <a:xfrm>
            <a:off x="8866760" y="920611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  <a:r>
              <a:rPr lang="fr-FR" sz="4000" b="0" cap="none" spc="0" dirty="0">
                <a:ln w="0"/>
                <a:solidFill>
                  <a:srgbClr val="A2A4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83D514F-5F06-6D60-A25D-71ABE209C19A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Tracking the separation of clusters by MRI?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DB870CB-B2C2-354A-DBB6-552192F00376}"/>
              </a:ext>
            </a:extLst>
          </p:cNvPr>
          <p:cNvSpPr txBox="1"/>
          <p:nvPr/>
        </p:nvSpPr>
        <p:spPr>
          <a:xfrm>
            <a:off x="1150208" y="6191124"/>
            <a:ext cx="9891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 to 50% modification when dividing the number of NPs by 10!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C1465-406B-3017-F14B-5F9FB15623F4}"/>
              </a:ext>
            </a:extLst>
          </p:cNvPr>
          <p:cNvSpPr/>
          <p:nvPr/>
        </p:nvSpPr>
        <p:spPr>
          <a:xfrm>
            <a:off x="956046" y="4287085"/>
            <a:ext cx="1709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fr-FR" sz="4000" b="0" cap="none" spc="0" baseline="-25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fr-FR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= 80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437BA-AD29-31CB-F580-79D6FBB3B661}"/>
              </a:ext>
            </a:extLst>
          </p:cNvPr>
          <p:cNvSpPr/>
          <p:nvPr/>
        </p:nvSpPr>
        <p:spPr>
          <a:xfrm>
            <a:off x="4974018" y="4286842"/>
            <a:ext cx="1709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fr-FR" sz="4000" b="0" cap="none" spc="0" baseline="-25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fr-FR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= 64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FF96B7-4BC2-4489-4135-CEE814238911}"/>
              </a:ext>
            </a:extLst>
          </p:cNvPr>
          <p:cNvSpPr/>
          <p:nvPr/>
        </p:nvSpPr>
        <p:spPr>
          <a:xfrm>
            <a:off x="9072831" y="4286842"/>
            <a:ext cx="1709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fr-FR" sz="4000" b="0" cap="none" spc="0" baseline="-25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fr-FR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= 35</a:t>
            </a:r>
          </a:p>
        </p:txBody>
      </p:sp>
    </p:spTree>
    <p:extLst>
      <p:ext uri="{BB962C8B-B14F-4D97-AF65-F5344CB8AC3E}">
        <p14:creationId xmlns:p14="http://schemas.microsoft.com/office/powerpoint/2010/main" val="15425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60024D-3298-EFAF-68F2-F4C032024983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400" b="1" baseline="-250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9F782C-56F8-87A6-DB35-67BD75CA7484}"/>
              </a:ext>
            </a:extLst>
          </p:cNvPr>
          <p:cNvSpPr txBox="1"/>
          <p:nvPr/>
        </p:nvSpPr>
        <p:spPr>
          <a:xfrm>
            <a:off x="4338346" y="3199072"/>
            <a:ext cx="3172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Optimal Ns geometry </a:t>
            </a:r>
          </a:p>
          <a:p>
            <a:pPr algn="ctr"/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20-25 nm radius core</a:t>
            </a:r>
          </a:p>
          <a:p>
            <a:pPr algn="ctr"/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nm thickness shell</a:t>
            </a:r>
            <a:endParaRPr lang="fr-BE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EA7AF6-51B6-F0D3-4466-BF9F5B49183E}"/>
              </a:ext>
            </a:extLst>
          </p:cNvPr>
          <p:cNvSpPr txBox="1"/>
          <p:nvPr/>
        </p:nvSpPr>
        <p:spPr>
          <a:xfrm>
            <a:off x="7690299" y="1162287"/>
            <a:ext cx="4280113" cy="12992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Highlighting the potential for tracking cluster separation by MRI</a:t>
            </a:r>
            <a:endParaRPr lang="fr-BE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C3366C-8F9D-F6CD-D64B-B2B5E6652372}"/>
              </a:ext>
            </a:extLst>
          </p:cNvPr>
          <p:cNvSpPr txBox="1"/>
          <p:nvPr/>
        </p:nvSpPr>
        <p:spPr>
          <a:xfrm>
            <a:off x="441644" y="1156968"/>
            <a:ext cx="31724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Framework for mapping changes in R</a:t>
            </a:r>
            <a:r>
              <a:rPr lang="en-US" sz="2400" baseline="-250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due to phototherapy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 Ns</a:t>
            </a:r>
            <a:endParaRPr lang="fr-BE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8803B74-DC29-264D-EB33-30031033486D}"/>
              </a:ext>
            </a:extLst>
          </p:cNvPr>
          <p:cNvSpPr txBox="1"/>
          <p:nvPr/>
        </p:nvSpPr>
        <p:spPr>
          <a:xfrm>
            <a:off x="291548" y="4972029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en-US" sz="2400" b="1" baseline="-25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FF6A57-E6F6-7134-08DC-8D168A4C698C}"/>
              </a:ext>
            </a:extLst>
          </p:cNvPr>
          <p:cNvSpPr txBox="1"/>
          <p:nvPr/>
        </p:nvSpPr>
        <p:spPr>
          <a:xfrm>
            <a:off x="534955" y="5507562"/>
            <a:ext cx="12089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Adaptation of the framework to handle regions with different concentration levels</a:t>
            </a:r>
            <a:endParaRPr lang="fr-BE" sz="2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D79E56-C02D-F303-362A-72BD63AFCAC6}"/>
              </a:ext>
            </a:extLst>
          </p:cNvPr>
          <p:cNvSpPr txBox="1"/>
          <p:nvPr/>
        </p:nvSpPr>
        <p:spPr>
          <a:xfrm>
            <a:off x="534954" y="6042893"/>
            <a:ext cx="12089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Consider a high scattering medium to mimic human tissues</a:t>
            </a:r>
            <a:endParaRPr lang="fr-BE" sz="2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858532B-5A7A-D297-AA7A-3F6C45731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5158732" y="1097588"/>
            <a:ext cx="1531637" cy="1521986"/>
          </a:xfrm>
          <a:prstGeom prst="ellipse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8B4DAB1-24EE-25F7-EFA8-A833F26C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517" y="2811550"/>
            <a:ext cx="1912662" cy="18904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1580965-C5BB-EB8B-B81C-BCD19CBE0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097" y="2936524"/>
            <a:ext cx="1136204" cy="113360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116CE99-29FF-8C5E-6FC1-DDCCFFC7A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922330" y="3301350"/>
            <a:ext cx="188145" cy="186959"/>
          </a:xfrm>
          <a:prstGeom prst="ellipse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E0BC6D6-A272-5823-F906-8DC1BF85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1324545" y="3503329"/>
            <a:ext cx="188145" cy="186959"/>
          </a:xfrm>
          <a:prstGeom prst="ellipse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AD20B95-D223-8A24-E7E8-B768F1B01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514126" y="3562935"/>
            <a:ext cx="188145" cy="186959"/>
          </a:xfrm>
          <a:prstGeom prst="ellipse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156E95B-2FB5-FB05-8C7D-B2C3BD27D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702270" y="4192856"/>
            <a:ext cx="188145" cy="186959"/>
          </a:xfrm>
          <a:prstGeom prst="ellipse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4893E29-4E7D-3D7B-293C-ACD086DE3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1070257" y="3980218"/>
            <a:ext cx="188145" cy="186959"/>
          </a:xfrm>
          <a:prstGeom prst="ellipse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2ED1BA34-B2DC-82DC-7705-B084D2655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0514125" y="2963501"/>
            <a:ext cx="188145" cy="186959"/>
          </a:xfrm>
          <a:prstGeom prst="ellipse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6590AF0-BDD4-9C63-1998-908CF2BA4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1646497" y="3871514"/>
            <a:ext cx="188145" cy="186959"/>
          </a:xfrm>
          <a:prstGeom prst="ellipse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0D67EB6F-61D9-A695-B6FD-4FAADB386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1070258" y="2751499"/>
            <a:ext cx="188145" cy="186959"/>
          </a:xfrm>
          <a:prstGeom prst="ellipse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54A8741-15EA-09AA-9A39-3C91D615F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1582289" y="2977319"/>
            <a:ext cx="188145" cy="186959"/>
          </a:xfrm>
          <a:prstGeom prst="ellipse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4462575-A487-909A-E329-6CABA99912A2}"/>
              </a:ext>
            </a:extLst>
          </p:cNvPr>
          <p:cNvSpPr/>
          <p:nvPr/>
        </p:nvSpPr>
        <p:spPr>
          <a:xfrm>
            <a:off x="9357239" y="3041664"/>
            <a:ext cx="970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8759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rm Scanner Vectores, Ilustraciones y Gráficos - 123RF">
            <a:extLst>
              <a:ext uri="{FF2B5EF4-FFF2-40B4-BE49-F238E27FC236}">
                <a16:creationId xmlns:a16="http://schemas.microsoft.com/office/drawing/2014/main" id="{6F576F7E-19A0-1EAB-7599-FD70492C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92" l="3111" r="96889">
                        <a14:foregroundMark x1="29958" y1="22179" x2="23778" y2="23028"/>
                        <a14:foregroundMark x1="57647" y1="18375" x2="57219" y2="18434"/>
                        <a14:foregroundMark x1="85778" y1="14511" x2="64256" y2="17467"/>
                        <a14:foregroundMark x1="23778" y1="23028" x2="12889" y2="65300"/>
                        <a14:foregroundMark x1="12889" y1="65300" x2="34000" y2="87066"/>
                        <a14:foregroundMark x1="34000" y1="87066" x2="74889" y2="93060"/>
                        <a14:foregroundMark x1="74889" y1="93060" x2="86222" y2="74448"/>
                        <a14:foregroundMark x1="86222" y1="74448" x2="87556" y2="70032"/>
                        <a14:foregroundMark x1="38808" y1="24463" x2="16444" y2="32808"/>
                        <a14:foregroundMark x1="16889" y1="10410" x2="12000" y2="63091"/>
                        <a14:foregroundMark x1="6222" y1="68770" x2="25111" y2="91167"/>
                        <a14:foregroundMark x1="7111" y1="92429" x2="75556" y2="94953"/>
                        <a14:foregroundMark x1="75556" y1="94953" x2="80222" y2="94006"/>
                        <a14:foregroundMark x1="84889" y1="94006" x2="96000" y2="78549"/>
                        <a14:foregroundMark x1="97556" y1="58991" x2="93556" y2="631"/>
                        <a14:foregroundMark x1="93556" y1="631" x2="4889" y2="5363"/>
                        <a14:foregroundMark x1="4889" y1="5363" x2="4667" y2="6940"/>
                        <a14:foregroundMark x1="6222" y1="6309" x2="5333" y2="67823"/>
                        <a14:foregroundMark x1="5111" y1="66246" x2="5556" y2="88013"/>
                        <a14:foregroundMark x1="4444" y1="87066" x2="3778" y2="1893"/>
                        <a14:foregroundMark x1="3778" y1="1893" x2="79333" y2="0"/>
                        <a14:foregroundMark x1="79333" y1="0" x2="86222" y2="0"/>
                        <a14:foregroundMark x1="97111" y1="4101" x2="97111" y2="88644"/>
                        <a14:foregroundMark x1="97111" y1="88644" x2="95111" y2="97792"/>
                        <a14:foregroundMark x1="3111" y1="93375" x2="4000" y2="1577"/>
                        <a14:foregroundMark x1="53204" y1="29764" x2="72028" y2="33899"/>
                        <a14:foregroundMark x1="60000" y1="17350" x2="32889" y2="35016"/>
                        <a14:foregroundMark x1="32889" y1="35016" x2="52444" y2="73817"/>
                        <a14:foregroundMark x1="52444" y1="73817" x2="75111" y2="70978"/>
                        <a14:foregroundMark x1="79778" y1="34069" x2="82222" y2="63091"/>
                        <a14:foregroundMark x1="82222" y1="15142" x2="75556" y2="66246"/>
                        <a14:foregroundMark x1="81111" y1="33123" x2="41778" y2="24606"/>
                        <a14:foregroundMark x1="20222" y1="17981" x2="79556" y2="22397"/>
                        <a14:foregroundMark x1="62000" y1="16719" x2="47556" y2="65300"/>
                        <a14:foregroundMark x1="47556" y1="65300" x2="47556" y2="67192"/>
                        <a14:foregroundMark x1="42222" y1="39432" x2="49111" y2="29968"/>
                        <a14:foregroundMark x1="47111" y1="33123" x2="34889" y2="42271"/>
                        <a14:foregroundMark x1="37333" y1="33754" x2="86444" y2="70347"/>
                        <a14:foregroundMark x1="82667" y1="66246" x2="64222" y2="63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59" y="1402326"/>
            <a:ext cx="2683612" cy="18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rm Scanner Vectores, Ilustraciones y Gráficos - 123RF">
            <a:extLst>
              <a:ext uri="{FF2B5EF4-FFF2-40B4-BE49-F238E27FC236}">
                <a16:creationId xmlns:a16="http://schemas.microsoft.com/office/drawing/2014/main" id="{35AA32DB-0484-360B-ACC0-F900F1E0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92" l="3111" r="96889">
                        <a14:foregroundMark x1="29958" y1="22179" x2="23778" y2="23028"/>
                        <a14:foregroundMark x1="57647" y1="18375" x2="57219" y2="18434"/>
                        <a14:foregroundMark x1="85778" y1="14511" x2="64256" y2="17467"/>
                        <a14:foregroundMark x1="23778" y1="23028" x2="12889" y2="65300"/>
                        <a14:foregroundMark x1="12889" y1="65300" x2="34000" y2="87066"/>
                        <a14:foregroundMark x1="34000" y1="87066" x2="74889" y2="93060"/>
                        <a14:foregroundMark x1="74889" y1="93060" x2="86222" y2="74448"/>
                        <a14:foregroundMark x1="86222" y1="74448" x2="87556" y2="70032"/>
                        <a14:foregroundMark x1="38808" y1="24463" x2="16444" y2="32808"/>
                        <a14:foregroundMark x1="16889" y1="10410" x2="12000" y2="63091"/>
                        <a14:foregroundMark x1="6222" y1="68770" x2="25111" y2="91167"/>
                        <a14:foregroundMark x1="7111" y1="92429" x2="75556" y2="94953"/>
                        <a14:foregroundMark x1="75556" y1="94953" x2="80222" y2="94006"/>
                        <a14:foregroundMark x1="84889" y1="94006" x2="96000" y2="78549"/>
                        <a14:foregroundMark x1="97556" y1="58991" x2="93556" y2="631"/>
                        <a14:foregroundMark x1="93556" y1="631" x2="4889" y2="5363"/>
                        <a14:foregroundMark x1="4889" y1="5363" x2="4667" y2="6940"/>
                        <a14:foregroundMark x1="6222" y1="6309" x2="5333" y2="67823"/>
                        <a14:foregroundMark x1="5111" y1="66246" x2="5556" y2="88013"/>
                        <a14:foregroundMark x1="4444" y1="87066" x2="3778" y2="1893"/>
                        <a14:foregroundMark x1="3778" y1="1893" x2="79333" y2="0"/>
                        <a14:foregroundMark x1="79333" y1="0" x2="86222" y2="0"/>
                        <a14:foregroundMark x1="97111" y1="4101" x2="97111" y2="88644"/>
                        <a14:foregroundMark x1="97111" y1="88644" x2="95111" y2="97792"/>
                        <a14:foregroundMark x1="3111" y1="93375" x2="4000" y2="1577"/>
                        <a14:foregroundMark x1="53204" y1="29764" x2="72028" y2="33899"/>
                        <a14:foregroundMark x1="60000" y1="17350" x2="32889" y2="35016"/>
                        <a14:foregroundMark x1="32889" y1="35016" x2="52444" y2="73817"/>
                        <a14:foregroundMark x1="52444" y1="73817" x2="75111" y2="70978"/>
                        <a14:foregroundMark x1="79778" y1="34069" x2="82222" y2="63091"/>
                        <a14:foregroundMark x1="82222" y1="15142" x2="75556" y2="66246"/>
                        <a14:foregroundMark x1="81111" y1="33123" x2="41778" y2="24606"/>
                        <a14:foregroundMark x1="20222" y1="17981" x2="79556" y2="22397"/>
                        <a14:foregroundMark x1="62000" y1="16719" x2="47556" y2="65300"/>
                        <a14:foregroundMark x1="47556" y1="65300" x2="47556" y2="67192"/>
                        <a14:foregroundMark x1="42222" y1="39432" x2="49111" y2="29968"/>
                        <a14:foregroundMark x1="47111" y1="33123" x2="34889" y2="42271"/>
                        <a14:foregroundMark x1="37333" y1="33754" x2="86444" y2="70347"/>
                        <a14:foregroundMark x1="82667" y1="66246" x2="64222" y2="63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51" y="1402326"/>
            <a:ext cx="2683612" cy="18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533B47-F49B-3E62-6634-79A98A2B9338}"/>
              </a:ext>
            </a:extLst>
          </p:cNvPr>
          <p:cNvSpPr/>
          <p:nvPr/>
        </p:nvSpPr>
        <p:spPr>
          <a:xfrm rot="1342372">
            <a:off x="5616772" y="1674910"/>
            <a:ext cx="169211" cy="6958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2" descr="IRM Rénale - IRM Lyon Nord - Reins">
            <a:extLst>
              <a:ext uri="{FF2B5EF4-FFF2-40B4-BE49-F238E27FC236}">
                <a16:creationId xmlns:a16="http://schemas.microsoft.com/office/drawing/2014/main" id="{6DB3CF0E-ECD2-3081-1974-BCEFF828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91" y="1261935"/>
            <a:ext cx="2248323" cy="21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FF2473-03EA-E50C-E171-6CA01165E96E}"/>
              </a:ext>
            </a:extLst>
          </p:cNvPr>
          <p:cNvSpPr/>
          <p:nvPr/>
        </p:nvSpPr>
        <p:spPr>
          <a:xfrm>
            <a:off x="291549" y="887834"/>
            <a:ext cx="44972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Theranostic</a:t>
            </a:r>
            <a:r>
              <a:rPr lang="fr-FR" sz="2400" b="0" cap="none" spc="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b="0" cap="none" spc="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approach</a:t>
            </a:r>
            <a:r>
              <a:rPr lang="fr-FR" sz="2400" b="0" cap="none" spc="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fr-FR" sz="24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MRI</a:t>
            </a:r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fr-FR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PTT</a:t>
            </a:r>
            <a:endParaRPr lang="fr-FR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EC4F2A98-0BF5-8ABF-5062-2EEFB0F0A27E}"/>
              </a:ext>
            </a:extLst>
          </p:cNvPr>
          <p:cNvSpPr/>
          <p:nvPr/>
        </p:nvSpPr>
        <p:spPr>
          <a:xfrm>
            <a:off x="3113943" y="2032040"/>
            <a:ext cx="1213884" cy="646331"/>
          </a:xfrm>
          <a:prstGeom prst="rightArrow">
            <a:avLst/>
          </a:prstGeom>
          <a:solidFill>
            <a:srgbClr val="00AB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0003F1-F9C4-637B-F9F6-11111F0E10E6}"/>
              </a:ext>
            </a:extLst>
          </p:cNvPr>
          <p:cNvSpPr/>
          <p:nvPr/>
        </p:nvSpPr>
        <p:spPr>
          <a:xfrm>
            <a:off x="9866222" y="1693485"/>
            <a:ext cx="7152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2B23"/>
                </a:solidFill>
                <a:effectLst/>
              </a:rPr>
              <a:t>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73E086-D78A-2D64-1771-D45F42EBF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3110847" y="2358187"/>
            <a:ext cx="1213209" cy="3231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056966-50AA-BD94-ACAA-1BED4BAFC892}"/>
              </a:ext>
            </a:extLst>
          </p:cNvPr>
          <p:cNvSpPr/>
          <p:nvPr/>
        </p:nvSpPr>
        <p:spPr>
          <a:xfrm>
            <a:off x="45565" y="2582801"/>
            <a:ext cx="33333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Contrast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fr-FR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Photothermal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agents</a:t>
            </a:r>
          </a:p>
        </p:txBody>
      </p:sp>
      <p:pic>
        <p:nvPicPr>
          <p:cNvPr id="14" name="Image 13" descr="Une image contenant Équipement médical, aiguille, médical, seringue&#10;&#10;Description générée automatiquement">
            <a:extLst>
              <a:ext uri="{FF2B5EF4-FFF2-40B4-BE49-F238E27FC236}">
                <a16:creationId xmlns:a16="http://schemas.microsoft.com/office/drawing/2014/main" id="{E1768628-2FA1-D926-B94A-29F53E0C3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40" y="1544233"/>
            <a:ext cx="1062514" cy="10553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80B31F-EC85-152B-79C0-5541B432CC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6276" y="2025129"/>
            <a:ext cx="1213209" cy="6523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41D73C-397C-F54D-0B3A-C9E7E171A25B}"/>
              </a:ext>
            </a:extLst>
          </p:cNvPr>
          <p:cNvSpPr/>
          <p:nvPr/>
        </p:nvSpPr>
        <p:spPr>
          <a:xfrm>
            <a:off x="1118547" y="3544065"/>
            <a:ext cx="9954906" cy="107721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rgbClr val="00ABCC"/>
                </a:solidFill>
              </a:rPr>
              <a:t>Underlying question:</a:t>
            </a: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“How will the use of phototherapy modify MRI images?”</a:t>
            </a:r>
            <a:endParaRPr lang="fr-FR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Image 16" descr="Une image contenant Équipement médical, aiguille, médical, seringue&#10;&#10;Description générée automatiquement">
            <a:extLst>
              <a:ext uri="{FF2B5EF4-FFF2-40B4-BE49-F238E27FC236}">
                <a16:creationId xmlns:a16="http://schemas.microsoft.com/office/drawing/2014/main" id="{7CD3ABF1-66ED-D247-022B-C356A111EE5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9" y="1544233"/>
            <a:ext cx="1062514" cy="1055320"/>
          </a:xfrm>
          <a:prstGeom prst="diagStripe">
            <a:avLst>
              <a:gd name="adj" fmla="val 33653"/>
            </a:avLst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5F3A64-52E7-CF2E-CD40-D51E1C75F05F}"/>
              </a:ext>
            </a:extLst>
          </p:cNvPr>
          <p:cNvSpPr/>
          <p:nvPr/>
        </p:nvSpPr>
        <p:spPr>
          <a:xfrm>
            <a:off x="5912047" y="1459699"/>
            <a:ext cx="15316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22225">
                  <a:noFill/>
                  <a:prstDash val="solid"/>
                </a:ln>
                <a:solidFill>
                  <a:srgbClr val="FF2B23"/>
                </a:solidFill>
              </a:rPr>
              <a:t>NIR Laser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95AA493-C5E2-26A5-F6AC-50EF202E9361}"/>
              </a:ext>
            </a:extLst>
          </p:cNvPr>
          <p:cNvSpPr txBox="1"/>
          <p:nvPr/>
        </p:nvSpPr>
        <p:spPr>
          <a:xfrm>
            <a:off x="291549" y="321075"/>
            <a:ext cx="430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research context?</a:t>
            </a:r>
            <a:endParaRPr lang="fr-BE" sz="2400" b="1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0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649CBA-3E12-2F44-C03F-557B0B539AB0}"/>
              </a:ext>
            </a:extLst>
          </p:cNvPr>
          <p:cNvSpPr/>
          <p:nvPr/>
        </p:nvSpPr>
        <p:spPr>
          <a:xfrm>
            <a:off x="2127029" y="5006874"/>
            <a:ext cx="7937942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rgbClr val="00ABCC"/>
                </a:solidFill>
              </a:rPr>
              <a:t>More precise question:</a:t>
            </a: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“How does laser illumination of a solution </a:t>
            </a: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modify its transverse relaxation rate (R</a:t>
            </a:r>
            <a:r>
              <a:rPr lang="en-US" sz="3200" baseline="-2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)? ”</a:t>
            </a:r>
            <a:endParaRPr lang="fr-FR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54B738-2CE7-7260-2E60-25AF399DDD5C}"/>
              </a:ext>
            </a:extLst>
          </p:cNvPr>
          <p:cNvSpPr txBox="1"/>
          <p:nvPr/>
        </p:nvSpPr>
        <p:spPr>
          <a:xfrm>
            <a:off x="291549" y="321075"/>
            <a:ext cx="430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research context?</a:t>
            </a:r>
            <a:endParaRPr lang="fr-BE" sz="2400" b="1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Irm Scanner Vectores, Ilustraciones y Gráficos - 123RF">
            <a:extLst>
              <a:ext uri="{FF2B5EF4-FFF2-40B4-BE49-F238E27FC236}">
                <a16:creationId xmlns:a16="http://schemas.microsoft.com/office/drawing/2014/main" id="{5A44C4D1-C45A-F3F0-791E-E6904CC3C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92" l="3111" r="96889">
                        <a14:foregroundMark x1="29958" y1="22179" x2="23778" y2="23028"/>
                        <a14:foregroundMark x1="57647" y1="18375" x2="57219" y2="18434"/>
                        <a14:foregroundMark x1="85778" y1="14511" x2="64256" y2="17467"/>
                        <a14:foregroundMark x1="23778" y1="23028" x2="12889" y2="65300"/>
                        <a14:foregroundMark x1="12889" y1="65300" x2="34000" y2="87066"/>
                        <a14:foregroundMark x1="34000" y1="87066" x2="74889" y2="93060"/>
                        <a14:foregroundMark x1="74889" y1="93060" x2="86222" y2="74448"/>
                        <a14:foregroundMark x1="86222" y1="74448" x2="87556" y2="70032"/>
                        <a14:foregroundMark x1="38808" y1="24463" x2="16444" y2="32808"/>
                        <a14:foregroundMark x1="16889" y1="10410" x2="12000" y2="63091"/>
                        <a14:foregroundMark x1="6222" y1="68770" x2="25111" y2="91167"/>
                        <a14:foregroundMark x1="7111" y1="92429" x2="75556" y2="94953"/>
                        <a14:foregroundMark x1="75556" y1="94953" x2="80222" y2="94006"/>
                        <a14:foregroundMark x1="84889" y1="94006" x2="96000" y2="78549"/>
                        <a14:foregroundMark x1="97556" y1="58991" x2="93556" y2="631"/>
                        <a14:foregroundMark x1="93556" y1="631" x2="4889" y2="5363"/>
                        <a14:foregroundMark x1="4889" y1="5363" x2="4667" y2="6940"/>
                        <a14:foregroundMark x1="6222" y1="6309" x2="5333" y2="67823"/>
                        <a14:foregroundMark x1="5111" y1="66246" x2="5556" y2="88013"/>
                        <a14:foregroundMark x1="4444" y1="87066" x2="3778" y2="1893"/>
                        <a14:foregroundMark x1="3778" y1="1893" x2="79333" y2="0"/>
                        <a14:foregroundMark x1="79333" y1="0" x2="86222" y2="0"/>
                        <a14:foregroundMark x1="97111" y1="4101" x2="97111" y2="88644"/>
                        <a14:foregroundMark x1="97111" y1="88644" x2="95111" y2="97792"/>
                        <a14:foregroundMark x1="3111" y1="93375" x2="4000" y2="1577"/>
                        <a14:foregroundMark x1="53204" y1="29764" x2="72028" y2="33899"/>
                        <a14:foregroundMark x1="60000" y1="17350" x2="32889" y2="35016"/>
                        <a14:foregroundMark x1="32889" y1="35016" x2="52444" y2="73817"/>
                        <a14:foregroundMark x1="52444" y1="73817" x2="75111" y2="70978"/>
                        <a14:foregroundMark x1="79778" y1="34069" x2="82222" y2="63091"/>
                        <a14:foregroundMark x1="82222" y1="15142" x2="75556" y2="66246"/>
                        <a14:foregroundMark x1="81111" y1="33123" x2="41778" y2="24606"/>
                        <a14:foregroundMark x1="20222" y1="17981" x2="79556" y2="22397"/>
                        <a14:foregroundMark x1="62000" y1="16719" x2="47556" y2="65300"/>
                        <a14:foregroundMark x1="47556" y1="65300" x2="47556" y2="67192"/>
                        <a14:foregroundMark x1="42222" y1="39432" x2="49111" y2="29968"/>
                        <a14:foregroundMark x1="47111" y1="33123" x2="34889" y2="42271"/>
                        <a14:foregroundMark x1="37333" y1="33754" x2="86444" y2="70347"/>
                        <a14:foregroundMark x1="82667" y1="66246" x2="64222" y2="63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59" y="1402326"/>
            <a:ext cx="2683612" cy="18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rm Scanner Vectores, Ilustraciones y Gráficos - 123RF">
            <a:extLst>
              <a:ext uri="{FF2B5EF4-FFF2-40B4-BE49-F238E27FC236}">
                <a16:creationId xmlns:a16="http://schemas.microsoft.com/office/drawing/2014/main" id="{4EE2C4A1-694F-08FC-CC00-629C17FA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92" l="3111" r="96889">
                        <a14:foregroundMark x1="29958" y1="22179" x2="23778" y2="23028"/>
                        <a14:foregroundMark x1="57647" y1="18375" x2="57219" y2="18434"/>
                        <a14:foregroundMark x1="85778" y1="14511" x2="64256" y2="17467"/>
                        <a14:foregroundMark x1="23778" y1="23028" x2="12889" y2="65300"/>
                        <a14:foregroundMark x1="12889" y1="65300" x2="34000" y2="87066"/>
                        <a14:foregroundMark x1="34000" y1="87066" x2="74889" y2="93060"/>
                        <a14:foregroundMark x1="74889" y1="93060" x2="86222" y2="74448"/>
                        <a14:foregroundMark x1="86222" y1="74448" x2="87556" y2="70032"/>
                        <a14:foregroundMark x1="38808" y1="24463" x2="16444" y2="32808"/>
                        <a14:foregroundMark x1="16889" y1="10410" x2="12000" y2="63091"/>
                        <a14:foregroundMark x1="6222" y1="68770" x2="25111" y2="91167"/>
                        <a14:foregroundMark x1="7111" y1="92429" x2="75556" y2="94953"/>
                        <a14:foregroundMark x1="75556" y1="94953" x2="80222" y2="94006"/>
                        <a14:foregroundMark x1="84889" y1="94006" x2="96000" y2="78549"/>
                        <a14:foregroundMark x1="97556" y1="58991" x2="93556" y2="631"/>
                        <a14:foregroundMark x1="93556" y1="631" x2="4889" y2="5363"/>
                        <a14:foregroundMark x1="4889" y1="5363" x2="4667" y2="6940"/>
                        <a14:foregroundMark x1="6222" y1="6309" x2="5333" y2="67823"/>
                        <a14:foregroundMark x1="5111" y1="66246" x2="5556" y2="88013"/>
                        <a14:foregroundMark x1="4444" y1="87066" x2="3778" y2="1893"/>
                        <a14:foregroundMark x1="3778" y1="1893" x2="79333" y2="0"/>
                        <a14:foregroundMark x1="79333" y1="0" x2="86222" y2="0"/>
                        <a14:foregroundMark x1="97111" y1="4101" x2="97111" y2="88644"/>
                        <a14:foregroundMark x1="97111" y1="88644" x2="95111" y2="97792"/>
                        <a14:foregroundMark x1="3111" y1="93375" x2="4000" y2="1577"/>
                        <a14:foregroundMark x1="53204" y1="29764" x2="72028" y2="33899"/>
                        <a14:foregroundMark x1="60000" y1="17350" x2="32889" y2="35016"/>
                        <a14:foregroundMark x1="32889" y1="35016" x2="52444" y2="73817"/>
                        <a14:foregroundMark x1="52444" y1="73817" x2="75111" y2="70978"/>
                        <a14:foregroundMark x1="79778" y1="34069" x2="82222" y2="63091"/>
                        <a14:foregroundMark x1="82222" y1="15142" x2="75556" y2="66246"/>
                        <a14:foregroundMark x1="81111" y1="33123" x2="41778" y2="24606"/>
                        <a14:foregroundMark x1="20222" y1="17981" x2="79556" y2="22397"/>
                        <a14:foregroundMark x1="62000" y1="16719" x2="47556" y2="65300"/>
                        <a14:foregroundMark x1="47556" y1="65300" x2="47556" y2="67192"/>
                        <a14:foregroundMark x1="42222" y1="39432" x2="49111" y2="29968"/>
                        <a14:foregroundMark x1="47111" y1="33123" x2="34889" y2="42271"/>
                        <a14:foregroundMark x1="37333" y1="33754" x2="86444" y2="70347"/>
                        <a14:foregroundMark x1="82667" y1="66246" x2="64222" y2="63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51" y="1402326"/>
            <a:ext cx="2683612" cy="18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EEB7BF-78ED-8CD7-F19D-A92EE1B93BA3}"/>
              </a:ext>
            </a:extLst>
          </p:cNvPr>
          <p:cNvSpPr/>
          <p:nvPr/>
        </p:nvSpPr>
        <p:spPr>
          <a:xfrm rot="1342372">
            <a:off x="5616772" y="1674910"/>
            <a:ext cx="169211" cy="6958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Picture 2" descr="IRM Rénale - IRM Lyon Nord - Reins">
            <a:extLst>
              <a:ext uri="{FF2B5EF4-FFF2-40B4-BE49-F238E27FC236}">
                <a16:creationId xmlns:a16="http://schemas.microsoft.com/office/drawing/2014/main" id="{078154C9-23D1-11A5-04F0-3E4A3467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91" y="1261935"/>
            <a:ext cx="2248323" cy="21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64D52AB-64B7-B949-A5A9-2826DA958F12}"/>
              </a:ext>
            </a:extLst>
          </p:cNvPr>
          <p:cNvSpPr/>
          <p:nvPr/>
        </p:nvSpPr>
        <p:spPr>
          <a:xfrm>
            <a:off x="291549" y="887834"/>
            <a:ext cx="44972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Theranostic</a:t>
            </a:r>
            <a:r>
              <a:rPr lang="fr-FR" sz="2400" b="0" cap="none" spc="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b="0" cap="none" spc="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approach</a:t>
            </a:r>
            <a:r>
              <a:rPr lang="fr-FR" sz="2400" b="0" cap="none" spc="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fr-FR" sz="24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MRI</a:t>
            </a:r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fr-FR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PTT</a:t>
            </a:r>
            <a:endParaRPr lang="fr-FR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3AA03C4A-7E18-72E8-BE8C-27FEE6695F8C}"/>
              </a:ext>
            </a:extLst>
          </p:cNvPr>
          <p:cNvSpPr/>
          <p:nvPr/>
        </p:nvSpPr>
        <p:spPr>
          <a:xfrm>
            <a:off x="3113943" y="2032040"/>
            <a:ext cx="1213884" cy="646331"/>
          </a:xfrm>
          <a:prstGeom prst="rightArrow">
            <a:avLst/>
          </a:prstGeom>
          <a:solidFill>
            <a:srgbClr val="00AB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EE1A47-5CD2-0AE8-BB29-894E544E47EB}"/>
              </a:ext>
            </a:extLst>
          </p:cNvPr>
          <p:cNvSpPr/>
          <p:nvPr/>
        </p:nvSpPr>
        <p:spPr>
          <a:xfrm>
            <a:off x="9866222" y="1693485"/>
            <a:ext cx="7152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2B23"/>
                </a:solidFill>
                <a:effectLst/>
              </a:rPr>
              <a:t>?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F5F511D-7322-A5CA-44E9-78B2FDA28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3110847" y="2358187"/>
            <a:ext cx="1213209" cy="3231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2D977C8-232C-82FD-8004-CA88075C6D06}"/>
              </a:ext>
            </a:extLst>
          </p:cNvPr>
          <p:cNvSpPr/>
          <p:nvPr/>
        </p:nvSpPr>
        <p:spPr>
          <a:xfrm>
            <a:off x="45565" y="2582801"/>
            <a:ext cx="33333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Contrast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fr-FR" sz="2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Photothermal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agents</a:t>
            </a:r>
          </a:p>
        </p:txBody>
      </p:sp>
      <p:pic>
        <p:nvPicPr>
          <p:cNvPr id="33" name="Image 32" descr="Une image contenant Équipement médical, aiguille, médical, seringue&#10;&#10;Description générée automatiquement">
            <a:extLst>
              <a:ext uri="{FF2B5EF4-FFF2-40B4-BE49-F238E27FC236}">
                <a16:creationId xmlns:a16="http://schemas.microsoft.com/office/drawing/2014/main" id="{30CC1D2D-8C6B-36BB-1FC6-B29E94CBE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40" y="1544233"/>
            <a:ext cx="1062514" cy="105532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E881EB7-C7B8-CF46-3142-AE5BE47B1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6276" y="2025129"/>
            <a:ext cx="1213209" cy="652329"/>
          </a:xfrm>
          <a:prstGeom prst="rect">
            <a:avLst/>
          </a:prstGeom>
        </p:spPr>
      </p:pic>
      <p:pic>
        <p:nvPicPr>
          <p:cNvPr id="35" name="Image 34" descr="Une image contenant Équipement médical, aiguille, médical, seringue&#10;&#10;Description générée automatiquement">
            <a:extLst>
              <a:ext uri="{FF2B5EF4-FFF2-40B4-BE49-F238E27FC236}">
                <a16:creationId xmlns:a16="http://schemas.microsoft.com/office/drawing/2014/main" id="{807708B9-EE43-AAB1-2711-AC572A397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69" y="1544233"/>
            <a:ext cx="1062514" cy="1055320"/>
          </a:xfrm>
          <a:prstGeom prst="diagStripe">
            <a:avLst>
              <a:gd name="adj" fmla="val 33653"/>
            </a:avLst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A01F150-A9B1-FC76-0A78-A068733F3724}"/>
              </a:ext>
            </a:extLst>
          </p:cNvPr>
          <p:cNvSpPr/>
          <p:nvPr/>
        </p:nvSpPr>
        <p:spPr>
          <a:xfrm>
            <a:off x="5912047" y="1459699"/>
            <a:ext cx="15316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22225">
                  <a:noFill/>
                  <a:prstDash val="solid"/>
                </a:ln>
                <a:solidFill>
                  <a:srgbClr val="FF2B23"/>
                </a:solidFill>
              </a:rPr>
              <a:t>NIR Laser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4CB0FB-990C-25BC-ACDD-F6CDFAEA648C}"/>
              </a:ext>
            </a:extLst>
          </p:cNvPr>
          <p:cNvSpPr/>
          <p:nvPr/>
        </p:nvSpPr>
        <p:spPr>
          <a:xfrm>
            <a:off x="1118547" y="3544065"/>
            <a:ext cx="9954906" cy="107721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rgbClr val="00ABCC"/>
                </a:solidFill>
              </a:rPr>
              <a:t>Underlying question:</a:t>
            </a: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“How will the use of phototherapy modify MRI images?”</a:t>
            </a:r>
            <a:endParaRPr lang="fr-FR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CA3EA-818B-5C52-25EA-5CCDFC8275A2}"/>
              </a:ext>
            </a:extLst>
          </p:cNvPr>
          <p:cNvSpPr/>
          <p:nvPr/>
        </p:nvSpPr>
        <p:spPr>
          <a:xfrm>
            <a:off x="843986" y="1355609"/>
            <a:ext cx="1427233" cy="1320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35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t, dessin&#10;&#10;Description générée automatiquement avec une confiance moyenne">
            <a:extLst>
              <a:ext uri="{FF2B5EF4-FFF2-40B4-BE49-F238E27FC236}">
                <a16:creationId xmlns:a16="http://schemas.microsoft.com/office/drawing/2014/main" id="{29523A41-3980-D8B1-4CFE-4C519B803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92" y="1648591"/>
            <a:ext cx="5696706" cy="4445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E621D1C-2442-37CD-4151-F220A29CE211}"/>
                  </a:ext>
                </a:extLst>
              </p:cNvPr>
              <p:cNvSpPr txBox="1"/>
              <p:nvPr/>
            </p:nvSpPr>
            <p:spPr>
              <a:xfrm>
                <a:off x="7293995" y="5994468"/>
                <a:ext cx="2613700" cy="36000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342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𝑊𝑎𝑣𝑒𝑙𝑒𝑛𝑔𝑡h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 [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𝑛𝑚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]</m:t>
                      </m:r>
                    </m:oMath>
                  </m:oMathPara>
                </a14:m>
                <a:endParaRPr lang="fr-BE" sz="2000" i="1" dirty="0">
                  <a:latin typeface="Cambria Math" panose="02040503050406030204" pitchFamily="18" charset="0"/>
                  <a:ea typeface="Calibri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E621D1C-2442-37CD-4151-F220A29CE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95" y="5994468"/>
                <a:ext cx="2613700" cy="360004"/>
              </a:xfrm>
              <a:prstGeom prst="rect">
                <a:avLst/>
              </a:prstGeom>
              <a:blipFill>
                <a:blip r:embed="rId3"/>
                <a:stretch>
                  <a:fillRect b="-1864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4861ACD-876D-27A8-4BE5-CD261F010DB8}"/>
                  </a:ext>
                </a:extLst>
              </p:cNvPr>
              <p:cNvSpPr txBox="1"/>
              <p:nvPr/>
            </p:nvSpPr>
            <p:spPr>
              <a:xfrm rot="16200000">
                <a:off x="3795168" y="3609337"/>
                <a:ext cx="3729013" cy="47399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342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𝐴𝑏𝑠𝑜𝑟𝑝𝑡𝑖𝑜𝑛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 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𝑐𝑟𝑜𝑠𝑠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 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𝑠𝑒𝑐𝑡𝑖𝑜𝑛</m:t>
                      </m:r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BE" sz="2000" i="1" dirty="0">
                              <a:latin typeface="Cambria Math" panose="02040503050406030204" pitchFamily="18" charset="0"/>
                              <a:ea typeface="Calibri" pitchFamily="34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fr-BE" sz="2000" i="1" dirty="0">
                              <a:latin typeface="Cambria Math" panose="02040503050406030204" pitchFamily="18" charset="0"/>
                              <a:ea typeface="Calibri" pitchFamily="34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BE" sz="2000" i="1" dirty="0">
                              <a:latin typeface="Cambria Math" panose="02040503050406030204" pitchFamily="18" charset="0"/>
                              <a:ea typeface="Calibri" pitchFamily="34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fr-BE" sz="2000" i="1">
                          <a:latin typeface="Cambria Math" panose="02040503050406030204" pitchFamily="18" charset="0"/>
                          <a:ea typeface="Calibri" pitchFamily="34" charset="0"/>
                          <a:cs typeface="Times New Roman" pitchFamily="18" charset="0"/>
                        </a:rPr>
                        <m:t>]</m:t>
                      </m:r>
                    </m:oMath>
                  </m:oMathPara>
                </a14:m>
                <a:endParaRPr lang="fr-BE" sz="2000" i="1" dirty="0">
                  <a:latin typeface="Cambria Math" panose="02040503050406030204" pitchFamily="18" charset="0"/>
                  <a:ea typeface="Calibri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4861ACD-876D-27A8-4BE5-CD261F010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795168" y="3609337"/>
                <a:ext cx="3729013" cy="473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AD0ED15-1768-1FB4-213A-CA9C59B34043}"/>
              </a:ext>
            </a:extLst>
          </p:cNvPr>
          <p:cNvSpPr/>
          <p:nvPr/>
        </p:nvSpPr>
        <p:spPr>
          <a:xfrm>
            <a:off x="7496590" y="1900111"/>
            <a:ext cx="2613700" cy="3848351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B687F3-5D7F-4EB2-63A3-15E14EE1AF7F}"/>
              </a:ext>
            </a:extLst>
          </p:cNvPr>
          <p:cNvSpPr txBox="1"/>
          <p:nvPr/>
        </p:nvSpPr>
        <p:spPr>
          <a:xfrm>
            <a:off x="291548" y="4907235"/>
            <a:ext cx="4660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81"/>
              </a:spcAft>
            </a:pP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 core (Fe</a:t>
            </a:r>
            <a:r>
              <a:rPr lang="en-US" sz="2400" baseline="-250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sz="2400" baseline="-250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): allow </a:t>
            </a:r>
            <a:r>
              <a:rPr lang="en-US" sz="24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MRI</a:t>
            </a:r>
            <a:endParaRPr lang="en-US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DA2BD62-400E-7B32-B059-329C589417BC}"/>
              </a:ext>
            </a:extLst>
          </p:cNvPr>
          <p:cNvSpPr/>
          <p:nvPr/>
        </p:nvSpPr>
        <p:spPr>
          <a:xfrm rot="5400000">
            <a:off x="6557746" y="2861140"/>
            <a:ext cx="569832" cy="356691"/>
          </a:xfrm>
          <a:prstGeom prst="rightArrow">
            <a:avLst/>
          </a:prstGeom>
          <a:solidFill>
            <a:srgbClr val="FB22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D03D25-5C24-379A-CA30-AC27875F0E15}"/>
              </a:ext>
            </a:extLst>
          </p:cNvPr>
          <p:cNvSpPr txBox="1"/>
          <p:nvPr/>
        </p:nvSpPr>
        <p:spPr>
          <a:xfrm>
            <a:off x="5624780" y="984651"/>
            <a:ext cx="6357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lasmonic hybridization between nanosphere/nanocavity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3EB4F905-4D83-4C9E-0B9A-E907DD3E771D}"/>
              </a:ext>
            </a:extLst>
          </p:cNvPr>
          <p:cNvSpPr/>
          <p:nvPr/>
        </p:nvSpPr>
        <p:spPr>
          <a:xfrm rot="5400000">
            <a:off x="8802999" y="1537997"/>
            <a:ext cx="569832" cy="356691"/>
          </a:xfrm>
          <a:prstGeom prst="rightArrow">
            <a:avLst/>
          </a:prstGeom>
          <a:solidFill>
            <a:srgbClr val="FB22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C5263F72-7E76-44F7-4BDB-67DF6F569F85}"/>
              </a:ext>
            </a:extLst>
          </p:cNvPr>
          <p:cNvSpPr/>
          <p:nvPr/>
        </p:nvSpPr>
        <p:spPr>
          <a:xfrm rot="5400000">
            <a:off x="10221099" y="2763375"/>
            <a:ext cx="569832" cy="356691"/>
          </a:xfrm>
          <a:prstGeom prst="rightArrow">
            <a:avLst/>
          </a:prstGeom>
          <a:solidFill>
            <a:srgbClr val="FB22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38C6D-766A-3F05-0FA5-D1C0570BC66D}"/>
              </a:ext>
            </a:extLst>
          </p:cNvPr>
          <p:cNvSpPr/>
          <p:nvPr/>
        </p:nvSpPr>
        <p:spPr>
          <a:xfrm>
            <a:off x="8307571" y="5022725"/>
            <a:ext cx="31817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16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16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radius: 150 nm</a:t>
            </a:r>
          </a:p>
          <a:p>
            <a:pPr algn="ctr"/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16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thickness</a:t>
            </a:r>
            <a:r>
              <a:rPr lang="fr-FR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20 nm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A3E2C9-3BF7-8EBC-E338-921ED45B1881}"/>
              </a:ext>
            </a:extLst>
          </p:cNvPr>
          <p:cNvSpPr txBox="1"/>
          <p:nvPr/>
        </p:nvSpPr>
        <p:spPr>
          <a:xfrm>
            <a:off x="6866820" y="6248103"/>
            <a:ext cx="3468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DC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Biological window</a:t>
            </a:r>
            <a:endParaRPr lang="fr-BE" sz="2800" dirty="0">
              <a:solidFill>
                <a:srgbClr val="FFDC73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FFED476-4F02-CED6-0632-00F866B2A2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1115417" y="2158020"/>
            <a:ext cx="2558078" cy="2541960"/>
          </a:xfrm>
          <a:prstGeom prst="ellipse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0C2C318-7891-2580-48DD-A0AD8B977B6F}"/>
              </a:ext>
            </a:extLst>
          </p:cNvPr>
          <p:cNvCxnSpPr>
            <a:cxnSpLocks/>
          </p:cNvCxnSpPr>
          <p:nvPr/>
        </p:nvCxnSpPr>
        <p:spPr>
          <a:xfrm flipH="1" flipV="1">
            <a:off x="1595888" y="1755368"/>
            <a:ext cx="457200" cy="483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507DEBD-B1CC-EF3B-1BBA-DE9AC6008777}"/>
              </a:ext>
            </a:extLst>
          </p:cNvPr>
          <p:cNvSpPr txBox="1"/>
          <p:nvPr/>
        </p:nvSpPr>
        <p:spPr>
          <a:xfrm>
            <a:off x="291548" y="1293703"/>
            <a:ext cx="4660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81"/>
              </a:spcAft>
            </a:pPr>
            <a:r>
              <a:rPr lang="en-US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nanoshell</a:t>
            </a:r>
            <a:r>
              <a:rPr lang="en-US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allow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PTT ≈ + 6°C</a:t>
            </a:r>
            <a:endParaRPr lang="en-US" sz="24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B570D84-4DC6-5012-E655-9A1ECAD045B3}"/>
              </a:ext>
            </a:extLst>
          </p:cNvPr>
          <p:cNvCxnSpPr>
            <a:cxnSpLocks/>
          </p:cNvCxnSpPr>
          <p:nvPr/>
        </p:nvCxnSpPr>
        <p:spPr>
          <a:xfrm flipH="1">
            <a:off x="1595888" y="3963509"/>
            <a:ext cx="685799" cy="993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FE5D58B-FA5D-946C-8E32-27983A869CF3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Hybrid nanoshell platforms are effective tunable </a:t>
            </a:r>
            <a:r>
              <a:rPr lang="fr-FR" sz="2400" b="1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  <a:r>
              <a:rPr lang="fr-FR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2400" b="1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Photothermal</a:t>
            </a:r>
            <a:r>
              <a:rPr lang="fr-FR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agents</a:t>
            </a:r>
          </a:p>
        </p:txBody>
      </p:sp>
    </p:spTree>
    <p:extLst>
      <p:ext uri="{BB962C8B-B14F-4D97-AF65-F5344CB8AC3E}">
        <p14:creationId xmlns:p14="http://schemas.microsoft.com/office/powerpoint/2010/main" val="20465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C49B0C0C-0893-C45B-A2F1-1AF01F88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2" r="48106" b="20451"/>
          <a:stretch/>
        </p:blipFill>
        <p:spPr>
          <a:xfrm>
            <a:off x="2740311" y="1704918"/>
            <a:ext cx="6711377" cy="485303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67AD67D-A7C5-97B2-1AD9-0E4FEA5568DE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nanoshell geometry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F4A549B-30E1-9426-D14F-CABEB0DB0372}"/>
              </a:ext>
            </a:extLst>
          </p:cNvPr>
          <p:cNvSpPr txBox="1"/>
          <p:nvPr/>
        </p:nvSpPr>
        <p:spPr>
          <a:xfrm>
            <a:off x="1764511" y="975201"/>
            <a:ext cx="10122689" cy="4616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nm shell → higher absorption for a large </a:t>
            </a:r>
            <a:r>
              <a:rPr lang="en-US" sz="28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gamme</a:t>
            </a:r>
            <a:r>
              <a:rPr lang="en-US" sz="28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 radius core </a:t>
            </a:r>
            <a:endParaRPr lang="fr-BE" sz="2800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F2578C5-70EB-C5A9-05B7-0BD7520FD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606990" y="754414"/>
            <a:ext cx="947580" cy="941609"/>
          </a:xfrm>
          <a:prstGeom prst="ellipse">
            <a:avLst/>
          </a:prstGeom>
        </p:spPr>
      </p:pic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42DAAF65-42CE-950B-C8AE-610CA3D628C0}"/>
              </a:ext>
            </a:extLst>
          </p:cNvPr>
          <p:cNvSpPr/>
          <p:nvPr/>
        </p:nvSpPr>
        <p:spPr>
          <a:xfrm rot="9222975">
            <a:off x="8210062" y="1963787"/>
            <a:ext cx="1027470" cy="35669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FA13E3F-EC8E-19F3-7D11-EF82ED8749D1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2933959"/>
            <a:ext cx="2852" cy="2362272"/>
          </a:xfrm>
          <a:prstGeom prst="straightConnector1">
            <a:avLst/>
          </a:prstGeom>
          <a:ln w="57150">
            <a:solidFill>
              <a:srgbClr val="11AE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5D929B93-ED25-40AF-E8EF-BFC713496507}"/>
              </a:ext>
            </a:extLst>
          </p:cNvPr>
          <p:cNvSpPr txBox="1"/>
          <p:nvPr/>
        </p:nvSpPr>
        <p:spPr>
          <a:xfrm>
            <a:off x="9144000" y="3742817"/>
            <a:ext cx="2949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800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Increasing</a:t>
            </a:r>
            <a:r>
              <a:rPr lang="fr-BE" sz="28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BE" sz="2800" dirty="0" err="1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BE" sz="2800" dirty="0">
                <a:ln w="0"/>
                <a:solidFill>
                  <a:srgbClr val="00AB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radius</a:t>
            </a:r>
            <a:endParaRPr lang="fr-BE" sz="2800" dirty="0">
              <a:solidFill>
                <a:srgbClr val="00ABCC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A29E508-66DA-3277-9367-86197763032C}"/>
              </a:ext>
            </a:extLst>
          </p:cNvPr>
          <p:cNvSpPr txBox="1"/>
          <p:nvPr/>
        </p:nvSpPr>
        <p:spPr>
          <a:xfrm>
            <a:off x="7440451" y="1579686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Dipolar peaks</a:t>
            </a:r>
            <a:endParaRPr lang="fr-BE" sz="2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17FAEC72-0618-80A0-52D4-C2638C74EEEC}"/>
              </a:ext>
            </a:extLst>
          </p:cNvPr>
          <p:cNvSpPr/>
          <p:nvPr/>
        </p:nvSpPr>
        <p:spPr>
          <a:xfrm rot="1374638">
            <a:off x="5088245" y="1986915"/>
            <a:ext cx="1027470" cy="3566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838FF43-5257-A454-77C0-ADD816B8BB72}"/>
              </a:ext>
            </a:extLst>
          </p:cNvPr>
          <p:cNvSpPr txBox="1"/>
          <p:nvPr/>
        </p:nvSpPr>
        <p:spPr>
          <a:xfrm>
            <a:off x="606990" y="1411191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Quadrupolar peaks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1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8" grpId="0"/>
      <p:bldP spid="41" grpId="0"/>
      <p:bldP spid="42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988C319-86B4-02CB-19FB-E2CBD3853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20357"/>
          <a:stretch/>
        </p:blipFill>
        <p:spPr>
          <a:xfrm>
            <a:off x="2430900" y="707076"/>
            <a:ext cx="7390201" cy="544384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A42D89C-F859-6EF5-21DB-E64B1E22EA33}"/>
              </a:ext>
            </a:extLst>
          </p:cNvPr>
          <p:cNvSpPr txBox="1"/>
          <p:nvPr/>
        </p:nvSpPr>
        <p:spPr>
          <a:xfrm>
            <a:off x="903385" y="6275315"/>
            <a:ext cx="10385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Best absorption peak chosen in the biological window</a:t>
            </a:r>
            <a:endParaRPr lang="fr-BE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67AD67D-A7C5-97B2-1AD9-0E4FEA5568DE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nanoshell geometry </a:t>
            </a:r>
          </a:p>
        </p:txBody>
      </p:sp>
    </p:spTree>
    <p:extLst>
      <p:ext uri="{BB962C8B-B14F-4D97-AF65-F5344CB8AC3E}">
        <p14:creationId xmlns:p14="http://schemas.microsoft.com/office/powerpoint/2010/main" val="39713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729B03EB-A826-691F-7860-73E6A4732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7996"/>
            <a:ext cx="4938583" cy="3703937"/>
          </a:xfrm>
          <a:prstGeom prst="rect">
            <a:avLst/>
          </a:prstGeom>
        </p:spPr>
      </p:pic>
      <p:pic>
        <p:nvPicPr>
          <p:cNvPr id="5" name="Image 4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3161814A-E272-E430-D4B5-07D8EE725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2" y="1387995"/>
            <a:ext cx="4938583" cy="3703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F4D46BA-57E8-CA82-91F0-012822C08A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637922" y="2132749"/>
                <a:ext cx="406063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2000" dirty="0" err="1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Therapeutic</a:t>
                </a:r>
                <a:r>
                  <a:rPr lang="fr-FR" sz="2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laser irradiance</a:t>
                </a:r>
              </a:p>
              <a:p>
                <a:pPr algn="ctr"/>
                <a:r>
                  <a:rPr lang="fr-FR" sz="2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r>
                      <a:rPr lang="fr-FR" sz="200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1 W/cm</a:t>
                </a:r>
                <a:r>
                  <a:rPr lang="fr-FR" sz="2000" baseline="30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2</a:t>
                </a:r>
                <a:r>
                  <a:rPr lang="fr-FR" sz="2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F4D46BA-57E8-CA82-91F0-012822C08A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922" y="2132749"/>
                <a:ext cx="4060630" cy="707886"/>
              </a:xfrm>
              <a:prstGeom prst="rect">
                <a:avLst/>
              </a:prstGeom>
              <a:blipFill>
                <a:blip r:embed="rId4"/>
                <a:stretch>
                  <a:fillRect t="-5172" b="-18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1FA58EF-7152-4679-EB33-7A7619839CEA}"/>
              </a:ext>
            </a:extLst>
          </p:cNvPr>
          <p:cNvSpPr/>
          <p:nvPr/>
        </p:nvSpPr>
        <p:spPr>
          <a:xfrm>
            <a:off x="6973953" y="2132749"/>
            <a:ext cx="406063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 laser irradiance</a:t>
            </a:r>
          </a:p>
          <a:p>
            <a:pPr algn="ctr"/>
            <a:r>
              <a:rPr lang="fr-FR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10000 W/cm</a:t>
            </a:r>
            <a:r>
              <a:rPr lang="fr-FR" sz="2000" baseline="30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fr-FR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49A731-499E-433F-DA82-CC3B089453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/>
        </p:blipFill>
        <p:spPr>
          <a:xfrm>
            <a:off x="333125" y="5693660"/>
            <a:ext cx="725087" cy="720518"/>
          </a:xfrm>
          <a:prstGeom prst="ellipse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94B3E-B65D-4A91-345A-88475D1F48BA}"/>
              </a:ext>
            </a:extLst>
          </p:cNvPr>
          <p:cNvSpPr/>
          <p:nvPr/>
        </p:nvSpPr>
        <p:spPr>
          <a:xfrm>
            <a:off x="1058212" y="5638420"/>
            <a:ext cx="4237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magnetite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dirty="0" err="1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core</a:t>
            </a:r>
            <a:r>
              <a:rPr lang="fr-FR" sz="2400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radius: 55 nm</a:t>
            </a:r>
          </a:p>
          <a:p>
            <a:pPr algn="ctr"/>
            <a:r>
              <a:rPr lang="fr-FR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</a:t>
            </a:r>
            <a:r>
              <a:rPr lang="fr-FR" sz="24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</a:t>
            </a:r>
            <a:r>
              <a:rPr lang="fr-FR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thickness</a:t>
            </a:r>
            <a:r>
              <a:rPr lang="fr-FR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10 nm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F843BCD-D252-08AA-2DE4-B90EBE7C00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3"/>
          <a:stretch/>
        </p:blipFill>
        <p:spPr>
          <a:xfrm>
            <a:off x="1683225" y="3304273"/>
            <a:ext cx="504097" cy="9961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892329-A06A-7ABD-0CFB-383753D0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2" t="27471"/>
          <a:stretch/>
        </p:blipFill>
        <p:spPr>
          <a:xfrm>
            <a:off x="6719977" y="1828800"/>
            <a:ext cx="503013" cy="7224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47B86A7-D7D5-65E8-1469-E3C5120B5842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therapeutic irradiance not enough for phototherapy?</a:t>
            </a:r>
            <a:endParaRPr lang="fr-FR" sz="2400" b="1" dirty="0">
              <a:ln w="0"/>
              <a:solidFill>
                <a:srgbClr val="7575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1E19E96-1260-8758-3C90-0ED7DE753E97}"/>
                  </a:ext>
                </a:extLst>
              </p:cNvPr>
              <p:cNvSpPr txBox="1"/>
              <p:nvPr/>
            </p:nvSpPr>
            <p:spPr>
              <a:xfrm>
                <a:off x="5897019" y="1196939"/>
                <a:ext cx="5290307" cy="140446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342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fr-F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altLang="fr-FR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BE" altLang="fr-FR" sz="2000" b="0" i="1" dirty="0" smtClean="0">
                              <a:latin typeface="Cambria Math" panose="02040503050406030204" pitchFamily="18" charset="0"/>
                            </a:rPr>
                            <m:t>𝑐𝑜𝑙𝑙𝑒𝑐𝑡𝑖𝑣𝑒</m:t>
                          </m:r>
                        </m:sub>
                      </m:sSub>
                      <m:d>
                        <m:dPr>
                          <m:ctrlP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fr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BE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B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B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fr-B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fr-B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𝑒𝑛𝑣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B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BE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BE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BE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B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𝑎𝑚𝑏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sz="2800" i="1" dirty="0">
                  <a:solidFill>
                    <a:srgbClr val="80808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1E19E96-1260-8758-3C90-0ED7DE753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019" y="1196939"/>
                <a:ext cx="5290307" cy="14044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BD17D8B-A306-9252-650F-E213054CC48A}"/>
              </a:ext>
            </a:extLst>
          </p:cNvPr>
          <p:cNvSpPr txBox="1"/>
          <p:nvPr/>
        </p:nvSpPr>
        <p:spPr>
          <a:xfrm>
            <a:off x="291548" y="321075"/>
            <a:ext cx="106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7575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Collective thermal effects lead to a significant increase in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785B6F7-5C65-5B29-37BD-C63E1CDEC8A7}"/>
                  </a:ext>
                </a:extLst>
              </p:cNvPr>
              <p:cNvSpPr txBox="1"/>
              <p:nvPr/>
            </p:nvSpPr>
            <p:spPr>
              <a:xfrm>
                <a:off x="5624511" y="2739426"/>
                <a:ext cx="5835323" cy="122909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342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fr-F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altLang="fr-FR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BE" altLang="fr-FR" sz="2000" b="0" i="1" dirty="0" smtClean="0">
                              <a:latin typeface="Cambria Math" panose="02040503050406030204" pitchFamily="18" charset="0"/>
                            </a:rPr>
                            <m:t>𝑐𝑜𝑙𝑙𝑒𝑐𝑡𝑖𝑣𝑒</m:t>
                          </m:r>
                        </m:sub>
                      </m:sSub>
                      <m:d>
                        <m:dPr>
                          <m:ctrlP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fr-B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fr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fr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B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fr-B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fr-B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B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fr-B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r>
                                <a:rPr lang="fr-B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>
                                <a:rPr lang="fr-B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fr-B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fr-B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𝑒𝑛𝑣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B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  <m:r>
                                    <a:rPr lang="fr-B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</m:e>
                      </m:nary>
                      <m:r>
                        <a:rPr lang="fr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fr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′</m:t>
                      </m:r>
                      <m:r>
                        <a:rPr lang="fr-B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fr-B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B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B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𝑎𝑚𝑏</m:t>
                          </m:r>
                        </m:sub>
                      </m:sSub>
                    </m:oMath>
                  </m:oMathPara>
                </a14:m>
                <a:endParaRPr lang="fr-BE" sz="2800" i="1" dirty="0">
                  <a:solidFill>
                    <a:srgbClr val="80808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785B6F7-5C65-5B29-37BD-C63E1CDEC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511" y="2739426"/>
                <a:ext cx="5835323" cy="12290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17038BEF-C5AA-455A-7B44-130C64B711C2}"/>
              </a:ext>
            </a:extLst>
          </p:cNvPr>
          <p:cNvSpPr txBox="1"/>
          <p:nvPr/>
        </p:nvSpPr>
        <p:spPr>
          <a:xfrm>
            <a:off x="6920247" y="3532276"/>
            <a:ext cx="1028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1200" dirty="0">
                <a:solidFill>
                  <a:srgbClr val="FE4C4C"/>
                </a:solidFill>
              </a:rPr>
              <a:t>Laser beam</a:t>
            </a:r>
            <a:endParaRPr lang="fr-B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F249265-F2B8-1C1C-8D14-405E584BE5F0}"/>
                  </a:ext>
                </a:extLst>
              </p:cNvPr>
              <p:cNvSpPr txBox="1"/>
              <p:nvPr/>
            </p:nvSpPr>
            <p:spPr>
              <a:xfrm>
                <a:off x="5749523" y="4868922"/>
                <a:ext cx="5585299" cy="58655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342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fr-B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BE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fr-B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fr-B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acc>
                        </m:e>
                      </m:d>
                      <m:r>
                        <a:rPr lang="fr-B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fr-B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fr-B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(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fr-B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fr-B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fr-B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fr-B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B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fr-B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sSup>
                        <m:sSupPr>
                          <m:ctrlP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B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𝑤𝑎𝑡𝑒𝑟</m:t>
                              </m:r>
                            </m:sub>
                          </m:sSub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) </m:t>
                          </m:r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  <m:r>
                            <a:rPr lang="fr-B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BE" sz="2400" i="1" dirty="0">
                  <a:solidFill>
                    <a:srgbClr val="80808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F249265-F2B8-1C1C-8D14-405E584BE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523" y="4868922"/>
                <a:ext cx="5585299" cy="586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FA143A51-49D7-AB42-7EF7-9788EBFA3102}"/>
              </a:ext>
            </a:extLst>
          </p:cNvPr>
          <p:cNvSpPr txBox="1"/>
          <p:nvPr/>
        </p:nvSpPr>
        <p:spPr>
          <a:xfrm>
            <a:off x="5408942" y="5490948"/>
            <a:ext cx="2768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altLang="fr-FR" dirty="0">
                <a:solidFill>
                  <a:srgbClr val="757575"/>
                </a:solidFill>
              </a:rPr>
              <a:t>A</a:t>
            </a:r>
            <a:r>
              <a:rPr lang="fr-BE" altLang="fr-FR" sz="1800" dirty="0">
                <a:solidFill>
                  <a:srgbClr val="757575"/>
                </a:solidFill>
              </a:rPr>
              <a:t>bsorption cross section</a:t>
            </a:r>
            <a:endParaRPr lang="fr-BE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673125E-FC16-7588-A9D8-7BEC11B67BD3}"/>
              </a:ext>
            </a:extLst>
          </p:cNvPr>
          <p:cNvCxnSpPr>
            <a:cxnSpLocks/>
          </p:cNvCxnSpPr>
          <p:nvPr/>
        </p:nvCxnSpPr>
        <p:spPr>
          <a:xfrm flipH="1">
            <a:off x="6841624" y="5253487"/>
            <a:ext cx="568467" cy="267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273F454-DF27-4155-B3DA-F067A8AE7855}"/>
              </a:ext>
            </a:extLst>
          </p:cNvPr>
          <p:cNvSpPr txBox="1"/>
          <p:nvPr/>
        </p:nvSpPr>
        <p:spPr>
          <a:xfrm>
            <a:off x="8349903" y="4239878"/>
            <a:ext cx="2726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altLang="fr-FR" dirty="0">
                <a:solidFill>
                  <a:srgbClr val="757575"/>
                </a:solidFill>
              </a:rPr>
              <a:t>Extinction</a:t>
            </a:r>
            <a:r>
              <a:rPr lang="fr-BE" altLang="fr-FR" sz="1800" dirty="0">
                <a:solidFill>
                  <a:srgbClr val="757575"/>
                </a:solidFill>
              </a:rPr>
              <a:t> cross section</a:t>
            </a:r>
            <a:endParaRPr lang="fr-BE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2FC61B4-AF5F-9AEF-A2FD-90E8054AB424}"/>
              </a:ext>
            </a:extLst>
          </p:cNvPr>
          <p:cNvCxnSpPr>
            <a:cxnSpLocks/>
          </p:cNvCxnSpPr>
          <p:nvPr/>
        </p:nvCxnSpPr>
        <p:spPr>
          <a:xfrm flipV="1">
            <a:off x="9427531" y="4579175"/>
            <a:ext cx="182529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FC8621F-C7DB-93A9-D4A5-4D41D7F32BF5}"/>
              </a:ext>
            </a:extLst>
          </p:cNvPr>
          <p:cNvSpPr txBox="1"/>
          <p:nvPr/>
        </p:nvSpPr>
        <p:spPr>
          <a:xfrm>
            <a:off x="9612862" y="5476394"/>
            <a:ext cx="2520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altLang="fr-FR" dirty="0">
                <a:solidFill>
                  <a:srgbClr val="757575"/>
                </a:solidFill>
              </a:rPr>
              <a:t>Distance in </a:t>
            </a:r>
            <a:r>
              <a:rPr lang="fr-BE" altLang="fr-FR" dirty="0" err="1">
                <a:solidFill>
                  <a:srgbClr val="757575"/>
                </a:solidFill>
              </a:rPr>
              <a:t>sample</a:t>
            </a:r>
            <a:endParaRPr lang="fr-BE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7C48199-99A6-844E-1E69-BFDB43694DC0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0789742" y="5127900"/>
            <a:ext cx="83278" cy="34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8E60D219-9287-2FD6-8D3E-7497FC208FC4}"/>
              </a:ext>
            </a:extLst>
          </p:cNvPr>
          <p:cNvSpPr txBox="1"/>
          <p:nvPr/>
        </p:nvSpPr>
        <p:spPr>
          <a:xfrm>
            <a:off x="7796654" y="5977092"/>
            <a:ext cx="2520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altLang="fr-FR" dirty="0">
                <a:solidFill>
                  <a:srgbClr val="757575"/>
                </a:solidFill>
              </a:rPr>
              <a:t>Water absorption coefficient</a:t>
            </a:r>
            <a:endParaRPr lang="fr-BE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7B59EE5-A1FF-188D-A9D6-A232D2EE236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542173" y="5455481"/>
            <a:ext cx="433319" cy="437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B120FE5-8AD3-B603-E1F2-060AD3C602F6}"/>
              </a:ext>
            </a:extLst>
          </p:cNvPr>
          <p:cNvCxnSpPr>
            <a:cxnSpLocks/>
          </p:cNvCxnSpPr>
          <p:nvPr/>
        </p:nvCxnSpPr>
        <p:spPr>
          <a:xfrm flipH="1" flipV="1">
            <a:off x="6926027" y="4609210"/>
            <a:ext cx="147919" cy="337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02DFD7B-B556-E039-9ABD-4F346B475B64}"/>
              </a:ext>
            </a:extLst>
          </p:cNvPr>
          <p:cNvSpPr txBox="1"/>
          <p:nvPr/>
        </p:nvSpPr>
        <p:spPr>
          <a:xfrm>
            <a:off x="5628698" y="4239878"/>
            <a:ext cx="2520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altLang="fr-FR" dirty="0" err="1">
                <a:solidFill>
                  <a:srgbClr val="757575"/>
                </a:solidFill>
              </a:rPr>
              <a:t>NPs</a:t>
            </a:r>
            <a:r>
              <a:rPr lang="fr-BE" altLang="fr-FR" dirty="0">
                <a:solidFill>
                  <a:srgbClr val="757575"/>
                </a:solidFill>
              </a:rPr>
              <a:t> concentration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489048-A0C7-FC27-00E1-36F1D1BA3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561" y="914062"/>
            <a:ext cx="3575135" cy="47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5" grpId="0"/>
      <p:bldP spid="17" grpId="0"/>
      <p:bldP spid="19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82&quot;&gt;&#10;  &lt;VersionInformation&gt;&#10;    &lt;Version&gt;1&lt;/Version&gt;&#10;  &lt;/VersionInformation&gt;&#10;  &lt;Entity&gt;/geom/geom1&lt;/Entity&gt;&#10;  &lt;Tag&gt;geom1&lt;/Tag&gt;&#10;  &lt;Node&gt;Component 1 (comp1) &amp;gt; Geometry 1&lt;/Node&gt;&#10;  &lt;LinkType&gt;Image&lt;/LinkType&gt;&#10;  &lt;ModelLink directoryType=&quot;none&quot;&gt;C:\Users\537629\OneDrive - UMONS\Documents\1.Doctorat\(1)Th?se\Travaux\(6) Agr?gats\Simulation COMSOL\Cluster NSs\Simulations optiques\50 Nps volume ratio 0.27\Verif COMSOL Smuthi\Cluster_radcore_20nm_shell_10nm_geom_0.mph&lt;/ModelLink&gt;&#10;  &lt;LocalPath&gt;Cluster_radcore_20nm_shell_10nm_geom_0.mph&lt;/LocalPath&gt;&#10;  &lt;Current&gt;Selection_all_NSs_core&lt;/Current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lockratio&quot; type=&quot;bool&quot; value=&quot;off&quot; /&gt;&#10;    &lt;Property name=&quot;size&quot; type=&quot;string&quot; value=&quot;manualweb&quot; /&gt;&#10;    &lt;Property name=&quot;unit&quot; type=&quot;group&quot; value=&quot;px&quot; /&gt;&#10;    &lt;Property name=&quot;width&quot; type=&quot;real&quot; value=&quot;1032&quot; /&gt;&#10;    &lt;Property name=&quot;height&quot; type=&quot;real&quot; value=&quot;517&quot; /&gt;&#10;    &lt;Property name=&quot;resolution&quot; type=&quot;integer&quot; value=&quot;96&quot; /&gt;&#10;    &lt;Property name=&quot;hiddensize&quot; type=&quot;group&quot; value=&quot;current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032 x 517 px&quot; /&gt;&#10;    &lt;Property name=&quot;zoomextents&quot; type=&quot;bool&quot; value=&quot;off&quot; /&gt;&#10;    &lt;Property name=&quot;antialias&quot; type=&quot;bool&quot; value=&quot;off&quot; /&gt;&#10;    &lt;Property name=&quot;screenwidthpx&quot; type=&quot;integer&quot; value=&quot;1032&quot; /&gt;&#10;    &lt;Property name=&quot;screenheightpx&quot; type=&quot;integer&quot; value=&quot;51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Component 1 (comp1) &amp;gt; Geometr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ff&quot; /&gt;&#10;    &lt;Property name=&quot;legend3d&quot; type=&quot;bool&quot; value=&quot;off&quot; /&gt;&#10;    &lt;Property name=&quot;grid&quot; type=&quot;bool&quot; value=&quot;off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15&quot; /&gt;&#10;    &lt;Property name=&quot;colortheme&quot; type=&quot;string&quot; value=&quot;automatic&quot; /&gt;&#10;    &lt;Property name=&quot;background&quot; type=&quot;group&quot; value=&quot;color&quot; /&gt;&#10;    &lt;Property name=&quot;customcolor&quot; type=&quot;realarray&quot; value=&quot;{1, 1, 1}&quot; /&gt;&#10;    &lt;Property name=&quot;customcolor_vector_method&quot; type=&quot;string&quot; value=&quot;step&quot; /&gt;&#10;    &lt;Property name=&quot;customcolor_vector_start&quot; type=&quot;string&quot; value=&quot;&quot; /&gt;&#10;    &lt;Property name=&quot;customcolor_vector_stop&quot; type=&quot;string&quot; value=&quot;&quot; /&gt;&#10;    &lt;Property name=&quot;customcolor_vector_step&quot; type=&quot;string&quot; value=&quot;&quot; /&gt;&#10;    &lt;Property name=&quot;customcolor_vector_numvalues&quot; type=&quot;string&quot; value=&quot;&quot; /&gt;&#10;    &lt;Property name=&quot;customcolor_vector_function&quot; type=&quot;string&quot; value=&quot;none&quot; /&gt;&#10;    &lt;Property name=&quot;customcolor_vector_interval&quot; type=&quot;string&quot; value=&quot;octave&quot; /&gt;&#10;    &lt;Property name=&quot;customcolor_vector_freqperdec&quot; type=&quot;string&quot; value=&quot;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n&quot; /&gt;&#10;    &lt;Property name=&quot;showmaterial&quot; type=&quot;bool&quot; value=&quot;off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726.25732421875&quot; /&gt;&#10;    &lt;Property name=&quot;zoomanglefull&quot; type=&quot;real&quot; value=&quot;13.831107139587402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542.7818603515625, -2053.891357421875, 1539.4384765625&quot; /&gt;&#10;    &lt;Property name=&quot;target&quot; type=&quot;realarray&quot; value=&quot;-2.42333984375, -0.079833984375, -0.9200439453125&quot; /&gt;&#10;    &lt;Property name=&quot;up&quot; type=&quot;realarray&quot; value=&quot;0.30869752168655396, 0.4115965962409973, 0.8574929237365723&quot; /&gt;&#10;    &lt;Property name=&quot;rotationpoint&quot; type=&quot;realarray&quot; value=&quot;-2.4233627319335938, -0.079742431640625, -0.9200439453125&quot; /&gt;&#10;    &lt;Property name=&quot;viewoffset&quot; type=&quot;realarray&quot; value=&quot;-0.004361028783023357, 0.03984576836228371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Sep 18, 2024, 5:47:56 PM&lt;/UpdateTimeStamp&gt;&#10;&lt;/Roo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82&quot;&gt;&#10;  &lt;VersionInformation&gt;&#10;    &lt;Version&gt;1&lt;/Version&gt;&#10;  &lt;/VersionInformation&gt;&#10;  &lt;Entity&gt;/geom/geom1&lt;/Entity&gt;&#10;  &lt;Tag&gt;geom1&lt;/Tag&gt;&#10;  &lt;Node&gt;Component 1 (comp1) &amp;gt; Geometry 1&lt;/Node&gt;&#10;  &lt;LinkType&gt;Image&lt;/LinkType&gt;&#10;  &lt;ModelLink directoryType=&quot;none&quot;&gt;C:\Users\537629\OneDrive - UMONS\Documents\1.Doctorat\(1)Th?se\Travaux\(6) Agr?gats\Simulation COMSOL\Cluster NSs\Simulations optiques\50 Nps volume ratio 0.27\Verif COMSOL Smuthi\Cluster_radcore_20nm_shell_10nm_geom_0.mph&lt;/ModelLink&gt;&#10;  &lt;LocalPath&gt;Cluster_radcore_20nm_shell_10nm_geom_0.mph&lt;/LocalPath&gt;&#10;  &lt;Current&gt;Selection_all_NSs_core&lt;/Current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lockratio&quot; type=&quot;bool&quot; value=&quot;off&quot; /&gt;&#10;    &lt;Property name=&quot;size&quot; type=&quot;string&quot; value=&quot;manualweb&quot; /&gt;&#10;    &lt;Property name=&quot;unit&quot; type=&quot;group&quot; value=&quot;px&quot; /&gt;&#10;    &lt;Property name=&quot;width&quot; type=&quot;real&quot; value=&quot;1032&quot; /&gt;&#10;    &lt;Property name=&quot;height&quot; type=&quot;real&quot; value=&quot;517&quot; /&gt;&#10;    &lt;Property name=&quot;resolution&quot; type=&quot;integer&quot; value=&quot;96&quot; /&gt;&#10;    &lt;Property name=&quot;hiddensize&quot; type=&quot;group&quot; value=&quot;current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032 x 517 px&quot; /&gt;&#10;    &lt;Property name=&quot;zoomextents&quot; type=&quot;bool&quot; value=&quot;off&quot; /&gt;&#10;    &lt;Property name=&quot;antialias&quot; type=&quot;bool&quot; value=&quot;off&quot; /&gt;&#10;    &lt;Property name=&quot;screenwidthpx&quot; type=&quot;integer&quot; value=&quot;1032&quot; /&gt;&#10;    &lt;Property name=&quot;screenheightpx&quot; type=&quot;integer&quot; value=&quot;51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Component 1 (comp1) &amp;gt; Geometr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ff&quot; /&gt;&#10;    &lt;Property name=&quot;legend3d&quot; type=&quot;bool&quot; value=&quot;off&quot; /&gt;&#10;    &lt;Property name=&quot;grid&quot; type=&quot;bool&quot; value=&quot;off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15&quot; /&gt;&#10;    &lt;Property name=&quot;colortheme&quot; type=&quot;string&quot; value=&quot;automatic&quot; /&gt;&#10;    &lt;Property name=&quot;background&quot; type=&quot;group&quot; value=&quot;color&quot; /&gt;&#10;    &lt;Property name=&quot;customcolor&quot; type=&quot;realarray&quot; value=&quot;{1, 1, 1}&quot; /&gt;&#10;    &lt;Property name=&quot;customcolor_vector_method&quot; type=&quot;string&quot; value=&quot;step&quot; /&gt;&#10;    &lt;Property name=&quot;customcolor_vector_start&quot; type=&quot;string&quot; value=&quot;&quot; /&gt;&#10;    &lt;Property name=&quot;customcolor_vector_stop&quot; type=&quot;string&quot; value=&quot;&quot; /&gt;&#10;    &lt;Property name=&quot;customcolor_vector_step&quot; type=&quot;string&quot; value=&quot;&quot; /&gt;&#10;    &lt;Property name=&quot;customcolor_vector_numvalues&quot; type=&quot;string&quot; value=&quot;&quot; /&gt;&#10;    &lt;Property name=&quot;customcolor_vector_function&quot; type=&quot;string&quot; value=&quot;none&quot; /&gt;&#10;    &lt;Property name=&quot;customcolor_vector_interval&quot; type=&quot;string&quot; value=&quot;octave&quot; /&gt;&#10;    &lt;Property name=&quot;customcolor_vector_freqperdec&quot; type=&quot;string&quot; value=&quot;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n&quot; /&gt;&#10;    &lt;Property name=&quot;showmaterial&quot; type=&quot;bool&quot; value=&quot;off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726.25732421875&quot; /&gt;&#10;    &lt;Property name=&quot;zoomanglefull&quot; type=&quot;real&quot; value=&quot;13.831107139587402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542.7818603515625, -2053.891357421875, 1539.4384765625&quot; /&gt;&#10;    &lt;Property name=&quot;target&quot; type=&quot;realarray&quot; value=&quot;-2.42333984375, -0.079833984375, -0.9200439453125&quot; /&gt;&#10;    &lt;Property name=&quot;up&quot; type=&quot;realarray&quot; value=&quot;0.30869752168655396, 0.4115965962409973, 0.8574929237365723&quot; /&gt;&#10;    &lt;Property name=&quot;rotationpoint&quot; type=&quot;realarray&quot; value=&quot;-2.4233627319335938, -0.079742431640625, -0.9200439453125&quot; /&gt;&#10;    &lt;Property name=&quot;viewoffset&quot; type=&quot;realarray&quot; value=&quot;-0.004361028783023357, 0.03984576836228371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Sep 18, 2024, 5:47:56 PM&lt;/UpdateTimeStamp&gt;&#10;&lt;/Roo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82&quot;&gt;&#10;  &lt;VersionInformation&gt;&#10;    &lt;Version&gt;1&lt;/Version&gt;&#10;  &lt;/VersionInformation&gt;&#10;  &lt;Entity&gt;/geom/geom1&lt;/Entity&gt;&#10;  &lt;Tag&gt;geom1&lt;/Tag&gt;&#10;  &lt;Node&gt;Component 1 (comp1) &amp;gt; Geometry 1&lt;/Node&gt;&#10;  &lt;LinkType&gt;Image&lt;/LinkType&gt;&#10;  &lt;ModelLink directoryType=&quot;none&quot;&gt;C:\Users\537629\OneDrive - UMONS\Documents\1.Doctorat\(1)Th?se\Travaux\(6) Agr?gats\Simulation COMSOL\Cluster NSs\Simulations optiques\50 Nps volume ratio 0.27\Verif COMSOL Smuthi\Cluster_radcore_20nm_shell_10nm_geom_0.mph&lt;/ModelLink&gt;&#10;  &lt;LocalPath&gt;Cluster_radcore_20nm_shell_10nm_geom_0.mph&lt;/LocalPath&gt;&#10;  &lt;Current&gt;Selection_all_NSs_core&lt;/Current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lockratio&quot; type=&quot;bool&quot; value=&quot;off&quot; /&gt;&#10;    &lt;Property name=&quot;size&quot; type=&quot;string&quot; value=&quot;manualweb&quot; /&gt;&#10;    &lt;Property name=&quot;unit&quot; type=&quot;group&quot; value=&quot;px&quot; /&gt;&#10;    &lt;Property name=&quot;width&quot; type=&quot;real&quot; value=&quot;1032&quot; /&gt;&#10;    &lt;Property name=&quot;height&quot; type=&quot;real&quot; value=&quot;517&quot; /&gt;&#10;    &lt;Property name=&quot;resolution&quot; type=&quot;integer&quot; value=&quot;96&quot; /&gt;&#10;    &lt;Property name=&quot;hiddensize&quot; type=&quot;group&quot; value=&quot;current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032 x 517 px&quot; /&gt;&#10;    &lt;Property name=&quot;zoomextents&quot; type=&quot;bool&quot; value=&quot;off&quot; /&gt;&#10;    &lt;Property name=&quot;antialias&quot; type=&quot;bool&quot; value=&quot;off&quot; /&gt;&#10;    &lt;Property name=&quot;screenwidthpx&quot; type=&quot;integer&quot; value=&quot;1032&quot; /&gt;&#10;    &lt;Property name=&quot;screenheightpx&quot; type=&quot;integer&quot; value=&quot;51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Component 1 (comp1) &amp;gt; Geometr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ff&quot; /&gt;&#10;    &lt;Property name=&quot;legend3d&quot; type=&quot;bool&quot; value=&quot;off&quot; /&gt;&#10;    &lt;Property name=&quot;grid&quot; type=&quot;bool&quot; value=&quot;off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15&quot; /&gt;&#10;    &lt;Property name=&quot;colortheme&quot; type=&quot;string&quot; value=&quot;automatic&quot; /&gt;&#10;    &lt;Property name=&quot;background&quot; type=&quot;group&quot; value=&quot;color&quot; /&gt;&#10;    &lt;Property name=&quot;customcolor&quot; type=&quot;realarray&quot; value=&quot;{1, 1, 1}&quot; /&gt;&#10;    &lt;Property name=&quot;customcolor_vector_method&quot; type=&quot;string&quot; value=&quot;step&quot; /&gt;&#10;    &lt;Property name=&quot;customcolor_vector_start&quot; type=&quot;string&quot; value=&quot;&quot; /&gt;&#10;    &lt;Property name=&quot;customcolor_vector_stop&quot; type=&quot;string&quot; value=&quot;&quot; /&gt;&#10;    &lt;Property name=&quot;customcolor_vector_step&quot; type=&quot;string&quot; value=&quot;&quot; /&gt;&#10;    &lt;Property name=&quot;customcolor_vector_numvalues&quot; type=&quot;string&quot; value=&quot;&quot; /&gt;&#10;    &lt;Property name=&quot;customcolor_vector_function&quot; type=&quot;string&quot; value=&quot;none&quot; /&gt;&#10;    &lt;Property name=&quot;customcolor_vector_interval&quot; type=&quot;string&quot; value=&quot;octave&quot; /&gt;&#10;    &lt;Property name=&quot;customcolor_vector_freqperdec&quot; type=&quot;string&quot; value=&quot;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n&quot; /&gt;&#10;    &lt;Property name=&quot;showmaterial&quot; type=&quot;bool&quot; value=&quot;off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726.25732421875&quot; /&gt;&#10;    &lt;Property name=&quot;zoomanglefull&quot; type=&quot;real&quot; value=&quot;13.831107139587402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542.7818603515625, -2053.891357421875, 1539.4384765625&quot; /&gt;&#10;    &lt;Property name=&quot;target&quot; type=&quot;realarray&quot; value=&quot;-2.42333984375, -0.079833984375, -0.9200439453125&quot; /&gt;&#10;    &lt;Property name=&quot;up&quot; type=&quot;realarray&quot; value=&quot;0.30869752168655396, 0.4115965962409973, 0.8574929237365723&quot; /&gt;&#10;    &lt;Property name=&quot;rotationpoint&quot; type=&quot;realarray&quot; value=&quot;-2.4233627319335938, -0.079742431640625, -0.9200439453125&quot; /&gt;&#10;    &lt;Property name=&quot;viewoffset&quot; type=&quot;realarray&quot; value=&quot;-0.004361028783023357, 0.03984576836228371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Sep 18, 2024, 5:47:56 PM&lt;/UpdateTimeStamp&gt;&#10;&lt;/Root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82&quot;&gt;&#10;  &lt;VersionInformation&gt;&#10;    &lt;Version&gt;1&lt;/Version&gt;&#10;  &lt;/VersionInformation&gt;&#10;  &lt;Entity&gt;/geom/geom1&lt;/Entity&gt;&#10;  &lt;Tag&gt;geom1&lt;/Tag&gt;&#10;  &lt;Node&gt;Component 1 (comp1) &amp;gt; Geometry 1&lt;/Node&gt;&#10;  &lt;LinkType&gt;Image&lt;/LinkType&gt;&#10;  &lt;ModelLink directoryType=&quot;none&quot;&gt;C:\Users\537629\OneDrive - UMONS\Documents\1.Doctorat\(1)Th?se\Travaux\(6) Agr?gats\Simulation COMSOL\Cluster NSs\Simulations optiques\50 Nps volume ratio 0.27\Verif COMSOL Smuthi\Cluster_radcore_20nm_shell_10nm_geom_0.mph&lt;/ModelLink&gt;&#10;  &lt;LocalPath&gt;Cluster_radcore_20nm_shell_10nm_geom_0.mph&lt;/LocalPath&gt;&#10;  &lt;Current&gt;Selection_all_NSs_core&lt;/Current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lockratio&quot; type=&quot;bool&quot; value=&quot;off&quot; /&gt;&#10;    &lt;Property name=&quot;size&quot; type=&quot;string&quot; value=&quot;manualweb&quot; /&gt;&#10;    &lt;Property name=&quot;unit&quot; type=&quot;group&quot; value=&quot;px&quot; /&gt;&#10;    &lt;Property name=&quot;width&quot; type=&quot;real&quot; value=&quot;1032&quot; /&gt;&#10;    &lt;Property name=&quot;height&quot; type=&quot;real&quot; value=&quot;517&quot; /&gt;&#10;    &lt;Property name=&quot;resolution&quot; type=&quot;integer&quot; value=&quot;96&quot; /&gt;&#10;    &lt;Property name=&quot;hiddensize&quot; type=&quot;group&quot; value=&quot;current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032 x 517 px&quot; /&gt;&#10;    &lt;Property name=&quot;zoomextents&quot; type=&quot;bool&quot; value=&quot;off&quot; /&gt;&#10;    &lt;Property name=&quot;antialias&quot; type=&quot;bool&quot; value=&quot;off&quot; /&gt;&#10;    &lt;Property name=&quot;screenwidthpx&quot; type=&quot;integer&quot; value=&quot;1032&quot; /&gt;&#10;    &lt;Property name=&quot;screenheightpx&quot; type=&quot;integer&quot; value=&quot;51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Component 1 (comp1) &amp;gt; Geometr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ff&quot; /&gt;&#10;    &lt;Property name=&quot;legend3d&quot; type=&quot;bool&quot; value=&quot;off&quot; /&gt;&#10;    &lt;Property name=&quot;grid&quot; type=&quot;bool&quot; value=&quot;off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15&quot; /&gt;&#10;    &lt;Property name=&quot;colortheme&quot; type=&quot;string&quot; value=&quot;automatic&quot; /&gt;&#10;    &lt;Property name=&quot;background&quot; type=&quot;group&quot; value=&quot;color&quot; /&gt;&#10;    &lt;Property name=&quot;customcolor&quot; type=&quot;realarray&quot; value=&quot;{1, 1, 1}&quot; /&gt;&#10;    &lt;Property name=&quot;customcolor_vector_method&quot; type=&quot;string&quot; value=&quot;step&quot; /&gt;&#10;    &lt;Property name=&quot;customcolor_vector_start&quot; type=&quot;string&quot; value=&quot;&quot; /&gt;&#10;    &lt;Property name=&quot;customcolor_vector_stop&quot; type=&quot;string&quot; value=&quot;&quot; /&gt;&#10;    &lt;Property name=&quot;customcolor_vector_step&quot; type=&quot;string&quot; value=&quot;&quot; /&gt;&#10;    &lt;Property name=&quot;customcolor_vector_numvalues&quot; type=&quot;string&quot; value=&quot;&quot; /&gt;&#10;    &lt;Property name=&quot;customcolor_vector_function&quot; type=&quot;string&quot; value=&quot;none&quot; /&gt;&#10;    &lt;Property name=&quot;customcolor_vector_interval&quot; type=&quot;string&quot; value=&quot;octave&quot; /&gt;&#10;    &lt;Property name=&quot;customcolor_vector_freqperdec&quot; type=&quot;string&quot; value=&quot;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n&quot; /&gt;&#10;    &lt;Property name=&quot;showmaterial&quot; type=&quot;bool&quot; value=&quot;off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726.25732421875&quot; /&gt;&#10;    &lt;Property name=&quot;zoomanglefull&quot; type=&quot;real&quot; value=&quot;13.831107139587402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542.7818603515625, -2053.891357421875, 1539.4384765625&quot; /&gt;&#10;    &lt;Property name=&quot;target&quot; type=&quot;realarray&quot; value=&quot;-2.42333984375, -0.079833984375, -0.9200439453125&quot; /&gt;&#10;    &lt;Property name=&quot;up&quot; type=&quot;realarray&quot; value=&quot;0.30869752168655396, 0.4115965962409973, 0.8574929237365723&quot; /&gt;&#10;    &lt;Property name=&quot;rotationpoint&quot; type=&quot;realarray&quot; value=&quot;-2.4233627319335938, -0.079742431640625, -0.9200439453125&quot; /&gt;&#10;    &lt;Property name=&quot;viewoffset&quot; type=&quot;realarray&quot; value=&quot;-0.004361028783023357, 0.03984576836228371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Sep 18, 2024, 5:47:56 PM&lt;/UpdateTimeStamp&gt;&#10;&lt;/Root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82&quot;&gt;&#10;  &lt;VersionInformation&gt;&#10;    &lt;Version&gt;1&lt;/Version&gt;&#10;  &lt;/VersionInformation&gt;&#10;  &lt;Entity&gt;/geom/geom1&lt;/Entity&gt;&#10;  &lt;Tag&gt;geom1&lt;/Tag&gt;&#10;  &lt;Node&gt;Component 1 (comp1) &amp;gt; Geometry 1&lt;/Node&gt;&#10;  &lt;LinkType&gt;Image&lt;/LinkType&gt;&#10;  &lt;ModelLink directoryType=&quot;none&quot;&gt;C:\Users\537629\OneDrive - UMONS\Documents\1.Doctorat\(1)Th?se\Travaux\(6) Agr?gats\Simulation COMSOL\Cluster NSs\Simulations optiques\50 Nps volume ratio 0.27\Verif COMSOL Smuthi\Cluster_radcore_20nm_shell_10nm_geom_0.mph&lt;/ModelLink&gt;&#10;  &lt;LocalPath&gt;Cluster_radcore_20nm_shell_10nm_geom_0.mph&lt;/LocalPath&gt;&#10;  &lt;Current&gt;Selection_all_NSs_core&lt;/Current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lockratio&quot; type=&quot;bool&quot; value=&quot;off&quot; /&gt;&#10;    &lt;Property name=&quot;size&quot; type=&quot;string&quot; value=&quot;manualweb&quot; /&gt;&#10;    &lt;Property name=&quot;unit&quot; type=&quot;group&quot; value=&quot;px&quot; /&gt;&#10;    &lt;Property name=&quot;width&quot; type=&quot;real&quot; value=&quot;1032&quot; /&gt;&#10;    &lt;Property name=&quot;height&quot; type=&quot;real&quot; value=&quot;517&quot; /&gt;&#10;    &lt;Property name=&quot;resolution&quot; type=&quot;integer&quot; value=&quot;96&quot; /&gt;&#10;    &lt;Property name=&quot;hiddensize&quot; type=&quot;group&quot; value=&quot;current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032 x 517 px&quot; /&gt;&#10;    &lt;Property name=&quot;zoomextents&quot; type=&quot;bool&quot; value=&quot;off&quot; /&gt;&#10;    &lt;Property name=&quot;antialias&quot; type=&quot;bool&quot; value=&quot;off&quot; /&gt;&#10;    &lt;Property name=&quot;screenwidthpx&quot; type=&quot;integer&quot; value=&quot;1032&quot; /&gt;&#10;    &lt;Property name=&quot;screenheightpx&quot; type=&quot;integer&quot; value=&quot;51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Component 1 (comp1) &amp;gt; Geometr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ff&quot; /&gt;&#10;    &lt;Property name=&quot;legend3d&quot; type=&quot;bool&quot; value=&quot;off&quot; /&gt;&#10;    &lt;Property name=&quot;grid&quot; type=&quot;bool&quot; value=&quot;off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15&quot; /&gt;&#10;    &lt;Property name=&quot;colortheme&quot; type=&quot;string&quot; value=&quot;automatic&quot; /&gt;&#10;    &lt;Property name=&quot;background&quot; type=&quot;group&quot; value=&quot;color&quot; /&gt;&#10;    &lt;Property name=&quot;customcolor&quot; type=&quot;realarray&quot; value=&quot;{1, 1, 1}&quot; /&gt;&#10;    &lt;Property name=&quot;customcolor_vector_method&quot; type=&quot;string&quot; value=&quot;step&quot; /&gt;&#10;    &lt;Property name=&quot;customcolor_vector_start&quot; type=&quot;string&quot; value=&quot;&quot; /&gt;&#10;    &lt;Property name=&quot;customcolor_vector_stop&quot; type=&quot;string&quot; value=&quot;&quot; /&gt;&#10;    &lt;Property name=&quot;customcolor_vector_step&quot; type=&quot;string&quot; value=&quot;&quot; /&gt;&#10;    &lt;Property name=&quot;customcolor_vector_numvalues&quot; type=&quot;string&quot; value=&quot;&quot; /&gt;&#10;    &lt;Property name=&quot;customcolor_vector_function&quot; type=&quot;string&quot; value=&quot;none&quot; /&gt;&#10;    &lt;Property name=&quot;customcolor_vector_interval&quot; type=&quot;string&quot; value=&quot;octave&quot; /&gt;&#10;    &lt;Property name=&quot;customcolor_vector_freqperdec&quot; type=&quot;string&quot; value=&quot;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n&quot; /&gt;&#10;    &lt;Property name=&quot;showmaterial&quot; type=&quot;bool&quot; value=&quot;off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726.25732421875&quot; /&gt;&#10;    &lt;Property name=&quot;zoomanglefull&quot; type=&quot;real&quot; value=&quot;13.831107139587402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542.7818603515625, -2053.891357421875, 1539.4384765625&quot; /&gt;&#10;    &lt;Property name=&quot;target&quot; type=&quot;realarray&quot; value=&quot;-2.42333984375, -0.079833984375, -0.9200439453125&quot; /&gt;&#10;    &lt;Property name=&quot;up&quot; type=&quot;realarray&quot; value=&quot;0.30869752168655396, 0.4115965962409973, 0.8574929237365723&quot; /&gt;&#10;    &lt;Property name=&quot;rotationpoint&quot; type=&quot;realarray&quot; value=&quot;-2.4233627319335938, -0.079742431640625, -0.9200439453125&quot; /&gt;&#10;    &lt;Property name=&quot;viewoffset&quot; type=&quot;realarray&quot; value=&quot;-0.004361028783023357, 0.03984576836228371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Sep 18, 2024, 5:47:56 PM&lt;/UpdateTimeStamp&gt;&#10;&lt;/Root&gt;"/>
</p:tagLst>
</file>

<file path=ppt/theme/theme1.xml><?xml version="1.0" encoding="utf-8"?>
<a:theme xmlns:a="http://schemas.openxmlformats.org/drawingml/2006/main" name="ThèmeUMons">
  <a:themeElements>
    <a:clrScheme name="UMon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BCC"/>
      </a:accent1>
      <a:accent2>
        <a:srgbClr val="C40039"/>
      </a:accent2>
      <a:accent3>
        <a:srgbClr val="A5A5A5"/>
      </a:accent3>
      <a:accent4>
        <a:srgbClr val="94CD7E"/>
      </a:accent4>
      <a:accent5>
        <a:srgbClr val="8DB3E2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 fontScale="92500" lnSpcReduction="10000"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800" b="0" i="0" u="none" strike="noStrike" kern="1200" cap="none" spc="0" normalizeH="0" baseline="0" noProof="0" dirty="0" smtClean="0">
            <a:ln>
              <a:noFill/>
            </a:ln>
            <a:solidFill>
              <a:srgbClr val="808080"/>
            </a:solidFill>
            <a:effectLst/>
            <a:uLnTx/>
            <a:uFillTx/>
            <a:latin typeface="Calibri" pitchFamily="34" charset="0"/>
            <a:ea typeface="Calibri" pitchFamily="34" charset="0"/>
            <a:cs typeface="Times New Roman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èmeUMons" id="{1D4A1D9F-1B9E-48C3-9888-751CB11C89ED}" vid="{B90D642D-C2E7-4E7E-A56D-DC68FA1E0F8E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8035</TotalTime>
  <Words>812</Words>
  <Application>Microsoft Office PowerPoint</Application>
  <PresentationFormat>Grand écran</PresentationFormat>
  <Paragraphs>160</Paragraphs>
  <Slides>24</Slides>
  <Notes>1</Notes>
  <HiddenSlides>2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Aptos</vt:lpstr>
      <vt:lpstr>Arial</vt:lpstr>
      <vt:lpstr>Calibri</vt:lpstr>
      <vt:lpstr>Cambria Math</vt:lpstr>
      <vt:lpstr>Roboto</vt:lpstr>
      <vt:lpstr>Times New Roman</vt:lpstr>
      <vt:lpstr>Wingdings</vt:lpstr>
      <vt:lpstr>ThèmeUMons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ROUSSEAU</dc:creator>
  <cp:lastModifiedBy>Cédric ROUSSEAU</cp:lastModifiedBy>
  <cp:revision>270</cp:revision>
  <dcterms:created xsi:type="dcterms:W3CDTF">2021-04-24T08:02:34Z</dcterms:created>
  <dcterms:modified xsi:type="dcterms:W3CDTF">2026-01-12T13:34:09Z</dcterms:modified>
</cp:coreProperties>
</file>