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007382"/>
    <a:srgbClr val="00889A"/>
    <a:srgbClr val="00B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615" autoAdjust="0"/>
  </p:normalViewPr>
  <p:slideViewPr>
    <p:cSldViewPr snapToGrid="0">
      <p:cViewPr varScale="1">
        <p:scale>
          <a:sx n="75" d="100"/>
          <a:sy n="75" d="100"/>
        </p:scale>
        <p:origin x="10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96D9C-B7F3-4CE4-B133-A424E2EB817E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6A73A-1952-4EFB-8174-CEB2B6A4CD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491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6A73A-1952-4EFB-8174-CEB2B6A4CD9B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457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E9B1A3-8666-A212-648C-9656D7476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73B7DB-5801-7218-791C-2F3827304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9113CB-5CA8-7DBA-1602-3CF06C344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F9F979-915F-2222-56A1-A7185B9AF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D6FDD1-8CDB-3D68-F967-FBCBE07CF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1747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C8F39-DE4D-E26D-2629-63F1F0F44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234CEA-E697-BE07-DBAE-F203DC88E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FA42AC-A2C2-817E-0D09-0889093CC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C6E99A-2BED-BEAF-262F-F9E83D43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390688-EE84-1B8D-049F-676BC4ED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1612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093726-4DA4-B549-F7B4-96669271B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37A96EE-72E8-9B1F-EE2D-22C081E12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341321-5B00-0578-F423-62917AE7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F48A03-8C3F-2948-90A9-A1F351D7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5BBE67-4992-3FCB-5D37-3D462FBF6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3782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222DE5-04A2-7CD5-4A18-FEC6C3CE84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 l="269" t="20290" r="13968" b="25948"/>
          <a:stretch>
            <a:fillRect/>
          </a:stretch>
        </p:blipFill>
        <p:spPr bwMode="auto">
          <a:xfrm>
            <a:off x="0" y="6580188"/>
            <a:ext cx="12192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4">
            <a:extLst>
              <a:ext uri="{FF2B5EF4-FFF2-40B4-BE49-F238E27FC236}">
                <a16:creationId xmlns:a16="http://schemas.microsoft.com/office/drawing/2014/main" id="{D36F2F2A-DFF6-6673-D06D-672195B25C2B}"/>
              </a:ext>
            </a:extLst>
          </p:cNvPr>
          <p:cNvSpPr txBox="1"/>
          <p:nvPr userDrawn="1"/>
        </p:nvSpPr>
        <p:spPr>
          <a:xfrm>
            <a:off x="-12700" y="6543675"/>
            <a:ext cx="29718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noProof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Université de Mons</a:t>
            </a:r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C450A7A6-6BA8-4598-3700-27C26F033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06200" y="6580188"/>
            <a:ext cx="685800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D0D07-BA6C-4CE2-85E1-215477AE30BF}" type="slidenum">
              <a:rPr lang="en-US" noProof="0" smtClean="0"/>
              <a:pPr>
                <a:defRPr/>
              </a:pPr>
              <a:t>‹N°›</a:t>
            </a:fld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A3613D-44E5-7AEF-0BE6-77653A9AA0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400" y="190800"/>
            <a:ext cx="11908800" cy="5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01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E89A3A-BD59-663D-5F1F-36A78D903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759831-0206-37A1-D539-821343893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3F8C9A-5080-924D-9330-71239993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7658F7-6391-6470-1CAE-CD23D8325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CC0542-1A2A-6F73-BE13-C36805A59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390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1F523-5069-6A35-F620-98B0D4A6D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CD40A1-67EF-2A99-98B3-09CAF30E3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9BF942-B160-7BDE-0D00-F95FB455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42F0A8-2FAB-B424-AA04-1329847FA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1F1B88-A6C9-9F5C-CA5B-C49A5334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672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B756D-37B3-F513-FB0F-03B0B8A50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D04F85-097F-A7E7-81C5-792F291F48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D33121-D10C-E451-7EB7-F5A4B7D7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A2562D-330A-C15E-B759-035A918C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73E258-9F7C-EF77-FD6D-A44F77D5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D2A592-3590-89B9-083F-36D31543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43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D5B4E4-D6C7-8F6A-4B9A-9AD705664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DB7127-C34A-1956-A390-3E7D5B9A8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8E25F3-31BA-DADF-D24D-C6FBC402C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40E430-F161-4AC8-6611-75A510DCA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94C9F98-CFD5-7489-3D91-C81B9D6FE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91E1968-69FD-CAD5-1F3A-21F95536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0FB1B5-01BF-206D-5F60-1AB36CCE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C47CF94-8803-E7FC-9D96-945DA52F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359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580CB2-9E4B-3631-99DA-EFD14DB58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1C6E3F-3CBD-8E3D-0E45-055E140D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021F75-175B-4A36-994B-74496E3B7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016BD2-3F6C-83F8-B12F-E56B3AFA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9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1C60481-7C6D-8DCE-8B79-ABC494B9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2DD64C-B5AD-F347-A7A8-EC362087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656341-62A6-D608-AEE6-FCE68C42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770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AFA07-257A-3CEB-6CF3-3FC876268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7D818A-0B7D-53EA-0B8D-8E8CE2F83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7640EE-6E4B-503C-CBAA-505E559EA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25952A-9470-EAF4-4BB4-4C17EEC8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A9B261-EFFC-4751-7F45-C8A05AB8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CE47D5-EB5A-ACEC-C1BB-C0AB0F9B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851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DC0E7-D12C-20EE-5546-66BBCB872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4FAC06-4385-45F6-6E2E-5C6197683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2A0071-D2DE-B5D6-DA90-608598AF0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6FB39D-CC39-905E-53E9-912A78176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BCBE99-6204-A5F4-7BC9-902A8DF4B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B6BD53-F3C3-B5D9-F114-069DDEFC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73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FE766DD-C6E2-5BBC-6ACF-5C8AB4FC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7C2C6D-AA77-2594-91D7-B4DDA25CE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ECA5C9-9AC5-0BB5-C5B8-1D7BB0BC2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46DDD5-FD08-4DD1-9534-7B27C61848B6}" type="datetimeFigureOut">
              <a:rPr lang="fr-BE" smtClean="0"/>
              <a:t>19-05-26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56DE54-B98C-F57D-AC87-354AAF600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140C2B-B097-D136-56EA-908C27B408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28508-DDDF-4091-8318-FC9250BF55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22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oleObject" Target="../embeddings/oleObject3.bin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4.jpeg"/><Relationship Id="rId12" Type="http://schemas.openxmlformats.org/officeDocument/2006/relationships/image" Target="../media/image7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10" Type="http://schemas.openxmlformats.org/officeDocument/2006/relationships/image" Target="../media/image6.e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Relationship Id="rId1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EC32B4-FE29-964A-7A2A-8920B846569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4873" y="6580188"/>
            <a:ext cx="7538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altLang="fr-FR" sz="1200" b="1" dirty="0">
                <a:solidFill>
                  <a:schemeClr val="bg1"/>
                </a:solidFill>
              </a:rPr>
              <a:t>Emma Piplart, Gwendal Henrard, Ari Serez, Julien De Winter, Marc Frère, Jérôme Cornil, Pascal </a:t>
            </a:r>
            <a:r>
              <a:rPr lang="fr-FR" altLang="fr-FR" sz="1200" b="1" dirty="0" err="1">
                <a:solidFill>
                  <a:schemeClr val="bg1"/>
                </a:solidFill>
              </a:rPr>
              <a:t>Gerbaux</a:t>
            </a:r>
            <a:endParaRPr lang="fr-FR" altLang="fr-FR" sz="1200" b="1" baseline="300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21A0B3-A531-9D0A-3869-15C52B100C11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05000" y="0"/>
            <a:ext cx="9427583" cy="83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598" tIns="45301" rIns="90598" bIns="45301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00">
                <a:solidFill>
                  <a:schemeClr val="accent2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4171083">
              <a:spcBef>
                <a:spcPct val="0"/>
              </a:spcBef>
              <a:buNone/>
              <a:defRPr/>
            </a:pPr>
            <a:r>
              <a:rPr lang="en-US" sz="2400" b="1" dirty="0">
                <a:solidFill>
                  <a:srgbClr val="A80039"/>
                </a:solidFill>
              </a:rPr>
              <a:t>Self-Assembled Monolayers of Azobenzene Derivatives : on the use of Mass Spectrometry to Monitor Photo and Back Isomerization Reactions</a:t>
            </a:r>
            <a:endParaRPr lang="en-GB" altLang="fr-FR" sz="2400" b="1" i="1" dirty="0">
              <a:solidFill>
                <a:srgbClr val="A80039"/>
              </a:solidFill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717958F-BA9E-2A36-958D-8FD497AC74D8}"/>
              </a:ext>
            </a:extLst>
          </p:cNvPr>
          <p:cNvSpPr txBox="1"/>
          <p:nvPr/>
        </p:nvSpPr>
        <p:spPr>
          <a:xfrm>
            <a:off x="249672" y="5404454"/>
            <a:ext cx="23903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800" b="1" dirty="0"/>
              <a:t>Emma Piplart</a:t>
            </a:r>
          </a:p>
          <a:p>
            <a:pPr algn="ctr"/>
            <a:r>
              <a:rPr lang="fr-BE" sz="2800" b="1" dirty="0"/>
              <a:t>P01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CA57AA0-FBD0-0E01-0834-ADC8FED9BC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57" y="1997232"/>
            <a:ext cx="2895159" cy="2477115"/>
          </a:xfrm>
          <a:prstGeom prst="round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61ACFCF5-37AE-AE26-0046-9A167EE0D97D}"/>
              </a:ext>
            </a:extLst>
          </p:cNvPr>
          <p:cNvSpPr txBox="1"/>
          <p:nvPr/>
        </p:nvSpPr>
        <p:spPr>
          <a:xfrm>
            <a:off x="60156" y="4429413"/>
            <a:ext cx="2895159" cy="311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105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X. Xu and G. Wang, </a:t>
            </a:r>
            <a:r>
              <a:rPr lang="en-GB" sz="105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en-GB" sz="105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vol. 18, no. 16, </a:t>
            </a:r>
            <a:r>
              <a:rPr lang="en-GB" sz="105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sz="1050" dirty="0">
              <a:latin typeface="+mn-lt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166BC9D-D7CA-11DF-2CD1-A732F6CBDFDB}"/>
              </a:ext>
            </a:extLst>
          </p:cNvPr>
          <p:cNvSpPr txBox="1"/>
          <p:nvPr/>
        </p:nvSpPr>
        <p:spPr>
          <a:xfrm>
            <a:off x="10282103" y="1119358"/>
            <a:ext cx="9455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b="1" dirty="0">
                <a:solidFill>
                  <a:srgbClr val="FF0000"/>
                </a:solidFill>
              </a:rPr>
              <a:t>LC-MS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7CD61FB-7554-5A5C-ACB8-31306FD7C1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86901" y="1519468"/>
            <a:ext cx="2535984" cy="4362040"/>
          </a:xfrm>
          <a:prstGeom prst="rect">
            <a:avLst/>
          </a:prstGeom>
        </p:spPr>
      </p:pic>
      <p:pic>
        <p:nvPicPr>
          <p:cNvPr id="5" name="Picture 5" descr="A logo with red and grey letters&#10;&#10;Description automatically generated">
            <a:extLst>
              <a:ext uri="{FF2B5EF4-FFF2-40B4-BE49-F238E27FC236}">
                <a16:creationId xmlns:a16="http://schemas.microsoft.com/office/drawing/2014/main" id="{55334A0D-E70B-3CC8-8EFF-4BA0430FE25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40580" cy="635000"/>
          </a:xfrm>
          <a:prstGeom prst="rect">
            <a:avLst/>
          </a:prstGeom>
        </p:spPr>
      </p:pic>
      <p:pic>
        <p:nvPicPr>
          <p:cNvPr id="8" name="Image 7" descr="Une image contenant symbole, logo, Police, Graphique&#10;&#10;Description générée automatiquement">
            <a:extLst>
              <a:ext uri="{FF2B5EF4-FFF2-40B4-BE49-F238E27FC236}">
                <a16:creationId xmlns:a16="http://schemas.microsoft.com/office/drawing/2014/main" id="{AECF13A2-94D9-8941-2381-BAF2F97B8F1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3383" y="0"/>
            <a:ext cx="808617" cy="64978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E3323AA-2772-83D8-FD9C-F46AB2431DA7}"/>
              </a:ext>
            </a:extLst>
          </p:cNvPr>
          <p:cNvSpPr txBox="1"/>
          <p:nvPr/>
        </p:nvSpPr>
        <p:spPr>
          <a:xfrm>
            <a:off x="5290961" y="922909"/>
            <a:ext cx="16031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dirty="0" err="1">
                <a:solidFill>
                  <a:srgbClr val="007382"/>
                </a:solidFill>
              </a:rPr>
              <a:t>Biotechnology</a:t>
            </a:r>
            <a:endParaRPr lang="fr-BE" dirty="0">
              <a:solidFill>
                <a:srgbClr val="007382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3C89F3D-7165-A831-D1C4-3C45A28985C2}"/>
              </a:ext>
            </a:extLst>
          </p:cNvPr>
          <p:cNvSpPr txBox="1"/>
          <p:nvPr/>
        </p:nvSpPr>
        <p:spPr>
          <a:xfrm>
            <a:off x="6733886" y="1412744"/>
            <a:ext cx="1436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dirty="0">
                <a:solidFill>
                  <a:srgbClr val="007382"/>
                </a:solidFill>
              </a:rPr>
              <a:t>Data </a:t>
            </a:r>
            <a:r>
              <a:rPr lang="fr-BE" dirty="0" err="1">
                <a:solidFill>
                  <a:srgbClr val="007382"/>
                </a:solidFill>
              </a:rPr>
              <a:t>storage</a:t>
            </a:r>
            <a:r>
              <a:rPr lang="fr-BE" dirty="0">
                <a:solidFill>
                  <a:srgbClr val="007382"/>
                </a:solidFill>
              </a:rPr>
              <a:t>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B08D3B4-9B1F-C8D5-B17E-FEA6CB6381EB}"/>
              </a:ext>
            </a:extLst>
          </p:cNvPr>
          <p:cNvSpPr txBox="1"/>
          <p:nvPr/>
        </p:nvSpPr>
        <p:spPr>
          <a:xfrm>
            <a:off x="4294198" y="1412744"/>
            <a:ext cx="11144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dirty="0" err="1">
                <a:solidFill>
                  <a:srgbClr val="007382"/>
                </a:solidFill>
              </a:rPr>
              <a:t>Catalysis</a:t>
            </a:r>
            <a:endParaRPr lang="fr-BE" dirty="0">
              <a:solidFill>
                <a:srgbClr val="007382"/>
              </a:solidFill>
            </a:endParaRP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4794602A-2C53-6434-D2CB-8940A976D3CC}"/>
              </a:ext>
            </a:extLst>
          </p:cNvPr>
          <p:cNvCxnSpPr>
            <a:cxnSpLocks/>
            <a:stCxn id="21" idx="0"/>
            <a:endCxn id="19" idx="3"/>
          </p:cNvCxnSpPr>
          <p:nvPr/>
        </p:nvCxnSpPr>
        <p:spPr>
          <a:xfrm flipH="1" flipV="1">
            <a:off x="5408623" y="1597410"/>
            <a:ext cx="683924" cy="399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06E3A24-6C30-531E-CD4A-440FC8018917}"/>
              </a:ext>
            </a:extLst>
          </p:cNvPr>
          <p:cNvCxnSpPr>
            <a:cxnSpLocks/>
            <a:stCxn id="21" idx="0"/>
            <a:endCxn id="12" idx="2"/>
          </p:cNvCxnSpPr>
          <p:nvPr/>
        </p:nvCxnSpPr>
        <p:spPr>
          <a:xfrm flipH="1" flipV="1">
            <a:off x="6092545" y="1292241"/>
            <a:ext cx="2" cy="7049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5FFC9273-20AF-7D76-B1C5-30E1CA2BC878}"/>
              </a:ext>
            </a:extLst>
          </p:cNvPr>
          <p:cNvCxnSpPr>
            <a:cxnSpLocks/>
            <a:stCxn id="21" idx="0"/>
            <a:endCxn id="15" idx="1"/>
          </p:cNvCxnSpPr>
          <p:nvPr/>
        </p:nvCxnSpPr>
        <p:spPr>
          <a:xfrm flipV="1">
            <a:off x="6092547" y="1597410"/>
            <a:ext cx="641339" cy="399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B049BE3A-E2FA-F400-37BB-4AF820B14D45}"/>
              </a:ext>
            </a:extLst>
          </p:cNvPr>
          <p:cNvGrpSpPr/>
          <p:nvPr/>
        </p:nvGrpSpPr>
        <p:grpSpPr>
          <a:xfrm>
            <a:off x="3010076" y="1997232"/>
            <a:ext cx="6164941" cy="3217632"/>
            <a:chOff x="3132254" y="2910119"/>
            <a:chExt cx="6164941" cy="3217632"/>
          </a:xfrm>
        </p:grpSpPr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79CF9579-8FA8-EA8F-E10A-B9DC4760F5BE}"/>
                </a:ext>
              </a:extLst>
            </p:cNvPr>
            <p:cNvSpPr/>
            <p:nvPr/>
          </p:nvSpPr>
          <p:spPr>
            <a:xfrm>
              <a:off x="3132254" y="2910119"/>
              <a:ext cx="6164941" cy="3217632"/>
            </a:xfrm>
            <a:prstGeom prst="roundRect">
              <a:avLst>
                <a:gd name="adj" fmla="val 10842"/>
              </a:avLst>
            </a:prstGeom>
            <a:noFill/>
            <a:ln w="28575">
              <a:solidFill>
                <a:srgbClr val="00B5C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dirty="0"/>
                <a:t>0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BB94A1B-3E53-C8B1-0567-E6ED8766CD4B}"/>
                </a:ext>
              </a:extLst>
            </p:cNvPr>
            <p:cNvSpPr/>
            <p:nvPr/>
          </p:nvSpPr>
          <p:spPr>
            <a:xfrm>
              <a:off x="3683189" y="5753479"/>
              <a:ext cx="2268000" cy="2760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CAEEF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F6E8E53E-91FB-43E4-5099-C4952586A126}"/>
                </a:ext>
              </a:extLst>
            </p:cNvPr>
            <p:cNvSpPr txBox="1"/>
            <p:nvPr/>
          </p:nvSpPr>
          <p:spPr>
            <a:xfrm>
              <a:off x="4543672" y="5746543"/>
              <a:ext cx="400729" cy="302519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rmAutofit fontScale="85000" lnSpcReduction="10000"/>
            </a:bodyPr>
            <a:lstStyle/>
            <a:p>
              <a:pPr marL="342900" marR="0" indent="-3429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fr-BE" sz="180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Glass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D094A80-F8EB-67AA-9154-7B39B0E7E16F}"/>
                </a:ext>
              </a:extLst>
            </p:cNvPr>
            <p:cNvSpPr/>
            <p:nvPr/>
          </p:nvSpPr>
          <p:spPr>
            <a:xfrm>
              <a:off x="6834982" y="5741380"/>
              <a:ext cx="2268000" cy="2760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CAEEF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E8781E1-6335-E064-33FF-30DEA87CCC7F}"/>
                </a:ext>
              </a:extLst>
            </p:cNvPr>
            <p:cNvSpPr txBox="1"/>
            <p:nvPr/>
          </p:nvSpPr>
          <p:spPr>
            <a:xfrm>
              <a:off x="7695465" y="5734444"/>
              <a:ext cx="400729" cy="302519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rmAutofit fontScale="85000" lnSpcReduction="10000"/>
            </a:bodyPr>
            <a:lstStyle/>
            <a:p>
              <a:pPr marL="342900" marR="0" indent="-3429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fr-BE" sz="180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Glass</a:t>
              </a:r>
            </a:p>
          </p:txBody>
        </p:sp>
        <p:graphicFrame>
          <p:nvGraphicFramePr>
            <p:cNvPr id="40" name="Objet 39">
              <a:extLst>
                <a:ext uri="{FF2B5EF4-FFF2-40B4-BE49-F238E27FC236}">
                  <a16:creationId xmlns:a16="http://schemas.microsoft.com/office/drawing/2014/main" id="{7F45C841-8BE1-FF19-FB8A-9906EDAADFB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9104896"/>
                </p:ext>
              </p:extLst>
            </p:nvPr>
          </p:nvGraphicFramePr>
          <p:xfrm>
            <a:off x="5625140" y="3394829"/>
            <a:ext cx="800681" cy="223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9" imgW="528214" imgH="147415" progId="ChemDraw.Document.6.0">
                    <p:embed/>
                  </p:oleObj>
                </mc:Choice>
                <mc:Fallback>
                  <p:oleObj name="CS ChemDraw Drawing" r:id="rId9" imgW="528214" imgH="147415" progId="ChemDraw.Document.6.0">
                    <p:embed/>
                    <p:pic>
                      <p:nvPicPr>
                        <p:cNvPr id="9" name="Objet 8">
                          <a:extLst>
                            <a:ext uri="{FF2B5EF4-FFF2-40B4-BE49-F238E27FC236}">
                              <a16:creationId xmlns:a16="http://schemas.microsoft.com/office/drawing/2014/main" id="{F5A66CEE-3A25-C43F-350D-C0D9678324B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625140" y="3394829"/>
                          <a:ext cx="800681" cy="2236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45C1FBC1-A4E7-42EF-0886-0E5B98EA710D}"/>
                </a:ext>
              </a:extLst>
            </p:cNvPr>
            <p:cNvSpPr txBox="1"/>
            <p:nvPr/>
          </p:nvSpPr>
          <p:spPr>
            <a:xfrm>
              <a:off x="5797342" y="3170635"/>
              <a:ext cx="4459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</a:rPr>
                <a:t>h</a:t>
              </a:r>
              <a:r>
                <a:rPr lang="fr-FR" sz="1400" b="1" dirty="0">
                  <a:solidFill>
                    <a:srgbClr val="FF0000"/>
                  </a:solidFill>
                  <a:sym typeface="Symbol" panose="05050102010706020507" pitchFamily="18" charset="2"/>
                </a:rPr>
                <a:t></a:t>
              </a:r>
              <a:r>
                <a:rPr lang="fr-FR" sz="1400" b="1" baseline="-25000" dirty="0">
                  <a:solidFill>
                    <a:srgbClr val="FF0000"/>
                  </a:solidFill>
                  <a:sym typeface="Symbol" panose="05050102010706020507" pitchFamily="18" charset="2"/>
                </a:rPr>
                <a:t>1</a:t>
              </a:r>
              <a:endParaRPr lang="fr-BE" sz="1400" b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FFF107EC-5DD7-26D5-2CB5-49B146E5932D}"/>
                </a:ext>
              </a:extLst>
            </p:cNvPr>
            <p:cNvSpPr txBox="1"/>
            <p:nvPr/>
          </p:nvSpPr>
          <p:spPr>
            <a:xfrm>
              <a:off x="5530801" y="3514687"/>
              <a:ext cx="99956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</a:rPr>
                <a:t>h</a:t>
              </a:r>
              <a:r>
                <a:rPr lang="fr-FR" sz="1400" b="1" dirty="0">
                  <a:solidFill>
                    <a:srgbClr val="FF0000"/>
                  </a:solidFill>
                  <a:sym typeface="Symbol" panose="05050102010706020507" pitchFamily="18" charset="2"/>
                </a:rPr>
                <a:t></a:t>
              </a:r>
              <a:r>
                <a:rPr lang="fr-FR" sz="1400" b="1" baseline="-25000" dirty="0">
                  <a:solidFill>
                    <a:srgbClr val="FF0000"/>
                  </a:solidFill>
                  <a:sym typeface="Symbol" panose="05050102010706020507" pitchFamily="18" charset="2"/>
                </a:rPr>
                <a:t>2</a:t>
              </a:r>
              <a:r>
                <a:rPr lang="fr-FR" sz="1400" b="1" dirty="0">
                  <a:solidFill>
                    <a:srgbClr val="FF0000"/>
                  </a:solidFill>
                  <a:sym typeface="Symbol" panose="05050102010706020507" pitchFamily="18" charset="2"/>
                </a:rPr>
                <a:t>, ∆, cat</a:t>
              </a:r>
              <a:endParaRPr lang="fr-BE" sz="1400" b="1" baseline="-25000" dirty="0">
                <a:solidFill>
                  <a:srgbClr val="FF0000"/>
                </a:solidFill>
              </a:endParaRPr>
            </a:p>
          </p:txBody>
        </p:sp>
        <p:graphicFrame>
          <p:nvGraphicFramePr>
            <p:cNvPr id="43" name="Objet 42">
              <a:extLst>
                <a:ext uri="{FF2B5EF4-FFF2-40B4-BE49-F238E27FC236}">
                  <a16:creationId xmlns:a16="http://schemas.microsoft.com/office/drawing/2014/main" id="{9A09959E-3DE5-D440-EFF3-34B877CE2DF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5317821"/>
                </p:ext>
              </p:extLst>
            </p:nvPr>
          </p:nvGraphicFramePr>
          <p:xfrm>
            <a:off x="3205406" y="3058419"/>
            <a:ext cx="2680457" cy="270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11" imgW="5658349" imgH="5699110" progId="ChemDraw.Document.6.0">
                    <p:embed/>
                  </p:oleObj>
                </mc:Choice>
                <mc:Fallback>
                  <p:oleObj name="CS ChemDraw Drawing" r:id="rId11" imgW="5658349" imgH="5699110" progId="ChemDraw.Document.6.0">
                    <p:embed/>
                    <p:pic>
                      <p:nvPicPr>
                        <p:cNvPr id="12" name="Objet 11">
                          <a:extLst>
                            <a:ext uri="{FF2B5EF4-FFF2-40B4-BE49-F238E27FC236}">
                              <a16:creationId xmlns:a16="http://schemas.microsoft.com/office/drawing/2014/main" id="{0427E5E7-B578-7F75-38D1-16BE450AD0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205406" y="3058419"/>
                          <a:ext cx="2680457" cy="2700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t 43">
              <a:extLst>
                <a:ext uri="{FF2B5EF4-FFF2-40B4-BE49-F238E27FC236}">
                  <a16:creationId xmlns:a16="http://schemas.microsoft.com/office/drawing/2014/main" id="{1A537A47-EBFE-49C4-4D0D-D1900C7C25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6678038"/>
                </p:ext>
              </p:extLst>
            </p:nvPr>
          </p:nvGraphicFramePr>
          <p:xfrm>
            <a:off x="6606886" y="3058419"/>
            <a:ext cx="2416370" cy="270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13" imgW="4923477" imgH="5501222" progId="ChemDraw.Document.6.0">
                    <p:embed/>
                  </p:oleObj>
                </mc:Choice>
                <mc:Fallback>
                  <p:oleObj name="CS ChemDraw Drawing" r:id="rId13" imgW="4923477" imgH="5501222" progId="ChemDraw.Document.6.0">
                    <p:embed/>
                    <p:pic>
                      <p:nvPicPr>
                        <p:cNvPr id="13" name="Objet 12">
                          <a:extLst>
                            <a:ext uri="{FF2B5EF4-FFF2-40B4-BE49-F238E27FC236}">
                              <a16:creationId xmlns:a16="http://schemas.microsoft.com/office/drawing/2014/main" id="{37988E6B-017C-E0AE-9C5E-8C438DBFDF2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6606886" y="3058419"/>
                          <a:ext cx="2416370" cy="2700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B04672BE-5F53-C88B-D2CE-3C9E58A2D79B}"/>
              </a:ext>
            </a:extLst>
          </p:cNvPr>
          <p:cNvSpPr txBox="1"/>
          <p:nvPr/>
        </p:nvSpPr>
        <p:spPr>
          <a:xfrm>
            <a:off x="6564672" y="5277825"/>
            <a:ext cx="2416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sz="1600" dirty="0" err="1">
                <a:solidFill>
                  <a:srgbClr val="002060"/>
                </a:solidFill>
              </a:rPr>
              <a:t>Grafting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fr-BE" sz="1600" dirty="0">
                <a:solidFill>
                  <a:srgbClr val="002060"/>
                </a:solidFill>
              </a:rPr>
              <a:t>on </a:t>
            </a:r>
            <a:r>
              <a:rPr lang="fr-BE" sz="1600" dirty="0" err="1">
                <a:solidFill>
                  <a:srgbClr val="002060"/>
                </a:solidFill>
              </a:rPr>
              <a:t>different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substrates</a:t>
            </a:r>
            <a:endParaRPr lang="fr-BE" sz="1600" dirty="0">
              <a:solidFill>
                <a:srgbClr val="002060"/>
              </a:solidFill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F15B3786-56F7-ED98-6D51-F280EB2C24C6}"/>
              </a:ext>
            </a:extLst>
          </p:cNvPr>
          <p:cNvSpPr txBox="1"/>
          <p:nvPr/>
        </p:nvSpPr>
        <p:spPr>
          <a:xfrm>
            <a:off x="2821378" y="5277825"/>
            <a:ext cx="26650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sz="1600" dirty="0" err="1">
                <a:solidFill>
                  <a:srgbClr val="002060"/>
                </a:solidFill>
              </a:rPr>
              <a:t>Azobenzene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synthesis</a:t>
            </a:r>
            <a:r>
              <a:rPr lang="fr-BE" sz="1600" dirty="0">
                <a:solidFill>
                  <a:srgbClr val="002060"/>
                </a:solidFill>
              </a:rPr>
              <a:t>/purification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A30F752-33F4-CC52-85B4-748839A5DB88}"/>
              </a:ext>
            </a:extLst>
          </p:cNvPr>
          <p:cNvSpPr txBox="1"/>
          <p:nvPr/>
        </p:nvSpPr>
        <p:spPr>
          <a:xfrm>
            <a:off x="4498425" y="5959003"/>
            <a:ext cx="28679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sz="1600" dirty="0" err="1">
                <a:solidFill>
                  <a:srgbClr val="002060"/>
                </a:solidFill>
              </a:rPr>
              <a:t>Property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analysis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before</a:t>
            </a:r>
            <a:r>
              <a:rPr lang="fr-BE" sz="1600" dirty="0">
                <a:solidFill>
                  <a:srgbClr val="002060"/>
                </a:solidFill>
              </a:rPr>
              <a:t> and </a:t>
            </a:r>
            <a:r>
              <a:rPr lang="fr-BE" sz="1600" dirty="0" err="1">
                <a:solidFill>
                  <a:srgbClr val="002060"/>
                </a:solidFill>
              </a:rPr>
              <a:t>after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grafting</a:t>
            </a:r>
            <a:endParaRPr lang="fr-BE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5710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ID" val=" 10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95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Symbol</vt:lpstr>
      <vt:lpstr>Thème Office</vt:lpstr>
      <vt:lpstr>CS ChemDraw Drawing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PIPLART</dc:creator>
  <cp:lastModifiedBy>Emma PIPLART</cp:lastModifiedBy>
  <cp:revision>27</cp:revision>
  <dcterms:created xsi:type="dcterms:W3CDTF">2025-08-27T06:57:38Z</dcterms:created>
  <dcterms:modified xsi:type="dcterms:W3CDTF">2026-05-19T14:28:29Z</dcterms:modified>
</cp:coreProperties>
</file>