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6" r:id="rId2"/>
    <p:sldId id="508" r:id="rId3"/>
    <p:sldId id="532" r:id="rId4"/>
    <p:sldId id="302" r:id="rId5"/>
    <p:sldId id="514" r:id="rId6"/>
    <p:sldId id="460" r:id="rId7"/>
    <p:sldId id="551" r:id="rId8"/>
    <p:sldId id="552" r:id="rId9"/>
    <p:sldId id="550" r:id="rId10"/>
    <p:sldId id="511" r:id="rId11"/>
    <p:sldId id="549" r:id="rId12"/>
    <p:sldId id="475" r:id="rId13"/>
    <p:sldId id="523" r:id="rId14"/>
    <p:sldId id="500" r:id="rId15"/>
    <p:sldId id="521" r:id="rId16"/>
    <p:sldId id="516" r:id="rId17"/>
    <p:sldId id="544" r:id="rId18"/>
    <p:sldId id="545" r:id="rId19"/>
    <p:sldId id="548" r:id="rId20"/>
    <p:sldId id="520" r:id="rId21"/>
    <p:sldId id="522" r:id="rId22"/>
  </p:sldIdLst>
  <p:sldSz cx="9144000" cy="6858000" type="screen4x3"/>
  <p:notesSz cx="7099300" cy="102346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ction par défaut" id="{2D16F7A1-3589-4128-BA53-995279C6C1A0}">
          <p14:sldIdLst>
            <p14:sldId id="256"/>
            <p14:sldId id="508"/>
            <p14:sldId id="532"/>
            <p14:sldId id="302"/>
            <p14:sldId id="514"/>
            <p14:sldId id="460"/>
            <p14:sldId id="551"/>
            <p14:sldId id="552"/>
            <p14:sldId id="550"/>
            <p14:sldId id="511"/>
            <p14:sldId id="549"/>
            <p14:sldId id="475"/>
            <p14:sldId id="523"/>
            <p14:sldId id="500"/>
            <p14:sldId id="521"/>
            <p14:sldId id="516"/>
            <p14:sldId id="544"/>
            <p14:sldId id="545"/>
            <p14:sldId id="548"/>
            <p14:sldId id="520"/>
            <p14:sldId id="52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66FF"/>
    <a:srgbClr val="FF33CC"/>
    <a:srgbClr val="FBBBF2"/>
    <a:srgbClr val="F8BEE1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D61B22-F96B-4BEF-A584-3FF04FD818A9}" v="2" dt="2026-06-10T11:02:25.9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939" autoAdjust="0"/>
    <p:restoredTop sz="90871" autoAdjust="0"/>
  </p:normalViewPr>
  <p:slideViewPr>
    <p:cSldViewPr snapToGrid="0">
      <p:cViewPr varScale="1">
        <p:scale>
          <a:sx n="114" d="100"/>
          <a:sy n="114" d="100"/>
        </p:scale>
        <p:origin x="1131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 BLANCKAERT" userId="10553c76-e00e-4f30-97c8-f7d75de7e43b" providerId="ADAL" clId="{11ED541F-44F1-471C-892C-4ACE44AC5135}"/>
    <pc:docChg chg="custSel delSld modSld modSection">
      <pc:chgData name="Simon BLANCKAERT" userId="10553c76-e00e-4f30-97c8-f7d75de7e43b" providerId="ADAL" clId="{11ED541F-44F1-471C-892C-4ACE44AC5135}" dt="2026-06-10T11:02:34.162" v="65" actId="6549"/>
      <pc:docMkLst>
        <pc:docMk/>
      </pc:docMkLst>
      <pc:sldChg chg="delSp modSp mod">
        <pc:chgData name="Simon BLANCKAERT" userId="10553c76-e00e-4f30-97c8-f7d75de7e43b" providerId="ADAL" clId="{11ED541F-44F1-471C-892C-4ACE44AC5135}" dt="2026-06-10T10:49:55.880" v="8" actId="14100"/>
        <pc:sldMkLst>
          <pc:docMk/>
          <pc:sldMk cId="3519647975" sldId="475"/>
        </pc:sldMkLst>
        <pc:spChg chg="del">
          <ac:chgData name="Simon BLANCKAERT" userId="10553c76-e00e-4f30-97c8-f7d75de7e43b" providerId="ADAL" clId="{11ED541F-44F1-471C-892C-4ACE44AC5135}" dt="2026-06-10T10:49:49.704" v="7" actId="478"/>
          <ac:spMkLst>
            <pc:docMk/>
            <pc:sldMk cId="3519647975" sldId="475"/>
            <ac:spMk id="4" creationId="{CD3F4835-D56B-6523-1E15-E41E0FB65010}"/>
          </ac:spMkLst>
        </pc:spChg>
        <pc:picChg chg="mod">
          <ac:chgData name="Simon BLANCKAERT" userId="10553c76-e00e-4f30-97c8-f7d75de7e43b" providerId="ADAL" clId="{11ED541F-44F1-471C-892C-4ACE44AC5135}" dt="2026-06-10T10:49:55.880" v="8" actId="14100"/>
          <ac:picMkLst>
            <pc:docMk/>
            <pc:sldMk cId="3519647975" sldId="475"/>
            <ac:picMk id="15" creationId="{CC65F1AC-854F-DB86-639C-FF0CBE2E8712}"/>
          </ac:picMkLst>
        </pc:picChg>
      </pc:sldChg>
      <pc:sldChg chg="addSp modSp mod modAnim">
        <pc:chgData name="Simon BLANCKAERT" userId="10553c76-e00e-4f30-97c8-f7d75de7e43b" providerId="ADAL" clId="{11ED541F-44F1-471C-892C-4ACE44AC5135}" dt="2026-06-10T10:47:14.693" v="5"/>
        <pc:sldMkLst>
          <pc:docMk/>
          <pc:sldMk cId="1227820697" sldId="520"/>
        </pc:sldMkLst>
        <pc:picChg chg="add mod">
          <ac:chgData name="Simon BLANCKAERT" userId="10553c76-e00e-4f30-97c8-f7d75de7e43b" providerId="ADAL" clId="{11ED541F-44F1-471C-892C-4ACE44AC5135}" dt="2026-06-10T10:47:03.199" v="4" actId="14100"/>
          <ac:picMkLst>
            <pc:docMk/>
            <pc:sldMk cId="1227820697" sldId="520"/>
            <ac:picMk id="5" creationId="{B4045560-0B07-B047-1E05-C08FC7D7C4FE}"/>
          </ac:picMkLst>
        </pc:picChg>
      </pc:sldChg>
      <pc:sldChg chg="modSp mod">
        <pc:chgData name="Simon BLANCKAERT" userId="10553c76-e00e-4f30-97c8-f7d75de7e43b" providerId="ADAL" clId="{11ED541F-44F1-471C-892C-4ACE44AC5135}" dt="2026-06-10T11:02:34.162" v="65" actId="6549"/>
        <pc:sldMkLst>
          <pc:docMk/>
          <pc:sldMk cId="1094945306" sldId="550"/>
        </pc:sldMkLst>
        <pc:spChg chg="mod">
          <ac:chgData name="Simon BLANCKAERT" userId="10553c76-e00e-4f30-97c8-f7d75de7e43b" providerId="ADAL" clId="{11ED541F-44F1-471C-892C-4ACE44AC5135}" dt="2026-06-10T11:02:34.162" v="65" actId="6549"/>
          <ac:spMkLst>
            <pc:docMk/>
            <pc:sldMk cId="1094945306" sldId="550"/>
            <ac:spMk id="6" creationId="{C39DC8E0-26BE-D559-5F79-04EBDBD158A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350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fr-BE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350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80183498-CE49-48F7-BCF8-58A3524D9A7A}" type="datetimeFigureOut">
              <a:rPr lang="fr-BE" smtClean="0"/>
              <a:t>10-06-26</a:t>
            </a:fld>
            <a:endParaRPr lang="fr-BE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1247775" y="1279525"/>
            <a:ext cx="46037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fr-BE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709930" y="4925407"/>
            <a:ext cx="5679440" cy="4029879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9721107"/>
            <a:ext cx="3076363" cy="51350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fr-BE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4021294" y="9721107"/>
            <a:ext cx="3076363" cy="51350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B612340A-48D1-4FDC-9C4B-C1A7A888FBB8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6691092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90478">
              <a:defRPr/>
            </a:pPr>
            <a:r>
              <a:rPr lang="fr-FR" dirty="0"/>
              <a:t>MERCI ETIENNE POUR PRESENTATION</a:t>
            </a:r>
          </a:p>
          <a:p>
            <a:pPr defTabSz="990478">
              <a:defRPr/>
            </a:pPr>
            <a:endParaRPr lang="fr-FR" dirty="0"/>
          </a:p>
          <a:p>
            <a:pPr defTabSz="990478">
              <a:defRPr/>
            </a:pPr>
            <a:r>
              <a:rPr lang="fr-FR" dirty="0"/>
              <a:t>SINCERE</a:t>
            </a:r>
          </a:p>
          <a:p>
            <a:r>
              <a:rPr lang="fr-FR" dirty="0"/>
              <a:t>REMERCIER</a:t>
            </a:r>
          </a:p>
          <a:p>
            <a:r>
              <a:rPr lang="fr-FR" dirty="0"/>
              <a:t>PRESENCE</a:t>
            </a:r>
          </a:p>
          <a:p>
            <a:r>
              <a:rPr lang="fr-FR" dirty="0"/>
              <a:t>JOURNEE PRINTANIERE</a:t>
            </a:r>
          </a:p>
          <a:p>
            <a:endParaRPr lang="fr-FR" dirty="0"/>
          </a:p>
          <a:p>
            <a:r>
              <a:rPr lang="fr-FR" dirty="0"/>
              <a:t>PUBLIC</a:t>
            </a:r>
          </a:p>
          <a:p>
            <a:r>
              <a:rPr lang="fr-FR" dirty="0"/>
              <a:t>MEMBRES DU JURY</a:t>
            </a:r>
          </a:p>
          <a:p>
            <a:r>
              <a:rPr lang="fr-FR" dirty="0"/>
              <a:t>DIRECTEURS DE THESE</a:t>
            </a:r>
          </a:p>
          <a:p>
            <a:r>
              <a:rPr lang="fr-FR" dirty="0"/>
              <a:t>KRISTEL/VINCENT SOUTIEN TOUT AU LONG</a:t>
            </a:r>
          </a:p>
          <a:p>
            <a:r>
              <a:rPr lang="fr-FR" dirty="0"/>
              <a:t>PROCESSUS</a:t>
            </a:r>
          </a:p>
          <a:p>
            <a:endParaRPr lang="fr-FR" dirty="0"/>
          </a:p>
          <a:p>
            <a:r>
              <a:rPr lang="fr-FR" dirty="0"/>
              <a:t>JE SUIS</a:t>
            </a:r>
          </a:p>
          <a:p>
            <a:r>
              <a:rPr lang="fr-FR" dirty="0"/>
              <a:t>PAYSAGISTE</a:t>
            </a:r>
          </a:p>
          <a:p>
            <a:endParaRPr lang="fr-FR" dirty="0"/>
          </a:p>
          <a:p>
            <a:r>
              <a:rPr lang="fr-FR" dirty="0"/>
              <a:t>OBJECTIF</a:t>
            </a:r>
          </a:p>
          <a:p>
            <a:r>
              <a:rPr lang="fr-FR" dirty="0"/>
              <a:t>SOUTENANCE PUBLIQUE</a:t>
            </a:r>
          </a:p>
          <a:p>
            <a:r>
              <a:rPr lang="fr-FR" dirty="0"/>
              <a:t>PRESENTER</a:t>
            </a:r>
          </a:p>
          <a:p>
            <a:r>
              <a:rPr lang="fr-FR" dirty="0"/>
              <a:t>RESULTATS</a:t>
            </a:r>
          </a:p>
          <a:p>
            <a:r>
              <a:rPr lang="fr-FR" dirty="0"/>
              <a:t>THESE</a:t>
            </a:r>
          </a:p>
          <a:p>
            <a:endParaRPr lang="fr-FR" dirty="0"/>
          </a:p>
          <a:p>
            <a:r>
              <a:rPr lang="fr-FR" dirty="0"/>
              <a:t>JARDINAGE EN AUTOPRODUCTION</a:t>
            </a:r>
          </a:p>
          <a:p>
            <a:r>
              <a:rPr lang="fr-FR" dirty="0"/>
              <a:t>PAYSAGES</a:t>
            </a:r>
          </a:p>
          <a:p>
            <a:r>
              <a:rPr lang="fr-FR" dirty="0"/>
              <a:t>EXPERIMENTATIONS</a:t>
            </a:r>
          </a:p>
          <a:p>
            <a:r>
              <a:rPr lang="fr-FR" dirty="0"/>
              <a:t>STRATEGIES D’APPROPRIATION SPATIALE</a:t>
            </a:r>
          </a:p>
          <a:p>
            <a:r>
              <a:rPr lang="fr-FR" dirty="0"/>
              <a:t>SYSTÈME ALIMENTAIRE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2340A-48D1-4FDC-9C4B-C1A7A888FBB8}" type="slidenum">
              <a:rPr lang="fr-BE" smtClean="0"/>
              <a:t>1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40559188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11A9F4-8F4A-745C-7CD9-2A427E25E2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2C4EC2AA-2CA3-76EE-7E9E-5E9BA97D7D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951A46F4-37CA-F59F-36BD-D77C64ED47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CONSTRUIT</a:t>
            </a:r>
          </a:p>
          <a:p>
            <a:r>
              <a:rPr lang="fr-FR" dirty="0"/>
              <a:t>DEMARCHE PAR LE FAIRE</a:t>
            </a:r>
          </a:p>
          <a:p>
            <a:r>
              <a:rPr lang="fr-FR" dirty="0"/>
              <a:t>POSTURE DE PRATICIEN</a:t>
            </a:r>
          </a:p>
          <a:p>
            <a:endParaRPr lang="fr-FR" dirty="0"/>
          </a:p>
          <a:p>
            <a:r>
              <a:rPr lang="fr-FR" dirty="0"/>
              <a:t>ENSEIGNEMENT</a:t>
            </a:r>
          </a:p>
          <a:p>
            <a:r>
              <a:rPr lang="fr-FR" dirty="0"/>
              <a:t>PROJET PEDAGOGIQUE </a:t>
            </a:r>
          </a:p>
          <a:p>
            <a:r>
              <a:rPr lang="fr-FR" dirty="0"/>
              <a:t>JARDIN D’EXPERIENCES</a:t>
            </a:r>
          </a:p>
          <a:p>
            <a:r>
              <a:rPr lang="fr-FR" dirty="0"/>
              <a:t>DIFFERENTS TERRAINS PRIVE / PUBLIC</a:t>
            </a:r>
          </a:p>
          <a:p>
            <a:r>
              <a:rPr lang="fr-FR" dirty="0"/>
              <a:t>PENSER LES RELATIONS SPATIALES / TEMPORELLES / SOCIALES</a:t>
            </a:r>
          </a:p>
          <a:p>
            <a:endParaRPr lang="fr-FR" dirty="0"/>
          </a:p>
          <a:p>
            <a:r>
              <a:rPr lang="fr-FR" dirty="0"/>
              <a:t>POSTURE</a:t>
            </a:r>
          </a:p>
          <a:p>
            <a:r>
              <a:rPr lang="fr-FR" dirty="0"/>
              <a:t>PREAMBULE</a:t>
            </a:r>
          </a:p>
          <a:p>
            <a:r>
              <a:rPr lang="fr-FR" dirty="0"/>
              <a:t>ORIENTATION RECHERCHE</a:t>
            </a:r>
          </a:p>
          <a:p>
            <a:endParaRPr lang="fr-FR" dirty="0"/>
          </a:p>
          <a:p>
            <a:r>
              <a:rPr lang="fr-FR" dirty="0"/>
              <a:t>DEFINIR</a:t>
            </a:r>
          </a:p>
          <a:p>
            <a:r>
              <a:rPr lang="fr-FR" dirty="0"/>
              <a:t>PROJET RECHERCHE</a:t>
            </a:r>
          </a:p>
          <a:p>
            <a:r>
              <a:rPr lang="fr-FR" dirty="0"/>
              <a:t>QUESTIONNER LES ACTIONS URBAINES</a:t>
            </a:r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6E32FBCE-4096-31E0-1257-BA4F9B2097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2340A-48D1-4FDC-9C4B-C1A7A888FBB8}" type="slidenum">
              <a:rPr lang="fr-BE" smtClean="0"/>
              <a:t>2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950566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E7D21C-4259-2448-150D-812514B576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F78BEBE3-0F75-3A76-3F2C-A4BEF2AFCB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D14E1AF8-CD24-7A36-03F9-B8A9FBB802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BE" dirty="0"/>
              <a:t>+ ACTEURS ET FONCIER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1E2A4510-A053-1891-4931-8856727A89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2340A-48D1-4FDC-9C4B-C1A7A888FBB8}" type="slidenum">
              <a:rPr lang="fr-BE" smtClean="0"/>
              <a:t>5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7253641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fr-FR" dirty="0"/>
              <a:t>PASSAGE</a:t>
            </a:r>
          </a:p>
          <a:p>
            <a:pPr algn="l"/>
            <a:r>
              <a:rPr lang="fr-FR" dirty="0"/>
              <a:t>DIFFERENTES PERIODES</a:t>
            </a:r>
          </a:p>
          <a:p>
            <a:pPr defTabSz="990478">
              <a:defRPr/>
            </a:pPr>
            <a:r>
              <a:rPr lang="fr-FR" dirty="0"/>
              <a:t>OBSERVATIONS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EXPERIMENTATIONS</a:t>
            </a:r>
          </a:p>
          <a:p>
            <a:pPr algn="l"/>
            <a:r>
              <a:rPr lang="fr-FR" dirty="0"/>
              <a:t>JARDINAGE</a:t>
            </a:r>
          </a:p>
          <a:p>
            <a:pPr algn="l"/>
            <a:r>
              <a:rPr lang="fr-FR" dirty="0"/>
              <a:t>RASSEMBLENT</a:t>
            </a:r>
          </a:p>
          <a:p>
            <a:pPr algn="l"/>
            <a:r>
              <a:rPr lang="fr-FR" dirty="0"/>
              <a:t>ENGAGENT</a:t>
            </a:r>
          </a:p>
          <a:p>
            <a:pPr algn="l"/>
            <a:r>
              <a:rPr lang="fr-FR" dirty="0"/>
              <a:t>DIFFERENTS</a:t>
            </a:r>
          </a:p>
          <a:p>
            <a:pPr algn="l"/>
            <a:r>
              <a:rPr lang="fr-FR" dirty="0"/>
              <a:t>PROFILS</a:t>
            </a:r>
          </a:p>
          <a:p>
            <a:pPr algn="l"/>
            <a:r>
              <a:rPr lang="fr-FR" dirty="0"/>
              <a:t>ANCRAGE LOCAL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OCCUPATIONS</a:t>
            </a:r>
          </a:p>
          <a:p>
            <a:pPr algn="l"/>
            <a:r>
              <a:rPr lang="fr-FR" dirty="0"/>
              <a:t>TRANSFORMENT EN </a:t>
            </a:r>
          </a:p>
          <a:p>
            <a:pPr algn="l"/>
            <a:r>
              <a:rPr lang="fr-FR" dirty="0"/>
              <a:t>INSTALLATIONS</a:t>
            </a:r>
          </a:p>
          <a:p>
            <a:pPr algn="l"/>
            <a:r>
              <a:rPr lang="fr-FR" dirty="0"/>
              <a:t>SPATIALES</a:t>
            </a:r>
          </a:p>
          <a:p>
            <a:pPr algn="l"/>
            <a:r>
              <a:rPr lang="fr-FR" dirty="0"/>
              <a:t>VIA</a:t>
            </a:r>
          </a:p>
          <a:p>
            <a:pPr algn="l"/>
            <a:r>
              <a:rPr lang="fr-FR" dirty="0"/>
              <a:t>AMENAGEMENTS</a:t>
            </a:r>
          </a:p>
          <a:p>
            <a:pPr algn="l"/>
            <a:r>
              <a:rPr lang="fr-FR" dirty="0"/>
              <a:t>« </a:t>
            </a:r>
            <a:r>
              <a:rPr lang="fr-FR" dirty="0" err="1"/>
              <a:t>BRICOLéS</a:t>
            </a:r>
            <a:r>
              <a:rPr lang="fr-FR" dirty="0"/>
              <a:t> »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TEMPORALITES</a:t>
            </a:r>
          </a:p>
          <a:p>
            <a:pPr algn="l"/>
            <a:r>
              <a:rPr lang="fr-FR" dirty="0"/>
              <a:t>INSCRITES</a:t>
            </a:r>
          </a:p>
          <a:p>
            <a:pPr algn="l"/>
            <a:r>
              <a:rPr lang="fr-FR" dirty="0"/>
              <a:t>ACTIONS EPHEMERES </a:t>
            </a:r>
          </a:p>
          <a:p>
            <a:pPr algn="l"/>
            <a:r>
              <a:rPr lang="fr-FR" dirty="0"/>
              <a:t>1 J SEMAINE, SUR 3 MOIS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ET SAISONNIERES</a:t>
            </a:r>
          </a:p>
          <a:p>
            <a:pPr algn="l"/>
            <a:r>
              <a:rPr lang="fr-FR" dirty="0"/>
              <a:t>PRINTEMPS ÉTÉ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ACTIVENT</a:t>
            </a:r>
          </a:p>
          <a:p>
            <a:pPr algn="l"/>
            <a:r>
              <a:rPr lang="fr-FR" dirty="0"/>
              <a:t>L’ESPACE</a:t>
            </a:r>
          </a:p>
          <a:p>
            <a:pPr algn="l"/>
            <a:r>
              <a:rPr lang="fr-FR" dirty="0"/>
              <a:t>TEMPS</a:t>
            </a:r>
          </a:p>
          <a:p>
            <a:pPr algn="l"/>
            <a:r>
              <a:rPr lang="fr-FR" dirty="0"/>
              <a:t>QUARTIER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TRAVAUX VICTORIA SACHSE</a:t>
            </a:r>
          </a:p>
          <a:p>
            <a:pPr algn="l"/>
            <a:endParaRPr lang="fr-FR" dirty="0"/>
          </a:p>
          <a:p>
            <a:pPr algn="l"/>
            <a:endParaRPr lang="fr-FR" dirty="0"/>
          </a:p>
          <a:p>
            <a:pPr algn="l"/>
            <a:endParaRPr lang="fr-FR" dirty="0"/>
          </a:p>
          <a:p>
            <a:pPr algn="l"/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2340A-48D1-4FDC-9C4B-C1A7A888FBB8}" type="slidenum">
              <a:rPr lang="fr-BE" smtClean="0"/>
              <a:t>6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3110525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4D9937-E932-388C-8B60-DF35755192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6C3765EE-44E3-FE00-17CA-1650C7021A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B359C295-D6E8-B61D-72EB-19F31D1DD1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fr-FR" dirty="0"/>
              <a:t>ASSOCIATION REPREND</a:t>
            </a:r>
          </a:p>
          <a:p>
            <a:pPr algn="l"/>
            <a:r>
              <a:rPr lang="fr-FR" dirty="0"/>
              <a:t>LUDIQUE</a:t>
            </a:r>
          </a:p>
          <a:p>
            <a:pPr algn="l"/>
            <a:r>
              <a:rPr lang="fr-FR" dirty="0"/>
              <a:t>DIDACTIQUE</a:t>
            </a:r>
          </a:p>
          <a:p>
            <a:pPr algn="l"/>
            <a:r>
              <a:rPr lang="fr-FR" dirty="0"/>
              <a:t>PEDAGOGIQUE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LIEU</a:t>
            </a:r>
          </a:p>
          <a:p>
            <a:pPr algn="l"/>
            <a:r>
              <a:rPr lang="fr-FR" dirty="0"/>
              <a:t>VIE</a:t>
            </a:r>
          </a:p>
          <a:p>
            <a:pPr algn="l"/>
            <a:r>
              <a:rPr lang="fr-FR" dirty="0"/>
              <a:t>COLLECTIF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COMMUN?</a:t>
            </a:r>
          </a:p>
          <a:p>
            <a:pPr algn="l"/>
            <a:endParaRPr lang="fr-FR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DEA1FDE7-370C-09EB-0D24-1CC47E0544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2340A-48D1-4FDC-9C4B-C1A7A888FBB8}" type="slidenum">
              <a:rPr lang="fr-BE" smtClean="0"/>
              <a:t>7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4685650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45B53E-4F67-FC0F-1AE6-7165CA2563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3B9FC91F-AA3A-E076-8A46-90C58FC99B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2A672199-6663-93C0-7C46-A30BB853B0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fr-FR" dirty="0"/>
              <a:t>OBSERVATION</a:t>
            </a:r>
          </a:p>
          <a:p>
            <a:pPr algn="l"/>
            <a:r>
              <a:rPr lang="fr-FR" dirty="0"/>
              <a:t>TEMPS LONG (8 ANS)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PRIVATISATION PROGRESSIVE (CLOTURE) / SECURISATION</a:t>
            </a:r>
          </a:p>
          <a:p>
            <a:pPr algn="l"/>
            <a:r>
              <a:rPr lang="fr-FR" dirty="0"/>
              <a:t>USAGES PEDAGOGIQUES ET VOLS</a:t>
            </a:r>
          </a:p>
          <a:p>
            <a:pPr algn="l"/>
            <a:r>
              <a:rPr lang="fr-FR" dirty="0"/>
              <a:t>ABANDON</a:t>
            </a:r>
          </a:p>
          <a:p>
            <a:pPr algn="l"/>
            <a:r>
              <a:rPr lang="fr-FR" dirty="0"/>
              <a:t>BUDGET PARTICIPATIF</a:t>
            </a:r>
          </a:p>
          <a:p>
            <a:pPr algn="l"/>
            <a:r>
              <a:rPr lang="fr-FR" dirty="0"/>
              <a:t>CLOTURE</a:t>
            </a:r>
          </a:p>
          <a:p>
            <a:pPr algn="l"/>
            <a:r>
              <a:rPr lang="fr-FR" dirty="0"/>
              <a:t>CHANGEMENT JEUX</a:t>
            </a:r>
          </a:p>
          <a:p>
            <a:pPr algn="l"/>
            <a:r>
              <a:rPr lang="fr-FR" dirty="0"/>
              <a:t>RELANCE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HORTUS CONCLUSUS</a:t>
            </a:r>
          </a:p>
          <a:p>
            <a:pPr algn="l"/>
            <a:r>
              <a:rPr lang="fr-FR" dirty="0"/>
              <a:t>DEMILITATION SPATIALE ET TERRITORIALE</a:t>
            </a:r>
          </a:p>
          <a:p>
            <a:pPr algn="l"/>
            <a:endParaRPr lang="fr-FR" dirty="0"/>
          </a:p>
          <a:p>
            <a:pPr algn="l"/>
            <a:endParaRPr lang="fr-FR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2C2DACCE-42EA-3B05-1E37-E49F0D4ECA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2340A-48D1-4FDC-9C4B-C1A7A888FBB8}" type="slidenum">
              <a:rPr lang="fr-BE" smtClean="0"/>
              <a:t>8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3489931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563731-2E42-DF85-7124-49CE2FCD03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00AFFB5E-6ED8-0D67-2029-66B9EB8A54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B86A5604-D5D9-A616-6275-FC4164B9AD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BE" dirty="0"/>
              <a:t>R</a:t>
            </a:r>
            <a:r>
              <a:rPr lang="fr-FR" dirty="0"/>
              <a:t>ELATION AU TERRITOIRE GEOGRAPHQIUE ET MODALITES D’ACTION</a:t>
            </a:r>
          </a:p>
          <a:p>
            <a:r>
              <a:rPr lang="fr-FR" dirty="0"/>
              <a:t>ANALYSE SOCIALE ET IMPLICATION</a:t>
            </a:r>
          </a:p>
          <a:p>
            <a:r>
              <a:rPr lang="fr-FR" dirty="0"/>
              <a:t>POSITION DES ACTEURS</a:t>
            </a:r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DED0FCD3-394B-4474-5FD9-D440778D1E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2340A-48D1-4FDC-9C4B-C1A7A888FBB8}" type="slidenum">
              <a:rPr lang="fr-BE" smtClean="0"/>
              <a:t>9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1064055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5B213B-2299-ACE0-BC0E-7DED559936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3E8F9677-AF5F-C011-9D27-DE72E9EC1F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EB5CFFB8-4477-B879-EF1F-2C6B1D7FE4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ETUDE </a:t>
            </a:r>
          </a:p>
          <a:p>
            <a:r>
              <a:rPr lang="fr-FR" dirty="0"/>
              <a:t>OBSERVATION PARTICIPANTE</a:t>
            </a:r>
          </a:p>
          <a:p>
            <a:pPr defTabSz="990478">
              <a:defRPr/>
            </a:pPr>
            <a:r>
              <a:rPr lang="fr-FR" dirty="0"/>
              <a:t>POTAGER « COMMUNAUTAIRE »</a:t>
            </a:r>
          </a:p>
          <a:p>
            <a:endParaRPr lang="fr-FR" dirty="0"/>
          </a:p>
          <a:p>
            <a:r>
              <a:rPr lang="fr-FR" dirty="0" err="1"/>
              <a:t>REALISéE</a:t>
            </a:r>
            <a:endParaRPr lang="fr-FR" dirty="0"/>
          </a:p>
          <a:p>
            <a:r>
              <a:rPr lang="fr-FR" dirty="0"/>
              <a:t>ATELIERS DE TERRAIN / SUIVI D’ACTIONS / INTERVIEWS / REPORTAGE PHOTOS</a:t>
            </a:r>
          </a:p>
          <a:p>
            <a:endParaRPr lang="fr-FR" dirty="0"/>
          </a:p>
          <a:p>
            <a:r>
              <a:rPr lang="fr-FR" dirty="0"/>
              <a:t>RESULTATS</a:t>
            </a:r>
          </a:p>
          <a:p>
            <a:r>
              <a:rPr lang="fr-FR" dirty="0"/>
              <a:t>MISE EN AVANT</a:t>
            </a:r>
          </a:p>
          <a:p>
            <a:r>
              <a:rPr lang="fr-FR" dirty="0"/>
              <a:t>SEQUENCES ACTIONS</a:t>
            </a:r>
          </a:p>
          <a:p>
            <a:r>
              <a:rPr lang="fr-FR" dirty="0"/>
              <a:t>	POSITION DES ACTEURS &gt; ACTIONS QU’ILS MENENT</a:t>
            </a:r>
          </a:p>
          <a:p>
            <a:r>
              <a:rPr lang="fr-FR" dirty="0"/>
              <a:t>	LOGIQUE OCCUPATION SPATIALE</a:t>
            </a:r>
          </a:p>
          <a:p>
            <a:endParaRPr lang="fr-FR" dirty="0"/>
          </a:p>
          <a:p>
            <a:r>
              <a:rPr lang="fr-FR" dirty="0"/>
              <a:t>QUATRE TEMPS</a:t>
            </a:r>
          </a:p>
          <a:p>
            <a:r>
              <a:rPr lang="fr-FR" dirty="0"/>
              <a:t>EMERGENCE-PREPARATION-REALISATION-GESTION</a:t>
            </a:r>
          </a:p>
          <a:p>
            <a:endParaRPr lang="fr-FR" dirty="0"/>
          </a:p>
          <a:p>
            <a:r>
              <a:rPr lang="fr-FR" dirty="0"/>
              <a:t>MISE EN PARALLELE</a:t>
            </a:r>
          </a:p>
          <a:p>
            <a:r>
              <a:rPr lang="fr-FR" dirty="0"/>
              <a:t>OBSERVATIONS ACTEURS</a:t>
            </a:r>
          </a:p>
          <a:p>
            <a:r>
              <a:rPr lang="fr-FR" dirty="0"/>
              <a:t>OBSERVATION OCCUPATION ESPACE</a:t>
            </a:r>
          </a:p>
          <a:p>
            <a:endParaRPr lang="fr-FR" dirty="0"/>
          </a:p>
          <a:p>
            <a:r>
              <a:rPr lang="fr-FR" dirty="0"/>
              <a:t>ACTEURS =</a:t>
            </a:r>
          </a:p>
          <a:p>
            <a:endParaRPr lang="fr-FR" dirty="0"/>
          </a:p>
          <a:p>
            <a:r>
              <a:rPr lang="fr-FR" dirty="0"/>
              <a:t>ACTEUR PUBLIC</a:t>
            </a:r>
          </a:p>
          <a:p>
            <a:r>
              <a:rPr lang="fr-FR" dirty="0"/>
              <a:t>PRESENT AU DEBUT</a:t>
            </a:r>
          </a:p>
          <a:p>
            <a:r>
              <a:rPr lang="fr-FR" dirty="0"/>
              <a:t>FREIN ENSUITE</a:t>
            </a:r>
          </a:p>
          <a:p>
            <a:r>
              <a:rPr lang="fr-FR" dirty="0"/>
              <a:t>FINANCEMENT</a:t>
            </a:r>
          </a:p>
          <a:p>
            <a:endParaRPr lang="fr-FR" dirty="0"/>
          </a:p>
          <a:p>
            <a:r>
              <a:rPr lang="fr-FR" dirty="0"/>
              <a:t>ACTEUR ASSOCIATIF</a:t>
            </a:r>
          </a:p>
          <a:p>
            <a:r>
              <a:rPr lang="fr-FR" dirty="0"/>
              <a:t>DEMANDEUR</a:t>
            </a:r>
          </a:p>
          <a:p>
            <a:r>
              <a:rPr lang="fr-FR" dirty="0"/>
              <a:t>MOTEUR</a:t>
            </a:r>
          </a:p>
          <a:p>
            <a:r>
              <a:rPr lang="fr-FR" dirty="0"/>
              <a:t>PERENNISE</a:t>
            </a:r>
          </a:p>
          <a:p>
            <a:endParaRPr lang="fr-FR" dirty="0"/>
          </a:p>
          <a:p>
            <a:r>
              <a:rPr lang="fr-FR" dirty="0"/>
              <a:t>ACTEUR CITOYEN</a:t>
            </a:r>
          </a:p>
          <a:p>
            <a:r>
              <a:rPr lang="fr-FR" dirty="0"/>
              <a:t>EN RETRAIT</a:t>
            </a:r>
          </a:p>
          <a:p>
            <a:r>
              <a:rPr lang="fr-FR" dirty="0"/>
              <a:t>PARTICIPE</a:t>
            </a:r>
          </a:p>
          <a:p>
            <a:r>
              <a:rPr lang="fr-FR" dirty="0"/>
              <a:t>MOBILISABLE</a:t>
            </a:r>
          </a:p>
          <a:p>
            <a:endParaRPr lang="fr-FR" dirty="0"/>
          </a:p>
          <a:p>
            <a:pPr defTabSz="990478">
              <a:defRPr/>
            </a:pPr>
            <a:r>
              <a:rPr lang="fr-FR" dirty="0"/>
              <a:t>OCCUPATION ESPACE =</a:t>
            </a:r>
          </a:p>
          <a:p>
            <a:endParaRPr lang="fr-FR" dirty="0"/>
          </a:p>
          <a:p>
            <a:r>
              <a:rPr lang="fr-FR" dirty="0"/>
              <a:t>TEMPORAIRE</a:t>
            </a:r>
          </a:p>
          <a:p>
            <a:r>
              <a:rPr lang="fr-FR" dirty="0"/>
              <a:t>MISE A DISPOSITION</a:t>
            </a:r>
          </a:p>
          <a:p>
            <a:r>
              <a:rPr lang="fr-FR" dirty="0"/>
              <a:t>EVENEMEMENTS</a:t>
            </a:r>
          </a:p>
          <a:p>
            <a:endParaRPr lang="fr-FR" dirty="0"/>
          </a:p>
          <a:p>
            <a:r>
              <a:rPr lang="fr-FR" dirty="0"/>
              <a:t>DYNAMIQUE</a:t>
            </a:r>
          </a:p>
          <a:p>
            <a:r>
              <a:rPr lang="fr-FR" dirty="0"/>
              <a:t>OCCUPATION</a:t>
            </a:r>
          </a:p>
          <a:p>
            <a:r>
              <a:rPr lang="fr-FR" dirty="0"/>
              <a:t>PERMANENTE</a:t>
            </a:r>
          </a:p>
          <a:p>
            <a:r>
              <a:rPr lang="fr-FR" dirty="0"/>
              <a:t>OCCUPATION COMPLETE</a:t>
            </a:r>
          </a:p>
          <a:p>
            <a:endParaRPr lang="fr-FR" dirty="0"/>
          </a:p>
          <a:p>
            <a:r>
              <a:rPr lang="fr-FR" dirty="0"/>
              <a:t>OPTIMISATION</a:t>
            </a:r>
          </a:p>
          <a:p>
            <a:r>
              <a:rPr lang="fr-FR" dirty="0"/>
              <a:t>OCCUPATION SAISONNIERE</a:t>
            </a:r>
          </a:p>
          <a:p>
            <a:r>
              <a:rPr lang="fr-FR" dirty="0"/>
              <a:t>REDUCTION EMPRISE</a:t>
            </a:r>
          </a:p>
          <a:p>
            <a:r>
              <a:rPr lang="fr-FR" dirty="0"/>
              <a:t>ENERGIE ACTEURS</a:t>
            </a:r>
          </a:p>
          <a:p>
            <a:endParaRPr lang="fr-FR" dirty="0"/>
          </a:p>
          <a:p>
            <a:r>
              <a:rPr lang="fr-FR" dirty="0"/>
              <a:t>CONCLUSIONS</a:t>
            </a:r>
          </a:p>
          <a:p>
            <a:r>
              <a:rPr lang="fr-FR" dirty="0"/>
              <a:t>MISE EN EVIDENCE</a:t>
            </a:r>
          </a:p>
          <a:p>
            <a:r>
              <a:rPr lang="fr-FR" dirty="0"/>
              <a:t>STRATEGIE APPROPRIATION SPATIALE</a:t>
            </a:r>
          </a:p>
          <a:p>
            <a:r>
              <a:rPr lang="fr-FR" dirty="0"/>
              <a:t>DEPENDANTE</a:t>
            </a:r>
          </a:p>
          <a:p>
            <a:r>
              <a:rPr lang="fr-FR" dirty="0"/>
              <a:t>TROIS FONCTIONNEMENTS</a:t>
            </a:r>
          </a:p>
          <a:p>
            <a:r>
              <a:rPr lang="fr-FR" dirty="0"/>
              <a:t>	SEQUENCES DES ACTIONS</a:t>
            </a:r>
          </a:p>
          <a:p>
            <a:r>
              <a:rPr lang="fr-FR" dirty="0"/>
              <a:t>	JEUX ACTEURS / ENERGIES</a:t>
            </a:r>
          </a:p>
          <a:p>
            <a:r>
              <a:rPr lang="fr-FR" dirty="0"/>
              <a:t>	ESPACE APPROPRIABLE / MISE A DISPOSITION / ACCESSIBILITE</a:t>
            </a:r>
          </a:p>
          <a:p>
            <a:endParaRPr lang="fr-FR" dirty="0"/>
          </a:p>
          <a:p>
            <a:r>
              <a:rPr lang="fr-FR" dirty="0"/>
              <a:t>CHAQUE FONCTIONNEMENT</a:t>
            </a:r>
          </a:p>
          <a:p>
            <a:r>
              <a:rPr lang="fr-FR" dirty="0"/>
              <a:t>FAIT EMERGER UN SYSTÈME BIEN PARTICULIER</a:t>
            </a:r>
          </a:p>
          <a:p>
            <a:endParaRPr lang="fr-FR" dirty="0"/>
          </a:p>
          <a:p>
            <a:endParaRPr lang="fr-FR" dirty="0"/>
          </a:p>
          <a:p>
            <a:endParaRPr lang="fr-FR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25B906AB-6A72-568E-33E3-7EA86749E7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2340A-48D1-4FDC-9C4B-C1A7A888FBB8}" type="slidenum">
              <a:rPr lang="fr-BE" smtClean="0"/>
              <a:t>10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6124818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765D1E-0F03-66BB-D986-D2A98C1D76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E6AC38A9-2CBD-FF7A-A1E1-1F154245D8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7D549680-8DDA-1602-507C-6F465BC0B2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fr-FR" dirty="0"/>
              <a:t>PASSAGE</a:t>
            </a:r>
          </a:p>
          <a:p>
            <a:pPr algn="l"/>
            <a:r>
              <a:rPr lang="fr-FR" dirty="0"/>
              <a:t>DIFFERENTES PERIODES</a:t>
            </a:r>
          </a:p>
          <a:p>
            <a:pPr defTabSz="990478">
              <a:defRPr/>
            </a:pPr>
            <a:r>
              <a:rPr lang="fr-FR" dirty="0"/>
              <a:t>OBSERVATIONS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EXPERIMENTATIONS</a:t>
            </a:r>
          </a:p>
          <a:p>
            <a:pPr algn="l"/>
            <a:r>
              <a:rPr lang="fr-FR" dirty="0"/>
              <a:t>JARDINAGE</a:t>
            </a:r>
          </a:p>
          <a:p>
            <a:pPr algn="l"/>
            <a:r>
              <a:rPr lang="fr-FR" dirty="0"/>
              <a:t>RASSEMBLENT</a:t>
            </a:r>
          </a:p>
          <a:p>
            <a:pPr algn="l"/>
            <a:r>
              <a:rPr lang="fr-FR" dirty="0"/>
              <a:t>ENGAGENT</a:t>
            </a:r>
          </a:p>
          <a:p>
            <a:pPr algn="l"/>
            <a:r>
              <a:rPr lang="fr-FR" dirty="0"/>
              <a:t>DIFFERENTS</a:t>
            </a:r>
          </a:p>
          <a:p>
            <a:pPr algn="l"/>
            <a:r>
              <a:rPr lang="fr-FR" dirty="0"/>
              <a:t>PROFILS</a:t>
            </a:r>
          </a:p>
          <a:p>
            <a:pPr algn="l"/>
            <a:r>
              <a:rPr lang="fr-FR" dirty="0"/>
              <a:t>ANCRAGE LOCAL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OCCUPATIONS</a:t>
            </a:r>
          </a:p>
          <a:p>
            <a:pPr algn="l"/>
            <a:r>
              <a:rPr lang="fr-FR" dirty="0"/>
              <a:t>TRANSFORMENT EN </a:t>
            </a:r>
          </a:p>
          <a:p>
            <a:pPr algn="l"/>
            <a:r>
              <a:rPr lang="fr-FR" dirty="0"/>
              <a:t>INSTALLATIONS</a:t>
            </a:r>
          </a:p>
          <a:p>
            <a:pPr algn="l"/>
            <a:r>
              <a:rPr lang="fr-FR" dirty="0"/>
              <a:t>SPATIALES</a:t>
            </a:r>
          </a:p>
          <a:p>
            <a:pPr algn="l"/>
            <a:r>
              <a:rPr lang="fr-FR" dirty="0"/>
              <a:t>VIA</a:t>
            </a:r>
          </a:p>
          <a:p>
            <a:pPr algn="l"/>
            <a:r>
              <a:rPr lang="fr-FR" dirty="0"/>
              <a:t>AMENAGEMENTS</a:t>
            </a:r>
          </a:p>
          <a:p>
            <a:pPr algn="l"/>
            <a:r>
              <a:rPr lang="fr-FR" dirty="0"/>
              <a:t>« </a:t>
            </a:r>
            <a:r>
              <a:rPr lang="fr-FR" dirty="0" err="1"/>
              <a:t>BRICOLéS</a:t>
            </a:r>
            <a:r>
              <a:rPr lang="fr-FR" dirty="0"/>
              <a:t> »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TEMPORALITES</a:t>
            </a:r>
          </a:p>
          <a:p>
            <a:pPr algn="l"/>
            <a:r>
              <a:rPr lang="fr-FR" dirty="0"/>
              <a:t>INSCRITES</a:t>
            </a:r>
          </a:p>
          <a:p>
            <a:pPr algn="l"/>
            <a:r>
              <a:rPr lang="fr-FR" dirty="0"/>
              <a:t>ACTIONS EPHEMERES </a:t>
            </a:r>
          </a:p>
          <a:p>
            <a:pPr algn="l"/>
            <a:r>
              <a:rPr lang="fr-FR" dirty="0"/>
              <a:t>1 J SEMAINE, SUR 3 MOIS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ET SAISONNIERES</a:t>
            </a:r>
          </a:p>
          <a:p>
            <a:pPr algn="l"/>
            <a:r>
              <a:rPr lang="fr-FR" dirty="0"/>
              <a:t>PRINTEMPS ÉTÉ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ACTIVENT</a:t>
            </a:r>
          </a:p>
          <a:p>
            <a:pPr algn="l"/>
            <a:r>
              <a:rPr lang="fr-FR" dirty="0"/>
              <a:t>L’ESPACE</a:t>
            </a:r>
          </a:p>
          <a:p>
            <a:pPr algn="l"/>
            <a:r>
              <a:rPr lang="fr-FR" dirty="0"/>
              <a:t>TEMPS</a:t>
            </a:r>
          </a:p>
          <a:p>
            <a:pPr algn="l"/>
            <a:r>
              <a:rPr lang="fr-FR" dirty="0"/>
              <a:t>QUARTIER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TRAVAUX VICTORIA SACHSE</a:t>
            </a:r>
          </a:p>
          <a:p>
            <a:pPr algn="l"/>
            <a:endParaRPr lang="fr-FR" dirty="0"/>
          </a:p>
          <a:p>
            <a:pPr algn="l"/>
            <a:endParaRPr lang="fr-FR" dirty="0"/>
          </a:p>
          <a:p>
            <a:pPr algn="l"/>
            <a:endParaRPr lang="fr-FR" dirty="0"/>
          </a:p>
          <a:p>
            <a:pPr algn="l"/>
            <a:endParaRPr lang="fr-FR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A1C18FEF-92CE-0D8A-07C3-16D21DBE54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2340A-48D1-4FDC-9C4B-C1A7A888FBB8}" type="slidenum">
              <a:rPr lang="fr-BE" smtClean="0"/>
              <a:t>11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0770674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fr-FR" dirty="0"/>
              <a:t>ACTIONS SE DEROULENT</a:t>
            </a:r>
          </a:p>
          <a:p>
            <a:pPr algn="l"/>
            <a:r>
              <a:rPr lang="fr-FR" dirty="0"/>
              <a:t>MUTLIPLES ESPACES</a:t>
            </a:r>
          </a:p>
          <a:p>
            <a:pPr algn="l"/>
            <a:r>
              <a:rPr lang="fr-FR" dirty="0"/>
              <a:t>HETEROGENEITE DES CONTEXTES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ANALYSE SPATIALE</a:t>
            </a:r>
          </a:p>
          <a:p>
            <a:pPr algn="l"/>
            <a:r>
              <a:rPr lang="fr-FR" dirty="0"/>
              <a:t>CARACTERISER</a:t>
            </a:r>
          </a:p>
          <a:p>
            <a:pPr algn="l"/>
            <a:r>
              <a:rPr lang="fr-FR" dirty="0"/>
              <a:t>FONCIER ET SUPERFICIES</a:t>
            </a:r>
          </a:p>
          <a:p>
            <a:pPr algn="l"/>
            <a:r>
              <a:rPr lang="fr-FR" dirty="0"/>
              <a:t>ESPACES D’ACTIONS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1/ SENSIBLE ET STRUCTUREL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APA</a:t>
            </a:r>
          </a:p>
          <a:p>
            <a:pPr algn="l"/>
            <a:r>
              <a:rPr lang="fr-FR" dirty="0"/>
              <a:t>FONCIER</a:t>
            </a:r>
          </a:p>
          <a:p>
            <a:pPr algn="l"/>
            <a:r>
              <a:rPr lang="fr-FR" dirty="0"/>
              <a:t>PRIVE 2/3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SUPERFICIE</a:t>
            </a:r>
          </a:p>
          <a:p>
            <a:pPr algn="l"/>
            <a:r>
              <a:rPr lang="fr-FR" dirty="0"/>
              <a:t>VARIEES</a:t>
            </a:r>
          </a:p>
          <a:p>
            <a:pPr algn="l"/>
            <a:r>
              <a:rPr lang="fr-FR" dirty="0"/>
              <a:t>100 M2 A 4HA</a:t>
            </a:r>
          </a:p>
          <a:p>
            <a:pPr algn="l"/>
            <a:r>
              <a:rPr lang="fr-FR" dirty="0"/>
              <a:t>MOYENNE 1000M2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ESPACES TYPES </a:t>
            </a:r>
          </a:p>
          <a:p>
            <a:pPr algn="l"/>
            <a:r>
              <a:rPr lang="fr-FR" dirty="0"/>
              <a:t>PLUPART PRAIRIES</a:t>
            </a:r>
          </a:p>
          <a:p>
            <a:pPr algn="l"/>
            <a:r>
              <a:rPr lang="fr-FR" dirty="0"/>
              <a:t>FRICHES</a:t>
            </a:r>
          </a:p>
          <a:p>
            <a:pPr algn="l"/>
            <a:r>
              <a:rPr lang="fr-FR" dirty="0"/>
              <a:t>JARDINS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REGLEMENTAIRE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PLAN DE SECTEUR</a:t>
            </a:r>
          </a:p>
          <a:p>
            <a:pPr algn="l"/>
            <a:r>
              <a:rPr lang="fr-FR" dirty="0"/>
              <a:t>OUTIL</a:t>
            </a:r>
          </a:p>
          <a:p>
            <a:pPr algn="l"/>
            <a:r>
              <a:rPr lang="fr-FR" dirty="0"/>
              <a:t>PLANIFICATION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75% APA</a:t>
            </a:r>
          </a:p>
          <a:p>
            <a:pPr algn="l"/>
            <a:r>
              <a:rPr lang="fr-FR" dirty="0"/>
              <a:t>ESPACES</a:t>
            </a:r>
          </a:p>
          <a:p>
            <a:pPr algn="l"/>
            <a:r>
              <a:rPr lang="fr-FR" dirty="0"/>
              <a:t>DONT</a:t>
            </a:r>
          </a:p>
          <a:p>
            <a:pPr algn="l"/>
            <a:r>
              <a:rPr lang="fr-FR" dirty="0"/>
              <a:t>OCCUPATION</a:t>
            </a:r>
          </a:p>
          <a:p>
            <a:pPr algn="l"/>
            <a:r>
              <a:rPr lang="fr-FR" dirty="0"/>
              <a:t>DIFFERE</a:t>
            </a:r>
          </a:p>
          <a:p>
            <a:pPr algn="l"/>
            <a:r>
              <a:rPr lang="fr-FR" dirty="0"/>
              <a:t>AFFECTATION</a:t>
            </a:r>
          </a:p>
          <a:p>
            <a:pPr algn="l"/>
            <a:r>
              <a:rPr lang="fr-FR" dirty="0"/>
              <a:t>PLAN SECTEUR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DISSONANCE</a:t>
            </a:r>
          </a:p>
          <a:p>
            <a:pPr algn="l"/>
            <a:r>
              <a:rPr lang="fr-FR" dirty="0"/>
              <a:t>ENTRE AFFECTATION</a:t>
            </a:r>
          </a:p>
          <a:p>
            <a:pPr algn="l"/>
            <a:r>
              <a:rPr lang="fr-FR" dirty="0"/>
              <a:t>ET OCCUPATION</a:t>
            </a:r>
          </a:p>
          <a:p>
            <a:pPr algn="l"/>
            <a:r>
              <a:rPr lang="fr-FR" dirty="0"/>
              <a:t>UTILISATION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QUESTIONNER</a:t>
            </a:r>
          </a:p>
          <a:p>
            <a:pPr algn="l"/>
            <a:r>
              <a:rPr lang="fr-FR" dirty="0"/>
              <a:t>ANALYSE SPATIALE APPROFONDIE</a:t>
            </a:r>
          </a:p>
          <a:p>
            <a:pPr algn="l"/>
            <a:endParaRPr lang="fr-FR" dirty="0"/>
          </a:p>
          <a:p>
            <a:pPr algn="l"/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2340A-48D1-4FDC-9C4B-C1A7A888FBB8}" type="slidenum">
              <a:rPr lang="fr-BE" smtClean="0"/>
              <a:t>12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7793588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D307AC-F872-BC02-CB64-12B35E510A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C97E6ED9-3476-212B-7CD9-8B84EA0B07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5DC3B1B2-1A22-D495-F72D-AF385CAB11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fr-FR" dirty="0"/>
              <a:t>CONCLUSIONS</a:t>
            </a:r>
          </a:p>
          <a:p>
            <a:pPr algn="l"/>
            <a:r>
              <a:rPr lang="fr-FR" dirty="0"/>
              <a:t>REDONDANCES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OUVRENT</a:t>
            </a:r>
          </a:p>
          <a:p>
            <a:pPr algn="l"/>
            <a:r>
              <a:rPr lang="fr-FR" dirty="0"/>
              <a:t>MODELE </a:t>
            </a:r>
          </a:p>
          <a:p>
            <a:pPr algn="l"/>
            <a:r>
              <a:rPr lang="fr-FR" dirty="0"/>
              <a:t>SYSTÈME</a:t>
            </a:r>
          </a:p>
          <a:p>
            <a:pPr algn="l"/>
            <a:r>
              <a:rPr lang="fr-FR" dirty="0"/>
              <a:t>LOCAL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INTERDEPENDANCES</a:t>
            </a:r>
          </a:p>
          <a:p>
            <a:pPr algn="l"/>
            <a:r>
              <a:rPr lang="fr-FR" dirty="0"/>
              <a:t>ACTEURS / FINANCEMENT / ACTIONS</a:t>
            </a:r>
          </a:p>
          <a:p>
            <a:pPr algn="l"/>
            <a:r>
              <a:rPr lang="fr-FR" dirty="0"/>
              <a:t>PAS D’ACTIONS SANS FINANCEMENT</a:t>
            </a:r>
          </a:p>
          <a:p>
            <a:pPr algn="l"/>
            <a:r>
              <a:rPr lang="fr-FR" dirty="0"/>
              <a:t>TYPE ACTIVITE CONDITIONNE TYPE DE FINANCEMENT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INTERRELATIONS</a:t>
            </a:r>
          </a:p>
          <a:p>
            <a:pPr algn="l"/>
            <a:r>
              <a:rPr lang="fr-FR" dirty="0"/>
              <a:t>BESOIN LES UNS DES AUTRES</a:t>
            </a:r>
          </a:p>
          <a:p>
            <a:pPr algn="l"/>
            <a:r>
              <a:rPr lang="fr-FR" dirty="0"/>
              <a:t>TYPE ACTIVITES FACONNE &gt; OBJECTIFS ACTIVITES</a:t>
            </a:r>
          </a:p>
          <a:p>
            <a:pPr algn="l"/>
            <a:r>
              <a:rPr lang="fr-FR" dirty="0"/>
              <a:t>OBJECTIFS INFLUENCENT TYPE ACTIVITES</a:t>
            </a:r>
          </a:p>
          <a:p>
            <a:pPr algn="l"/>
            <a:r>
              <a:rPr lang="fr-FR" dirty="0"/>
              <a:t>ET CONDITIONNE ACTEURS &gt; ACTIONS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OBSERVE</a:t>
            </a:r>
          </a:p>
          <a:p>
            <a:pPr algn="l"/>
            <a:r>
              <a:rPr lang="fr-FR" dirty="0"/>
              <a:t>CLOISONNEMENT 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DES PROCESSUS</a:t>
            </a:r>
          </a:p>
          <a:p>
            <a:pPr algn="l"/>
            <a:r>
              <a:rPr lang="fr-FR" dirty="0"/>
              <a:t>ASCENDANT</a:t>
            </a:r>
          </a:p>
          <a:p>
            <a:pPr algn="l"/>
            <a:r>
              <a:rPr lang="fr-FR" dirty="0"/>
              <a:t>DESCENDANT</a:t>
            </a:r>
          </a:p>
          <a:p>
            <a:pPr algn="l"/>
            <a:endParaRPr lang="fr-FR" dirty="0"/>
          </a:p>
          <a:p>
            <a:pPr algn="l"/>
            <a:r>
              <a:rPr lang="fr-FR" dirty="0"/>
              <a:t>DES ACTIONS</a:t>
            </a:r>
          </a:p>
          <a:p>
            <a:pPr algn="l"/>
            <a:r>
              <a:rPr lang="fr-FR" dirty="0"/>
              <a:t>FONCTIONNEMENT EN SYSTSEME LOCAL</a:t>
            </a:r>
          </a:p>
          <a:p>
            <a:pPr algn="l"/>
            <a:endParaRPr lang="fr-FR" dirty="0"/>
          </a:p>
          <a:p>
            <a:pPr algn="l"/>
            <a:endParaRPr lang="fr-FR" dirty="0"/>
          </a:p>
          <a:p>
            <a:pPr algn="l"/>
            <a:endParaRPr lang="fr-FR" dirty="0"/>
          </a:p>
          <a:p>
            <a:pPr algn="l"/>
            <a:endParaRPr lang="fr-FR" dirty="0"/>
          </a:p>
          <a:p>
            <a:pPr algn="l"/>
            <a:endParaRPr lang="fr-FR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892E7ED5-3EB6-1893-7043-8129208B79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2340A-48D1-4FDC-9C4B-C1A7A888FBB8}" type="slidenum">
              <a:rPr lang="fr-BE" smtClean="0"/>
              <a:t>13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7846532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RESULTATS PRECEDENTS RECHERCHES</a:t>
            </a:r>
          </a:p>
          <a:p>
            <a:r>
              <a:rPr lang="fr-FR" dirty="0"/>
              <a:t>QUALIFIER</a:t>
            </a:r>
          </a:p>
          <a:p>
            <a:r>
              <a:rPr lang="fr-FR" dirty="0"/>
              <a:t>APA</a:t>
            </a:r>
          </a:p>
          <a:p>
            <a:r>
              <a:rPr lang="fr-FR" dirty="0"/>
              <a:t>APPLICATION</a:t>
            </a:r>
          </a:p>
          <a:p>
            <a:r>
              <a:rPr lang="fr-FR" dirty="0"/>
              <a:t>OUTIL SYSTEMIQUE</a:t>
            </a:r>
          </a:p>
          <a:p>
            <a:endParaRPr lang="fr-FR" dirty="0"/>
          </a:p>
          <a:p>
            <a:r>
              <a:rPr lang="fr-FR" dirty="0"/>
              <a:t>COMPREHENSION</a:t>
            </a:r>
          </a:p>
          <a:p>
            <a:endParaRPr lang="fr-FR" dirty="0"/>
          </a:p>
          <a:p>
            <a:r>
              <a:rPr lang="fr-FR" dirty="0"/>
              <a:t>3 SYSTEMES</a:t>
            </a:r>
          </a:p>
          <a:p>
            <a:r>
              <a:rPr lang="fr-FR" dirty="0"/>
              <a:t>ACTEURS</a:t>
            </a:r>
          </a:p>
          <a:p>
            <a:r>
              <a:rPr lang="fr-FR" dirty="0"/>
              <a:t>PAYSAGES</a:t>
            </a:r>
          </a:p>
          <a:p>
            <a:r>
              <a:rPr lang="fr-FR" dirty="0"/>
              <a:t>ACTIONS</a:t>
            </a:r>
          </a:p>
          <a:p>
            <a:endParaRPr lang="fr-FR" dirty="0"/>
          </a:p>
          <a:p>
            <a:r>
              <a:rPr lang="fr-FR" dirty="0"/>
              <a:t>CHAQUE SYSTÈME</a:t>
            </a:r>
          </a:p>
          <a:p>
            <a:r>
              <a:rPr lang="fr-FR" dirty="0"/>
              <a:t>COMPOSANTS</a:t>
            </a:r>
          </a:p>
          <a:p>
            <a:endParaRPr lang="fr-FR" dirty="0"/>
          </a:p>
          <a:p>
            <a:r>
              <a:rPr lang="fr-FR" dirty="0"/>
              <a:t>STABILITE</a:t>
            </a:r>
          </a:p>
          <a:p>
            <a:r>
              <a:rPr lang="fr-FR" dirty="0"/>
              <a:t>COMBINAISONS</a:t>
            </a:r>
          </a:p>
          <a:p>
            <a:r>
              <a:rPr lang="fr-FR" dirty="0"/>
              <a:t>OBJECTIFS</a:t>
            </a:r>
          </a:p>
          <a:p>
            <a:r>
              <a:rPr lang="fr-FR" dirty="0"/>
              <a:t>SUPPORTS</a:t>
            </a:r>
          </a:p>
          <a:p>
            <a:r>
              <a:rPr lang="fr-FR" dirty="0"/>
              <a:t>STRATEGIES</a:t>
            </a:r>
          </a:p>
          <a:p>
            <a:r>
              <a:rPr lang="fr-FR" dirty="0"/>
              <a:t>RELOCALISATION</a:t>
            </a:r>
          </a:p>
          <a:p>
            <a:endParaRPr lang="fr-FR" dirty="0"/>
          </a:p>
          <a:p>
            <a:r>
              <a:rPr lang="fr-FR" dirty="0"/>
              <a:t>EXEMPLE </a:t>
            </a:r>
          </a:p>
          <a:p>
            <a:r>
              <a:rPr lang="fr-FR" dirty="0"/>
              <a:t>ACTEURS ET PAYSAGES= GOUVERNANCE</a:t>
            </a:r>
          </a:p>
          <a:p>
            <a:r>
              <a:rPr lang="fr-FR" dirty="0"/>
              <a:t>ACTEURS ET ACTIONS = ADAPTABILITE DE L’ACTION</a:t>
            </a:r>
          </a:p>
          <a:p>
            <a:r>
              <a:rPr lang="fr-FR" dirty="0"/>
              <a:t>ACTION ET PAYSAGE = APPROPRIATION</a:t>
            </a:r>
          </a:p>
          <a:p>
            <a:endParaRPr lang="fr-FR" dirty="0"/>
          </a:p>
          <a:p>
            <a:pPr defTabSz="990478">
              <a:defRPr/>
            </a:pPr>
            <a:r>
              <a:rPr lang="fr-FR" dirty="0"/>
              <a:t>EQUILIBRE</a:t>
            </a:r>
          </a:p>
          <a:p>
            <a:pPr defTabSz="990478">
              <a:defRPr/>
            </a:pPr>
            <a:r>
              <a:rPr lang="fr-FR" dirty="0" err="1"/>
              <a:t>APPELé</a:t>
            </a:r>
            <a:endParaRPr lang="fr-FR" dirty="0"/>
          </a:p>
          <a:p>
            <a:r>
              <a:rPr lang="fr-FR" dirty="0"/>
              <a:t>ECOSYSTEME</a:t>
            </a:r>
          </a:p>
          <a:p>
            <a:r>
              <a:rPr lang="fr-FR" dirty="0"/>
              <a:t>PRECAIRE</a:t>
            </a:r>
          </a:p>
          <a:p>
            <a:r>
              <a:rPr lang="fr-FR" dirty="0"/>
              <a:t>SOUMIS</a:t>
            </a:r>
          </a:p>
          <a:p>
            <a:r>
              <a:rPr lang="fr-FR" dirty="0"/>
              <a:t>	RETROACTIONS</a:t>
            </a:r>
          </a:p>
          <a:p>
            <a:r>
              <a:rPr lang="fr-FR" dirty="0"/>
              <a:t>	VARIATIONS</a:t>
            </a:r>
          </a:p>
          <a:p>
            <a:endParaRPr lang="fr-FR" dirty="0"/>
          </a:p>
          <a:p>
            <a:r>
              <a:rPr lang="fr-FR" dirty="0"/>
              <a:t>SYSTÈME VIVANT</a:t>
            </a:r>
          </a:p>
          <a:p>
            <a:endParaRPr lang="fr-FR" dirty="0"/>
          </a:p>
          <a:p>
            <a:endParaRPr lang="fr-BE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2340A-48D1-4FDC-9C4B-C1A7A888FBB8}" type="slidenum">
              <a:rPr lang="fr-BE" smtClean="0"/>
              <a:t>14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6770680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767222-6975-2C21-BFF1-BC2B29E02A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2D750E60-FCB9-2257-B9DF-48CFCB7821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446C5058-9FEC-5215-E3B1-09E8543545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PROPOSONS</a:t>
            </a:r>
          </a:p>
          <a:p>
            <a:r>
              <a:rPr lang="fr-FR" dirty="0"/>
              <a:t>DEUX OUVERTURES</a:t>
            </a:r>
          </a:p>
          <a:p>
            <a:r>
              <a:rPr lang="fr-FR" dirty="0"/>
              <a:t>SCIENTIFIQUE</a:t>
            </a:r>
          </a:p>
          <a:p>
            <a:r>
              <a:rPr lang="fr-FR" dirty="0"/>
              <a:t>TERRITORIALE</a:t>
            </a:r>
          </a:p>
          <a:p>
            <a:endParaRPr lang="fr-FR" dirty="0"/>
          </a:p>
          <a:p>
            <a:r>
              <a:rPr lang="fr-FR" dirty="0"/>
              <a:t>1/ SCIENTIFIQUE</a:t>
            </a:r>
          </a:p>
          <a:p>
            <a:endParaRPr lang="fr-FR" dirty="0"/>
          </a:p>
          <a:p>
            <a:r>
              <a:rPr lang="fr-FR" dirty="0"/>
              <a:t>COMBINAISONS</a:t>
            </a:r>
          </a:p>
          <a:p>
            <a:r>
              <a:rPr lang="fr-FR" dirty="0"/>
              <a:t>MULTIPLES </a:t>
            </a:r>
          </a:p>
          <a:p>
            <a:r>
              <a:rPr lang="fr-FR" dirty="0"/>
              <a:t>DOUBLES</a:t>
            </a:r>
          </a:p>
          <a:p>
            <a:r>
              <a:rPr lang="fr-FR" dirty="0"/>
              <a:t>TRIPLES</a:t>
            </a:r>
          </a:p>
          <a:p>
            <a:r>
              <a:rPr lang="fr-FR" dirty="0"/>
              <a:t>EMBRYONS</a:t>
            </a:r>
          </a:p>
          <a:p>
            <a:r>
              <a:rPr lang="fr-FR" dirty="0"/>
              <a:t>OBJECTIFS</a:t>
            </a:r>
          </a:p>
          <a:p>
            <a:r>
              <a:rPr lang="fr-FR" dirty="0"/>
              <a:t>APA</a:t>
            </a:r>
          </a:p>
          <a:p>
            <a:endParaRPr lang="fr-FR" dirty="0"/>
          </a:p>
          <a:p>
            <a:r>
              <a:rPr lang="fr-FR" dirty="0"/>
              <a:t>BOUCLES RETROACTIONS</a:t>
            </a:r>
          </a:p>
          <a:p>
            <a:r>
              <a:rPr lang="fr-FR" dirty="0"/>
              <a:t>S’APPUIENT</a:t>
            </a:r>
          </a:p>
          <a:p>
            <a:r>
              <a:rPr lang="fr-FR" dirty="0"/>
              <a:t>COMPOSANTS DE CHAQUE SYSTEME</a:t>
            </a:r>
          </a:p>
          <a:p>
            <a:r>
              <a:rPr lang="fr-FR" dirty="0"/>
              <a:t>POSITIVES</a:t>
            </a:r>
          </a:p>
          <a:p>
            <a:r>
              <a:rPr lang="fr-FR" dirty="0"/>
              <a:t>NEGATIVES</a:t>
            </a:r>
          </a:p>
          <a:p>
            <a:r>
              <a:rPr lang="fr-FR" dirty="0"/>
              <a:t>IMPACT SYST. ALIM.</a:t>
            </a:r>
          </a:p>
          <a:p>
            <a:endParaRPr lang="fr-FR" dirty="0"/>
          </a:p>
          <a:p>
            <a:r>
              <a:rPr lang="fr-FR" dirty="0"/>
              <a:t>SI</a:t>
            </a:r>
          </a:p>
          <a:p>
            <a:r>
              <a:rPr lang="fr-FR" dirty="0"/>
              <a:t>INSCRIPTION APA</a:t>
            </a:r>
          </a:p>
          <a:p>
            <a:r>
              <a:rPr lang="fr-FR" dirty="0"/>
              <a:t>MAILLON PRODUCTION</a:t>
            </a:r>
          </a:p>
          <a:p>
            <a:r>
              <a:rPr lang="fr-FR" dirty="0"/>
              <a:t>MESURER</a:t>
            </a:r>
          </a:p>
          <a:p>
            <a:r>
              <a:rPr lang="fr-FR" dirty="0"/>
              <a:t>IMPACTS / EFFETS</a:t>
            </a:r>
          </a:p>
          <a:p>
            <a:r>
              <a:rPr lang="fr-FR" dirty="0"/>
              <a:t>RETROACTIFS</a:t>
            </a:r>
          </a:p>
          <a:p>
            <a:r>
              <a:rPr lang="fr-FR" dirty="0"/>
              <a:t>QUALIFIER EVOLUTION SYST.</a:t>
            </a:r>
          </a:p>
          <a:p>
            <a:endParaRPr lang="fr-FR" dirty="0"/>
          </a:p>
          <a:p>
            <a:r>
              <a:rPr lang="fr-FR" dirty="0"/>
              <a:t>2/ TERRITORIALE</a:t>
            </a:r>
          </a:p>
          <a:p>
            <a:endParaRPr lang="fr-FR" dirty="0"/>
          </a:p>
          <a:p>
            <a:r>
              <a:rPr lang="fr-FR" dirty="0"/>
              <a:t>VARIATION</a:t>
            </a:r>
          </a:p>
          <a:p>
            <a:r>
              <a:rPr lang="fr-FR" dirty="0"/>
              <a:t>TRAJECTOIRES</a:t>
            </a:r>
          </a:p>
          <a:p>
            <a:r>
              <a:rPr lang="fr-FR" dirty="0"/>
              <a:t>RENDRE VISIBLE </a:t>
            </a:r>
          </a:p>
          <a:p>
            <a:r>
              <a:rPr lang="fr-FR" dirty="0"/>
              <a:t>LA DIVERSITE</a:t>
            </a:r>
          </a:p>
          <a:p>
            <a:r>
              <a:rPr lang="fr-FR" dirty="0"/>
              <a:t>FORMES / GEOMETRIE </a:t>
            </a:r>
          </a:p>
          <a:p>
            <a:r>
              <a:rPr lang="fr-FR" dirty="0"/>
              <a:t>APA</a:t>
            </a:r>
          </a:p>
          <a:p>
            <a:endParaRPr lang="fr-FR" dirty="0"/>
          </a:p>
          <a:p>
            <a:r>
              <a:rPr lang="fr-FR" dirty="0" err="1"/>
              <a:t>APPLIQUé</a:t>
            </a:r>
            <a:endParaRPr lang="fr-FR" dirty="0"/>
          </a:p>
          <a:p>
            <a:r>
              <a:rPr lang="fr-FR" dirty="0"/>
              <a:t>CONTEXTE LOCAL</a:t>
            </a:r>
          </a:p>
          <a:p>
            <a:r>
              <a:rPr lang="fr-FR" dirty="0"/>
              <a:t>ECHELLE COMMUNALE</a:t>
            </a:r>
          </a:p>
          <a:p>
            <a:r>
              <a:rPr lang="fr-FR" dirty="0"/>
              <a:t>EXEMPLE MONS</a:t>
            </a:r>
          </a:p>
          <a:p>
            <a:r>
              <a:rPr lang="fr-FR" dirty="0"/>
              <a:t>REVELE</a:t>
            </a:r>
          </a:p>
          <a:p>
            <a:r>
              <a:rPr lang="fr-FR" dirty="0"/>
              <a:t>DIVERSITE</a:t>
            </a:r>
          </a:p>
          <a:p>
            <a:r>
              <a:rPr lang="fr-FR" dirty="0"/>
              <a:t>POTENTIEL</a:t>
            </a:r>
          </a:p>
          <a:p>
            <a:r>
              <a:rPr lang="fr-FR" dirty="0"/>
              <a:t>COMPLEMNTARITES</a:t>
            </a:r>
          </a:p>
          <a:p>
            <a:endParaRPr lang="fr-FR" dirty="0"/>
          </a:p>
          <a:p>
            <a:r>
              <a:rPr lang="fr-FR" dirty="0"/>
              <a:t>POTENTIEL MOBILISABLE </a:t>
            </a:r>
          </a:p>
          <a:p>
            <a:r>
              <a:rPr lang="fr-FR" dirty="0"/>
              <a:t>PRESSION IMMOBILIERE</a:t>
            </a:r>
          </a:p>
          <a:p>
            <a:r>
              <a:rPr lang="fr-FR" dirty="0"/>
              <a:t>RELATION DE CONNEXION ENTRE CHAQUE APA</a:t>
            </a:r>
          </a:p>
          <a:p>
            <a:endParaRPr lang="fr-FR" dirty="0"/>
          </a:p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1A371F34-5A50-7296-6B5D-6280C102CD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2340A-48D1-4FDC-9C4B-C1A7A888FBB8}" type="slidenum">
              <a:rPr lang="fr-BE" smtClean="0"/>
              <a:t>15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7824518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0489F3-E291-BAE6-C20B-EDADDDD30D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B5E40D5A-BCD0-EC64-F476-FF37F962EC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E10ACF05-E18F-343E-9300-016ED6CEEC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CONTEXTE WALLON</a:t>
            </a:r>
          </a:p>
          <a:p>
            <a:r>
              <a:rPr lang="fr-FR" dirty="0"/>
              <a:t>URBA DIFFUSE</a:t>
            </a:r>
          </a:p>
          <a:p>
            <a:r>
              <a:rPr lang="fr-FR" dirty="0"/>
              <a:t>TERRITOIRE POST INDUSTIREL</a:t>
            </a:r>
          </a:p>
          <a:p>
            <a:r>
              <a:rPr lang="fr-FR" dirty="0"/>
              <a:t>SA MONDIALISE ET FRAGILE</a:t>
            </a:r>
          </a:p>
          <a:p>
            <a:endParaRPr lang="fr-FR" dirty="0"/>
          </a:p>
          <a:p>
            <a:r>
              <a:rPr lang="fr-FR" dirty="0"/>
              <a:t>ROLE</a:t>
            </a:r>
          </a:p>
          <a:p>
            <a:r>
              <a:rPr lang="fr-FR" dirty="0"/>
              <a:t>ECOSYSTEME APA</a:t>
            </a:r>
          </a:p>
          <a:p>
            <a:endParaRPr lang="fr-FR" dirty="0"/>
          </a:p>
          <a:p>
            <a:r>
              <a:rPr lang="fr-FR" dirty="0"/>
              <a:t>PROJETER / PLANIFIER</a:t>
            </a:r>
          </a:p>
          <a:p>
            <a:r>
              <a:rPr lang="fr-FR" dirty="0"/>
              <a:t>PROTEGER TERRES AGRICOLES</a:t>
            </a:r>
          </a:p>
          <a:p>
            <a:endParaRPr lang="fr-FR" dirty="0"/>
          </a:p>
          <a:p>
            <a:r>
              <a:rPr lang="fr-FR" dirty="0"/>
              <a:t>MULTIPLIER</a:t>
            </a:r>
          </a:p>
          <a:p>
            <a:r>
              <a:rPr lang="fr-FR" dirty="0"/>
              <a:t>RENFORCER</a:t>
            </a:r>
          </a:p>
          <a:p>
            <a:r>
              <a:rPr lang="fr-FR" dirty="0"/>
              <a:t>RESISTANCE SA</a:t>
            </a:r>
          </a:p>
          <a:p>
            <a:r>
              <a:rPr lang="fr-FR" dirty="0"/>
              <a:t>RESILIENT (PABLO SERVIGNE 2017)</a:t>
            </a:r>
          </a:p>
          <a:p>
            <a:r>
              <a:rPr lang="fr-FR" dirty="0"/>
              <a:t>ROBUSTE (OLIVIER HAMANT 2023)</a:t>
            </a:r>
          </a:p>
          <a:p>
            <a:endParaRPr lang="fr-FR" dirty="0"/>
          </a:p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F74F35CE-755F-AA7E-DF75-5FB6123981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2340A-48D1-4FDC-9C4B-C1A7A888FBB8}" type="slidenum">
              <a:rPr lang="fr-BE" smtClean="0"/>
              <a:t>16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1541203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78ED73-83A9-A44E-21AA-15D76DAA76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B7E194A3-CA9E-06C1-9916-D978A81AAD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893BD02D-3A5E-6BA2-3A24-CC22A8B3CD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4672A136-57F2-6714-25C0-D413B9915D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2340A-48D1-4FDC-9C4B-C1A7A888FBB8}" type="slidenum">
              <a:rPr lang="fr-BE" smtClean="0"/>
              <a:t>17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9712529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E55147-6F84-1755-B22D-B7209759BC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EAA21EDB-26D4-07B8-EBCB-ED6CB12FD6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0FFC786F-DB93-4E83-0EE1-C82C4D86E4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ED7B7E7C-7D39-9B11-08D1-587F7CA724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2340A-48D1-4FDC-9C4B-C1A7A888FBB8}" type="slidenum">
              <a:rPr lang="fr-BE" smtClean="0"/>
              <a:t>18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1475946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FC06C2-FDC4-7F6A-765A-C7B1DDA9E1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1C3418C0-7F36-B873-2767-A959690967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8AFC3867-372F-C2A3-1F42-29E34648A8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0A705534-4E8F-70F9-C0CB-8F3F016489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2340A-48D1-4FDC-9C4B-C1A7A888FBB8}" type="slidenum">
              <a:rPr lang="fr-BE" smtClean="0"/>
              <a:t>19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4797391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AE8FC1-00FA-7C73-50EE-DA7A4C576C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37EF3BC9-56F7-9FF4-DB6D-6A347C92BC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26AD93AF-F2A0-464C-4B4A-F98D02FCDD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OPPORTUNITE</a:t>
            </a:r>
          </a:p>
          <a:p>
            <a:r>
              <a:rPr lang="fr-FR" dirty="0"/>
              <a:t>DECIDEURS</a:t>
            </a:r>
          </a:p>
          <a:p>
            <a:r>
              <a:rPr lang="fr-FR" dirty="0"/>
              <a:t>COMPRENDRE POTENTIEL</a:t>
            </a:r>
          </a:p>
          <a:p>
            <a:r>
              <a:rPr lang="fr-FR" dirty="0"/>
              <a:t>TERRITOIRE</a:t>
            </a:r>
          </a:p>
          <a:p>
            <a:r>
              <a:rPr lang="fr-FR" dirty="0"/>
              <a:t>RENOUVELELMENT ALIMENTATION</a:t>
            </a:r>
          </a:p>
          <a:p>
            <a:r>
              <a:rPr lang="fr-FR" dirty="0"/>
              <a:t>ACTION DE RELOCALISATION</a:t>
            </a:r>
          </a:p>
          <a:p>
            <a:endParaRPr lang="fr-FR" dirty="0"/>
          </a:p>
          <a:p>
            <a:r>
              <a:rPr lang="fr-FR" dirty="0"/>
              <a:t>ACTEURS </a:t>
            </a:r>
          </a:p>
          <a:p>
            <a:r>
              <a:rPr lang="fr-FR" dirty="0"/>
              <a:t>ASSOCIATIFS</a:t>
            </a:r>
          </a:p>
          <a:p>
            <a:r>
              <a:rPr lang="fr-FR" dirty="0"/>
              <a:t>PRENDRE POSSESSION DE CES ESPACES</a:t>
            </a:r>
          </a:p>
          <a:p>
            <a:endParaRPr lang="fr-FR" dirty="0"/>
          </a:p>
          <a:p>
            <a:r>
              <a:rPr lang="fr-FR" dirty="0"/>
              <a:t>PARCE QU’IL FAUT ETRE MILITANTS POUR CONTRUIRE LE PAYSAGE ALIMENTAIRE DE LA WALLONIE</a:t>
            </a:r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237BC8F5-0E91-2F02-D6CB-C3CE872797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2340A-48D1-4FDC-9C4B-C1A7A888FBB8}" type="slidenum">
              <a:rPr lang="fr-BE" smtClean="0"/>
              <a:t>20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66925467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2340A-48D1-4FDC-9C4B-C1A7A888FBB8}" type="slidenum">
              <a:rPr lang="fr-BE" smtClean="0"/>
              <a:t>21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0483909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A7806-A23A-41B0-9817-44AA6677C758}" type="datetimeFigureOut">
              <a:rPr lang="fr-FR" smtClean="0"/>
              <a:t>10/06/2026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31080-065D-40BA-8B12-18C20908DAA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13419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A7806-A23A-41B0-9817-44AA6677C758}" type="datetimeFigureOut">
              <a:rPr lang="fr-FR" smtClean="0"/>
              <a:t>10/06/2026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31080-065D-40BA-8B12-18C20908DAA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47430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A7806-A23A-41B0-9817-44AA6677C758}" type="datetimeFigureOut">
              <a:rPr lang="fr-FR" smtClean="0"/>
              <a:t>10/06/2026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31080-065D-40BA-8B12-18C20908DAA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52777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A7806-A23A-41B0-9817-44AA6677C758}" type="datetimeFigureOut">
              <a:rPr lang="fr-FR" smtClean="0"/>
              <a:t>10/06/2026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31080-065D-40BA-8B12-18C20908DAA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35796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A7806-A23A-41B0-9817-44AA6677C758}" type="datetimeFigureOut">
              <a:rPr lang="fr-FR" smtClean="0"/>
              <a:t>10/06/2026</a:t>
            </a:fld>
            <a:endParaRPr lang="fr-F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31080-065D-40BA-8B12-18C20908DAA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69807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A7806-A23A-41B0-9817-44AA6677C758}" type="datetimeFigureOut">
              <a:rPr lang="fr-FR" smtClean="0"/>
              <a:t>10/06/2026</a:t>
            </a:fld>
            <a:endParaRPr lang="fr-F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31080-065D-40BA-8B12-18C20908DAA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39016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A7806-A23A-41B0-9817-44AA6677C758}" type="datetimeFigureOut">
              <a:rPr lang="fr-FR" smtClean="0"/>
              <a:t>10/06/2026</a:t>
            </a:fld>
            <a:endParaRPr lang="fr-F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31080-065D-40BA-8B12-18C20908DAA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59421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A7806-A23A-41B0-9817-44AA6677C758}" type="datetimeFigureOut">
              <a:rPr lang="fr-FR" smtClean="0"/>
              <a:t>10/06/2026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31080-065D-40BA-8B12-18C20908DAA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3019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A7806-A23A-41B0-9817-44AA6677C758}" type="datetimeFigureOut">
              <a:rPr lang="fr-FR" smtClean="0"/>
              <a:t>10/06/2026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31080-065D-40BA-8B12-18C20908DAA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300578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A7806-A23A-41B0-9817-44AA6677C758}" type="datetimeFigureOut">
              <a:rPr lang="fr-FR" smtClean="0"/>
              <a:t>10/06/2026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31080-065D-40BA-8B12-18C20908DAA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55320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A7806-A23A-41B0-9817-44AA6677C758}" type="datetimeFigureOut">
              <a:rPr lang="fr-FR" smtClean="0"/>
              <a:t>10/06/2026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31080-065D-40BA-8B12-18C20908DAA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89196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7A7806-A23A-41B0-9817-44AA6677C758}" type="datetimeFigureOut">
              <a:rPr lang="fr-FR" smtClean="0"/>
              <a:t>10/06/2026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531080-065D-40BA-8B12-18C20908DAA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01739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jpe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10" Type="http://schemas.openxmlformats.org/officeDocument/2006/relationships/image" Target="../media/image17.png"/><Relationship Id="rId4" Type="http://schemas.openxmlformats.org/officeDocument/2006/relationships/image" Target="../media/image11.jpe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g"/><Relationship Id="rId11" Type="http://schemas.openxmlformats.org/officeDocument/2006/relationships/image" Target="../media/image32.jpeg"/><Relationship Id="rId5" Type="http://schemas.openxmlformats.org/officeDocument/2006/relationships/image" Target="../media/image26.jpg"/><Relationship Id="rId10" Type="http://schemas.openxmlformats.org/officeDocument/2006/relationships/image" Target="../media/image31.jp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jpg"/><Relationship Id="rId4" Type="http://schemas.openxmlformats.org/officeDocument/2006/relationships/image" Target="../media/image3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jpg"/><Relationship Id="rId5" Type="http://schemas.openxmlformats.org/officeDocument/2006/relationships/image" Target="../media/image42.jpeg"/><Relationship Id="rId4" Type="http://schemas.openxmlformats.org/officeDocument/2006/relationships/image" Target="../media/image41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jpeg"/><Relationship Id="rId5" Type="http://schemas.openxmlformats.org/officeDocument/2006/relationships/image" Target="../media/image55.jpg"/><Relationship Id="rId4" Type="http://schemas.openxmlformats.org/officeDocument/2006/relationships/image" Target="../media/image54.JP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 8" descr="Une image contenant extérieur, herbe, arbre, personne&#10;&#10;Description générée automatiquement">
            <a:extLst>
              <a:ext uri="{FF2B5EF4-FFF2-40B4-BE49-F238E27FC236}">
                <a16:creationId xmlns:a16="http://schemas.microsoft.com/office/drawing/2014/main" id="{D6396EA3-A488-4CB0-8733-6EEA79444D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304" y="-19195"/>
            <a:ext cx="9308592" cy="68843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4FDB79E-4DFA-4BD6-AF4A-5D3E21883A7A}"/>
              </a:ext>
            </a:extLst>
          </p:cNvPr>
          <p:cNvSpPr/>
          <p:nvPr/>
        </p:nvSpPr>
        <p:spPr>
          <a:xfrm>
            <a:off x="-146304" y="6006366"/>
            <a:ext cx="9308592" cy="85882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B704D37-82A5-4BBE-9561-3CAB6DCF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3894861"/>
            <a:ext cx="8162925" cy="1671361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213550" y="5618253"/>
            <a:ext cx="8857298" cy="38811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fr-FR" sz="2400" b="1" dirty="0">
                <a:solidFill>
                  <a:schemeClr val="bg1"/>
                </a:solidFill>
              </a:rPr>
              <a:t>RIU APERAU – 11 Juin 2026</a:t>
            </a:r>
            <a:endParaRPr lang="en-US" sz="2400" b="1" dirty="0">
              <a:solidFill>
                <a:schemeClr val="bg1"/>
              </a:solidFill>
            </a:endParaRPr>
          </a:p>
        </p:txBody>
      </p:sp>
      <p:pic>
        <p:nvPicPr>
          <p:cNvPr id="15" name="Image 14">
            <a:extLst>
              <a:ext uri="{FF2B5EF4-FFF2-40B4-BE49-F238E27FC236}">
                <a16:creationId xmlns:a16="http://schemas.microsoft.com/office/drawing/2014/main" id="{144F1E19-505E-46FC-A11A-0265D866E64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114" y="6126556"/>
            <a:ext cx="845063" cy="219621"/>
          </a:xfrm>
          <a:prstGeom prst="rect">
            <a:avLst/>
          </a:prstGeom>
        </p:spPr>
      </p:pic>
      <p:sp>
        <p:nvSpPr>
          <p:cNvPr id="3" name="ZoneTexte 2">
            <a:extLst>
              <a:ext uri="{FF2B5EF4-FFF2-40B4-BE49-F238E27FC236}">
                <a16:creationId xmlns:a16="http://schemas.microsoft.com/office/drawing/2014/main" id="{436CD3FF-1B83-40D0-8E9B-A23BF787CD18}"/>
              </a:ext>
            </a:extLst>
          </p:cNvPr>
          <p:cNvSpPr txBox="1"/>
          <p:nvPr/>
        </p:nvSpPr>
        <p:spPr>
          <a:xfrm>
            <a:off x="217713" y="5005381"/>
            <a:ext cx="78835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1600" dirty="0"/>
              <a:t>Simon BLANCKAERT – Paysagiste DPLG – Docteur en art de bâtir et urbanisme</a:t>
            </a:r>
          </a:p>
        </p:txBody>
      </p:sp>
      <p:sp>
        <p:nvSpPr>
          <p:cNvPr id="12" name="Titre 1">
            <a:extLst>
              <a:ext uri="{FF2B5EF4-FFF2-40B4-BE49-F238E27FC236}">
                <a16:creationId xmlns:a16="http://schemas.microsoft.com/office/drawing/2014/main" id="{3C2F9635-96E3-4964-914A-35CF828A9DD0}"/>
              </a:ext>
            </a:extLst>
          </p:cNvPr>
          <p:cNvSpPr txBox="1">
            <a:spLocks/>
          </p:cNvSpPr>
          <p:nvPr/>
        </p:nvSpPr>
        <p:spPr>
          <a:xfrm>
            <a:off x="225114" y="4023360"/>
            <a:ext cx="7809340" cy="98202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fr-FR" sz="2400" b="1" dirty="0">
                <a:solidFill>
                  <a:srgbClr val="000000"/>
                </a:solidFill>
              </a:rPr>
              <a:t>Les espaces incertains </a:t>
            </a:r>
          </a:p>
          <a:p>
            <a:pPr algn="l"/>
            <a:r>
              <a:rPr lang="fr-FR" sz="2400" b="1" dirty="0">
                <a:solidFill>
                  <a:srgbClr val="000000"/>
                </a:solidFill>
              </a:rPr>
              <a:t>au prisme des stratégies d’appropriation spatiales.</a:t>
            </a:r>
          </a:p>
          <a:p>
            <a:pPr algn="l"/>
            <a:r>
              <a:rPr lang="fr-FR" sz="1900" b="1" dirty="0">
                <a:solidFill>
                  <a:srgbClr val="000000"/>
                </a:solidFill>
              </a:rPr>
              <a:t>Expérimentations en Wallonie.</a:t>
            </a:r>
            <a:endParaRPr lang="en-US" sz="1900" b="1" dirty="0">
              <a:solidFill>
                <a:srgbClr val="000000"/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5DA1365-E330-4239-BBB5-968493875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50" y="6395073"/>
            <a:ext cx="845063" cy="342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7">
            <a:extLst>
              <a:ext uri="{FF2B5EF4-FFF2-40B4-BE49-F238E27FC236}">
                <a16:creationId xmlns:a16="http://schemas.microsoft.com/office/drawing/2014/main" id="{4DD36CE9-8351-4C3A-AB7F-BBF6CB59AACB}"/>
              </a:ext>
            </a:extLst>
          </p:cNvPr>
          <p:cNvSpPr txBox="1"/>
          <p:nvPr/>
        </p:nvSpPr>
        <p:spPr>
          <a:xfrm>
            <a:off x="6421720" y="3648640"/>
            <a:ext cx="2606333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1000" dirty="0">
                <a:solidFill>
                  <a:schemeClr val="bg1"/>
                </a:solidFill>
              </a:rPr>
              <a:t>Crédit Photo: Francine </a:t>
            </a:r>
            <a:r>
              <a:rPr lang="fr-FR" sz="1000" dirty="0" err="1">
                <a:solidFill>
                  <a:schemeClr val="bg1"/>
                </a:solidFill>
              </a:rPr>
              <a:t>Bauduin</a:t>
            </a:r>
            <a:endParaRPr lang="fr-FR" sz="1000" dirty="0">
              <a:solidFill>
                <a:schemeClr val="bg1"/>
              </a:solidFill>
              <a:cs typeface="Calibri"/>
            </a:endParaRP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BF9DA621-FDF6-8DF9-9CAE-007680413AA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80316" y="6116818"/>
            <a:ext cx="5090532" cy="568856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3B9FA3F8-CC4A-CBEA-909A-E79FBA3A6AD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7669" y="6170027"/>
            <a:ext cx="607931" cy="568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625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4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EE5A55-6492-78EE-3AC2-4F5E0F7834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 descr="Une image contenant arbre, plein air, Cabane dans les arbres, plante&#10;&#10;Description générée automatiquement">
            <a:extLst>
              <a:ext uri="{FF2B5EF4-FFF2-40B4-BE49-F238E27FC236}">
                <a16:creationId xmlns:a16="http://schemas.microsoft.com/office/drawing/2014/main" id="{8D84DAAF-AAA0-D97D-3776-C4D0A6DEC9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76" r="32303" b="5385"/>
          <a:stretch/>
        </p:blipFill>
        <p:spPr>
          <a:xfrm>
            <a:off x="0" y="0"/>
            <a:ext cx="3010328" cy="6488659"/>
          </a:xfrm>
          <a:prstGeom prst="rect">
            <a:avLst/>
          </a:prstGeom>
        </p:spPr>
      </p:pic>
      <p:pic>
        <p:nvPicPr>
          <p:cNvPr id="4" name="Image 3" descr="Une image contenant arbre, extérieur, herbe, ciel&#10;&#10;Description générée automatiquement">
            <a:extLst>
              <a:ext uri="{FF2B5EF4-FFF2-40B4-BE49-F238E27FC236}">
                <a16:creationId xmlns:a16="http://schemas.microsoft.com/office/drawing/2014/main" id="{DEE9CEEC-C5EE-D669-AB2E-A5B565A824E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96" t="-34" r="47064" b="5420"/>
          <a:stretch/>
        </p:blipFill>
        <p:spPr>
          <a:xfrm>
            <a:off x="3056564" y="9"/>
            <a:ext cx="3077110" cy="6488649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D950C4FF-6EFD-1639-EC4A-B57D2B60C919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36" t="3135" r="38627" b="6185"/>
          <a:stretch/>
        </p:blipFill>
        <p:spPr>
          <a:xfrm>
            <a:off x="6174769" y="0"/>
            <a:ext cx="2969231" cy="6488648"/>
          </a:xfrm>
          <a:prstGeom prst="rect">
            <a:avLst/>
          </a:prstGeom>
        </p:spPr>
      </p:pic>
      <p:sp>
        <p:nvSpPr>
          <p:cNvPr id="3" name="TextBox 7">
            <a:extLst>
              <a:ext uri="{FF2B5EF4-FFF2-40B4-BE49-F238E27FC236}">
                <a16:creationId xmlns:a16="http://schemas.microsoft.com/office/drawing/2014/main" id="{22FD6F7D-966B-C6D3-919A-C8DAADDB074D}"/>
              </a:ext>
            </a:extLst>
          </p:cNvPr>
          <p:cNvSpPr txBox="1"/>
          <p:nvPr/>
        </p:nvSpPr>
        <p:spPr>
          <a:xfrm>
            <a:off x="0" y="6611769"/>
            <a:ext cx="3512457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1000" dirty="0"/>
              <a:t>Crédit Photo: Simon Blanckaert et Francine Bauduin</a:t>
            </a:r>
            <a:endParaRPr lang="fr-FR" sz="1000" dirty="0">
              <a:cs typeface="Calibri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A31F549C-1F5C-D4E8-ACEF-CE9315702FB5}"/>
              </a:ext>
            </a:extLst>
          </p:cNvPr>
          <p:cNvSpPr txBox="1"/>
          <p:nvPr/>
        </p:nvSpPr>
        <p:spPr>
          <a:xfrm>
            <a:off x="3010328" y="6488659"/>
            <a:ext cx="6133652" cy="3693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BE" b="1" dirty="0"/>
              <a:t>EXPERIENCES EN SUPPORT AU PROJET DE RECHERCHE</a:t>
            </a:r>
          </a:p>
        </p:txBody>
      </p:sp>
    </p:spTree>
    <p:extLst>
      <p:ext uri="{BB962C8B-B14F-4D97-AF65-F5344CB8AC3E}">
        <p14:creationId xmlns:p14="http://schemas.microsoft.com/office/powerpoint/2010/main" val="2839464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338913-EFDD-5504-7171-73FA9E950F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7">
            <a:extLst>
              <a:ext uri="{FF2B5EF4-FFF2-40B4-BE49-F238E27FC236}">
                <a16:creationId xmlns:a16="http://schemas.microsoft.com/office/drawing/2014/main" id="{347AF3C0-8366-78CB-E224-A08378A1FE74}"/>
              </a:ext>
            </a:extLst>
          </p:cNvPr>
          <p:cNvSpPr txBox="1"/>
          <p:nvPr/>
        </p:nvSpPr>
        <p:spPr>
          <a:xfrm>
            <a:off x="0" y="6611779"/>
            <a:ext cx="3919654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1000" dirty="0"/>
              <a:t>Source: B. Pradel, 2017</a:t>
            </a:r>
            <a:endParaRPr lang="fr-FR" sz="1000" dirty="0">
              <a:cs typeface="Calibri"/>
            </a:endParaRP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8C286492-EA0A-DCB4-A9F2-576FEAC81E7D}"/>
              </a:ext>
            </a:extLst>
          </p:cNvPr>
          <p:cNvSpPr txBox="1"/>
          <p:nvPr/>
        </p:nvSpPr>
        <p:spPr>
          <a:xfrm>
            <a:off x="3010328" y="6488659"/>
            <a:ext cx="6133652" cy="3693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FR" b="1" dirty="0"/>
              <a:t>URBANISME TEMPORAIRE: DÉFINITION</a:t>
            </a:r>
            <a:endParaRPr lang="fr-BE" b="1" dirty="0"/>
          </a:p>
        </p:txBody>
      </p:sp>
      <p:sp>
        <p:nvSpPr>
          <p:cNvPr id="4" name="Espace réservé du contenu 1">
            <a:extLst>
              <a:ext uri="{FF2B5EF4-FFF2-40B4-BE49-F238E27FC236}">
                <a16:creationId xmlns:a16="http://schemas.microsoft.com/office/drawing/2014/main" id="{07F70AA3-B2D9-A549-A82B-D1ADB5145B48}"/>
              </a:ext>
            </a:extLst>
          </p:cNvPr>
          <p:cNvSpPr txBox="1">
            <a:spLocks/>
          </p:cNvSpPr>
          <p:nvPr/>
        </p:nvSpPr>
        <p:spPr>
          <a:xfrm>
            <a:off x="457200" y="106804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fr-FR" dirty="0"/>
              <a:t>Urbanisme temporaire</a:t>
            </a:r>
          </a:p>
          <a:p>
            <a:pPr>
              <a:defRPr/>
            </a:pPr>
            <a:endParaRPr lang="fr-FR" dirty="0"/>
          </a:p>
          <a:p>
            <a:pPr lvl="1">
              <a:defRPr/>
            </a:pPr>
            <a:r>
              <a:rPr lang="fr-FR" dirty="0"/>
              <a:t> « </a:t>
            </a:r>
            <a:r>
              <a:rPr lang="fr-FR" b="1" dirty="0"/>
              <a:t>action d’organiser et d’aménager </a:t>
            </a:r>
            <a:r>
              <a:rPr lang="fr-FR" dirty="0"/>
              <a:t>temporairement ou cycliquement des </a:t>
            </a:r>
            <a:r>
              <a:rPr lang="fr-FR" b="1" dirty="0"/>
              <a:t>espaces à enjeux</a:t>
            </a:r>
            <a:r>
              <a:rPr lang="fr-FR" dirty="0"/>
              <a:t>, publics ou privés, ouverts ou bâtis, occupés ou inoccupés, afin d’en </a:t>
            </a:r>
            <a:r>
              <a:rPr lang="fr-FR" b="1" dirty="0"/>
              <a:t>stimuler les usages</a:t>
            </a:r>
            <a:r>
              <a:rPr lang="fr-FR" dirty="0"/>
              <a:t>, d’y amplifier les échanges et d’y générer des pratiques à court terme dans une perspective de valorisation symbolique, </a:t>
            </a:r>
            <a:r>
              <a:rPr lang="fr-FR" b="1" dirty="0"/>
              <a:t>(ré)investissement social </a:t>
            </a:r>
            <a:r>
              <a:rPr lang="fr-FR" dirty="0"/>
              <a:t>et </a:t>
            </a:r>
            <a:r>
              <a:rPr lang="fr-FR" b="1" dirty="0"/>
              <a:t>transformation spatiale à long terme</a:t>
            </a:r>
            <a:r>
              <a:rPr lang="fr-FR" dirty="0"/>
              <a:t> »</a:t>
            </a:r>
          </a:p>
          <a:p>
            <a:pPr>
              <a:defRPr/>
            </a:pP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2047710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 8">
            <a:extLst>
              <a:ext uri="{FF2B5EF4-FFF2-40B4-BE49-F238E27FC236}">
                <a16:creationId xmlns:a16="http://schemas.microsoft.com/office/drawing/2014/main" id="{7C97CC5E-6164-45AF-B2FC-D810EAC2F3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879" y="351262"/>
            <a:ext cx="8191765" cy="5412933"/>
          </a:xfrm>
          <a:prstGeom prst="rect">
            <a:avLst/>
          </a:prstGeom>
        </p:spPr>
      </p:pic>
      <p:sp>
        <p:nvSpPr>
          <p:cNvPr id="2" name="TextBox 7">
            <a:extLst>
              <a:ext uri="{FF2B5EF4-FFF2-40B4-BE49-F238E27FC236}">
                <a16:creationId xmlns:a16="http://schemas.microsoft.com/office/drawing/2014/main" id="{69288E69-B8D2-F3A7-9103-C14D63FC221A}"/>
              </a:ext>
            </a:extLst>
          </p:cNvPr>
          <p:cNvSpPr txBox="1"/>
          <p:nvPr/>
        </p:nvSpPr>
        <p:spPr>
          <a:xfrm>
            <a:off x="0" y="6328316"/>
            <a:ext cx="3919654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1000" dirty="0"/>
              <a:t>Source: Atelier professionnel Paris 1 - Plateau Urbain - L’évaluation des projets d’urbanisme temporaire,  Livrable 1 URBANISME TEMPORAIRE Définitions, acteurs, outils et enjeux. Décembre 2017</a:t>
            </a:r>
            <a:endParaRPr lang="fr-FR" sz="1000" dirty="0">
              <a:cs typeface="Calibri"/>
            </a:endParaRP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C3F0CE6E-CE82-D681-8240-DD5F8A8CE9EC}"/>
              </a:ext>
            </a:extLst>
          </p:cNvPr>
          <p:cNvSpPr txBox="1"/>
          <p:nvPr/>
        </p:nvSpPr>
        <p:spPr>
          <a:xfrm>
            <a:off x="3010328" y="6488659"/>
            <a:ext cx="6133652" cy="3693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FR" b="1" dirty="0"/>
              <a:t>NÉBULEUSE DE TERMES ET VARIATIONS DE L’ACTION</a:t>
            </a:r>
            <a:endParaRPr lang="fr-BE" b="1" dirty="0"/>
          </a:p>
        </p:txBody>
      </p:sp>
    </p:spTree>
    <p:extLst>
      <p:ext uri="{BB962C8B-B14F-4D97-AF65-F5344CB8AC3E}">
        <p14:creationId xmlns:p14="http://schemas.microsoft.com/office/powerpoint/2010/main" val="998142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EE4D11-A896-6CD4-0E1E-E905991463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Arrow: Right 23">
            <a:extLst>
              <a:ext uri="{FF2B5EF4-FFF2-40B4-BE49-F238E27FC236}">
                <a16:creationId xmlns:a16="http://schemas.microsoft.com/office/drawing/2014/main" id="{571DFB7F-7C36-974E-17AA-B18C224D149E}"/>
              </a:ext>
            </a:extLst>
          </p:cNvPr>
          <p:cNvSpPr/>
          <p:nvPr/>
        </p:nvSpPr>
        <p:spPr>
          <a:xfrm>
            <a:off x="2660213" y="5098405"/>
            <a:ext cx="526851" cy="482203"/>
          </a:xfrm>
          <a:prstGeom prst="rightArrow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6" name="Arrow: Right 24">
            <a:extLst>
              <a:ext uri="{FF2B5EF4-FFF2-40B4-BE49-F238E27FC236}">
                <a16:creationId xmlns:a16="http://schemas.microsoft.com/office/drawing/2014/main" id="{3E3CD886-A6D0-C054-03A4-0355B8E2F8A1}"/>
              </a:ext>
            </a:extLst>
          </p:cNvPr>
          <p:cNvSpPr/>
          <p:nvPr/>
        </p:nvSpPr>
        <p:spPr>
          <a:xfrm>
            <a:off x="5763953" y="5106795"/>
            <a:ext cx="526851" cy="482203"/>
          </a:xfrm>
          <a:prstGeom prst="rightArrow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19" name="Picture 8" descr="Une image contenant photo, arbre, montrant&#10;&#10;Description générée avec un niveau de confiance très élevé">
            <a:extLst>
              <a:ext uri="{FF2B5EF4-FFF2-40B4-BE49-F238E27FC236}">
                <a16:creationId xmlns:a16="http://schemas.microsoft.com/office/drawing/2014/main" id="{08A80145-C086-FF8D-A73D-AB3361ED03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631" t="41391" r="55426" b="44859"/>
          <a:stretch>
            <a:fillRect/>
          </a:stretch>
        </p:blipFill>
        <p:spPr>
          <a:xfrm>
            <a:off x="2527387" y="2192004"/>
            <a:ext cx="1844061" cy="1891728"/>
          </a:xfrm>
          <a:prstGeom prst="rect">
            <a:avLst/>
          </a:prstGeom>
        </p:spPr>
      </p:pic>
      <p:pic>
        <p:nvPicPr>
          <p:cNvPr id="20" name="Picture 8" descr="Une image contenant photo, arbre, montrant&#10;&#10;Description générée avec un niveau de confiance très élevé">
            <a:extLst>
              <a:ext uri="{FF2B5EF4-FFF2-40B4-BE49-F238E27FC236}">
                <a16:creationId xmlns:a16="http://schemas.microsoft.com/office/drawing/2014/main" id="{11A426C4-2630-7D70-67E3-F71AA198445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636" t="9623" r="55454" b="76799"/>
          <a:stretch>
            <a:fillRect/>
          </a:stretch>
        </p:blipFill>
        <p:spPr>
          <a:xfrm>
            <a:off x="118014" y="2192004"/>
            <a:ext cx="1864321" cy="1891728"/>
          </a:xfrm>
          <a:prstGeom prst="rect">
            <a:avLst/>
          </a:prstGeom>
        </p:spPr>
      </p:pic>
      <p:sp>
        <p:nvSpPr>
          <p:cNvPr id="31" name="Arrow: Right 21">
            <a:extLst>
              <a:ext uri="{FF2B5EF4-FFF2-40B4-BE49-F238E27FC236}">
                <a16:creationId xmlns:a16="http://schemas.microsoft.com/office/drawing/2014/main" id="{B1C001E8-5A20-BC53-B806-B0C4006A564C}"/>
              </a:ext>
            </a:extLst>
          </p:cNvPr>
          <p:cNvSpPr/>
          <p:nvPr/>
        </p:nvSpPr>
        <p:spPr>
          <a:xfrm>
            <a:off x="4357973" y="771895"/>
            <a:ext cx="526851" cy="482203"/>
          </a:xfrm>
          <a:prstGeom prst="rightArrow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2" name="Arrow: Right 22">
            <a:extLst>
              <a:ext uri="{FF2B5EF4-FFF2-40B4-BE49-F238E27FC236}">
                <a16:creationId xmlns:a16="http://schemas.microsoft.com/office/drawing/2014/main" id="{A308A587-153A-0E48-F1E8-7742051DBAAB}"/>
              </a:ext>
            </a:extLst>
          </p:cNvPr>
          <p:cNvSpPr/>
          <p:nvPr/>
        </p:nvSpPr>
        <p:spPr>
          <a:xfrm>
            <a:off x="6661832" y="798684"/>
            <a:ext cx="526851" cy="482203"/>
          </a:xfrm>
          <a:prstGeom prst="rightArrow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3" name="Arrow: Right 20">
            <a:extLst>
              <a:ext uri="{FF2B5EF4-FFF2-40B4-BE49-F238E27FC236}">
                <a16:creationId xmlns:a16="http://schemas.microsoft.com/office/drawing/2014/main" id="{98A58C60-EC7D-07C5-48E8-780ED5EFAF53}"/>
              </a:ext>
            </a:extLst>
          </p:cNvPr>
          <p:cNvSpPr/>
          <p:nvPr/>
        </p:nvSpPr>
        <p:spPr>
          <a:xfrm>
            <a:off x="2000536" y="798684"/>
            <a:ext cx="526851" cy="482203"/>
          </a:xfrm>
          <a:prstGeom prst="rightArrow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7476F3C5-8E1A-7EA5-9BCB-624D9C9784BF}"/>
              </a:ext>
            </a:extLst>
          </p:cNvPr>
          <p:cNvSpPr txBox="1"/>
          <p:nvPr/>
        </p:nvSpPr>
        <p:spPr>
          <a:xfrm>
            <a:off x="3167406" y="6488659"/>
            <a:ext cx="5976574" cy="3693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FR" b="1" dirty="0"/>
              <a:t>TRAJECTOIRE SPATIO-TEMPORELLE</a:t>
            </a:r>
            <a:endParaRPr lang="fr-BE" b="1" dirty="0"/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98465B9F-9FD4-5874-59A4-2E84A777C30B}"/>
              </a:ext>
            </a:extLst>
          </p:cNvPr>
          <p:cNvSpPr txBox="1"/>
          <p:nvPr/>
        </p:nvSpPr>
        <p:spPr>
          <a:xfrm>
            <a:off x="1" y="6611769"/>
            <a:ext cx="532715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1000" dirty="0"/>
              <a:t>Source: Simon Blanckaert, Meta, IGN, RW, 2023</a:t>
            </a:r>
            <a:endParaRPr lang="fr-FR" sz="1000" dirty="0">
              <a:cs typeface="Calibri"/>
            </a:endParaRPr>
          </a:p>
        </p:txBody>
      </p:sp>
      <p:sp>
        <p:nvSpPr>
          <p:cNvPr id="10" name="Arrow: Right 21">
            <a:extLst>
              <a:ext uri="{FF2B5EF4-FFF2-40B4-BE49-F238E27FC236}">
                <a16:creationId xmlns:a16="http://schemas.microsoft.com/office/drawing/2014/main" id="{B8563335-A493-3368-AA36-0EC9B44D85F9}"/>
              </a:ext>
            </a:extLst>
          </p:cNvPr>
          <p:cNvSpPr/>
          <p:nvPr/>
        </p:nvSpPr>
        <p:spPr>
          <a:xfrm>
            <a:off x="4357973" y="2934372"/>
            <a:ext cx="526851" cy="482203"/>
          </a:xfrm>
          <a:prstGeom prst="rightArrow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Arrow: Right 22">
            <a:extLst>
              <a:ext uri="{FF2B5EF4-FFF2-40B4-BE49-F238E27FC236}">
                <a16:creationId xmlns:a16="http://schemas.microsoft.com/office/drawing/2014/main" id="{9710F5B5-AA3D-B04C-BF1C-872B2BD5DC00}"/>
              </a:ext>
            </a:extLst>
          </p:cNvPr>
          <p:cNvSpPr/>
          <p:nvPr/>
        </p:nvSpPr>
        <p:spPr>
          <a:xfrm>
            <a:off x="6661832" y="2961161"/>
            <a:ext cx="526851" cy="482203"/>
          </a:xfrm>
          <a:prstGeom prst="rightArrow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14" name="Picture 8" descr="Une image contenant photo, arbre, montrant&#10;&#10;Description générée avec un niveau de confiance très élevé">
            <a:extLst>
              <a:ext uri="{FF2B5EF4-FFF2-40B4-BE49-F238E27FC236}">
                <a16:creationId xmlns:a16="http://schemas.microsoft.com/office/drawing/2014/main" id="{09C66B4F-1FFE-4637-6443-1EFFFC9ED5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328" t="73258" r="56766" b="12984"/>
          <a:stretch>
            <a:fillRect/>
          </a:stretch>
        </p:blipFill>
        <p:spPr>
          <a:xfrm>
            <a:off x="7172468" y="2198508"/>
            <a:ext cx="1842373" cy="1894680"/>
          </a:xfrm>
          <a:prstGeom prst="rect">
            <a:avLst/>
          </a:prstGeom>
        </p:spPr>
      </p:pic>
      <p:pic>
        <p:nvPicPr>
          <p:cNvPr id="18" name="Picture 8" descr="Une image contenant photo, arbre, montrant&#10;&#10;Description générée avec un niveau de confiance très élevé">
            <a:extLst>
              <a:ext uri="{FF2B5EF4-FFF2-40B4-BE49-F238E27FC236}">
                <a16:creationId xmlns:a16="http://schemas.microsoft.com/office/drawing/2014/main" id="{34B185FE-1289-CC77-D23A-A4E819C200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0003" t="40490" r="11214" b="45787"/>
          <a:stretch>
            <a:fillRect/>
          </a:stretch>
        </p:blipFill>
        <p:spPr>
          <a:xfrm>
            <a:off x="4855844" y="2189052"/>
            <a:ext cx="1834968" cy="1894680"/>
          </a:xfrm>
          <a:prstGeom prst="rect">
            <a:avLst/>
          </a:prstGeom>
        </p:spPr>
      </p:pic>
      <p:pic>
        <p:nvPicPr>
          <p:cNvPr id="21" name="Picture 15" descr="Une image contenant extérieur, arbre, ciel, herbe&#10;&#10;Description générée avec un niveau de confiance très élevé">
            <a:extLst>
              <a:ext uri="{FF2B5EF4-FFF2-40B4-BE49-F238E27FC236}">
                <a16:creationId xmlns:a16="http://schemas.microsoft.com/office/drawing/2014/main" id="{DA42E0BE-EE1C-4553-7E60-587484E042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7406" y="4248324"/>
            <a:ext cx="2700197" cy="2022612"/>
          </a:xfrm>
          <a:prstGeom prst="rect">
            <a:avLst/>
          </a:prstGeom>
        </p:spPr>
      </p:pic>
      <p:pic>
        <p:nvPicPr>
          <p:cNvPr id="22" name="Picture 17" descr="Une image contenant herbe, ciel, extérieur, arbre&#10;&#10;Description générée avec un niveau de confiance très élevé">
            <a:extLst>
              <a:ext uri="{FF2B5EF4-FFF2-40B4-BE49-F238E27FC236}">
                <a16:creationId xmlns:a16="http://schemas.microsoft.com/office/drawing/2014/main" id="{D0054434-47BA-9254-FD31-8AF0C16162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576" y="4249947"/>
            <a:ext cx="2700198" cy="2022613"/>
          </a:xfrm>
          <a:prstGeom prst="rect">
            <a:avLst/>
          </a:prstGeom>
        </p:spPr>
      </p:pic>
      <p:pic>
        <p:nvPicPr>
          <p:cNvPr id="23" name="Picture 19" descr="Une image contenant herbe, ciel, extérieur, arbre&#10;&#10;Description générée avec un niveau de confiance très élevé">
            <a:extLst>
              <a:ext uri="{FF2B5EF4-FFF2-40B4-BE49-F238E27FC236}">
                <a16:creationId xmlns:a16="http://schemas.microsoft.com/office/drawing/2014/main" id="{4FE647B0-AD06-A287-F2EE-7402CE0BE02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0408" t="1216" r="11480" b="969"/>
          <a:stretch>
            <a:fillRect/>
          </a:stretch>
        </p:blipFill>
        <p:spPr>
          <a:xfrm>
            <a:off x="6286250" y="4248324"/>
            <a:ext cx="2712174" cy="1968481"/>
          </a:xfrm>
          <a:prstGeom prst="rect">
            <a:avLst/>
          </a:prstGeom>
        </p:spPr>
      </p:pic>
      <p:sp>
        <p:nvSpPr>
          <p:cNvPr id="24" name="Arrow: Right 20">
            <a:extLst>
              <a:ext uri="{FF2B5EF4-FFF2-40B4-BE49-F238E27FC236}">
                <a16:creationId xmlns:a16="http://schemas.microsoft.com/office/drawing/2014/main" id="{3C4A0F7C-6895-6964-EF68-251BCBB1FB44}"/>
              </a:ext>
            </a:extLst>
          </p:cNvPr>
          <p:cNvSpPr/>
          <p:nvPr/>
        </p:nvSpPr>
        <p:spPr>
          <a:xfrm>
            <a:off x="2000536" y="2961161"/>
            <a:ext cx="526851" cy="482203"/>
          </a:xfrm>
          <a:prstGeom prst="rightArrow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27" name="Picture 8">
            <a:extLst>
              <a:ext uri="{FF2B5EF4-FFF2-40B4-BE49-F238E27FC236}">
                <a16:creationId xmlns:a16="http://schemas.microsoft.com/office/drawing/2014/main" id="{7221498F-9798-3A7A-EC1A-AC08D452A9C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3" r="633"/>
          <a:stretch/>
        </p:blipFill>
        <p:spPr>
          <a:xfrm>
            <a:off x="7172468" y="99904"/>
            <a:ext cx="1875452" cy="1891728"/>
          </a:xfrm>
          <a:prstGeom prst="rect">
            <a:avLst/>
          </a:prstGeom>
        </p:spPr>
      </p:pic>
      <p:pic>
        <p:nvPicPr>
          <p:cNvPr id="28" name="Picture 8">
            <a:extLst>
              <a:ext uri="{FF2B5EF4-FFF2-40B4-BE49-F238E27FC236}">
                <a16:creationId xmlns:a16="http://schemas.microsoft.com/office/drawing/2014/main" id="{85217299-4C43-EAD9-A35E-07BCB3F8AFF1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11" r="8911"/>
          <a:stretch/>
        </p:blipFill>
        <p:spPr>
          <a:xfrm>
            <a:off x="4859679" y="99904"/>
            <a:ext cx="1875461" cy="1894441"/>
          </a:xfrm>
          <a:prstGeom prst="rect">
            <a:avLst/>
          </a:prstGeom>
        </p:spPr>
      </p:pic>
      <p:pic>
        <p:nvPicPr>
          <p:cNvPr id="29" name="Picture 8">
            <a:extLst>
              <a:ext uri="{FF2B5EF4-FFF2-40B4-BE49-F238E27FC236}">
                <a16:creationId xmlns:a16="http://schemas.microsoft.com/office/drawing/2014/main" id="{F531191B-5CAA-A089-0439-4FBB25F94966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59" r="8359"/>
          <a:stretch/>
        </p:blipFill>
        <p:spPr>
          <a:xfrm>
            <a:off x="2520101" y="99904"/>
            <a:ext cx="1875456" cy="1897250"/>
          </a:xfrm>
          <a:prstGeom prst="rect">
            <a:avLst/>
          </a:prstGeom>
        </p:spPr>
      </p:pic>
      <p:pic>
        <p:nvPicPr>
          <p:cNvPr id="30" name="Picture 8">
            <a:extLst>
              <a:ext uri="{FF2B5EF4-FFF2-40B4-BE49-F238E27FC236}">
                <a16:creationId xmlns:a16="http://schemas.microsoft.com/office/drawing/2014/main" id="{B311F484-5662-DFF6-FB28-4486D4131DBE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14" r="8214"/>
          <a:stretch/>
        </p:blipFill>
        <p:spPr>
          <a:xfrm>
            <a:off x="118014" y="99904"/>
            <a:ext cx="1879329" cy="1897255"/>
          </a:xfrm>
          <a:prstGeom prst="rect">
            <a:avLst/>
          </a:prstGeom>
        </p:spPr>
      </p:pic>
      <p:sp>
        <p:nvSpPr>
          <p:cNvPr id="35" name="ZoneTexte 34">
            <a:extLst>
              <a:ext uri="{FF2B5EF4-FFF2-40B4-BE49-F238E27FC236}">
                <a16:creationId xmlns:a16="http://schemas.microsoft.com/office/drawing/2014/main" id="{B4C9EB77-FBD2-6A2B-A131-D4B2AF5D91BE}"/>
              </a:ext>
            </a:extLst>
          </p:cNvPr>
          <p:cNvSpPr txBox="1"/>
          <p:nvPr/>
        </p:nvSpPr>
        <p:spPr>
          <a:xfrm>
            <a:off x="74329" y="1776615"/>
            <a:ext cx="192301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000" b="1" dirty="0"/>
              <a:t>1777 (Ferraris)</a:t>
            </a:r>
          </a:p>
        </p:txBody>
      </p:sp>
      <p:sp>
        <p:nvSpPr>
          <p:cNvPr id="36" name="ZoneTexte 35">
            <a:extLst>
              <a:ext uri="{FF2B5EF4-FFF2-40B4-BE49-F238E27FC236}">
                <a16:creationId xmlns:a16="http://schemas.microsoft.com/office/drawing/2014/main" id="{A549BD49-85C1-66D8-BD43-C32292EECD86}"/>
              </a:ext>
            </a:extLst>
          </p:cNvPr>
          <p:cNvSpPr txBox="1"/>
          <p:nvPr/>
        </p:nvSpPr>
        <p:spPr>
          <a:xfrm>
            <a:off x="2527387" y="1776615"/>
            <a:ext cx="192301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000" b="1" dirty="0">
                <a:solidFill>
                  <a:schemeClr val="bg1"/>
                </a:solidFill>
              </a:rPr>
              <a:t>1865</a:t>
            </a:r>
          </a:p>
        </p:txBody>
      </p:sp>
      <p:sp>
        <p:nvSpPr>
          <p:cNvPr id="37" name="ZoneTexte 36">
            <a:extLst>
              <a:ext uri="{FF2B5EF4-FFF2-40B4-BE49-F238E27FC236}">
                <a16:creationId xmlns:a16="http://schemas.microsoft.com/office/drawing/2014/main" id="{3BA259E7-8219-13FA-E28E-EF39E6A52071}"/>
              </a:ext>
            </a:extLst>
          </p:cNvPr>
          <p:cNvSpPr txBox="1"/>
          <p:nvPr/>
        </p:nvSpPr>
        <p:spPr>
          <a:xfrm>
            <a:off x="4859679" y="1776615"/>
            <a:ext cx="192301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000" b="1" dirty="0">
                <a:solidFill>
                  <a:schemeClr val="bg1"/>
                </a:solidFill>
              </a:rPr>
              <a:t>1971</a:t>
            </a:r>
          </a:p>
        </p:txBody>
      </p:sp>
      <p:sp>
        <p:nvSpPr>
          <p:cNvPr id="38" name="ZoneTexte 37">
            <a:extLst>
              <a:ext uri="{FF2B5EF4-FFF2-40B4-BE49-F238E27FC236}">
                <a16:creationId xmlns:a16="http://schemas.microsoft.com/office/drawing/2014/main" id="{802A674E-3997-A195-7859-DD0F527E0EC1}"/>
              </a:ext>
            </a:extLst>
          </p:cNvPr>
          <p:cNvSpPr txBox="1"/>
          <p:nvPr/>
        </p:nvSpPr>
        <p:spPr>
          <a:xfrm>
            <a:off x="7199262" y="1776615"/>
            <a:ext cx="192301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000" b="1" dirty="0"/>
              <a:t>2008 (IGN)</a:t>
            </a:r>
          </a:p>
        </p:txBody>
      </p:sp>
      <p:sp>
        <p:nvSpPr>
          <p:cNvPr id="39" name="ZoneTexte 38">
            <a:extLst>
              <a:ext uri="{FF2B5EF4-FFF2-40B4-BE49-F238E27FC236}">
                <a16:creationId xmlns:a16="http://schemas.microsoft.com/office/drawing/2014/main" id="{DF1523AC-1690-FE1B-49F0-BC0E591FA38F}"/>
              </a:ext>
            </a:extLst>
          </p:cNvPr>
          <p:cNvSpPr txBox="1"/>
          <p:nvPr/>
        </p:nvSpPr>
        <p:spPr>
          <a:xfrm>
            <a:off x="3298579" y="6003469"/>
            <a:ext cx="192301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000" b="1" dirty="0">
                <a:solidFill>
                  <a:schemeClr val="bg1"/>
                </a:solidFill>
              </a:rPr>
              <a:t>2013</a:t>
            </a:r>
          </a:p>
        </p:txBody>
      </p:sp>
      <p:sp>
        <p:nvSpPr>
          <p:cNvPr id="40" name="ZoneTexte 39">
            <a:extLst>
              <a:ext uri="{FF2B5EF4-FFF2-40B4-BE49-F238E27FC236}">
                <a16:creationId xmlns:a16="http://schemas.microsoft.com/office/drawing/2014/main" id="{DB8604EC-8730-9E5D-B525-5B07D8FFE6F0}"/>
              </a:ext>
            </a:extLst>
          </p:cNvPr>
          <p:cNvSpPr txBox="1"/>
          <p:nvPr/>
        </p:nvSpPr>
        <p:spPr>
          <a:xfrm>
            <a:off x="96171" y="6024715"/>
            <a:ext cx="192301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000" b="1" dirty="0">
                <a:solidFill>
                  <a:schemeClr val="bg1"/>
                </a:solidFill>
              </a:rPr>
              <a:t>1960</a:t>
            </a:r>
          </a:p>
        </p:txBody>
      </p:sp>
      <p:sp>
        <p:nvSpPr>
          <p:cNvPr id="41" name="ZoneTexte 40">
            <a:extLst>
              <a:ext uri="{FF2B5EF4-FFF2-40B4-BE49-F238E27FC236}">
                <a16:creationId xmlns:a16="http://schemas.microsoft.com/office/drawing/2014/main" id="{49C4A30B-5FE0-AB1E-8DDF-37F8D9952ED7}"/>
              </a:ext>
            </a:extLst>
          </p:cNvPr>
          <p:cNvSpPr txBox="1"/>
          <p:nvPr/>
        </p:nvSpPr>
        <p:spPr>
          <a:xfrm>
            <a:off x="6451581" y="5970584"/>
            <a:ext cx="192301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000" b="1" dirty="0">
                <a:solidFill>
                  <a:schemeClr val="bg1"/>
                </a:solidFill>
              </a:rPr>
              <a:t>2015</a:t>
            </a:r>
          </a:p>
        </p:txBody>
      </p:sp>
      <p:sp>
        <p:nvSpPr>
          <p:cNvPr id="42" name="ZoneTexte 41">
            <a:extLst>
              <a:ext uri="{FF2B5EF4-FFF2-40B4-BE49-F238E27FC236}">
                <a16:creationId xmlns:a16="http://schemas.microsoft.com/office/drawing/2014/main" id="{124591C8-4609-618A-BF75-8B1B3A36C21A}"/>
              </a:ext>
            </a:extLst>
          </p:cNvPr>
          <p:cNvSpPr txBox="1"/>
          <p:nvPr/>
        </p:nvSpPr>
        <p:spPr>
          <a:xfrm>
            <a:off x="129126" y="3837511"/>
            <a:ext cx="192301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000" b="1" dirty="0">
                <a:solidFill>
                  <a:schemeClr val="bg1"/>
                </a:solidFill>
              </a:rPr>
              <a:t>1971</a:t>
            </a:r>
          </a:p>
        </p:txBody>
      </p:sp>
      <p:sp>
        <p:nvSpPr>
          <p:cNvPr id="43" name="ZoneTexte 42">
            <a:extLst>
              <a:ext uri="{FF2B5EF4-FFF2-40B4-BE49-F238E27FC236}">
                <a16:creationId xmlns:a16="http://schemas.microsoft.com/office/drawing/2014/main" id="{D33D8920-A7F2-41AD-4D0E-291CD4C01547}"/>
              </a:ext>
            </a:extLst>
          </p:cNvPr>
          <p:cNvSpPr txBox="1"/>
          <p:nvPr/>
        </p:nvSpPr>
        <p:spPr>
          <a:xfrm>
            <a:off x="2520101" y="3837511"/>
            <a:ext cx="192301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000" b="1" dirty="0">
                <a:solidFill>
                  <a:schemeClr val="bg1"/>
                </a:solidFill>
              </a:rPr>
              <a:t>2009</a:t>
            </a:r>
          </a:p>
        </p:txBody>
      </p:sp>
      <p:sp>
        <p:nvSpPr>
          <p:cNvPr id="44" name="ZoneTexte 43">
            <a:extLst>
              <a:ext uri="{FF2B5EF4-FFF2-40B4-BE49-F238E27FC236}">
                <a16:creationId xmlns:a16="http://schemas.microsoft.com/office/drawing/2014/main" id="{4C446571-A9DF-CD95-0C0A-B32F76AEA1DE}"/>
              </a:ext>
            </a:extLst>
          </p:cNvPr>
          <p:cNvSpPr txBox="1"/>
          <p:nvPr/>
        </p:nvSpPr>
        <p:spPr>
          <a:xfrm>
            <a:off x="4861727" y="3837511"/>
            <a:ext cx="192301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000" b="1" dirty="0">
                <a:solidFill>
                  <a:schemeClr val="bg1"/>
                </a:solidFill>
              </a:rPr>
              <a:t>2012</a:t>
            </a:r>
          </a:p>
        </p:txBody>
      </p:sp>
      <p:sp>
        <p:nvSpPr>
          <p:cNvPr id="45" name="ZoneTexte 44">
            <a:extLst>
              <a:ext uri="{FF2B5EF4-FFF2-40B4-BE49-F238E27FC236}">
                <a16:creationId xmlns:a16="http://schemas.microsoft.com/office/drawing/2014/main" id="{798E61D6-FC9E-1C92-7692-186F9E9493EE}"/>
              </a:ext>
            </a:extLst>
          </p:cNvPr>
          <p:cNvSpPr txBox="1"/>
          <p:nvPr/>
        </p:nvSpPr>
        <p:spPr>
          <a:xfrm>
            <a:off x="7188683" y="3837511"/>
            <a:ext cx="192301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000" b="1" dirty="0">
                <a:solidFill>
                  <a:schemeClr val="bg1"/>
                </a:solidFill>
              </a:rPr>
              <a:t>2016</a:t>
            </a:r>
          </a:p>
        </p:txBody>
      </p:sp>
    </p:spTree>
    <p:extLst>
      <p:ext uri="{BB962C8B-B14F-4D97-AF65-F5344CB8AC3E}">
        <p14:creationId xmlns:p14="http://schemas.microsoft.com/office/powerpoint/2010/main" val="2657405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Image 21">
            <a:extLst>
              <a:ext uri="{FF2B5EF4-FFF2-40B4-BE49-F238E27FC236}">
                <a16:creationId xmlns:a16="http://schemas.microsoft.com/office/drawing/2014/main" id="{CDBD6C77-AD97-06E2-4320-30A8F7BCBF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71" r="32571"/>
          <a:stretch/>
        </p:blipFill>
        <p:spPr>
          <a:xfrm>
            <a:off x="3117154" y="0"/>
            <a:ext cx="3010331" cy="6477115"/>
          </a:xfrm>
          <a:prstGeom prst="rect">
            <a:avLst/>
          </a:prstGeom>
        </p:spPr>
      </p:pic>
      <p:pic>
        <p:nvPicPr>
          <p:cNvPr id="26" name="Image 25">
            <a:extLst>
              <a:ext uri="{FF2B5EF4-FFF2-40B4-BE49-F238E27FC236}">
                <a16:creationId xmlns:a16="http://schemas.microsoft.com/office/drawing/2014/main" id="{C29CAED9-FB45-EEFC-929D-2EA26E5736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16" r="32216"/>
          <a:stretch/>
        </p:blipFill>
        <p:spPr>
          <a:xfrm>
            <a:off x="-5899" y="-11544"/>
            <a:ext cx="3077131" cy="6488659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E5F687F6-949E-07B6-9F0D-CE70DE04FC0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50" r="32850"/>
          <a:stretch/>
        </p:blipFill>
        <p:spPr>
          <a:xfrm>
            <a:off x="6179880" y="-4308"/>
            <a:ext cx="2964120" cy="6481423"/>
          </a:xfrm>
          <a:prstGeom prst="rect">
            <a:avLst/>
          </a:prstGeom>
        </p:spPr>
      </p:pic>
      <p:sp>
        <p:nvSpPr>
          <p:cNvPr id="31" name="ZoneTexte 30">
            <a:extLst>
              <a:ext uri="{FF2B5EF4-FFF2-40B4-BE49-F238E27FC236}">
                <a16:creationId xmlns:a16="http://schemas.microsoft.com/office/drawing/2014/main" id="{71C2A482-5E1C-480F-8B1A-A3BC5E659F43}"/>
              </a:ext>
            </a:extLst>
          </p:cNvPr>
          <p:cNvSpPr txBox="1"/>
          <p:nvPr/>
        </p:nvSpPr>
        <p:spPr>
          <a:xfrm>
            <a:off x="3425780" y="6477114"/>
            <a:ext cx="5718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BE" b="1" dirty="0"/>
              <a:t> OCCUPATION TEMPORAIRE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3B3FF7-8DCE-F398-8250-A06FB173EBC4}"/>
              </a:ext>
            </a:extLst>
          </p:cNvPr>
          <p:cNvSpPr txBox="1"/>
          <p:nvPr/>
        </p:nvSpPr>
        <p:spPr>
          <a:xfrm>
            <a:off x="1" y="6605078"/>
            <a:ext cx="5203596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800" dirty="0"/>
              <a:t>Crédit photos : Simon Blanckaert</a:t>
            </a:r>
          </a:p>
        </p:txBody>
      </p:sp>
    </p:spTree>
    <p:extLst>
      <p:ext uri="{BB962C8B-B14F-4D97-AF65-F5344CB8AC3E}">
        <p14:creationId xmlns:p14="http://schemas.microsoft.com/office/powerpoint/2010/main" val="36201204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C00AB98-CCBA-5317-BFFD-D7F28283B5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Image 21">
            <a:extLst>
              <a:ext uri="{FF2B5EF4-FFF2-40B4-BE49-F238E27FC236}">
                <a16:creationId xmlns:a16="http://schemas.microsoft.com/office/drawing/2014/main" id="{AFB9DA8F-9AE5-F350-50A6-CBCA76406E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6" r="40706"/>
          <a:stretch>
            <a:fillRect/>
          </a:stretch>
        </p:blipFill>
        <p:spPr>
          <a:xfrm>
            <a:off x="3117154" y="0"/>
            <a:ext cx="3010331" cy="6477115"/>
          </a:xfrm>
          <a:prstGeom prst="rect">
            <a:avLst/>
          </a:prstGeom>
        </p:spPr>
      </p:pic>
      <p:pic>
        <p:nvPicPr>
          <p:cNvPr id="26" name="Image 25">
            <a:extLst>
              <a:ext uri="{FF2B5EF4-FFF2-40B4-BE49-F238E27FC236}">
                <a16:creationId xmlns:a16="http://schemas.microsoft.com/office/drawing/2014/main" id="{EE605510-14A2-DA4E-45FB-208B1FBD11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38" r="14238"/>
          <a:stretch/>
        </p:blipFill>
        <p:spPr>
          <a:xfrm>
            <a:off x="-5899" y="-11544"/>
            <a:ext cx="3077131" cy="6488659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A16A0268-1FFB-08B0-4FAA-D1971D54AB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50" r="32850"/>
          <a:stretch/>
        </p:blipFill>
        <p:spPr>
          <a:xfrm>
            <a:off x="6179880" y="-4308"/>
            <a:ext cx="2964120" cy="6481423"/>
          </a:xfrm>
          <a:prstGeom prst="rect">
            <a:avLst/>
          </a:prstGeom>
        </p:spPr>
      </p:pic>
      <p:sp>
        <p:nvSpPr>
          <p:cNvPr id="31" name="ZoneTexte 30">
            <a:extLst>
              <a:ext uri="{FF2B5EF4-FFF2-40B4-BE49-F238E27FC236}">
                <a16:creationId xmlns:a16="http://schemas.microsoft.com/office/drawing/2014/main" id="{4904C05A-B151-1EE2-8B2F-E64501FF0228}"/>
              </a:ext>
            </a:extLst>
          </p:cNvPr>
          <p:cNvSpPr txBox="1"/>
          <p:nvPr/>
        </p:nvSpPr>
        <p:spPr>
          <a:xfrm>
            <a:off x="3425780" y="6477114"/>
            <a:ext cx="5718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BE" b="1" dirty="0"/>
              <a:t> OCCUPATION – APPROPRIATION - GESTION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77F7D1B-EE5E-268D-CFA1-5539C67EF062}"/>
              </a:ext>
            </a:extLst>
          </p:cNvPr>
          <p:cNvSpPr txBox="1"/>
          <p:nvPr/>
        </p:nvSpPr>
        <p:spPr>
          <a:xfrm>
            <a:off x="1" y="6605078"/>
            <a:ext cx="5203596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800" dirty="0"/>
              <a:t>Crédit photos : Simon Blanckaert, Francine Baudouin</a:t>
            </a:r>
          </a:p>
        </p:txBody>
      </p:sp>
    </p:spTree>
    <p:extLst>
      <p:ext uri="{BB962C8B-B14F-4D97-AF65-F5344CB8AC3E}">
        <p14:creationId xmlns:p14="http://schemas.microsoft.com/office/powerpoint/2010/main" val="2746586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D690C07-1D94-399D-C7E9-3E736E0053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 12">
            <a:extLst>
              <a:ext uri="{FF2B5EF4-FFF2-40B4-BE49-F238E27FC236}">
                <a16:creationId xmlns:a16="http://schemas.microsoft.com/office/drawing/2014/main" id="{240E31CA-8ED3-EED4-4A58-0F3AECF3C6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216" y="-106330"/>
            <a:ext cx="8751067" cy="6465560"/>
          </a:xfrm>
          <a:prstGeom prst="rect">
            <a:avLst/>
          </a:prstGeom>
        </p:spPr>
      </p:pic>
      <p:sp>
        <p:nvSpPr>
          <p:cNvPr id="31" name="ZoneTexte 30">
            <a:extLst>
              <a:ext uri="{FF2B5EF4-FFF2-40B4-BE49-F238E27FC236}">
                <a16:creationId xmlns:a16="http://schemas.microsoft.com/office/drawing/2014/main" id="{A5F8E2BC-7905-AC72-55F8-E07AF463D583}"/>
              </a:ext>
            </a:extLst>
          </p:cNvPr>
          <p:cNvSpPr txBox="1"/>
          <p:nvPr/>
        </p:nvSpPr>
        <p:spPr>
          <a:xfrm>
            <a:off x="3425780" y="6477114"/>
            <a:ext cx="5718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BE" b="1" dirty="0"/>
              <a:t>TRAJECTOIRE SOCIO-SPATIALE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5987ED-B4FD-00D7-FBBF-5A7BC4B8B1BD}"/>
              </a:ext>
            </a:extLst>
          </p:cNvPr>
          <p:cNvSpPr txBox="1"/>
          <p:nvPr/>
        </p:nvSpPr>
        <p:spPr>
          <a:xfrm>
            <a:off x="1" y="6605078"/>
            <a:ext cx="5203596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800" dirty="0"/>
              <a:t>Crédit photos : Simon Blanckaert, Sud presse, Facebook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34E3745E-EA04-E7D7-682A-1174D07CF4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3657" y="37478"/>
            <a:ext cx="2453514" cy="3228413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7B2ED9E0-0D77-9B46-DAA3-90EBAD9A14A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5915" y="82001"/>
            <a:ext cx="3888214" cy="2808155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4007D01B-53DB-8D85-7CB7-4A61F44B0A0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161" r="18977"/>
          <a:stretch>
            <a:fillRect/>
          </a:stretch>
        </p:blipFill>
        <p:spPr>
          <a:xfrm>
            <a:off x="7135585" y="3337580"/>
            <a:ext cx="1939697" cy="2977311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F1E6225D-1F33-D8C6-9777-7EA581CC5C4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1799" y="3451812"/>
            <a:ext cx="2364227" cy="2863079"/>
          </a:xfrm>
          <a:prstGeom prst="rect">
            <a:avLst/>
          </a:prstGeom>
        </p:spPr>
      </p:pic>
      <p:pic>
        <p:nvPicPr>
          <p:cNvPr id="19" name="Image 18">
            <a:extLst>
              <a:ext uri="{FF2B5EF4-FFF2-40B4-BE49-F238E27FC236}">
                <a16:creationId xmlns:a16="http://schemas.microsoft.com/office/drawing/2014/main" id="{0F402864-B3A9-2730-C4CE-E959EB362A2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53"/>
          <a:stretch>
            <a:fillRect/>
          </a:stretch>
        </p:blipFill>
        <p:spPr>
          <a:xfrm>
            <a:off x="4985658" y="3337580"/>
            <a:ext cx="2057399" cy="2977311"/>
          </a:xfrm>
          <a:prstGeom prst="rect">
            <a:avLst/>
          </a:prstGeom>
        </p:spPr>
      </p:pic>
      <p:pic>
        <p:nvPicPr>
          <p:cNvPr id="21" name="Image 20">
            <a:extLst>
              <a:ext uri="{FF2B5EF4-FFF2-40B4-BE49-F238E27FC236}">
                <a16:creationId xmlns:a16="http://schemas.microsoft.com/office/drawing/2014/main" id="{B7FA6F6C-F284-138C-4B3C-27B68BBC39F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8748" r="65239"/>
          <a:stretch>
            <a:fillRect/>
          </a:stretch>
        </p:blipFill>
        <p:spPr>
          <a:xfrm>
            <a:off x="324216" y="86131"/>
            <a:ext cx="2239054" cy="3179760"/>
          </a:xfrm>
          <a:prstGeom prst="rect">
            <a:avLst/>
          </a:prstGeom>
        </p:spPr>
      </p:pic>
      <p:pic>
        <p:nvPicPr>
          <p:cNvPr id="24" name="Image 23">
            <a:extLst>
              <a:ext uri="{FF2B5EF4-FFF2-40B4-BE49-F238E27FC236}">
                <a16:creationId xmlns:a16="http://schemas.microsoft.com/office/drawing/2014/main" id="{59B3555B-EE88-8F09-9093-FF0B3AB143F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13" r="24328"/>
          <a:stretch>
            <a:fillRect/>
          </a:stretch>
        </p:blipFill>
        <p:spPr>
          <a:xfrm>
            <a:off x="324215" y="3376878"/>
            <a:ext cx="2239055" cy="2977312"/>
          </a:xfrm>
          <a:prstGeom prst="rect">
            <a:avLst/>
          </a:prstGeom>
        </p:spPr>
      </p:pic>
      <p:pic>
        <p:nvPicPr>
          <p:cNvPr id="27" name="Image 26">
            <a:extLst>
              <a:ext uri="{FF2B5EF4-FFF2-40B4-BE49-F238E27FC236}">
                <a16:creationId xmlns:a16="http://schemas.microsoft.com/office/drawing/2014/main" id="{CDE594BC-79C1-6D60-926F-798F25AEDED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554"/>
          <a:stretch>
            <a:fillRect/>
          </a:stretch>
        </p:blipFill>
        <p:spPr>
          <a:xfrm>
            <a:off x="1" y="-2241"/>
            <a:ext cx="9143980" cy="6408484"/>
          </a:xfrm>
          <a:prstGeom prst="rect">
            <a:avLst/>
          </a:prstGeom>
        </p:spPr>
      </p:pic>
      <p:sp>
        <p:nvSpPr>
          <p:cNvPr id="28" name="Forme libre : forme 27">
            <a:extLst>
              <a:ext uri="{FF2B5EF4-FFF2-40B4-BE49-F238E27FC236}">
                <a16:creationId xmlns:a16="http://schemas.microsoft.com/office/drawing/2014/main" id="{4D9E1770-435C-2043-DF33-861ECEDA7136}"/>
              </a:ext>
            </a:extLst>
          </p:cNvPr>
          <p:cNvSpPr/>
          <p:nvPr/>
        </p:nvSpPr>
        <p:spPr>
          <a:xfrm>
            <a:off x="5508171" y="3314700"/>
            <a:ext cx="1186543" cy="1137557"/>
          </a:xfrm>
          <a:custGeom>
            <a:avLst/>
            <a:gdLst>
              <a:gd name="csX0" fmla="*/ 408215 w 1186543"/>
              <a:gd name="csY0" fmla="*/ 0 h 1137557"/>
              <a:gd name="csX1" fmla="*/ 0 w 1186543"/>
              <a:gd name="csY1" fmla="*/ 206829 h 1137557"/>
              <a:gd name="csX2" fmla="*/ 32658 w 1186543"/>
              <a:gd name="csY2" fmla="*/ 1094014 h 1137557"/>
              <a:gd name="csX3" fmla="*/ 996043 w 1186543"/>
              <a:gd name="csY3" fmla="*/ 1137557 h 1137557"/>
              <a:gd name="csX4" fmla="*/ 1186543 w 1186543"/>
              <a:gd name="csY4" fmla="*/ 506186 h 1137557"/>
              <a:gd name="csX5" fmla="*/ 484415 w 1186543"/>
              <a:gd name="csY5" fmla="*/ 332014 h 1137557"/>
              <a:gd name="csX6" fmla="*/ 576943 w 1186543"/>
              <a:gd name="csY6" fmla="*/ 27214 h 1137557"/>
              <a:gd name="csX7" fmla="*/ 587829 w 1186543"/>
              <a:gd name="csY7" fmla="*/ 48986 h 1137557"/>
              <a:gd name="csX8" fmla="*/ 408215 w 1186543"/>
              <a:gd name="csY8" fmla="*/ 0 h 113755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186543" h="1137557">
                <a:moveTo>
                  <a:pt x="408215" y="0"/>
                </a:moveTo>
                <a:lnTo>
                  <a:pt x="0" y="206829"/>
                </a:lnTo>
                <a:lnTo>
                  <a:pt x="32658" y="1094014"/>
                </a:lnTo>
                <a:lnTo>
                  <a:pt x="996043" y="1137557"/>
                </a:lnTo>
                <a:lnTo>
                  <a:pt x="1186543" y="506186"/>
                </a:lnTo>
                <a:lnTo>
                  <a:pt x="484415" y="332014"/>
                </a:lnTo>
                <a:lnTo>
                  <a:pt x="576943" y="27214"/>
                </a:lnTo>
                <a:lnTo>
                  <a:pt x="587829" y="48986"/>
                </a:lnTo>
                <a:lnTo>
                  <a:pt x="408215" y="0"/>
                </a:lnTo>
                <a:close/>
              </a:path>
            </a:pathLst>
          </a:custGeom>
          <a:noFill/>
          <a:ln w="38100">
            <a:solidFill>
              <a:schemeClr val="bg1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Forme libre : forme 28">
            <a:extLst>
              <a:ext uri="{FF2B5EF4-FFF2-40B4-BE49-F238E27FC236}">
                <a16:creationId xmlns:a16="http://schemas.microsoft.com/office/drawing/2014/main" id="{58290C54-8A7B-A3C4-A218-5F44D5208B61}"/>
              </a:ext>
            </a:extLst>
          </p:cNvPr>
          <p:cNvSpPr/>
          <p:nvPr/>
        </p:nvSpPr>
        <p:spPr>
          <a:xfrm>
            <a:off x="3891643" y="2694214"/>
            <a:ext cx="1491343" cy="816429"/>
          </a:xfrm>
          <a:custGeom>
            <a:avLst/>
            <a:gdLst>
              <a:gd name="csX0" fmla="*/ 653143 w 1491343"/>
              <a:gd name="csY0" fmla="*/ 0 h 816429"/>
              <a:gd name="csX1" fmla="*/ 0 w 1491343"/>
              <a:gd name="csY1" fmla="*/ 566057 h 816429"/>
              <a:gd name="csX2" fmla="*/ 1475014 w 1491343"/>
              <a:gd name="csY2" fmla="*/ 816429 h 816429"/>
              <a:gd name="csX3" fmla="*/ 1491343 w 1491343"/>
              <a:gd name="csY3" fmla="*/ 228600 h 816429"/>
              <a:gd name="csX4" fmla="*/ 653143 w 1491343"/>
              <a:gd name="csY4" fmla="*/ 0 h 81642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491343" h="816429">
                <a:moveTo>
                  <a:pt x="653143" y="0"/>
                </a:moveTo>
                <a:lnTo>
                  <a:pt x="0" y="566057"/>
                </a:lnTo>
                <a:lnTo>
                  <a:pt x="1475014" y="816429"/>
                </a:lnTo>
                <a:lnTo>
                  <a:pt x="1491343" y="228600"/>
                </a:lnTo>
                <a:lnTo>
                  <a:pt x="653143" y="0"/>
                </a:lnTo>
                <a:close/>
              </a:path>
            </a:pathLst>
          </a:custGeom>
          <a:noFill/>
          <a:ln w="38100">
            <a:solidFill>
              <a:schemeClr val="bg1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2" name="Forme libre : forme 31">
            <a:extLst>
              <a:ext uri="{FF2B5EF4-FFF2-40B4-BE49-F238E27FC236}">
                <a16:creationId xmlns:a16="http://schemas.microsoft.com/office/drawing/2014/main" id="{8770F240-85AC-066D-A6A7-7F1BB1E944D0}"/>
              </a:ext>
            </a:extLst>
          </p:cNvPr>
          <p:cNvSpPr/>
          <p:nvPr/>
        </p:nvSpPr>
        <p:spPr>
          <a:xfrm>
            <a:off x="4090307" y="3344636"/>
            <a:ext cx="1102179" cy="1006928"/>
          </a:xfrm>
          <a:custGeom>
            <a:avLst/>
            <a:gdLst>
              <a:gd name="csX0" fmla="*/ 5443 w 1102179"/>
              <a:gd name="csY0" fmla="*/ 0 h 1006928"/>
              <a:gd name="csX1" fmla="*/ 1102179 w 1102179"/>
              <a:gd name="csY1" fmla="*/ 187778 h 1006928"/>
              <a:gd name="csX2" fmla="*/ 998764 w 1102179"/>
              <a:gd name="csY2" fmla="*/ 1006928 h 1006928"/>
              <a:gd name="csX3" fmla="*/ 0 w 1102179"/>
              <a:gd name="csY3" fmla="*/ 1004207 h 1006928"/>
              <a:gd name="csX4" fmla="*/ 5443 w 1102179"/>
              <a:gd name="csY4" fmla="*/ 0 h 10069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102179" h="1006928">
                <a:moveTo>
                  <a:pt x="5443" y="0"/>
                </a:moveTo>
                <a:lnTo>
                  <a:pt x="1102179" y="187778"/>
                </a:lnTo>
                <a:lnTo>
                  <a:pt x="998764" y="1006928"/>
                </a:lnTo>
                <a:lnTo>
                  <a:pt x="0" y="1004207"/>
                </a:lnTo>
                <a:cubicBezTo>
                  <a:pt x="1814" y="669471"/>
                  <a:pt x="3629" y="334736"/>
                  <a:pt x="5443" y="0"/>
                </a:cubicBezTo>
                <a:close/>
              </a:path>
            </a:pathLst>
          </a:custGeom>
          <a:noFill/>
          <a:ln w="38100">
            <a:solidFill>
              <a:schemeClr val="bg1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4" name="Bulle narrative : ronde 33">
            <a:extLst>
              <a:ext uri="{FF2B5EF4-FFF2-40B4-BE49-F238E27FC236}">
                <a16:creationId xmlns:a16="http://schemas.microsoft.com/office/drawing/2014/main" id="{B485AA4E-77B0-96BC-C540-4843AD56A443}"/>
              </a:ext>
            </a:extLst>
          </p:cNvPr>
          <p:cNvSpPr/>
          <p:nvPr/>
        </p:nvSpPr>
        <p:spPr>
          <a:xfrm>
            <a:off x="6838685" y="2382883"/>
            <a:ext cx="1033215" cy="743567"/>
          </a:xfrm>
          <a:prstGeom prst="wedgeEllipseCallout">
            <a:avLst>
              <a:gd name="adj1" fmla="val -89667"/>
              <a:gd name="adj2" fmla="val 12789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BE" dirty="0">
                <a:solidFill>
                  <a:schemeClr val="tx1"/>
                </a:solidFill>
              </a:rPr>
              <a:t>Foyer</a:t>
            </a:r>
            <a:endParaRPr lang="fr-FR" dirty="0">
              <a:solidFill>
                <a:schemeClr val="tx1"/>
              </a:solidFill>
            </a:endParaRPr>
          </a:p>
        </p:txBody>
      </p:sp>
      <p:sp>
        <p:nvSpPr>
          <p:cNvPr id="35" name="Bulle narrative : ronde 34">
            <a:extLst>
              <a:ext uri="{FF2B5EF4-FFF2-40B4-BE49-F238E27FC236}">
                <a16:creationId xmlns:a16="http://schemas.microsoft.com/office/drawing/2014/main" id="{8A43BCA8-11F6-0CE3-4B02-6D733234130A}"/>
              </a:ext>
            </a:extLst>
          </p:cNvPr>
          <p:cNvSpPr/>
          <p:nvPr/>
        </p:nvSpPr>
        <p:spPr>
          <a:xfrm>
            <a:off x="3207657" y="4611829"/>
            <a:ext cx="1330325" cy="743567"/>
          </a:xfrm>
          <a:prstGeom prst="wedgeEllipseCallout">
            <a:avLst>
              <a:gd name="adj1" fmla="val 31143"/>
              <a:gd name="adj2" fmla="val -9463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BE" dirty="0">
                <a:solidFill>
                  <a:schemeClr val="tx1"/>
                </a:solidFill>
              </a:rPr>
              <a:t>Potager</a:t>
            </a:r>
            <a:endParaRPr lang="fr-FR" dirty="0">
              <a:solidFill>
                <a:schemeClr val="tx1"/>
              </a:solidFill>
            </a:endParaRPr>
          </a:p>
        </p:txBody>
      </p:sp>
      <p:sp>
        <p:nvSpPr>
          <p:cNvPr id="36" name="Bulle narrative : ronde 35">
            <a:extLst>
              <a:ext uri="{FF2B5EF4-FFF2-40B4-BE49-F238E27FC236}">
                <a16:creationId xmlns:a16="http://schemas.microsoft.com/office/drawing/2014/main" id="{B5BBC0B1-8917-A115-5FE2-E565A90EAF83}"/>
              </a:ext>
            </a:extLst>
          </p:cNvPr>
          <p:cNvSpPr/>
          <p:nvPr/>
        </p:nvSpPr>
        <p:spPr>
          <a:xfrm>
            <a:off x="3952443" y="1628964"/>
            <a:ext cx="1033215" cy="743567"/>
          </a:xfrm>
          <a:prstGeom prst="wedgeEllipseCallout">
            <a:avLst>
              <a:gd name="adj1" fmla="val 14286"/>
              <a:gd name="adj2" fmla="val 9763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BE" dirty="0">
                <a:solidFill>
                  <a:schemeClr val="tx1"/>
                </a:solidFill>
              </a:rPr>
              <a:t>Jeux</a:t>
            </a:r>
            <a:endParaRPr lang="fr-FR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8131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2" grpId="0" animBg="1"/>
      <p:bldP spid="34" grpId="0" animBg="1"/>
      <p:bldP spid="35" grpId="0" animBg="1"/>
      <p:bldP spid="3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3C9F5A-AC79-5A03-B64E-A04FC92E5F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oneTexte 27">
            <a:extLst>
              <a:ext uri="{FF2B5EF4-FFF2-40B4-BE49-F238E27FC236}">
                <a16:creationId xmlns:a16="http://schemas.microsoft.com/office/drawing/2014/main" id="{BE20931A-578F-D5BE-D3A2-8E7C10ED36D6}"/>
              </a:ext>
            </a:extLst>
          </p:cNvPr>
          <p:cNvSpPr txBox="1"/>
          <p:nvPr/>
        </p:nvSpPr>
        <p:spPr>
          <a:xfrm>
            <a:off x="4685173" y="576439"/>
            <a:ext cx="1283953" cy="369332"/>
          </a:xfrm>
          <a:prstGeom prst="rect">
            <a:avLst/>
          </a:prstGeom>
          <a:solidFill>
            <a:srgbClr val="002060">
              <a:alpha val="70000"/>
            </a:srgbClr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fr-BE" b="1" dirty="0">
                <a:solidFill>
                  <a:schemeClr val="bg1"/>
                </a:solidFill>
                <a:latin typeface="Calibri" panose="020F0502020204030204" pitchFamily="34" charset="0"/>
              </a:rPr>
              <a:t>I</a:t>
            </a:r>
            <a:r>
              <a:rPr lang="fr-BE" sz="1800" b="1" dirty="0">
                <a:solidFill>
                  <a:schemeClr val="bg1"/>
                </a:solidFill>
                <a:latin typeface="Calibri" panose="020F0502020204030204" pitchFamily="34" charset="0"/>
              </a:rPr>
              <a:t>nstitutrice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F6AAF987-5DEE-A9CF-3DEA-F89A9A482E6D}"/>
              </a:ext>
            </a:extLst>
          </p:cNvPr>
          <p:cNvSpPr txBox="1"/>
          <p:nvPr/>
        </p:nvSpPr>
        <p:spPr>
          <a:xfrm>
            <a:off x="3167406" y="6488659"/>
            <a:ext cx="5976574" cy="3693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FR" b="1" dirty="0"/>
              <a:t>ANALYSE SOCIO-DYNAMIQUE</a:t>
            </a:r>
            <a:endParaRPr lang="fr-BE" b="1" dirty="0"/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C39DC8E0-26BE-D559-5F79-04EBDBD158A6}"/>
              </a:ext>
            </a:extLst>
          </p:cNvPr>
          <p:cNvSpPr txBox="1"/>
          <p:nvPr/>
        </p:nvSpPr>
        <p:spPr>
          <a:xfrm>
            <a:off x="1" y="6611769"/>
            <a:ext cx="532715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1000" dirty="0"/>
              <a:t>Source: selon A. Moine, 2015 et </a:t>
            </a:r>
            <a:r>
              <a:rPr lang="fr-FR" sz="1000" dirty="0" err="1"/>
              <a:t>Fauvet</a:t>
            </a:r>
            <a:r>
              <a:rPr lang="fr-FR" sz="1000" dirty="0"/>
              <a:t>, </a:t>
            </a:r>
            <a:r>
              <a:rPr lang="fr-FR" sz="1000" dirty="0" err="1"/>
              <a:t>Herbermont</a:t>
            </a:r>
            <a:r>
              <a:rPr lang="fr-FR" sz="1000" dirty="0"/>
              <a:t> et Cesar, 2023 </a:t>
            </a:r>
            <a:endParaRPr lang="fr-FR" sz="1000" dirty="0">
              <a:cs typeface="Calibri"/>
            </a:endParaRPr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94ECC69B-DED7-1CF5-3AFD-CD129F1A24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1355"/>
          <a:stretch/>
        </p:blipFill>
        <p:spPr>
          <a:xfrm>
            <a:off x="-1192862" y="287867"/>
            <a:ext cx="790458" cy="663725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8AF3F894-2349-C1FB-2F2D-96D6461323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092801"/>
            <a:ext cx="8856842" cy="5034593"/>
          </a:xfrm>
          <a:prstGeom prst="rect">
            <a:avLst/>
          </a:prstGeom>
        </p:spPr>
      </p:pic>
      <p:sp>
        <p:nvSpPr>
          <p:cNvPr id="14" name="ZoneTexte 13">
            <a:extLst>
              <a:ext uri="{FF2B5EF4-FFF2-40B4-BE49-F238E27FC236}">
                <a16:creationId xmlns:a16="http://schemas.microsoft.com/office/drawing/2014/main" id="{6E34817D-FDD9-AF49-25EA-BBCC812A96DE}"/>
              </a:ext>
            </a:extLst>
          </p:cNvPr>
          <p:cNvSpPr txBox="1"/>
          <p:nvPr/>
        </p:nvSpPr>
        <p:spPr>
          <a:xfrm>
            <a:off x="565979" y="582134"/>
            <a:ext cx="1283953" cy="369332"/>
          </a:xfrm>
          <a:prstGeom prst="rect">
            <a:avLst/>
          </a:prstGeom>
          <a:solidFill>
            <a:srgbClr val="00B0F0">
              <a:alpha val="70000"/>
            </a:srgbClr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fr-BE" sz="1800" b="1" dirty="0">
                <a:solidFill>
                  <a:schemeClr val="bg1"/>
                </a:solidFill>
                <a:latin typeface="Calibri" panose="020F0502020204030204" pitchFamily="34" charset="0"/>
              </a:rPr>
              <a:t>Association</a:t>
            </a:r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CAD2CCEF-701C-BC98-B74E-C625BC571A4A}"/>
              </a:ext>
            </a:extLst>
          </p:cNvPr>
          <p:cNvSpPr txBox="1"/>
          <p:nvPr/>
        </p:nvSpPr>
        <p:spPr>
          <a:xfrm>
            <a:off x="1909207" y="582260"/>
            <a:ext cx="1283953" cy="369332"/>
          </a:xfrm>
          <a:prstGeom prst="rect">
            <a:avLst/>
          </a:prstGeom>
          <a:solidFill>
            <a:srgbClr val="92D050">
              <a:alpha val="70000"/>
            </a:srgbClr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fr-BE" sz="1800" b="1" dirty="0">
                <a:solidFill>
                  <a:schemeClr val="bg1"/>
                </a:solidFill>
                <a:latin typeface="Calibri" panose="020F0502020204030204" pitchFamily="34" charset="0"/>
              </a:rPr>
              <a:t>Citoyens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F9869E57-6F79-25DB-614A-AE198AE79A29}"/>
              </a:ext>
            </a:extLst>
          </p:cNvPr>
          <p:cNvSpPr txBox="1"/>
          <p:nvPr/>
        </p:nvSpPr>
        <p:spPr>
          <a:xfrm>
            <a:off x="3311709" y="582260"/>
            <a:ext cx="1283953" cy="369332"/>
          </a:xfrm>
          <a:prstGeom prst="rect">
            <a:avLst/>
          </a:prstGeom>
          <a:solidFill>
            <a:srgbClr val="002060">
              <a:alpha val="70000"/>
            </a:srgbClr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fr-BE" sz="1800" b="1" dirty="0">
                <a:solidFill>
                  <a:schemeClr val="bg1"/>
                </a:solidFill>
                <a:latin typeface="Calibri" panose="020F0502020204030204" pitchFamily="34" charset="0"/>
              </a:rPr>
              <a:t>Etudiants</a:t>
            </a:r>
          </a:p>
        </p:txBody>
      </p:sp>
      <p:sp>
        <p:nvSpPr>
          <p:cNvPr id="20" name="ZoneTexte 19">
            <a:extLst>
              <a:ext uri="{FF2B5EF4-FFF2-40B4-BE49-F238E27FC236}">
                <a16:creationId xmlns:a16="http://schemas.microsoft.com/office/drawing/2014/main" id="{E7965F52-BE45-F379-5CCB-FED5C80BEAA9}"/>
              </a:ext>
            </a:extLst>
          </p:cNvPr>
          <p:cNvSpPr txBox="1"/>
          <p:nvPr/>
        </p:nvSpPr>
        <p:spPr>
          <a:xfrm>
            <a:off x="6087676" y="582260"/>
            <a:ext cx="1283953" cy="369332"/>
          </a:xfrm>
          <a:prstGeom prst="rect">
            <a:avLst/>
          </a:prstGeom>
          <a:solidFill>
            <a:srgbClr val="002060">
              <a:alpha val="70000"/>
            </a:srgbClr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fr-BE" sz="1800" b="1" dirty="0">
                <a:solidFill>
                  <a:schemeClr val="bg1"/>
                </a:solidFill>
                <a:latin typeface="Calibri" panose="020F0502020204030204" pitchFamily="34" charset="0"/>
              </a:rPr>
              <a:t>Commune</a:t>
            </a:r>
          </a:p>
        </p:txBody>
      </p:sp>
      <p:sp>
        <p:nvSpPr>
          <p:cNvPr id="21" name="ZoneTexte 20">
            <a:extLst>
              <a:ext uri="{FF2B5EF4-FFF2-40B4-BE49-F238E27FC236}">
                <a16:creationId xmlns:a16="http://schemas.microsoft.com/office/drawing/2014/main" id="{75810E11-2CBC-8251-975A-B4877C12E174}"/>
              </a:ext>
            </a:extLst>
          </p:cNvPr>
          <p:cNvSpPr txBox="1"/>
          <p:nvPr/>
        </p:nvSpPr>
        <p:spPr>
          <a:xfrm>
            <a:off x="7490178" y="582260"/>
            <a:ext cx="1283953" cy="369332"/>
          </a:xfrm>
          <a:prstGeom prst="rect">
            <a:avLst/>
          </a:prstGeom>
          <a:solidFill>
            <a:srgbClr val="002060">
              <a:alpha val="70000"/>
            </a:srgbClr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fr-BE" sz="1800" b="1" dirty="0">
                <a:solidFill>
                  <a:schemeClr val="bg1"/>
                </a:solidFill>
                <a:latin typeface="Calibri" panose="020F0502020204030204" pitchFamily="34" charset="0"/>
              </a:rPr>
              <a:t>Bailleur</a:t>
            </a:r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443600CB-4F3D-A0EF-1B2A-D3A7818149AD}"/>
              </a:ext>
            </a:extLst>
          </p:cNvPr>
          <p:cNvSpPr txBox="1"/>
          <p:nvPr/>
        </p:nvSpPr>
        <p:spPr>
          <a:xfrm>
            <a:off x="3864726" y="2179754"/>
            <a:ext cx="1283953" cy="369332"/>
          </a:xfrm>
          <a:prstGeom prst="rect">
            <a:avLst/>
          </a:prstGeom>
          <a:solidFill>
            <a:srgbClr val="00B0F0">
              <a:alpha val="70000"/>
            </a:srgbClr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fr-BE" sz="1800" b="1" dirty="0">
                <a:solidFill>
                  <a:schemeClr val="bg1"/>
                </a:solidFill>
                <a:latin typeface="Calibri" panose="020F0502020204030204" pitchFamily="34" charset="0"/>
              </a:rPr>
              <a:t>Association</a:t>
            </a:r>
          </a:p>
        </p:txBody>
      </p:sp>
      <p:sp>
        <p:nvSpPr>
          <p:cNvPr id="23" name="ZoneTexte 22">
            <a:extLst>
              <a:ext uri="{FF2B5EF4-FFF2-40B4-BE49-F238E27FC236}">
                <a16:creationId xmlns:a16="http://schemas.microsoft.com/office/drawing/2014/main" id="{71448BC6-2BF9-CE25-828F-987E264A67DB}"/>
              </a:ext>
            </a:extLst>
          </p:cNvPr>
          <p:cNvSpPr txBox="1"/>
          <p:nvPr/>
        </p:nvSpPr>
        <p:spPr>
          <a:xfrm>
            <a:off x="3222749" y="4153574"/>
            <a:ext cx="1283953" cy="369332"/>
          </a:xfrm>
          <a:prstGeom prst="rect">
            <a:avLst/>
          </a:prstGeom>
          <a:solidFill>
            <a:srgbClr val="92D050">
              <a:alpha val="70000"/>
            </a:srgbClr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fr-BE" sz="1800" b="1" dirty="0">
                <a:solidFill>
                  <a:schemeClr val="bg1"/>
                </a:solidFill>
                <a:latin typeface="Calibri" panose="020F0502020204030204" pitchFamily="34" charset="0"/>
              </a:rPr>
              <a:t>Citoyens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8C6A334-0A97-8228-8F8D-E5BFBC922353}"/>
              </a:ext>
            </a:extLst>
          </p:cNvPr>
          <p:cNvSpPr/>
          <p:nvPr/>
        </p:nvSpPr>
        <p:spPr>
          <a:xfrm>
            <a:off x="468086" y="557900"/>
            <a:ext cx="8388755" cy="3987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B2F76D0A-B5EF-E8BF-30BB-3ED32B8FC7C3}"/>
              </a:ext>
            </a:extLst>
          </p:cNvPr>
          <p:cNvSpPr txBox="1"/>
          <p:nvPr/>
        </p:nvSpPr>
        <p:spPr>
          <a:xfrm>
            <a:off x="4359933" y="1633823"/>
            <a:ext cx="1283953" cy="369332"/>
          </a:xfrm>
          <a:prstGeom prst="rect">
            <a:avLst/>
          </a:prstGeom>
          <a:solidFill>
            <a:srgbClr val="002060">
              <a:alpha val="70000"/>
            </a:srgbClr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fr-BE" b="1" dirty="0">
                <a:solidFill>
                  <a:schemeClr val="bg1"/>
                </a:solidFill>
                <a:latin typeface="Calibri" panose="020F0502020204030204" pitchFamily="34" charset="0"/>
              </a:rPr>
              <a:t>I</a:t>
            </a:r>
            <a:r>
              <a:rPr lang="fr-BE" sz="1800" b="1" dirty="0">
                <a:solidFill>
                  <a:schemeClr val="bg1"/>
                </a:solidFill>
                <a:latin typeface="Calibri" panose="020F0502020204030204" pitchFamily="34" charset="0"/>
              </a:rPr>
              <a:t>nstitutrice</a:t>
            </a:r>
          </a:p>
        </p:txBody>
      </p:sp>
      <p:sp>
        <p:nvSpPr>
          <p:cNvPr id="30" name="ZoneTexte 29">
            <a:extLst>
              <a:ext uri="{FF2B5EF4-FFF2-40B4-BE49-F238E27FC236}">
                <a16:creationId xmlns:a16="http://schemas.microsoft.com/office/drawing/2014/main" id="{11F74306-8BBB-1867-54FD-35CB861AF1F3}"/>
              </a:ext>
            </a:extLst>
          </p:cNvPr>
          <p:cNvSpPr txBox="1"/>
          <p:nvPr/>
        </p:nvSpPr>
        <p:spPr>
          <a:xfrm>
            <a:off x="2021599" y="3693459"/>
            <a:ext cx="1283953" cy="369332"/>
          </a:xfrm>
          <a:prstGeom prst="rect">
            <a:avLst/>
          </a:prstGeom>
          <a:solidFill>
            <a:srgbClr val="002060">
              <a:alpha val="70000"/>
            </a:srgbClr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fr-BE" sz="1800" b="1" dirty="0">
                <a:solidFill>
                  <a:schemeClr val="bg1"/>
                </a:solidFill>
                <a:latin typeface="Calibri" panose="020F0502020204030204" pitchFamily="34" charset="0"/>
              </a:rPr>
              <a:t>Etudiants</a:t>
            </a:r>
          </a:p>
        </p:txBody>
      </p:sp>
      <p:sp>
        <p:nvSpPr>
          <p:cNvPr id="31" name="ZoneTexte 30">
            <a:extLst>
              <a:ext uri="{FF2B5EF4-FFF2-40B4-BE49-F238E27FC236}">
                <a16:creationId xmlns:a16="http://schemas.microsoft.com/office/drawing/2014/main" id="{80119A11-2E4E-EF15-4566-F6ED6CDA5BE3}"/>
              </a:ext>
            </a:extLst>
          </p:cNvPr>
          <p:cNvSpPr txBox="1"/>
          <p:nvPr/>
        </p:nvSpPr>
        <p:spPr>
          <a:xfrm>
            <a:off x="3113982" y="2693001"/>
            <a:ext cx="1283953" cy="369332"/>
          </a:xfrm>
          <a:prstGeom prst="rect">
            <a:avLst/>
          </a:prstGeom>
          <a:solidFill>
            <a:srgbClr val="002060">
              <a:alpha val="70000"/>
            </a:srgbClr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fr-BE" sz="1800" b="1" dirty="0">
                <a:solidFill>
                  <a:schemeClr val="bg1"/>
                </a:solidFill>
                <a:latin typeface="Calibri" panose="020F0502020204030204" pitchFamily="34" charset="0"/>
              </a:rPr>
              <a:t>Commune</a:t>
            </a:r>
          </a:p>
        </p:txBody>
      </p:sp>
      <p:sp>
        <p:nvSpPr>
          <p:cNvPr id="32" name="ZoneTexte 31">
            <a:extLst>
              <a:ext uri="{FF2B5EF4-FFF2-40B4-BE49-F238E27FC236}">
                <a16:creationId xmlns:a16="http://schemas.microsoft.com/office/drawing/2014/main" id="{F0CF4F82-C6DD-0667-5263-85EB95C1341E}"/>
              </a:ext>
            </a:extLst>
          </p:cNvPr>
          <p:cNvSpPr txBox="1"/>
          <p:nvPr/>
        </p:nvSpPr>
        <p:spPr>
          <a:xfrm>
            <a:off x="2669732" y="3196694"/>
            <a:ext cx="1283953" cy="369332"/>
          </a:xfrm>
          <a:prstGeom prst="rect">
            <a:avLst/>
          </a:prstGeom>
          <a:solidFill>
            <a:srgbClr val="002060">
              <a:alpha val="70000"/>
            </a:srgbClr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fr-BE" sz="1800" b="1" dirty="0">
                <a:solidFill>
                  <a:schemeClr val="bg1"/>
                </a:solidFill>
                <a:latin typeface="Calibri" panose="020F0502020204030204" pitchFamily="34" charset="0"/>
              </a:rPr>
              <a:t>Bailleur</a:t>
            </a:r>
          </a:p>
        </p:txBody>
      </p:sp>
    </p:spTree>
    <p:extLst>
      <p:ext uri="{BB962C8B-B14F-4D97-AF65-F5344CB8AC3E}">
        <p14:creationId xmlns:p14="http://schemas.microsoft.com/office/powerpoint/2010/main" val="1094945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7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5213DC-3203-1101-7A22-566DA098F8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7">
            <a:extLst>
              <a:ext uri="{FF2B5EF4-FFF2-40B4-BE49-F238E27FC236}">
                <a16:creationId xmlns:a16="http://schemas.microsoft.com/office/drawing/2014/main" id="{48CF67B9-073B-5A25-24EC-7796FEF5CE7F}"/>
              </a:ext>
            </a:extLst>
          </p:cNvPr>
          <p:cNvSpPr txBox="1"/>
          <p:nvPr/>
        </p:nvSpPr>
        <p:spPr>
          <a:xfrm>
            <a:off x="-1669551" y="2817869"/>
            <a:ext cx="1335641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1000" dirty="0"/>
              <a:t>Références clés</a:t>
            </a:r>
            <a:endParaRPr lang="fr-FR" sz="1000" dirty="0">
              <a:cs typeface="Calibri"/>
            </a:endParaRP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2470D864-E903-937B-5970-EDBE30B6389A}"/>
              </a:ext>
            </a:extLst>
          </p:cNvPr>
          <p:cNvSpPr txBox="1"/>
          <p:nvPr/>
        </p:nvSpPr>
        <p:spPr>
          <a:xfrm>
            <a:off x="2400301" y="6488659"/>
            <a:ext cx="67436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FR" b="1" dirty="0"/>
              <a:t>ACTIONS / ACTEURS / ESPACE = STRATEGIE / SYSTEME</a:t>
            </a:r>
            <a:endParaRPr lang="fr-BE" b="1" dirty="0"/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3831B9E0-21E6-4018-806C-6D1555C5C23E}"/>
              </a:ext>
            </a:extLst>
          </p:cNvPr>
          <p:cNvSpPr txBox="1"/>
          <p:nvPr/>
        </p:nvSpPr>
        <p:spPr>
          <a:xfrm>
            <a:off x="1" y="6611769"/>
            <a:ext cx="532715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1000" dirty="0"/>
              <a:t>Source: Simon Blanckaert</a:t>
            </a:r>
            <a:endParaRPr lang="fr-FR" sz="1000" dirty="0">
              <a:cs typeface="Calibri"/>
            </a:endParaRPr>
          </a:p>
        </p:txBody>
      </p:sp>
      <p:pic>
        <p:nvPicPr>
          <p:cNvPr id="19" name="Image 18">
            <a:extLst>
              <a:ext uri="{FF2B5EF4-FFF2-40B4-BE49-F238E27FC236}">
                <a16:creationId xmlns:a16="http://schemas.microsoft.com/office/drawing/2014/main" id="{09514B2F-6757-271C-548A-422DDCEEDF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4167"/>
          <a:stretch>
            <a:fillRect/>
          </a:stretch>
        </p:blipFill>
        <p:spPr>
          <a:xfrm>
            <a:off x="0" y="853086"/>
            <a:ext cx="3276515" cy="5151828"/>
          </a:xfrm>
          <a:prstGeom prst="rect">
            <a:avLst/>
          </a:prstGeom>
        </p:spPr>
      </p:pic>
      <p:pic>
        <p:nvPicPr>
          <p:cNvPr id="20" name="Image 19">
            <a:extLst>
              <a:ext uri="{FF2B5EF4-FFF2-40B4-BE49-F238E27FC236}">
                <a16:creationId xmlns:a16="http://schemas.microsoft.com/office/drawing/2014/main" id="{C60CA55E-DA47-76D4-4174-AFBCFC85A2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33" r="42262"/>
          <a:stretch>
            <a:fillRect/>
          </a:stretch>
        </p:blipFill>
        <p:spPr>
          <a:xfrm>
            <a:off x="3276557" y="853741"/>
            <a:ext cx="2002972" cy="5151828"/>
          </a:xfrm>
          <a:prstGeom prst="rect">
            <a:avLst/>
          </a:prstGeom>
        </p:spPr>
      </p:pic>
      <p:pic>
        <p:nvPicPr>
          <p:cNvPr id="21" name="Image 20">
            <a:extLst>
              <a:ext uri="{FF2B5EF4-FFF2-40B4-BE49-F238E27FC236}">
                <a16:creationId xmlns:a16="http://schemas.microsoft.com/office/drawing/2014/main" id="{6A57D95F-14ED-B9BC-3C69-423EAE06BD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38" r="20357"/>
          <a:stretch>
            <a:fillRect/>
          </a:stretch>
        </p:blipFill>
        <p:spPr>
          <a:xfrm>
            <a:off x="5279571" y="853741"/>
            <a:ext cx="2002972" cy="5151828"/>
          </a:xfrm>
          <a:prstGeom prst="rect">
            <a:avLst/>
          </a:prstGeom>
        </p:spPr>
      </p:pic>
      <p:pic>
        <p:nvPicPr>
          <p:cNvPr id="22" name="Image 21">
            <a:extLst>
              <a:ext uri="{FF2B5EF4-FFF2-40B4-BE49-F238E27FC236}">
                <a16:creationId xmlns:a16="http://schemas.microsoft.com/office/drawing/2014/main" id="{87E8184C-D1D3-1F5D-8A49-72FE9E528A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298"/>
          <a:stretch>
            <a:fillRect/>
          </a:stretch>
        </p:blipFill>
        <p:spPr>
          <a:xfrm>
            <a:off x="7342413" y="853739"/>
            <a:ext cx="1801545" cy="5151828"/>
          </a:xfrm>
          <a:prstGeom prst="rect">
            <a:avLst/>
          </a:prstGeom>
        </p:spPr>
      </p:pic>
      <p:sp>
        <p:nvSpPr>
          <p:cNvPr id="23" name="ZoneTexte 22">
            <a:extLst>
              <a:ext uri="{FF2B5EF4-FFF2-40B4-BE49-F238E27FC236}">
                <a16:creationId xmlns:a16="http://schemas.microsoft.com/office/drawing/2014/main" id="{E96CD160-E258-EF1D-974F-C3E16AF55226}"/>
              </a:ext>
            </a:extLst>
          </p:cNvPr>
          <p:cNvSpPr txBox="1"/>
          <p:nvPr/>
        </p:nvSpPr>
        <p:spPr>
          <a:xfrm>
            <a:off x="3276514" y="1492116"/>
            <a:ext cx="42074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b="1" dirty="0"/>
              <a:t>STRATEGIE APPROPRIATION</a:t>
            </a:r>
            <a:endParaRPr lang="fr-BE" b="1" dirty="0"/>
          </a:p>
        </p:txBody>
      </p:sp>
    </p:spTree>
    <p:extLst>
      <p:ext uri="{BB962C8B-B14F-4D97-AF65-F5344CB8AC3E}">
        <p14:creationId xmlns:p14="http://schemas.microsoft.com/office/powerpoint/2010/main" val="1154028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5E6539C-4D58-7601-E806-7E8A3D0990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Image 21" descr="Une image contenant plein air, ciel, nuage, herbe&#10;&#10;Le contenu généré par l’IA peut être incorrect.">
            <a:extLst>
              <a:ext uri="{FF2B5EF4-FFF2-40B4-BE49-F238E27FC236}">
                <a16:creationId xmlns:a16="http://schemas.microsoft.com/office/drawing/2014/main" id="{A3785390-3FD7-AE9E-1BB2-26378187C2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11" r="41068" b="5553"/>
          <a:stretch/>
        </p:blipFill>
        <p:spPr>
          <a:xfrm>
            <a:off x="3117154" y="0"/>
            <a:ext cx="3010331" cy="6477115"/>
          </a:xfrm>
          <a:prstGeom prst="rect">
            <a:avLst/>
          </a:prstGeom>
        </p:spPr>
      </p:pic>
      <p:pic>
        <p:nvPicPr>
          <p:cNvPr id="26" name="Image 25" descr="Une image contenant habits, plein air, personne, terre&#10;&#10;Le contenu généré par l’IA peut être incorrect.">
            <a:extLst>
              <a:ext uri="{FF2B5EF4-FFF2-40B4-BE49-F238E27FC236}">
                <a16:creationId xmlns:a16="http://schemas.microsoft.com/office/drawing/2014/main" id="{A5B87D13-DECD-BB09-6111-2E9BE741B0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951" t="-1" b="289"/>
          <a:stretch/>
        </p:blipFill>
        <p:spPr>
          <a:xfrm>
            <a:off x="-5899" y="-11544"/>
            <a:ext cx="3077131" cy="6488659"/>
          </a:xfrm>
          <a:prstGeom prst="rect">
            <a:avLst/>
          </a:prstGeom>
        </p:spPr>
      </p:pic>
      <p:pic>
        <p:nvPicPr>
          <p:cNvPr id="2" name="Image 1" descr="Une image contenant plein air, ciel, arbre, herbe&#10;&#10;Le contenu généré par l’IA peut être incorrect.">
            <a:extLst>
              <a:ext uri="{FF2B5EF4-FFF2-40B4-BE49-F238E27FC236}">
                <a16:creationId xmlns:a16="http://schemas.microsoft.com/office/drawing/2014/main" id="{B7CB4FB8-48AD-3D14-2D75-E1B1683BCC6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97" t="-62" r="51087" b="5553"/>
          <a:stretch/>
        </p:blipFill>
        <p:spPr>
          <a:xfrm>
            <a:off x="6179880" y="-4308"/>
            <a:ext cx="2964120" cy="6481423"/>
          </a:xfrm>
          <a:prstGeom prst="rect">
            <a:avLst/>
          </a:prstGeom>
        </p:spPr>
      </p:pic>
      <p:sp>
        <p:nvSpPr>
          <p:cNvPr id="31" name="ZoneTexte 30">
            <a:extLst>
              <a:ext uri="{FF2B5EF4-FFF2-40B4-BE49-F238E27FC236}">
                <a16:creationId xmlns:a16="http://schemas.microsoft.com/office/drawing/2014/main" id="{DE294806-F700-992F-574A-6169F1E47B4C}"/>
              </a:ext>
            </a:extLst>
          </p:cNvPr>
          <p:cNvSpPr txBox="1"/>
          <p:nvPr/>
        </p:nvSpPr>
        <p:spPr>
          <a:xfrm>
            <a:off x="2808514" y="6477115"/>
            <a:ext cx="6335466" cy="380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BE" b="1" dirty="0"/>
              <a:t> OBSERVATIONS SPATIO-TEMPORELLES et SOCIO-SPATIALES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697D41-C271-18A7-D873-9027BECDF0B0}"/>
              </a:ext>
            </a:extLst>
          </p:cNvPr>
          <p:cNvSpPr txBox="1"/>
          <p:nvPr/>
        </p:nvSpPr>
        <p:spPr>
          <a:xfrm>
            <a:off x="1" y="6605078"/>
            <a:ext cx="5203596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800" dirty="0"/>
              <a:t>Crédit photos : Simon Blanckaert</a:t>
            </a:r>
          </a:p>
        </p:txBody>
      </p:sp>
    </p:spTree>
    <p:extLst>
      <p:ext uri="{BB962C8B-B14F-4D97-AF65-F5344CB8AC3E}">
        <p14:creationId xmlns:p14="http://schemas.microsoft.com/office/powerpoint/2010/main" val="22387244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 14">
            <a:extLst>
              <a:ext uri="{FF2B5EF4-FFF2-40B4-BE49-F238E27FC236}">
                <a16:creationId xmlns:a16="http://schemas.microsoft.com/office/drawing/2014/main" id="{CC65F1AC-854F-DB86-639C-FF0CBE2E87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743" b="7778"/>
          <a:stretch/>
        </p:blipFill>
        <p:spPr>
          <a:xfrm rot="16200000">
            <a:off x="1349267" y="-1360746"/>
            <a:ext cx="6503931" cy="9292445"/>
          </a:xfrm>
          <a:prstGeom prst="rect">
            <a:avLst/>
          </a:prstGeom>
        </p:spPr>
      </p:pic>
      <p:sp>
        <p:nvSpPr>
          <p:cNvPr id="31" name="ZoneTexte 30">
            <a:extLst>
              <a:ext uri="{FF2B5EF4-FFF2-40B4-BE49-F238E27FC236}">
                <a16:creationId xmlns:a16="http://schemas.microsoft.com/office/drawing/2014/main" id="{71C2A482-5E1C-480F-8B1A-A3BC5E659F43}"/>
              </a:ext>
            </a:extLst>
          </p:cNvPr>
          <p:cNvSpPr txBox="1"/>
          <p:nvPr/>
        </p:nvSpPr>
        <p:spPr>
          <a:xfrm>
            <a:off x="4119513" y="6488659"/>
            <a:ext cx="50244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BE" b="1" dirty="0"/>
              <a:t>OCCUPATIONS ET PAYSAGES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3B3FF7-8DCE-F398-8250-A06FB173EBC4}"/>
              </a:ext>
            </a:extLst>
          </p:cNvPr>
          <p:cNvSpPr txBox="1"/>
          <p:nvPr/>
        </p:nvSpPr>
        <p:spPr>
          <a:xfrm>
            <a:off x="0" y="6488659"/>
            <a:ext cx="45720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1000" dirty="0"/>
              <a:t>Crédit schémas: Simon Blanckaert et J. Koudenoukpo sur base IGN </a:t>
            </a:r>
            <a:r>
              <a:rPr lang="fr-FR" sz="1000" dirty="0" err="1"/>
              <a:t>topomapviewer</a:t>
            </a:r>
            <a:r>
              <a:rPr lang="fr-FR" sz="1000" dirty="0"/>
              <a:t> </a:t>
            </a:r>
          </a:p>
          <a:p>
            <a:r>
              <a:rPr lang="fr-FR" sz="1000" dirty="0"/>
              <a:t>et </a:t>
            </a:r>
            <a:r>
              <a:rPr lang="fr-FR" sz="1000" dirty="0" err="1"/>
              <a:t>Walonmap</a:t>
            </a:r>
            <a:r>
              <a:rPr lang="fr-FR" sz="1000" dirty="0"/>
              <a:t>/plan de secteur</a:t>
            </a:r>
            <a:endParaRPr lang="fr-FR" sz="1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196479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D9FB0D-DE36-7A9D-D067-F1ED3C6647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 descr="Une image contenant texte, capture d’écran, conception&#10;&#10;Le contenu généré par l’IA peut être incorrect.">
            <a:extLst>
              <a:ext uri="{FF2B5EF4-FFF2-40B4-BE49-F238E27FC236}">
                <a16:creationId xmlns:a16="http://schemas.microsoft.com/office/drawing/2014/main" id="{B3692A5E-5B6C-EA62-4DFE-FE7B7421C2A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268" y="894154"/>
            <a:ext cx="3882842" cy="5399950"/>
          </a:xfrm>
          <a:prstGeom prst="rect">
            <a:avLst/>
          </a:prstGeom>
        </p:spPr>
      </p:pic>
      <p:pic>
        <p:nvPicPr>
          <p:cNvPr id="3" name="Image 2" descr="Une image contenant texte, rose, conception&#10;&#10;Le contenu généré par l’IA peut être incorrect.">
            <a:extLst>
              <a:ext uri="{FF2B5EF4-FFF2-40B4-BE49-F238E27FC236}">
                <a16:creationId xmlns:a16="http://schemas.microsoft.com/office/drawing/2014/main" id="{489488B2-66CF-2DB4-81BD-1BEA559186A6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4626" y="848939"/>
            <a:ext cx="5611365" cy="5299448"/>
          </a:xfrm>
          <a:prstGeom prst="rect">
            <a:avLst/>
          </a:prstGeom>
        </p:spPr>
      </p:pic>
      <p:sp>
        <p:nvSpPr>
          <p:cNvPr id="31" name="ZoneTexte 30">
            <a:extLst>
              <a:ext uri="{FF2B5EF4-FFF2-40B4-BE49-F238E27FC236}">
                <a16:creationId xmlns:a16="http://schemas.microsoft.com/office/drawing/2014/main" id="{3613E699-3AE0-CBED-6745-8FADD8A35702}"/>
              </a:ext>
            </a:extLst>
          </p:cNvPr>
          <p:cNvSpPr txBox="1"/>
          <p:nvPr/>
        </p:nvSpPr>
        <p:spPr>
          <a:xfrm>
            <a:off x="2771480" y="6488658"/>
            <a:ext cx="6372500" cy="3693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FR" b="1" dirty="0"/>
              <a:t>F</a:t>
            </a:r>
            <a:r>
              <a:rPr lang="fr-BE" b="1" dirty="0"/>
              <a:t>ONCTIONNEMENT EN INTERRELATIONS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0E5EC3-3034-1BE1-4E58-5E083E4DB32B}"/>
              </a:ext>
            </a:extLst>
          </p:cNvPr>
          <p:cNvSpPr txBox="1"/>
          <p:nvPr/>
        </p:nvSpPr>
        <p:spPr>
          <a:xfrm>
            <a:off x="0" y="6611769"/>
            <a:ext cx="2606333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1000" dirty="0"/>
              <a:t>Crédit schémas et photo : Simon Blanckaert</a:t>
            </a:r>
            <a:endParaRPr lang="fr-FR" sz="1000" dirty="0">
              <a:cs typeface="Calibri"/>
            </a:endParaRPr>
          </a:p>
        </p:txBody>
      </p:sp>
      <p:pic>
        <p:nvPicPr>
          <p:cNvPr id="14" name="Image 13" descr="Une image contenant texte, conception&#10;&#10;Description générée automatiquement">
            <a:extLst>
              <a:ext uri="{FF2B5EF4-FFF2-40B4-BE49-F238E27FC236}">
                <a16:creationId xmlns:a16="http://schemas.microsoft.com/office/drawing/2014/main" id="{DD1D1162-30AA-3925-FA04-BB2DEB1A68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44"/>
          <a:stretch/>
        </p:blipFill>
        <p:spPr>
          <a:xfrm>
            <a:off x="540493" y="755238"/>
            <a:ext cx="8054784" cy="5467620"/>
          </a:xfrm>
          <a:prstGeom prst="rect">
            <a:avLst/>
          </a:prstGeom>
        </p:spPr>
      </p:pic>
      <p:pic>
        <p:nvPicPr>
          <p:cNvPr id="18" name="Image 17" descr="Une image contenant texte, graphisme, capture d’écran, Police&#10;&#10;Description générée automatiquement">
            <a:extLst>
              <a:ext uri="{FF2B5EF4-FFF2-40B4-BE49-F238E27FC236}">
                <a16:creationId xmlns:a16="http://schemas.microsoft.com/office/drawing/2014/main" id="{985F227D-ACBF-14E5-E9A7-6C5759264F0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460" r="37025" b="5771"/>
          <a:stretch/>
        </p:blipFill>
        <p:spPr>
          <a:xfrm>
            <a:off x="-2902259" y="-44899"/>
            <a:ext cx="2663677" cy="2221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4123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506981-5148-0BF8-89C8-546081B933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7">
            <a:extLst>
              <a:ext uri="{FF2B5EF4-FFF2-40B4-BE49-F238E27FC236}">
                <a16:creationId xmlns:a16="http://schemas.microsoft.com/office/drawing/2014/main" id="{6B0DBA27-352C-E4F7-2D23-0A2EF52B88F4}"/>
              </a:ext>
            </a:extLst>
          </p:cNvPr>
          <p:cNvSpPr txBox="1"/>
          <p:nvPr/>
        </p:nvSpPr>
        <p:spPr>
          <a:xfrm rot="20037958">
            <a:off x="4424191" y="4495375"/>
            <a:ext cx="17955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b="1" dirty="0">
                <a:solidFill>
                  <a:srgbClr val="FF33CC"/>
                </a:solidFill>
              </a:rPr>
              <a:t>GOUVERNANCE</a:t>
            </a:r>
            <a:endParaRPr lang="fr-FR" b="1" dirty="0">
              <a:solidFill>
                <a:srgbClr val="FF33CC"/>
              </a:solidFill>
              <a:cs typeface="Calibri"/>
            </a:endParaRP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85FD32B9-D8A7-97FF-F902-9B03713C51AF}"/>
              </a:ext>
            </a:extLst>
          </p:cNvPr>
          <p:cNvSpPr txBox="1"/>
          <p:nvPr/>
        </p:nvSpPr>
        <p:spPr>
          <a:xfrm>
            <a:off x="2400301" y="6488659"/>
            <a:ext cx="67436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FR" b="1" dirty="0"/>
              <a:t>REVELER LES TROIS SYSTEMES = ECOSYSTEME STABLE</a:t>
            </a:r>
            <a:endParaRPr lang="fr-BE" b="1" dirty="0"/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70E64B4B-2BCF-4F1F-0B7E-60089FFCC76D}"/>
              </a:ext>
            </a:extLst>
          </p:cNvPr>
          <p:cNvSpPr txBox="1"/>
          <p:nvPr/>
        </p:nvSpPr>
        <p:spPr>
          <a:xfrm>
            <a:off x="1" y="6611769"/>
            <a:ext cx="3284033" cy="2462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1000" dirty="0"/>
              <a:t>Source: Simon Blanckaert</a:t>
            </a:r>
            <a:endParaRPr lang="fr-FR" sz="1000" dirty="0">
              <a:cs typeface="Calibri"/>
            </a:endParaRPr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CEED9DFE-C680-AB83-55CC-5E8B5CC54088}"/>
              </a:ext>
            </a:extLst>
          </p:cNvPr>
          <p:cNvSpPr txBox="1"/>
          <p:nvPr/>
        </p:nvSpPr>
        <p:spPr>
          <a:xfrm>
            <a:off x="266700" y="954881"/>
            <a:ext cx="863237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fr-FR" b="1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</a:rPr>
              <a:t>Un outil systémique pour…</a:t>
            </a:r>
            <a:r>
              <a:rPr lang="fr-FR" b="1" dirty="0">
                <a:solidFill>
                  <a:schemeClr val="bg1"/>
                </a:solidFill>
                <a:highlight>
                  <a:srgbClr val="9966FF"/>
                </a:highlight>
                <a:latin typeface="Calibri" panose="020F0502020204030204" pitchFamily="34" charset="0"/>
              </a:rPr>
              <a:t>Comprendre</a:t>
            </a:r>
            <a:r>
              <a:rPr lang="fr-FR" b="1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</a:rPr>
              <a:t> : les trois systèmes = l’écosystème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D18A6DA3-CB22-B5C3-1BC9-86E9CA41C3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04" t="46610" r="68780" b="26559"/>
          <a:stretch/>
        </p:blipFill>
        <p:spPr>
          <a:xfrm>
            <a:off x="5566349" y="2528585"/>
            <a:ext cx="2890156" cy="2873734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2998E666-7026-9E8D-1F1B-36B9C217B4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6" t="28468" r="87189" b="54355"/>
          <a:stretch/>
        </p:blipFill>
        <p:spPr>
          <a:xfrm>
            <a:off x="48268" y="1670197"/>
            <a:ext cx="1959429" cy="1839720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92D2930D-867C-5B9C-F0AD-838A9E4AA3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6" t="52099" r="87189" b="30724"/>
          <a:stretch/>
        </p:blipFill>
        <p:spPr>
          <a:xfrm>
            <a:off x="2007697" y="2863345"/>
            <a:ext cx="1959429" cy="1839720"/>
          </a:xfrm>
          <a:prstGeom prst="rect">
            <a:avLst/>
          </a:prstGeom>
        </p:spPr>
      </p:pic>
      <p:pic>
        <p:nvPicPr>
          <p:cNvPr id="18" name="Image 17">
            <a:extLst>
              <a:ext uri="{FF2B5EF4-FFF2-40B4-BE49-F238E27FC236}">
                <a16:creationId xmlns:a16="http://schemas.microsoft.com/office/drawing/2014/main" id="{55CA9EFA-0265-019A-0D2D-8E3E5FC58E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6" t="76741" r="87189" b="6082"/>
          <a:stretch/>
        </p:blipFill>
        <p:spPr>
          <a:xfrm>
            <a:off x="-12301" y="4190827"/>
            <a:ext cx="1959429" cy="1839720"/>
          </a:xfrm>
          <a:prstGeom prst="rect">
            <a:avLst/>
          </a:prstGeom>
        </p:spPr>
      </p:pic>
      <p:sp>
        <p:nvSpPr>
          <p:cNvPr id="19" name="ZoneTexte 18">
            <a:extLst>
              <a:ext uri="{FF2B5EF4-FFF2-40B4-BE49-F238E27FC236}">
                <a16:creationId xmlns:a16="http://schemas.microsoft.com/office/drawing/2014/main" id="{332F72BC-59E3-4A25-CC0B-927699B1F7F7}"/>
              </a:ext>
            </a:extLst>
          </p:cNvPr>
          <p:cNvSpPr txBox="1"/>
          <p:nvPr/>
        </p:nvSpPr>
        <p:spPr>
          <a:xfrm>
            <a:off x="1397041" y="3482941"/>
            <a:ext cx="4524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4000" b="1" dirty="0"/>
              <a:t>+</a:t>
            </a:r>
          </a:p>
        </p:txBody>
      </p:sp>
      <p:sp>
        <p:nvSpPr>
          <p:cNvPr id="21" name="ZoneTexte 20">
            <a:extLst>
              <a:ext uri="{FF2B5EF4-FFF2-40B4-BE49-F238E27FC236}">
                <a16:creationId xmlns:a16="http://schemas.microsoft.com/office/drawing/2014/main" id="{C94E2226-8673-FA17-F9EE-3FF2A2192AF5}"/>
              </a:ext>
            </a:extLst>
          </p:cNvPr>
          <p:cNvSpPr txBox="1"/>
          <p:nvPr/>
        </p:nvSpPr>
        <p:spPr>
          <a:xfrm>
            <a:off x="4966603" y="3482941"/>
            <a:ext cx="4524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000" b="1" dirty="0"/>
              <a:t>=</a:t>
            </a:r>
            <a:endParaRPr lang="fr-BE" sz="4000" b="1" dirty="0"/>
          </a:p>
        </p:txBody>
      </p:sp>
      <p:sp>
        <p:nvSpPr>
          <p:cNvPr id="23" name="ZoneTexte 22">
            <a:extLst>
              <a:ext uri="{FF2B5EF4-FFF2-40B4-BE49-F238E27FC236}">
                <a16:creationId xmlns:a16="http://schemas.microsoft.com/office/drawing/2014/main" id="{8F80E9AE-88F2-3414-9B2C-C7C7066E5725}"/>
              </a:ext>
            </a:extLst>
          </p:cNvPr>
          <p:cNvSpPr txBox="1"/>
          <p:nvPr/>
        </p:nvSpPr>
        <p:spPr>
          <a:xfrm>
            <a:off x="1817199" y="2399017"/>
            <a:ext cx="10178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b="1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</a:rPr>
              <a:t>Acteurs</a:t>
            </a:r>
          </a:p>
        </p:txBody>
      </p:sp>
      <p:sp>
        <p:nvSpPr>
          <p:cNvPr id="24" name="ZoneTexte 23">
            <a:extLst>
              <a:ext uri="{FF2B5EF4-FFF2-40B4-BE49-F238E27FC236}">
                <a16:creationId xmlns:a16="http://schemas.microsoft.com/office/drawing/2014/main" id="{A445A0DF-C6BA-8A77-BD12-E0E472600F93}"/>
              </a:ext>
            </a:extLst>
          </p:cNvPr>
          <p:cNvSpPr txBox="1"/>
          <p:nvPr/>
        </p:nvSpPr>
        <p:spPr>
          <a:xfrm>
            <a:off x="1817199" y="4914955"/>
            <a:ext cx="10178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b="1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</a:rPr>
              <a:t>Actions</a:t>
            </a:r>
          </a:p>
        </p:txBody>
      </p:sp>
      <p:sp>
        <p:nvSpPr>
          <p:cNvPr id="25" name="ZoneTexte 24">
            <a:extLst>
              <a:ext uri="{FF2B5EF4-FFF2-40B4-BE49-F238E27FC236}">
                <a16:creationId xmlns:a16="http://schemas.microsoft.com/office/drawing/2014/main" id="{394CB425-3FBA-3FE9-7C38-58563C940AFA}"/>
              </a:ext>
            </a:extLst>
          </p:cNvPr>
          <p:cNvSpPr txBox="1"/>
          <p:nvPr/>
        </p:nvSpPr>
        <p:spPr>
          <a:xfrm>
            <a:off x="3801531" y="3622045"/>
            <a:ext cx="10178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b="1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</a:rPr>
              <a:t>Paysage</a:t>
            </a:r>
          </a:p>
        </p:txBody>
      </p:sp>
      <p:sp>
        <p:nvSpPr>
          <p:cNvPr id="13" name="TextBox 7">
            <a:extLst>
              <a:ext uri="{FF2B5EF4-FFF2-40B4-BE49-F238E27FC236}">
                <a16:creationId xmlns:a16="http://schemas.microsoft.com/office/drawing/2014/main" id="{941426F8-52F5-E687-C249-AF0EEFE19F22}"/>
              </a:ext>
            </a:extLst>
          </p:cNvPr>
          <p:cNvSpPr txBox="1"/>
          <p:nvPr/>
        </p:nvSpPr>
        <p:spPr>
          <a:xfrm rot="4555475">
            <a:off x="5953903" y="2029648"/>
            <a:ext cx="17955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b="1" dirty="0">
                <a:solidFill>
                  <a:srgbClr val="FF33CC"/>
                </a:solidFill>
              </a:rPr>
              <a:t>ADAPTABILITE</a:t>
            </a:r>
            <a:endParaRPr lang="fr-FR" b="1" dirty="0">
              <a:solidFill>
                <a:srgbClr val="FF33CC"/>
              </a:solidFill>
              <a:cs typeface="Calibri"/>
            </a:endParaRPr>
          </a:p>
        </p:txBody>
      </p:sp>
      <p:sp>
        <p:nvSpPr>
          <p:cNvPr id="20" name="TextBox 7">
            <a:extLst>
              <a:ext uri="{FF2B5EF4-FFF2-40B4-BE49-F238E27FC236}">
                <a16:creationId xmlns:a16="http://schemas.microsoft.com/office/drawing/2014/main" id="{93DEC76B-2134-2BED-8D9F-0890303A918D}"/>
              </a:ext>
            </a:extLst>
          </p:cNvPr>
          <p:cNvSpPr txBox="1"/>
          <p:nvPr/>
        </p:nvSpPr>
        <p:spPr>
          <a:xfrm rot="2308296">
            <a:off x="7584467" y="4579915"/>
            <a:ext cx="17955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b="1" dirty="0">
                <a:solidFill>
                  <a:srgbClr val="FF33CC"/>
                </a:solidFill>
              </a:rPr>
              <a:t>APPROPRIATION</a:t>
            </a:r>
            <a:endParaRPr lang="fr-FR" b="1" dirty="0">
              <a:solidFill>
                <a:srgbClr val="FF33CC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26446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/>
      <p:bldP spid="2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B1CA04-D4F9-FC48-E862-A76BD29872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Image 26" descr="Une image contenant texte, carte, capture d’écran, diagramme&#10;&#10;Le contenu généré par l’IA peut être incorrect.">
            <a:extLst>
              <a:ext uri="{FF2B5EF4-FFF2-40B4-BE49-F238E27FC236}">
                <a16:creationId xmlns:a16="http://schemas.microsoft.com/office/drawing/2014/main" id="{35471645-7B1E-8CE2-A843-C19DBFB1C83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9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26" t="9086" r="4280" b="1438"/>
          <a:stretch/>
        </p:blipFill>
        <p:spPr>
          <a:xfrm>
            <a:off x="5459055" y="2123807"/>
            <a:ext cx="3510774" cy="3370407"/>
          </a:xfrm>
          <a:prstGeom prst="rect">
            <a:avLst/>
          </a:prstGeom>
        </p:spPr>
      </p:pic>
      <p:pic>
        <p:nvPicPr>
          <p:cNvPr id="24" name="Image 23">
            <a:extLst>
              <a:ext uri="{FF2B5EF4-FFF2-40B4-BE49-F238E27FC236}">
                <a16:creationId xmlns:a16="http://schemas.microsoft.com/office/drawing/2014/main" id="{1626CE83-27A0-B9DF-30E4-1C0BEA8EF1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450141" y="2102296"/>
            <a:ext cx="3533004" cy="3386476"/>
          </a:xfrm>
          <a:prstGeom prst="rect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</p:pic>
      <p:cxnSp>
        <p:nvCxnSpPr>
          <p:cNvPr id="25" name="Connecteur droit 24">
            <a:extLst>
              <a:ext uri="{FF2B5EF4-FFF2-40B4-BE49-F238E27FC236}">
                <a16:creationId xmlns:a16="http://schemas.microsoft.com/office/drawing/2014/main" id="{CADCE40E-DDDA-EA08-9F01-7FA51CF6241C}"/>
              </a:ext>
            </a:extLst>
          </p:cNvPr>
          <p:cNvCxnSpPr>
            <a:cxnSpLocks/>
          </p:cNvCxnSpPr>
          <p:nvPr/>
        </p:nvCxnSpPr>
        <p:spPr>
          <a:xfrm>
            <a:off x="770589" y="2690654"/>
            <a:ext cx="0" cy="2570382"/>
          </a:xfrm>
          <a:prstGeom prst="line">
            <a:avLst/>
          </a:prstGeom>
          <a:ln w="28575"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ZoneTexte 3">
            <a:extLst>
              <a:ext uri="{FF2B5EF4-FFF2-40B4-BE49-F238E27FC236}">
                <a16:creationId xmlns:a16="http://schemas.microsoft.com/office/drawing/2014/main" id="{7F15801F-F44A-312D-D1D7-988FEC6E6CDD}"/>
              </a:ext>
            </a:extLst>
          </p:cNvPr>
          <p:cNvSpPr txBox="1"/>
          <p:nvPr/>
        </p:nvSpPr>
        <p:spPr>
          <a:xfrm>
            <a:off x="2400301" y="6488659"/>
            <a:ext cx="67436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FR" b="1" dirty="0"/>
              <a:t>RENDRE VISIBLE LA DIVERSITE A L’ECHELLE LOCALE</a:t>
            </a:r>
            <a:endParaRPr lang="fr-BE" b="1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DB8AD7B3-786F-A3CB-EF58-B771DC6E1F24}"/>
              </a:ext>
            </a:extLst>
          </p:cNvPr>
          <p:cNvSpPr txBox="1"/>
          <p:nvPr/>
        </p:nvSpPr>
        <p:spPr>
          <a:xfrm>
            <a:off x="340765" y="761064"/>
            <a:ext cx="862906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fr-FR" b="1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</a:rPr>
              <a:t>Un outil pour…</a:t>
            </a:r>
            <a:r>
              <a:rPr lang="fr-FR" b="1" dirty="0">
                <a:solidFill>
                  <a:schemeClr val="bg1"/>
                </a:solidFill>
                <a:highlight>
                  <a:srgbClr val="9966FF"/>
                </a:highlight>
                <a:latin typeface="Calibri" panose="020F0502020204030204" pitchFamily="34" charset="0"/>
              </a:rPr>
              <a:t>Analyser</a:t>
            </a:r>
            <a:r>
              <a:rPr lang="fr-FR" b="1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</a:rPr>
              <a:t> : combinaisons, rétroactions et variations </a:t>
            </a:r>
          </a:p>
          <a:p>
            <a:pPr algn="l"/>
            <a:r>
              <a:rPr lang="fr-FR" b="1" dirty="0">
                <a:solidFill>
                  <a:schemeClr val="bg1"/>
                </a:solidFill>
                <a:highlight>
                  <a:srgbClr val="9966FF"/>
                </a:highlight>
                <a:latin typeface="Calibri" panose="020F0502020204030204" pitchFamily="34" charset="0"/>
              </a:rPr>
              <a:t>Rendre visible </a:t>
            </a:r>
            <a:r>
              <a:rPr lang="fr-FR" b="1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</a:rPr>
              <a:t>la diversité des formes d’écosystèmes</a:t>
            </a:r>
          </a:p>
        </p:txBody>
      </p:sp>
      <p:sp>
        <p:nvSpPr>
          <p:cNvPr id="17" name="TextBox 7">
            <a:extLst>
              <a:ext uri="{FF2B5EF4-FFF2-40B4-BE49-F238E27FC236}">
                <a16:creationId xmlns:a16="http://schemas.microsoft.com/office/drawing/2014/main" id="{33BC207B-223C-C8BA-47AF-7F539AFE03EE}"/>
              </a:ext>
            </a:extLst>
          </p:cNvPr>
          <p:cNvSpPr txBox="1"/>
          <p:nvPr/>
        </p:nvSpPr>
        <p:spPr>
          <a:xfrm>
            <a:off x="0" y="6611770"/>
            <a:ext cx="532715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1000" dirty="0"/>
              <a:t>Source: Simon Blanckaert selon A. Moine (2004) et D. H. Meadows (2023)</a:t>
            </a:r>
            <a:endParaRPr lang="fr-FR" sz="1000" dirty="0">
              <a:cs typeface="Calibri"/>
            </a:endParaRPr>
          </a:p>
        </p:txBody>
      </p:sp>
      <p:pic>
        <p:nvPicPr>
          <p:cNvPr id="22" name="Image 21">
            <a:extLst>
              <a:ext uri="{FF2B5EF4-FFF2-40B4-BE49-F238E27FC236}">
                <a16:creationId xmlns:a16="http://schemas.microsoft.com/office/drawing/2014/main" id="{BC78EF88-D9F7-28EE-7CAD-F58998F473F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08" b="68178"/>
          <a:stretch/>
        </p:blipFill>
        <p:spPr>
          <a:xfrm>
            <a:off x="236301" y="1817452"/>
            <a:ext cx="5063634" cy="1360713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94DF41F8-1593-AFC4-57A6-2E5413609EB4}"/>
              </a:ext>
            </a:extLst>
          </p:cNvPr>
          <p:cNvSpPr/>
          <p:nvPr/>
        </p:nvSpPr>
        <p:spPr>
          <a:xfrm>
            <a:off x="8429715" y="5038388"/>
            <a:ext cx="545696" cy="431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1F7B1F13-3D43-B342-7900-D912BFCA7A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911" b="37959"/>
          <a:stretch/>
        </p:blipFill>
        <p:spPr>
          <a:xfrm>
            <a:off x="245215" y="3128653"/>
            <a:ext cx="5063634" cy="1360713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7E8BD68C-440D-3CDF-96E4-26D17A5A05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479" b="-118"/>
          <a:stretch/>
        </p:blipFill>
        <p:spPr>
          <a:xfrm>
            <a:off x="254129" y="4452579"/>
            <a:ext cx="5063634" cy="1594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550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BE31D7-561D-2945-F329-24D7976884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 12">
            <a:extLst>
              <a:ext uri="{FF2B5EF4-FFF2-40B4-BE49-F238E27FC236}">
                <a16:creationId xmlns:a16="http://schemas.microsoft.com/office/drawing/2014/main" id="{D6AD8D2F-AD81-4295-3B50-500C056BA2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276" t="28317" r="1514" b="48572"/>
          <a:stretch/>
        </p:blipFill>
        <p:spPr>
          <a:xfrm>
            <a:off x="454817" y="1895703"/>
            <a:ext cx="7871690" cy="3894153"/>
          </a:xfrm>
          <a:prstGeom prst="rect">
            <a:avLst/>
          </a:prstGeom>
        </p:spPr>
      </p:pic>
      <p:sp>
        <p:nvSpPr>
          <p:cNvPr id="2" name="Organigramme : Alternative 1">
            <a:extLst>
              <a:ext uri="{FF2B5EF4-FFF2-40B4-BE49-F238E27FC236}">
                <a16:creationId xmlns:a16="http://schemas.microsoft.com/office/drawing/2014/main" id="{530E6420-4BF3-0EC7-4042-402274397C4D}"/>
              </a:ext>
            </a:extLst>
          </p:cNvPr>
          <p:cNvSpPr/>
          <p:nvPr/>
        </p:nvSpPr>
        <p:spPr>
          <a:xfrm>
            <a:off x="-1828800" y="2399017"/>
            <a:ext cx="1577083" cy="1083924"/>
          </a:xfrm>
          <a:prstGeom prst="flowChartAlternateProcess">
            <a:avLst/>
          </a:prstGeom>
          <a:noFill/>
          <a:ln w="28575">
            <a:solidFill>
              <a:srgbClr val="FF33CC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TextBox 7">
            <a:extLst>
              <a:ext uri="{FF2B5EF4-FFF2-40B4-BE49-F238E27FC236}">
                <a16:creationId xmlns:a16="http://schemas.microsoft.com/office/drawing/2014/main" id="{430A6319-D886-C818-EE17-9F8DD3599A22}"/>
              </a:ext>
            </a:extLst>
          </p:cNvPr>
          <p:cNvSpPr txBox="1"/>
          <p:nvPr/>
        </p:nvSpPr>
        <p:spPr>
          <a:xfrm>
            <a:off x="-1669551" y="2817869"/>
            <a:ext cx="1335641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1000" dirty="0"/>
              <a:t>Références clés</a:t>
            </a:r>
            <a:endParaRPr lang="fr-FR" sz="1000" dirty="0">
              <a:cs typeface="Calibri"/>
            </a:endParaRP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5190F656-2823-F85A-8709-FFA9FE8A6C46}"/>
              </a:ext>
            </a:extLst>
          </p:cNvPr>
          <p:cNvSpPr txBox="1"/>
          <p:nvPr/>
        </p:nvSpPr>
        <p:spPr>
          <a:xfrm>
            <a:off x="2400301" y="6488659"/>
            <a:ext cx="67436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FR" b="1" dirty="0"/>
              <a:t>PROJETER A L’ECHELLE REGIONALE</a:t>
            </a:r>
            <a:endParaRPr lang="fr-BE" b="1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08F08FA2-F818-29C5-6CDD-4FDDB818FC95}"/>
              </a:ext>
            </a:extLst>
          </p:cNvPr>
          <p:cNvSpPr txBox="1"/>
          <p:nvPr/>
        </p:nvSpPr>
        <p:spPr>
          <a:xfrm>
            <a:off x="232388" y="830413"/>
            <a:ext cx="8644912" cy="6543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fr-FR" b="1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</a:rPr>
              <a:t>Un outil pour…</a:t>
            </a:r>
            <a:r>
              <a:rPr lang="fr-FR" b="1" dirty="0">
                <a:solidFill>
                  <a:schemeClr val="bg1"/>
                </a:solidFill>
                <a:highlight>
                  <a:srgbClr val="9966FF"/>
                </a:highlight>
                <a:latin typeface="Calibri" panose="020F0502020204030204" pitchFamily="34" charset="0"/>
              </a:rPr>
              <a:t>projeter</a:t>
            </a:r>
            <a:r>
              <a:rPr lang="fr-FR" b="1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</a:rPr>
              <a:t> : S’appuyer sur la diversité des paysages </a:t>
            </a:r>
          </a:p>
          <a:p>
            <a:pPr algn="l"/>
            <a:r>
              <a:rPr lang="fr-FR" b="1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</a:rPr>
              <a:t>pour constituer une Wallonie robuste/résistante/résiliente</a:t>
            </a:r>
          </a:p>
        </p:txBody>
      </p:sp>
      <p:sp>
        <p:nvSpPr>
          <p:cNvPr id="16" name="TextBox 7">
            <a:extLst>
              <a:ext uri="{FF2B5EF4-FFF2-40B4-BE49-F238E27FC236}">
                <a16:creationId xmlns:a16="http://schemas.microsoft.com/office/drawing/2014/main" id="{93BC4B90-E25F-63BA-0E9A-B3D3B895CBD0}"/>
              </a:ext>
            </a:extLst>
          </p:cNvPr>
          <p:cNvSpPr txBox="1"/>
          <p:nvPr/>
        </p:nvSpPr>
        <p:spPr>
          <a:xfrm>
            <a:off x="1" y="6611769"/>
            <a:ext cx="532715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1000" dirty="0"/>
              <a:t>Source: Simon Blanckaert selon Olivier </a:t>
            </a:r>
            <a:r>
              <a:rPr lang="fr-FR" sz="1000" dirty="0" err="1"/>
              <a:t>Hamant</a:t>
            </a:r>
            <a:r>
              <a:rPr lang="fr-FR" sz="1000" dirty="0"/>
              <a:t> (2023), Pablo </a:t>
            </a:r>
            <a:r>
              <a:rPr lang="fr-FR" sz="1000" dirty="0" err="1"/>
              <a:t>Servigne</a:t>
            </a:r>
            <a:r>
              <a:rPr lang="fr-FR" sz="1000" dirty="0"/>
              <a:t> (2017)</a:t>
            </a:r>
            <a:endParaRPr lang="fr-FR" sz="1000" dirty="0">
              <a:cs typeface="Calibri"/>
            </a:endParaRPr>
          </a:p>
        </p:txBody>
      </p:sp>
      <p:pic>
        <p:nvPicPr>
          <p:cNvPr id="17" name="Image 16">
            <a:extLst>
              <a:ext uri="{FF2B5EF4-FFF2-40B4-BE49-F238E27FC236}">
                <a16:creationId xmlns:a16="http://schemas.microsoft.com/office/drawing/2014/main" id="{3CA432D9-FE4D-389C-AA85-F44B402BD7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276" t="55072" r="1514" b="10327"/>
          <a:stretch/>
        </p:blipFill>
        <p:spPr>
          <a:xfrm>
            <a:off x="9033042" y="1617599"/>
            <a:ext cx="4714222" cy="3491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3174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D8FB1C-7A77-5A97-4857-D92545A515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Une image contenant carte&#10;&#10;Le contenu généré par l’IA peut être incorrect.">
            <a:extLst>
              <a:ext uri="{FF2B5EF4-FFF2-40B4-BE49-F238E27FC236}">
                <a16:creationId xmlns:a16="http://schemas.microsoft.com/office/drawing/2014/main" id="{8D5B7A3E-C41F-8A2E-D1C7-72A85EE1AD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6068"/>
            <a:ext cx="9144000" cy="6465864"/>
          </a:xfrm>
          <a:prstGeom prst="rect">
            <a:avLst/>
          </a:prstGeom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B3DED470-EB67-30B8-13E2-E9BBFEAC4EFA}"/>
              </a:ext>
            </a:extLst>
          </p:cNvPr>
          <p:cNvSpPr txBox="1"/>
          <p:nvPr/>
        </p:nvSpPr>
        <p:spPr>
          <a:xfrm>
            <a:off x="2569029" y="6488658"/>
            <a:ext cx="65749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BE" b="1" dirty="0"/>
              <a:t>POURSUITE RECHERCHE : PAYSAGES</a:t>
            </a:r>
          </a:p>
        </p:txBody>
      </p:sp>
      <p:sp>
        <p:nvSpPr>
          <p:cNvPr id="10" name="TextBox 7">
            <a:extLst>
              <a:ext uri="{FF2B5EF4-FFF2-40B4-BE49-F238E27FC236}">
                <a16:creationId xmlns:a16="http://schemas.microsoft.com/office/drawing/2014/main" id="{04E34C08-CD65-314A-7378-692B4FB71EA2}"/>
              </a:ext>
            </a:extLst>
          </p:cNvPr>
          <p:cNvSpPr txBox="1"/>
          <p:nvPr/>
        </p:nvSpPr>
        <p:spPr>
          <a:xfrm>
            <a:off x="0" y="6587412"/>
            <a:ext cx="34290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1000" dirty="0"/>
              <a:t>Crédit visuel : Arnaud DELVIT, SBP, </a:t>
            </a:r>
            <a:r>
              <a:rPr lang="fr-FR" sz="1000" dirty="0" err="1"/>
              <a:t>géoportail</a:t>
            </a:r>
            <a:r>
              <a:rPr lang="fr-FR" sz="1000" dirty="0"/>
              <a:t> </a:t>
            </a:r>
            <a:r>
              <a:rPr lang="fr-FR" sz="1000" dirty="0" err="1"/>
              <a:t>wallonie</a:t>
            </a:r>
            <a:endParaRPr lang="fr-FR" sz="1000" dirty="0">
              <a:cs typeface="Calibri"/>
            </a:endParaRPr>
          </a:p>
        </p:txBody>
      </p:sp>
      <p:sp>
        <p:nvSpPr>
          <p:cNvPr id="4" name="TextBox 7">
            <a:extLst>
              <a:ext uri="{FF2B5EF4-FFF2-40B4-BE49-F238E27FC236}">
                <a16:creationId xmlns:a16="http://schemas.microsoft.com/office/drawing/2014/main" id="{A082C42D-E6EE-C3F9-5848-96D1EE97F4BC}"/>
              </a:ext>
            </a:extLst>
          </p:cNvPr>
          <p:cNvSpPr txBox="1"/>
          <p:nvPr/>
        </p:nvSpPr>
        <p:spPr>
          <a:xfrm rot="19846930">
            <a:off x="2480459" y="5682397"/>
            <a:ext cx="948805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BE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krobat" panose="00000600000000000000" pitchFamily="50" charset="0"/>
              </a:rPr>
              <a:t>© SBP, 2025</a:t>
            </a:r>
            <a:endParaRPr lang="fr-FR" sz="1000" dirty="0">
              <a:solidFill>
                <a:schemeClr val="tx1">
                  <a:lumMod val="50000"/>
                  <a:lumOff val="50000"/>
                </a:schemeClr>
              </a:solidFill>
              <a:latin typeface="Akrobat" panose="00000600000000000000" pitchFamily="50" charset="0"/>
              <a:cs typeface="Calibri"/>
            </a:endParaRPr>
          </a:p>
        </p:txBody>
      </p:sp>
      <p:pic>
        <p:nvPicPr>
          <p:cNvPr id="6" name="Image 5" descr="Une image contenant carte, texte, diagramme&#10;&#10;Le contenu généré par l’IA peut être incorrect.">
            <a:extLst>
              <a:ext uri="{FF2B5EF4-FFF2-40B4-BE49-F238E27FC236}">
                <a16:creationId xmlns:a16="http://schemas.microsoft.com/office/drawing/2014/main" id="{75B54DE2-8C74-88E5-3E30-65B7B46DA7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472" y="4584468"/>
            <a:ext cx="1346561" cy="1904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0986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A8B2D7-508A-BB16-7263-4006D8EA5E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 descr="Une image contenant carte&#10;&#10;Le contenu généré par l’IA peut être incorrect.">
            <a:extLst>
              <a:ext uri="{FF2B5EF4-FFF2-40B4-BE49-F238E27FC236}">
                <a16:creationId xmlns:a16="http://schemas.microsoft.com/office/drawing/2014/main" id="{106D0457-8367-6DF6-E5B1-685804C253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6068"/>
            <a:ext cx="9144000" cy="6465864"/>
          </a:xfrm>
          <a:prstGeom prst="rect">
            <a:avLst/>
          </a:prstGeom>
        </p:spPr>
      </p:pic>
      <p:pic>
        <p:nvPicPr>
          <p:cNvPr id="9" name="Image 8" descr="Une image contenant texte, carte&#10;&#10;Le contenu généré par l’IA peut être incorrect.">
            <a:extLst>
              <a:ext uri="{FF2B5EF4-FFF2-40B4-BE49-F238E27FC236}">
                <a16:creationId xmlns:a16="http://schemas.microsoft.com/office/drawing/2014/main" id="{DFCE3236-1538-8135-FD7B-7E81B96E8D37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5" y="192264"/>
            <a:ext cx="9144000" cy="6465864"/>
          </a:xfrm>
          <a:prstGeom prst="rect">
            <a:avLst/>
          </a:prstGeom>
        </p:spPr>
      </p:pic>
      <p:sp>
        <p:nvSpPr>
          <p:cNvPr id="4" name="ZoneTexte 3">
            <a:extLst>
              <a:ext uri="{FF2B5EF4-FFF2-40B4-BE49-F238E27FC236}">
                <a16:creationId xmlns:a16="http://schemas.microsoft.com/office/drawing/2014/main" id="{0CF90A48-F380-71E1-7DBF-CD13171BA41C}"/>
              </a:ext>
            </a:extLst>
          </p:cNvPr>
          <p:cNvSpPr txBox="1"/>
          <p:nvPr/>
        </p:nvSpPr>
        <p:spPr>
          <a:xfrm>
            <a:off x="2569029" y="6488658"/>
            <a:ext cx="65749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BE" b="1" dirty="0"/>
              <a:t>LEVIER POUR UN PROJET DE TERRITOIRE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625C1789-3868-3878-2AC7-F0EF22405EF2}"/>
              </a:ext>
            </a:extLst>
          </p:cNvPr>
          <p:cNvSpPr txBox="1"/>
          <p:nvPr/>
        </p:nvSpPr>
        <p:spPr>
          <a:xfrm>
            <a:off x="0" y="6587412"/>
            <a:ext cx="34290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1000" dirty="0"/>
              <a:t>Crédit visuel : Arnaud DELVIT, SBP, </a:t>
            </a:r>
            <a:r>
              <a:rPr lang="fr-FR" sz="1000" dirty="0" err="1"/>
              <a:t>géoportail</a:t>
            </a:r>
            <a:r>
              <a:rPr lang="fr-FR" sz="1000" dirty="0"/>
              <a:t> </a:t>
            </a:r>
            <a:r>
              <a:rPr lang="fr-FR" sz="1000" dirty="0" err="1"/>
              <a:t>wallonie</a:t>
            </a:r>
            <a:endParaRPr lang="fr-FR" sz="1000" dirty="0">
              <a:cs typeface="Calibri"/>
            </a:endParaRPr>
          </a:p>
        </p:txBody>
      </p:sp>
      <p:sp>
        <p:nvSpPr>
          <p:cNvPr id="3" name="TextBox 7">
            <a:extLst>
              <a:ext uri="{FF2B5EF4-FFF2-40B4-BE49-F238E27FC236}">
                <a16:creationId xmlns:a16="http://schemas.microsoft.com/office/drawing/2014/main" id="{0AA13EF5-4479-5970-E2FD-3E958BFCB57B}"/>
              </a:ext>
            </a:extLst>
          </p:cNvPr>
          <p:cNvSpPr txBox="1"/>
          <p:nvPr/>
        </p:nvSpPr>
        <p:spPr>
          <a:xfrm rot="19846930">
            <a:off x="2480459" y="5682397"/>
            <a:ext cx="948805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BE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krobat" panose="00000600000000000000" pitchFamily="50" charset="0"/>
              </a:rPr>
              <a:t>© SBP, 2025</a:t>
            </a:r>
            <a:endParaRPr lang="fr-FR" sz="1000" dirty="0">
              <a:solidFill>
                <a:schemeClr val="tx1">
                  <a:lumMod val="50000"/>
                  <a:lumOff val="50000"/>
                </a:schemeClr>
              </a:solidFill>
              <a:latin typeface="Akrobat" panose="00000600000000000000" pitchFamily="50" charset="0"/>
              <a:cs typeface="Calibri"/>
            </a:endParaRPr>
          </a:p>
        </p:txBody>
      </p:sp>
      <p:sp>
        <p:nvSpPr>
          <p:cNvPr id="2" name="Ellipse 1">
            <a:extLst>
              <a:ext uri="{FF2B5EF4-FFF2-40B4-BE49-F238E27FC236}">
                <a16:creationId xmlns:a16="http://schemas.microsoft.com/office/drawing/2014/main" id="{447580F2-1251-924D-F912-714329DD15BD}"/>
              </a:ext>
            </a:extLst>
          </p:cNvPr>
          <p:cNvSpPr/>
          <p:nvPr/>
        </p:nvSpPr>
        <p:spPr>
          <a:xfrm>
            <a:off x="3695007" y="1662547"/>
            <a:ext cx="1429790" cy="53201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6" name="Ellipse 5">
            <a:extLst>
              <a:ext uri="{FF2B5EF4-FFF2-40B4-BE49-F238E27FC236}">
                <a16:creationId xmlns:a16="http://schemas.microsoft.com/office/drawing/2014/main" id="{4FC7AF14-041B-026A-4519-0F52E2505C42}"/>
              </a:ext>
            </a:extLst>
          </p:cNvPr>
          <p:cNvSpPr/>
          <p:nvPr/>
        </p:nvSpPr>
        <p:spPr>
          <a:xfrm>
            <a:off x="3815540" y="4131428"/>
            <a:ext cx="1091739" cy="53201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8" name="Ellipse 7">
            <a:extLst>
              <a:ext uri="{FF2B5EF4-FFF2-40B4-BE49-F238E27FC236}">
                <a16:creationId xmlns:a16="http://schemas.microsoft.com/office/drawing/2014/main" id="{AE7574FA-365C-4258-6067-FBC2570314A2}"/>
              </a:ext>
            </a:extLst>
          </p:cNvPr>
          <p:cNvSpPr/>
          <p:nvPr/>
        </p:nvSpPr>
        <p:spPr>
          <a:xfrm>
            <a:off x="6158344" y="1432562"/>
            <a:ext cx="1091739" cy="53201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504355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CB9CA4-F92E-2D30-5508-C34AABB65D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 descr="Une image contenant carte&#10;&#10;Le contenu généré par l’IA peut être incorrect.">
            <a:extLst>
              <a:ext uri="{FF2B5EF4-FFF2-40B4-BE49-F238E27FC236}">
                <a16:creationId xmlns:a16="http://schemas.microsoft.com/office/drawing/2014/main" id="{D0CB6CC3-38B5-E212-FBF7-0F9B1C4D62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6068"/>
            <a:ext cx="9144000" cy="6465864"/>
          </a:xfrm>
          <a:prstGeom prst="rect">
            <a:avLst/>
          </a:prstGeom>
        </p:spPr>
      </p:pic>
      <p:pic>
        <p:nvPicPr>
          <p:cNvPr id="3" name="Image 2" descr="Une image contenant carte, texte&#10;&#10;Le contenu généré par l’IA peut être incorrect.">
            <a:extLst>
              <a:ext uri="{FF2B5EF4-FFF2-40B4-BE49-F238E27FC236}">
                <a16:creationId xmlns:a16="http://schemas.microsoft.com/office/drawing/2014/main" id="{E8660B40-20A5-1F6C-6709-4628090E2C2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" y="204222"/>
            <a:ext cx="9144000" cy="6465864"/>
          </a:xfrm>
          <a:prstGeom prst="rect">
            <a:avLst/>
          </a:prstGeom>
        </p:spPr>
      </p:pic>
      <p:sp>
        <p:nvSpPr>
          <p:cNvPr id="4" name="ZoneTexte 3">
            <a:extLst>
              <a:ext uri="{FF2B5EF4-FFF2-40B4-BE49-F238E27FC236}">
                <a16:creationId xmlns:a16="http://schemas.microsoft.com/office/drawing/2014/main" id="{4099ED38-22BD-A330-F525-CACE19E82A4E}"/>
              </a:ext>
            </a:extLst>
          </p:cNvPr>
          <p:cNvSpPr txBox="1"/>
          <p:nvPr/>
        </p:nvSpPr>
        <p:spPr>
          <a:xfrm>
            <a:off x="2569029" y="6488658"/>
            <a:ext cx="65749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BE" b="1" dirty="0"/>
              <a:t>SE CONFRONTER AUX OUTILS EXISTANTS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D03FBAFA-9E20-1717-502F-CDC8B6DCA9CF}"/>
              </a:ext>
            </a:extLst>
          </p:cNvPr>
          <p:cNvSpPr txBox="1"/>
          <p:nvPr/>
        </p:nvSpPr>
        <p:spPr>
          <a:xfrm>
            <a:off x="0" y="6587412"/>
            <a:ext cx="34290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1000" dirty="0"/>
              <a:t>Crédit visuel : Arnaud DELVIT, SBP, </a:t>
            </a:r>
            <a:r>
              <a:rPr lang="fr-FR" sz="1000" dirty="0" err="1"/>
              <a:t>géoportail</a:t>
            </a:r>
            <a:r>
              <a:rPr lang="fr-FR" sz="1000" dirty="0"/>
              <a:t> </a:t>
            </a:r>
            <a:r>
              <a:rPr lang="fr-FR" sz="1000" dirty="0" err="1"/>
              <a:t>wallonie</a:t>
            </a:r>
            <a:endParaRPr lang="fr-FR" sz="1000" dirty="0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140FD1-96C6-DFDD-20E0-5804F2A222EB}"/>
              </a:ext>
            </a:extLst>
          </p:cNvPr>
          <p:cNvSpPr txBox="1"/>
          <p:nvPr/>
        </p:nvSpPr>
        <p:spPr>
          <a:xfrm rot="19846930">
            <a:off x="2480459" y="5682397"/>
            <a:ext cx="948805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BE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krobat" panose="00000600000000000000" pitchFamily="50" charset="0"/>
              </a:rPr>
              <a:t>© SBP, 2025</a:t>
            </a:r>
            <a:endParaRPr lang="fr-FR" sz="1000" dirty="0">
              <a:solidFill>
                <a:schemeClr val="tx1">
                  <a:lumMod val="50000"/>
                  <a:lumOff val="50000"/>
                </a:schemeClr>
              </a:solidFill>
              <a:latin typeface="Akrobat" panose="00000600000000000000" pitchFamily="50" charset="0"/>
              <a:cs typeface="Calibri"/>
            </a:endParaRPr>
          </a:p>
        </p:txBody>
      </p:sp>
      <p:sp>
        <p:nvSpPr>
          <p:cNvPr id="2" name="Ellipse 1">
            <a:extLst>
              <a:ext uri="{FF2B5EF4-FFF2-40B4-BE49-F238E27FC236}">
                <a16:creationId xmlns:a16="http://schemas.microsoft.com/office/drawing/2014/main" id="{A3A06503-3521-BFE3-401F-E9C1A6B3FC07}"/>
              </a:ext>
            </a:extLst>
          </p:cNvPr>
          <p:cNvSpPr/>
          <p:nvPr/>
        </p:nvSpPr>
        <p:spPr>
          <a:xfrm>
            <a:off x="2298866" y="924045"/>
            <a:ext cx="3433156" cy="119564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273989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714E1A-82C2-87EE-7BBA-1AE970EB52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 13" descr="Une image contenant plein air, plante, herbe, barrière&#10;&#10;Le contenu généré par l’IA peut être incorrect.">
            <a:extLst>
              <a:ext uri="{FF2B5EF4-FFF2-40B4-BE49-F238E27FC236}">
                <a16:creationId xmlns:a16="http://schemas.microsoft.com/office/drawing/2014/main" id="{D207D032-E3AC-2D3E-0F94-3746812F08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1" t="9109" b="13921"/>
          <a:stretch/>
        </p:blipFill>
        <p:spPr>
          <a:xfrm rot="16200000">
            <a:off x="4418650" y="1763330"/>
            <a:ext cx="6481426" cy="2969234"/>
          </a:xfrm>
          <a:prstGeom prst="rect">
            <a:avLst/>
          </a:prstGeom>
        </p:spPr>
      </p:pic>
      <p:pic>
        <p:nvPicPr>
          <p:cNvPr id="7" name="Image 6" descr="Une image contenant Conception urbaine, plein air, arbre, plante&#10;&#10;Le contenu généré par l’IA peut être incorrect.">
            <a:extLst>
              <a:ext uri="{FF2B5EF4-FFF2-40B4-BE49-F238E27FC236}">
                <a16:creationId xmlns:a16="http://schemas.microsoft.com/office/drawing/2014/main" id="{CD855BF4-9C8F-B783-D2E6-9162E6E23E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91" t="14798" b="4901"/>
          <a:stretch/>
        </p:blipFill>
        <p:spPr>
          <a:xfrm rot="16200000">
            <a:off x="1361427" y="1702371"/>
            <a:ext cx="6481422" cy="3091154"/>
          </a:xfrm>
          <a:prstGeom prst="rect">
            <a:avLst/>
          </a:prstGeom>
        </p:spPr>
      </p:pic>
      <p:pic>
        <p:nvPicPr>
          <p:cNvPr id="11" name="Image 10" descr="Une image contenant plein air, herbe, plante, végétation&#10;&#10;Le contenu généré par l’IA peut être incorrect.">
            <a:extLst>
              <a:ext uri="{FF2B5EF4-FFF2-40B4-BE49-F238E27FC236}">
                <a16:creationId xmlns:a16="http://schemas.microsoft.com/office/drawing/2014/main" id="{1DC918D6-A9B3-4E51-9D1E-46E7FDE6B47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38" r="5569" b="6391"/>
          <a:stretch/>
        </p:blipFill>
        <p:spPr>
          <a:xfrm rot="5400000">
            <a:off x="-1735547" y="1742780"/>
            <a:ext cx="6481423" cy="3010333"/>
          </a:xfrm>
          <a:prstGeom prst="rect">
            <a:avLst/>
          </a:prstGeom>
        </p:spPr>
      </p:pic>
      <p:sp>
        <p:nvSpPr>
          <p:cNvPr id="3" name="TextBox 7">
            <a:extLst>
              <a:ext uri="{FF2B5EF4-FFF2-40B4-BE49-F238E27FC236}">
                <a16:creationId xmlns:a16="http://schemas.microsoft.com/office/drawing/2014/main" id="{72D3840B-BB8C-11CB-51FC-3FCD756D43E6}"/>
              </a:ext>
            </a:extLst>
          </p:cNvPr>
          <p:cNvSpPr txBox="1"/>
          <p:nvPr/>
        </p:nvSpPr>
        <p:spPr>
          <a:xfrm>
            <a:off x="0" y="6611769"/>
            <a:ext cx="2606333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1000" dirty="0"/>
              <a:t>Crédit Photos: Simon Blanckaert</a:t>
            </a:r>
            <a:endParaRPr lang="fr-FR" sz="1000" dirty="0">
              <a:cs typeface="Calibri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D88C5898-F7F9-7E05-C5A8-D450658ADD03}"/>
              </a:ext>
            </a:extLst>
          </p:cNvPr>
          <p:cNvSpPr txBox="1"/>
          <p:nvPr/>
        </p:nvSpPr>
        <p:spPr>
          <a:xfrm>
            <a:off x="2481943" y="6488659"/>
            <a:ext cx="6662037" cy="3693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BE" b="1" dirty="0"/>
              <a:t>CONSTITUER LES POTENTIELS PAYSAGES ALIMENTAIRES DE DEMAIN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B4045560-0B07-B047-1E05-C08FC7D7C4F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41290"/>
            <a:ext cx="9239749" cy="6536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820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63300860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Thème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hème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ème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31786</TotalTime>
  <Words>1198</Words>
  <Application>Microsoft Office PowerPoint</Application>
  <PresentationFormat>Affichage à l'écran (4:3)</PresentationFormat>
  <Paragraphs>513</Paragraphs>
  <Slides>21</Slides>
  <Notes>19</Notes>
  <HiddenSlides>0</HiddenSlides>
  <MMClips>0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21</vt:i4>
      </vt:variant>
    </vt:vector>
  </HeadingPairs>
  <TitlesOfParts>
    <vt:vector size="26" baseType="lpstr">
      <vt:lpstr>Akrobat</vt:lpstr>
      <vt:lpstr>Arial</vt:lpstr>
      <vt:lpstr>Calibri</vt:lpstr>
      <vt:lpstr>Calibri Light</vt:lpstr>
      <vt:lpstr>Thème Office</vt:lpstr>
      <vt:lpstr>RIU APERAU – 11 Juin 2026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BOUSSU</dc:title>
  <dc:creator>Simon BLANCKAERT</dc:creator>
  <cp:lastModifiedBy>Simon BLANCKAERT</cp:lastModifiedBy>
  <cp:revision>21</cp:revision>
  <cp:lastPrinted>2025-03-21T09:57:51Z</cp:lastPrinted>
  <dcterms:created xsi:type="dcterms:W3CDTF">2020-12-16T08:51:25Z</dcterms:created>
  <dcterms:modified xsi:type="dcterms:W3CDTF">2026-06-10T11:03:28Z</dcterms:modified>
</cp:coreProperties>
</file>