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40288" cy="42840275"/>
  <p:notesSz cx="6797675" cy="9928225"/>
  <p:defaultTextStyle>
    <a:defPPr>
      <a:defRPr lang="fr-FR"/>
    </a:defPPr>
    <a:lvl1pPr marL="0" algn="l" defTabSz="3507821" rtl="0" eaLnBrk="1" latinLnBrk="0" hangingPunct="1">
      <a:defRPr sz="6905" kern="1200">
        <a:solidFill>
          <a:schemeClr val="tx1"/>
        </a:solidFill>
        <a:latin typeface="+mn-lt"/>
        <a:ea typeface="+mn-ea"/>
        <a:cs typeface="+mn-cs"/>
      </a:defRPr>
    </a:lvl1pPr>
    <a:lvl2pPr marL="1753911" algn="l" defTabSz="3507821" rtl="0" eaLnBrk="1" latinLnBrk="0" hangingPunct="1">
      <a:defRPr sz="6905" kern="1200">
        <a:solidFill>
          <a:schemeClr val="tx1"/>
        </a:solidFill>
        <a:latin typeface="+mn-lt"/>
        <a:ea typeface="+mn-ea"/>
        <a:cs typeface="+mn-cs"/>
      </a:defRPr>
    </a:lvl2pPr>
    <a:lvl3pPr marL="3507821" algn="l" defTabSz="3507821" rtl="0" eaLnBrk="1" latinLnBrk="0" hangingPunct="1">
      <a:defRPr sz="6905" kern="1200">
        <a:solidFill>
          <a:schemeClr val="tx1"/>
        </a:solidFill>
        <a:latin typeface="+mn-lt"/>
        <a:ea typeface="+mn-ea"/>
        <a:cs typeface="+mn-cs"/>
      </a:defRPr>
    </a:lvl3pPr>
    <a:lvl4pPr marL="5261732" algn="l" defTabSz="3507821" rtl="0" eaLnBrk="1" latinLnBrk="0" hangingPunct="1">
      <a:defRPr sz="6905" kern="1200">
        <a:solidFill>
          <a:schemeClr val="tx1"/>
        </a:solidFill>
        <a:latin typeface="+mn-lt"/>
        <a:ea typeface="+mn-ea"/>
        <a:cs typeface="+mn-cs"/>
      </a:defRPr>
    </a:lvl4pPr>
    <a:lvl5pPr marL="7015643" algn="l" defTabSz="3507821" rtl="0" eaLnBrk="1" latinLnBrk="0" hangingPunct="1">
      <a:defRPr sz="6905" kern="1200">
        <a:solidFill>
          <a:schemeClr val="tx1"/>
        </a:solidFill>
        <a:latin typeface="+mn-lt"/>
        <a:ea typeface="+mn-ea"/>
        <a:cs typeface="+mn-cs"/>
      </a:defRPr>
    </a:lvl5pPr>
    <a:lvl6pPr marL="8769553" algn="l" defTabSz="3507821" rtl="0" eaLnBrk="1" latinLnBrk="0" hangingPunct="1">
      <a:defRPr sz="6905" kern="1200">
        <a:solidFill>
          <a:schemeClr val="tx1"/>
        </a:solidFill>
        <a:latin typeface="+mn-lt"/>
        <a:ea typeface="+mn-ea"/>
        <a:cs typeface="+mn-cs"/>
      </a:defRPr>
    </a:lvl6pPr>
    <a:lvl7pPr marL="10523464" algn="l" defTabSz="3507821" rtl="0" eaLnBrk="1" latinLnBrk="0" hangingPunct="1">
      <a:defRPr sz="6905" kern="1200">
        <a:solidFill>
          <a:schemeClr val="tx1"/>
        </a:solidFill>
        <a:latin typeface="+mn-lt"/>
        <a:ea typeface="+mn-ea"/>
        <a:cs typeface="+mn-cs"/>
      </a:defRPr>
    </a:lvl7pPr>
    <a:lvl8pPr marL="12277374" algn="l" defTabSz="3507821" rtl="0" eaLnBrk="1" latinLnBrk="0" hangingPunct="1">
      <a:defRPr sz="6905" kern="1200">
        <a:solidFill>
          <a:schemeClr val="tx1"/>
        </a:solidFill>
        <a:latin typeface="+mn-lt"/>
        <a:ea typeface="+mn-ea"/>
        <a:cs typeface="+mn-cs"/>
      </a:defRPr>
    </a:lvl8pPr>
    <a:lvl9pPr marL="14031285" algn="l" defTabSz="3507821"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pos="679" userDrawn="1">
          <p15:clr>
            <a:srgbClr val="A4A3A4"/>
          </p15:clr>
        </p15:guide>
        <p15:guide id="2" pos="18370" userDrawn="1">
          <p15:clr>
            <a:srgbClr val="A4A3A4"/>
          </p15:clr>
        </p15:guide>
        <p15:guide id="3" pos="9502" userDrawn="1">
          <p15:clr>
            <a:srgbClr val="A4A3A4"/>
          </p15:clr>
        </p15:guide>
        <p15:guide id="4" orient="horz" pos="264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Lefebvre" initials="LL" lastIdx="12" clrIdx="0">
    <p:extLst>
      <p:ext uri="{19B8F6BF-5375-455C-9EA6-DF929625EA0E}">
        <p15:presenceInfo xmlns:p15="http://schemas.microsoft.com/office/powerpoint/2012/main" userId="S-1-5-21-576591162-800522357-2239619851-1120" providerId="AD"/>
      </p:ext>
    </p:extLst>
  </p:cmAuthor>
  <p:cmAuthor id="2" name="Isabelle SIMOES LOUREIRO" initials="ISL" lastIdx="7" clrIdx="1">
    <p:extLst>
      <p:ext uri="{19B8F6BF-5375-455C-9EA6-DF929625EA0E}">
        <p15:presenceInfo xmlns:p15="http://schemas.microsoft.com/office/powerpoint/2012/main" userId="Isabelle SIMOES LOUREIRO" providerId="None"/>
      </p:ext>
    </p:extLst>
  </p:cmAuthor>
  <p:cmAuthor id="3" name="Isabelle SIMOES LOUREIRO" initials="ISL [2]" lastIdx="1" clrIdx="2">
    <p:extLst>
      <p:ext uri="{19B8F6BF-5375-455C-9EA6-DF929625EA0E}">
        <p15:presenceInfo xmlns:p15="http://schemas.microsoft.com/office/powerpoint/2012/main" userId="S::503525@umons.ac.be::c909da80-9ea5-4616-816d-2a3db35bcd97" providerId="AD"/>
      </p:ext>
    </p:extLst>
  </p:cmAuthor>
  <p:cmAuthor id="4" name="Kendra ..." initials="K." lastIdx="4" clrIdx="3">
    <p:extLst>
      <p:ext uri="{19B8F6BF-5375-455C-9EA6-DF929625EA0E}">
        <p15:presenceInfo xmlns:p15="http://schemas.microsoft.com/office/powerpoint/2012/main" userId="16a7dcc3374a4ea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9797"/>
    <a:srgbClr val="00AB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631" autoAdjust="0"/>
    <p:restoredTop sz="94660"/>
  </p:normalViewPr>
  <p:slideViewPr>
    <p:cSldViewPr snapToGrid="0" showGuides="1">
      <p:cViewPr>
        <p:scale>
          <a:sx n="25" d="100"/>
          <a:sy n="25" d="100"/>
        </p:scale>
        <p:origin x="1872" y="-2285"/>
      </p:cViewPr>
      <p:guideLst>
        <p:guide pos="679"/>
        <p:guide pos="18370"/>
        <p:guide pos="9502"/>
        <p:guide orient="horz" pos="264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sabelle SIMOES LOUREIRO" userId="c909da80-9ea5-4616-816d-2a3db35bcd97" providerId="ADAL" clId="{6C28BF0F-5E33-4DE5-B145-1530F066E9A4}"/>
    <pc:docChg chg="modSld">
      <pc:chgData name="Isabelle SIMOES LOUREIRO" userId="c909da80-9ea5-4616-816d-2a3db35bcd97" providerId="ADAL" clId="{6C28BF0F-5E33-4DE5-B145-1530F066E9A4}" dt="2019-04-29T13:42:53.868" v="6" actId="20577"/>
      <pc:docMkLst>
        <pc:docMk/>
      </pc:docMkLst>
      <pc:sldChg chg="modSp">
        <pc:chgData name="Isabelle SIMOES LOUREIRO" userId="c909da80-9ea5-4616-816d-2a3db35bcd97" providerId="ADAL" clId="{6C28BF0F-5E33-4DE5-B145-1530F066E9A4}" dt="2019-04-29T13:42:53.868" v="6" actId="20577"/>
        <pc:sldMkLst>
          <pc:docMk/>
          <pc:sldMk cId="3102005162" sldId="256"/>
        </pc:sldMkLst>
        <pc:spChg chg="mod">
          <ac:chgData name="Isabelle SIMOES LOUREIRO" userId="c909da80-9ea5-4616-816d-2a3db35bcd97" providerId="ADAL" clId="{6C28BF0F-5E33-4DE5-B145-1530F066E9A4}" dt="2019-04-29T13:42:45.966" v="3" actId="114"/>
          <ac:spMkLst>
            <pc:docMk/>
            <pc:sldMk cId="3102005162" sldId="256"/>
            <ac:spMk id="18" creationId="{00000000-0000-0000-0000-000000000000}"/>
          </ac:spMkLst>
        </pc:spChg>
        <pc:spChg chg="mod">
          <ac:chgData name="Isabelle SIMOES LOUREIRO" userId="c909da80-9ea5-4616-816d-2a3db35bcd97" providerId="ADAL" clId="{6C28BF0F-5E33-4DE5-B145-1530F066E9A4}" dt="2019-04-29T13:42:39.509" v="2" actId="20577"/>
          <ac:spMkLst>
            <pc:docMk/>
            <pc:sldMk cId="3102005162" sldId="256"/>
            <ac:spMk id="40" creationId="{00000000-0000-0000-0000-000000000000}"/>
          </ac:spMkLst>
        </pc:spChg>
        <pc:spChg chg="mod">
          <ac:chgData name="Isabelle SIMOES LOUREIRO" userId="c909da80-9ea5-4616-816d-2a3db35bcd97" providerId="ADAL" clId="{6C28BF0F-5E33-4DE5-B145-1530F066E9A4}" dt="2019-04-29T13:42:53.868" v="6" actId="20577"/>
          <ac:spMkLst>
            <pc:docMk/>
            <pc:sldMk cId="3102005162" sldId="256"/>
            <ac:spMk id="14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64DD3F-E9AF-41AD-B5C5-AFCEF74FA7A9}" type="doc">
      <dgm:prSet loTypeId="urn:microsoft.com/office/officeart/2009/3/layout/HorizontalOrganizationChart" loCatId="hierarchy" qsTypeId="urn:microsoft.com/office/officeart/2005/8/quickstyle/simple3" qsCatId="simple" csTypeId="urn:microsoft.com/office/officeart/2005/8/colors/accent0_1" csCatId="mainScheme" phldr="1"/>
      <dgm:spPr/>
      <dgm:t>
        <a:bodyPr/>
        <a:lstStyle/>
        <a:p>
          <a:endParaRPr lang="fr-FR"/>
        </a:p>
      </dgm:t>
    </dgm:pt>
    <dgm:pt modelId="{567E25C8-C7D8-4164-848B-0EF7C49FBF6C}">
      <dgm:prSet phldrT="[Texte]" custT="1"/>
      <dgm:spPr>
        <a:ln>
          <a:solidFill>
            <a:schemeClr val="tx1"/>
          </a:solidFill>
        </a:ln>
      </dgm:spPr>
      <dgm:t>
        <a:bodyPr/>
        <a:lstStyle/>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 participants</a:t>
          </a:r>
        </a:p>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(N=16)</a:t>
          </a:r>
        </a:p>
      </dgm:t>
    </dgm:pt>
    <dgm:pt modelId="{BA8EE565-12E3-4B64-A678-3CD78DBDED34}" type="parTrans" cxnId="{1F16D39B-4BAC-4D09-89D3-649230128BCF}">
      <dgm:prSet/>
      <dgm:spPr/>
      <dgm:t>
        <a:bodyPr/>
        <a:lstStyle/>
        <a:p>
          <a:endParaRPr lang="fr-FR" sz="1600">
            <a:latin typeface="+mn-lt"/>
          </a:endParaRPr>
        </a:p>
      </dgm:t>
    </dgm:pt>
    <dgm:pt modelId="{8D7B353C-D2FE-4BDC-974F-C6586F793C7A}" type="sibTrans" cxnId="{1F16D39B-4BAC-4D09-89D3-649230128BCF}">
      <dgm:prSet/>
      <dgm:spPr/>
      <dgm:t>
        <a:bodyPr/>
        <a:lstStyle/>
        <a:p>
          <a:endParaRPr lang="fr-FR" sz="1600">
            <a:latin typeface="+mn-lt"/>
          </a:endParaRPr>
        </a:p>
      </dgm:t>
    </dgm:pt>
    <dgm:pt modelId="{BEDF26FC-0673-4D47-A799-D0FF19E20CBC}">
      <dgm:prSet phldrT="[Texte]" custT="1"/>
      <dgm:spPr>
        <a:ln>
          <a:solidFill>
            <a:schemeClr val="tx1"/>
          </a:solidFill>
        </a:ln>
      </dgm:spPr>
      <dgm:t>
        <a:bodyPr/>
        <a:lstStyle/>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Control group</a:t>
          </a:r>
        </a:p>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(N=20)</a:t>
          </a:r>
        </a:p>
      </dgm:t>
    </dgm:pt>
    <dgm:pt modelId="{F9204057-A88A-4DFD-B165-A159B699B90E}" type="parTrans" cxnId="{EC2A26C6-5335-465D-B223-4004F97B0F91}">
      <dgm:prSet/>
      <dgm:spPr/>
      <dgm:t>
        <a:bodyPr/>
        <a:lstStyle/>
        <a:p>
          <a:endParaRPr lang="fr-FR" sz="1600">
            <a:latin typeface="+mn-lt"/>
          </a:endParaRPr>
        </a:p>
      </dgm:t>
    </dgm:pt>
    <dgm:pt modelId="{26CB76AA-072D-4AEE-BC49-F9F765BD6FCC}" type="sibTrans" cxnId="{EC2A26C6-5335-465D-B223-4004F97B0F91}">
      <dgm:prSet/>
      <dgm:spPr/>
      <dgm:t>
        <a:bodyPr/>
        <a:lstStyle/>
        <a:p>
          <a:endParaRPr lang="fr-FR" sz="1600">
            <a:latin typeface="+mn-lt"/>
          </a:endParaRPr>
        </a:p>
      </dgm:t>
    </dgm:pt>
    <dgm:pt modelId="{844C7B9A-DB68-4939-BCC1-2BE9022C1212}">
      <dgm:prSet custT="1"/>
      <dgm:spPr>
        <a:ln>
          <a:solidFill>
            <a:schemeClr val="tx1"/>
          </a:solidFill>
        </a:ln>
      </dgm:spPr>
      <dgm:t>
        <a:bodyPr/>
        <a:lstStyle/>
        <a:p>
          <a:r>
            <a:rPr lang="fr-FR" sz="3200" kern="1200" dirty="0" err="1">
              <a:ln w="0"/>
              <a:effectLst>
                <a:outerShdw blurRad="38100" dist="19050" dir="2700000" algn="tl" rotWithShape="0">
                  <a:schemeClr val="dk1">
                    <a:alpha val="40000"/>
                  </a:schemeClr>
                </a:outerShdw>
              </a:effectLst>
              <a:latin typeface="+mj-lt"/>
              <a:ea typeface="+mn-ea"/>
              <a:cs typeface="Times New Roman" panose="02020603050405020304" pitchFamily="18" charset="0"/>
            </a:rPr>
            <a:t>Depressed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AD</a:t>
          </a:r>
        </a:p>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t>
          </a:r>
          <a:r>
            <a:rPr lang="fr-FR" sz="3200" i="1"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 (N=8)</a:t>
          </a:r>
        </a:p>
      </dgm:t>
    </dgm:pt>
    <dgm:pt modelId="{7875A3E8-C655-429B-9969-2FAF50731DB6}" type="parTrans" cxnId="{D25FAFF6-D651-4CF2-A8DC-B787D965EEF1}">
      <dgm:prSet/>
      <dgm:spPr/>
      <dgm:t>
        <a:bodyPr/>
        <a:lstStyle/>
        <a:p>
          <a:endParaRPr lang="fr-FR" sz="1600">
            <a:latin typeface="+mn-lt"/>
          </a:endParaRPr>
        </a:p>
      </dgm:t>
    </dgm:pt>
    <dgm:pt modelId="{801EE8C9-8D44-4178-92F1-FE98B4FBA47C}" type="sibTrans" cxnId="{D25FAFF6-D651-4CF2-A8DC-B787D965EEF1}">
      <dgm:prSet/>
      <dgm:spPr/>
      <dgm:t>
        <a:bodyPr/>
        <a:lstStyle/>
        <a:p>
          <a:endParaRPr lang="fr-FR" sz="1600">
            <a:latin typeface="+mn-lt"/>
          </a:endParaRPr>
        </a:p>
      </dgm:t>
    </dgm:pt>
    <dgm:pt modelId="{74D4762C-335F-4F6F-B5D0-FB51EBD81594}">
      <dgm:prSet custT="1"/>
      <dgm:spPr>
        <a:ln>
          <a:solidFill>
            <a:schemeClr val="tx1"/>
          </a:solidFill>
        </a:ln>
      </dgm:spPr>
      <dgm:t>
        <a:bodyPr/>
        <a:lstStyle/>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Non-</a:t>
          </a:r>
          <a:r>
            <a:rPr lang="fr-FR" sz="3200" kern="1200" dirty="0" err="1">
              <a:ln w="0"/>
              <a:effectLst>
                <a:outerShdw blurRad="38100" dist="19050" dir="2700000" algn="tl" rotWithShape="0">
                  <a:schemeClr val="dk1">
                    <a:alpha val="40000"/>
                  </a:schemeClr>
                </a:outerShdw>
              </a:effectLst>
              <a:latin typeface="+mj-lt"/>
              <a:ea typeface="+mn-ea"/>
              <a:cs typeface="Times New Roman" panose="02020603050405020304" pitchFamily="18" charset="0"/>
            </a:rPr>
            <a:t>Depressed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AD</a:t>
          </a:r>
        </a:p>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t>
          </a:r>
          <a:r>
            <a:rPr lang="fr-FR" sz="3200" i="1"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ND-</a:t>
          </a:r>
          <a:r>
            <a:rPr lang="fr-FR" sz="3200" i="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(N=8)</a:t>
          </a:r>
        </a:p>
      </dgm:t>
    </dgm:pt>
    <dgm:pt modelId="{0656E632-BD88-4F0B-8B1B-88369D83478A}" type="parTrans" cxnId="{837D0D31-F5E9-4DBB-93DA-3BEF51B32FEA}">
      <dgm:prSet/>
      <dgm:spPr/>
      <dgm:t>
        <a:bodyPr/>
        <a:lstStyle/>
        <a:p>
          <a:endParaRPr lang="fr-FR" sz="1600">
            <a:latin typeface="+mn-lt"/>
          </a:endParaRPr>
        </a:p>
      </dgm:t>
    </dgm:pt>
    <dgm:pt modelId="{DDA5FE7F-3473-4F19-89D2-4894C6C00C77}" type="sibTrans" cxnId="{837D0D31-F5E9-4DBB-93DA-3BEF51B32FEA}">
      <dgm:prSet/>
      <dgm:spPr/>
      <dgm:t>
        <a:bodyPr/>
        <a:lstStyle/>
        <a:p>
          <a:endParaRPr lang="fr-FR" sz="1600">
            <a:latin typeface="+mn-lt"/>
          </a:endParaRPr>
        </a:p>
      </dgm:t>
    </dgm:pt>
    <dgm:pt modelId="{DDB2CA49-CA67-4D8F-8369-CA278820354E}">
      <dgm:prSet phldrT="[Texte]" custT="1"/>
      <dgm:spPr>
        <a:ln>
          <a:solidFill>
            <a:schemeClr val="tx1"/>
          </a:solidFill>
        </a:ln>
      </dgm:spPr>
      <dgm:t>
        <a:bodyPr/>
        <a:lstStyle/>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Population </a:t>
          </a:r>
        </a:p>
        <a:p>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(N=36)</a:t>
          </a:r>
        </a:p>
      </dgm:t>
    </dgm:pt>
    <dgm:pt modelId="{95E2360F-5666-47FF-A277-8FD9F3D98C4A}" type="sibTrans" cxnId="{E9FC34A0-DA55-446D-9F2F-68D6526CEAFE}">
      <dgm:prSet/>
      <dgm:spPr/>
      <dgm:t>
        <a:bodyPr/>
        <a:lstStyle/>
        <a:p>
          <a:endParaRPr lang="fr-FR" sz="1600">
            <a:latin typeface="+mn-lt"/>
          </a:endParaRPr>
        </a:p>
      </dgm:t>
    </dgm:pt>
    <dgm:pt modelId="{72B7C3E6-3138-4255-81EB-23FF6CE64229}" type="parTrans" cxnId="{E9FC34A0-DA55-446D-9F2F-68D6526CEAFE}">
      <dgm:prSet/>
      <dgm:spPr/>
      <dgm:t>
        <a:bodyPr/>
        <a:lstStyle/>
        <a:p>
          <a:endParaRPr lang="fr-FR" sz="1600">
            <a:latin typeface="+mn-lt"/>
          </a:endParaRPr>
        </a:p>
      </dgm:t>
    </dgm:pt>
    <dgm:pt modelId="{9DC3C470-3354-4235-AC2D-BF4122D3BA77}" type="pres">
      <dgm:prSet presAssocID="{5B64DD3F-E9AF-41AD-B5C5-AFCEF74FA7A9}" presName="hierChild1" presStyleCnt="0">
        <dgm:presLayoutVars>
          <dgm:orgChart val="1"/>
          <dgm:chPref val="1"/>
          <dgm:dir/>
          <dgm:animOne val="branch"/>
          <dgm:animLvl val="lvl"/>
          <dgm:resizeHandles/>
        </dgm:presLayoutVars>
      </dgm:prSet>
      <dgm:spPr/>
    </dgm:pt>
    <dgm:pt modelId="{88B54C15-138A-4F44-ABD0-D026C7FCD6E2}" type="pres">
      <dgm:prSet presAssocID="{DDB2CA49-CA67-4D8F-8369-CA278820354E}" presName="hierRoot1" presStyleCnt="0">
        <dgm:presLayoutVars>
          <dgm:hierBranch val="init"/>
        </dgm:presLayoutVars>
      </dgm:prSet>
      <dgm:spPr/>
    </dgm:pt>
    <dgm:pt modelId="{BF3855CB-9918-4AFE-9208-5300B37C4A2C}" type="pres">
      <dgm:prSet presAssocID="{DDB2CA49-CA67-4D8F-8369-CA278820354E}" presName="rootComposite1" presStyleCnt="0"/>
      <dgm:spPr/>
    </dgm:pt>
    <dgm:pt modelId="{DF5C24BB-B752-47AD-B65F-8CEB349BB468}" type="pres">
      <dgm:prSet presAssocID="{DDB2CA49-CA67-4D8F-8369-CA278820354E}" presName="rootText1" presStyleLbl="node0" presStyleIdx="0" presStyleCnt="1">
        <dgm:presLayoutVars>
          <dgm:chPref val="3"/>
        </dgm:presLayoutVars>
      </dgm:prSet>
      <dgm:spPr/>
    </dgm:pt>
    <dgm:pt modelId="{3D5872B3-5FFB-44A3-B108-05E1916818D3}" type="pres">
      <dgm:prSet presAssocID="{DDB2CA49-CA67-4D8F-8369-CA278820354E}" presName="rootConnector1" presStyleLbl="node1" presStyleIdx="0" presStyleCnt="0"/>
      <dgm:spPr/>
    </dgm:pt>
    <dgm:pt modelId="{FF6DE635-6D41-4663-A28C-0F3D1E14312D}" type="pres">
      <dgm:prSet presAssocID="{DDB2CA49-CA67-4D8F-8369-CA278820354E}" presName="hierChild2" presStyleCnt="0"/>
      <dgm:spPr/>
    </dgm:pt>
    <dgm:pt modelId="{54DF6828-7FDE-4B0A-B059-DABDECE2013F}" type="pres">
      <dgm:prSet presAssocID="{BA8EE565-12E3-4B64-A678-3CD78DBDED34}" presName="Name64" presStyleLbl="parChTrans1D2" presStyleIdx="0" presStyleCnt="2"/>
      <dgm:spPr/>
    </dgm:pt>
    <dgm:pt modelId="{2B11D976-B03D-4179-A2A6-598BB946094D}" type="pres">
      <dgm:prSet presAssocID="{567E25C8-C7D8-4164-848B-0EF7C49FBF6C}" presName="hierRoot2" presStyleCnt="0">
        <dgm:presLayoutVars>
          <dgm:hierBranch val="init"/>
        </dgm:presLayoutVars>
      </dgm:prSet>
      <dgm:spPr/>
    </dgm:pt>
    <dgm:pt modelId="{03A1B229-5E8C-444F-B97E-11942EFBF0F9}" type="pres">
      <dgm:prSet presAssocID="{567E25C8-C7D8-4164-848B-0EF7C49FBF6C}" presName="rootComposite" presStyleCnt="0"/>
      <dgm:spPr/>
    </dgm:pt>
    <dgm:pt modelId="{F8945EF0-122B-4161-B735-1DFE6CCDAAF0}" type="pres">
      <dgm:prSet presAssocID="{567E25C8-C7D8-4164-848B-0EF7C49FBF6C}" presName="rootText" presStyleLbl="node2" presStyleIdx="0" presStyleCnt="2">
        <dgm:presLayoutVars>
          <dgm:chPref val="3"/>
        </dgm:presLayoutVars>
      </dgm:prSet>
      <dgm:spPr/>
    </dgm:pt>
    <dgm:pt modelId="{AB8F871D-7EA1-48C5-93A5-2988432E6700}" type="pres">
      <dgm:prSet presAssocID="{567E25C8-C7D8-4164-848B-0EF7C49FBF6C}" presName="rootConnector" presStyleLbl="node2" presStyleIdx="0" presStyleCnt="2"/>
      <dgm:spPr/>
    </dgm:pt>
    <dgm:pt modelId="{B1A2FD8F-9CF1-4DCA-A8B2-B865F86A36EB}" type="pres">
      <dgm:prSet presAssocID="{567E25C8-C7D8-4164-848B-0EF7C49FBF6C}" presName="hierChild4" presStyleCnt="0"/>
      <dgm:spPr/>
    </dgm:pt>
    <dgm:pt modelId="{5D0FA8A0-6C29-4465-A32C-F801E228A1B1}" type="pres">
      <dgm:prSet presAssocID="{7875A3E8-C655-429B-9969-2FAF50731DB6}" presName="Name64" presStyleLbl="parChTrans1D3" presStyleIdx="0" presStyleCnt="2"/>
      <dgm:spPr/>
    </dgm:pt>
    <dgm:pt modelId="{816762F9-B442-490B-AC3E-0A6C6C238A87}" type="pres">
      <dgm:prSet presAssocID="{844C7B9A-DB68-4939-BCC1-2BE9022C1212}" presName="hierRoot2" presStyleCnt="0">
        <dgm:presLayoutVars>
          <dgm:hierBranch val="init"/>
        </dgm:presLayoutVars>
      </dgm:prSet>
      <dgm:spPr/>
    </dgm:pt>
    <dgm:pt modelId="{88B0AA0B-EDB2-4603-8FF2-9A230AEBC1AB}" type="pres">
      <dgm:prSet presAssocID="{844C7B9A-DB68-4939-BCC1-2BE9022C1212}" presName="rootComposite" presStyleCnt="0"/>
      <dgm:spPr/>
    </dgm:pt>
    <dgm:pt modelId="{76CF835A-7EA0-47B2-A054-90AB0DB20873}" type="pres">
      <dgm:prSet presAssocID="{844C7B9A-DB68-4939-BCC1-2BE9022C1212}" presName="rootText" presStyleLbl="node3" presStyleIdx="0" presStyleCnt="2" custLinFactNeighborX="949" custLinFactNeighborY="26599">
        <dgm:presLayoutVars>
          <dgm:chPref val="3"/>
        </dgm:presLayoutVars>
      </dgm:prSet>
      <dgm:spPr/>
    </dgm:pt>
    <dgm:pt modelId="{1FB971D6-FCA8-441D-BEB0-3CDE00891AA9}" type="pres">
      <dgm:prSet presAssocID="{844C7B9A-DB68-4939-BCC1-2BE9022C1212}" presName="rootConnector" presStyleLbl="node3" presStyleIdx="0" presStyleCnt="2"/>
      <dgm:spPr/>
    </dgm:pt>
    <dgm:pt modelId="{6F204691-0823-4289-A9FC-EB4D3053C16D}" type="pres">
      <dgm:prSet presAssocID="{844C7B9A-DB68-4939-BCC1-2BE9022C1212}" presName="hierChild4" presStyleCnt="0"/>
      <dgm:spPr/>
    </dgm:pt>
    <dgm:pt modelId="{C4937B3F-49C0-45BF-8BF2-4524AAD7C6F3}" type="pres">
      <dgm:prSet presAssocID="{844C7B9A-DB68-4939-BCC1-2BE9022C1212}" presName="hierChild5" presStyleCnt="0"/>
      <dgm:spPr/>
    </dgm:pt>
    <dgm:pt modelId="{FD3CCCCE-2977-4EDC-B6E6-534B1EDF2EB0}" type="pres">
      <dgm:prSet presAssocID="{0656E632-BD88-4F0B-8B1B-88369D83478A}" presName="Name64" presStyleLbl="parChTrans1D3" presStyleIdx="1" presStyleCnt="2"/>
      <dgm:spPr/>
    </dgm:pt>
    <dgm:pt modelId="{10835168-1426-4F08-9571-0C3406A8472A}" type="pres">
      <dgm:prSet presAssocID="{74D4762C-335F-4F6F-B5D0-FB51EBD81594}" presName="hierRoot2" presStyleCnt="0">
        <dgm:presLayoutVars>
          <dgm:hierBranch val="init"/>
        </dgm:presLayoutVars>
      </dgm:prSet>
      <dgm:spPr/>
    </dgm:pt>
    <dgm:pt modelId="{1CAAFB29-10CB-4218-A51C-0CA3BD7203CB}" type="pres">
      <dgm:prSet presAssocID="{74D4762C-335F-4F6F-B5D0-FB51EBD81594}" presName="rootComposite" presStyleCnt="0"/>
      <dgm:spPr/>
    </dgm:pt>
    <dgm:pt modelId="{52E22219-B3BB-41C8-8111-4284A493E13E}" type="pres">
      <dgm:prSet presAssocID="{74D4762C-335F-4F6F-B5D0-FB51EBD81594}" presName="rootText" presStyleLbl="node3" presStyleIdx="1" presStyleCnt="2" custLinFactNeighborX="949" custLinFactNeighborY="5883">
        <dgm:presLayoutVars>
          <dgm:chPref val="3"/>
        </dgm:presLayoutVars>
      </dgm:prSet>
      <dgm:spPr/>
    </dgm:pt>
    <dgm:pt modelId="{2B95646A-FEB0-44F7-ACA1-9A42F9BFDEFB}" type="pres">
      <dgm:prSet presAssocID="{74D4762C-335F-4F6F-B5D0-FB51EBD81594}" presName="rootConnector" presStyleLbl="node3" presStyleIdx="1" presStyleCnt="2"/>
      <dgm:spPr/>
    </dgm:pt>
    <dgm:pt modelId="{4F74D413-E29C-4C86-822C-0545DC460FD9}" type="pres">
      <dgm:prSet presAssocID="{74D4762C-335F-4F6F-B5D0-FB51EBD81594}" presName="hierChild4" presStyleCnt="0"/>
      <dgm:spPr/>
    </dgm:pt>
    <dgm:pt modelId="{951D718F-07F5-45B6-BE51-C05070DF4AB6}" type="pres">
      <dgm:prSet presAssocID="{74D4762C-335F-4F6F-B5D0-FB51EBD81594}" presName="hierChild5" presStyleCnt="0"/>
      <dgm:spPr/>
    </dgm:pt>
    <dgm:pt modelId="{1A0676BE-DC25-4E20-9A99-CEB4B822449D}" type="pres">
      <dgm:prSet presAssocID="{567E25C8-C7D8-4164-848B-0EF7C49FBF6C}" presName="hierChild5" presStyleCnt="0"/>
      <dgm:spPr/>
    </dgm:pt>
    <dgm:pt modelId="{1BBF2DEB-E5D6-454F-A1B9-EAEB2D278AD2}" type="pres">
      <dgm:prSet presAssocID="{F9204057-A88A-4DFD-B165-A159B699B90E}" presName="Name64" presStyleLbl="parChTrans1D2" presStyleIdx="1" presStyleCnt="2"/>
      <dgm:spPr/>
    </dgm:pt>
    <dgm:pt modelId="{FC4EF251-0B03-40E8-9788-0326DEE41E6E}" type="pres">
      <dgm:prSet presAssocID="{BEDF26FC-0673-4D47-A799-D0FF19E20CBC}" presName="hierRoot2" presStyleCnt="0">
        <dgm:presLayoutVars>
          <dgm:hierBranch val="init"/>
        </dgm:presLayoutVars>
      </dgm:prSet>
      <dgm:spPr/>
    </dgm:pt>
    <dgm:pt modelId="{A445F5C6-37A0-46C7-A768-7E0D354BA3BC}" type="pres">
      <dgm:prSet presAssocID="{BEDF26FC-0673-4D47-A799-D0FF19E20CBC}" presName="rootComposite" presStyleCnt="0"/>
      <dgm:spPr/>
    </dgm:pt>
    <dgm:pt modelId="{DB5E4C67-84A1-4DF0-8D69-006CFB541ED3}" type="pres">
      <dgm:prSet presAssocID="{BEDF26FC-0673-4D47-A799-D0FF19E20CBC}" presName="rootText" presStyleLbl="node2" presStyleIdx="1" presStyleCnt="2">
        <dgm:presLayoutVars>
          <dgm:chPref val="3"/>
        </dgm:presLayoutVars>
      </dgm:prSet>
      <dgm:spPr/>
    </dgm:pt>
    <dgm:pt modelId="{3CE17CD6-4401-41BF-BF91-1B377F069039}" type="pres">
      <dgm:prSet presAssocID="{BEDF26FC-0673-4D47-A799-D0FF19E20CBC}" presName="rootConnector" presStyleLbl="node2" presStyleIdx="1" presStyleCnt="2"/>
      <dgm:spPr/>
    </dgm:pt>
    <dgm:pt modelId="{66CBF066-E8F2-4B52-A0E7-60D625D827E9}" type="pres">
      <dgm:prSet presAssocID="{BEDF26FC-0673-4D47-A799-D0FF19E20CBC}" presName="hierChild4" presStyleCnt="0"/>
      <dgm:spPr/>
    </dgm:pt>
    <dgm:pt modelId="{1FFDBDE6-EB82-49CD-A108-AD5B877E340D}" type="pres">
      <dgm:prSet presAssocID="{BEDF26FC-0673-4D47-A799-D0FF19E20CBC}" presName="hierChild5" presStyleCnt="0"/>
      <dgm:spPr/>
    </dgm:pt>
    <dgm:pt modelId="{4318F51F-0F24-4416-A940-BCC38E5BAAE6}" type="pres">
      <dgm:prSet presAssocID="{DDB2CA49-CA67-4D8F-8369-CA278820354E}" presName="hierChild3" presStyleCnt="0"/>
      <dgm:spPr/>
    </dgm:pt>
  </dgm:ptLst>
  <dgm:cxnLst>
    <dgm:cxn modelId="{83D0F709-5353-491B-BDFA-4E1C176B8A04}" type="presOf" srcId="{7875A3E8-C655-429B-9969-2FAF50731DB6}" destId="{5D0FA8A0-6C29-4465-A32C-F801E228A1B1}" srcOrd="0" destOrd="0" presId="urn:microsoft.com/office/officeart/2009/3/layout/HorizontalOrganizationChart"/>
    <dgm:cxn modelId="{4A37F71A-03A7-405F-AB93-343F4E7AB949}" type="presOf" srcId="{BEDF26FC-0673-4D47-A799-D0FF19E20CBC}" destId="{DB5E4C67-84A1-4DF0-8D69-006CFB541ED3}" srcOrd="0" destOrd="0" presId="urn:microsoft.com/office/officeart/2009/3/layout/HorizontalOrganizationChart"/>
    <dgm:cxn modelId="{8E100A26-86F2-48C5-96F2-05E8F5EA2E87}" type="presOf" srcId="{DDB2CA49-CA67-4D8F-8369-CA278820354E}" destId="{DF5C24BB-B752-47AD-B65F-8CEB349BB468}" srcOrd="0" destOrd="0" presId="urn:microsoft.com/office/officeart/2009/3/layout/HorizontalOrganizationChart"/>
    <dgm:cxn modelId="{46679E26-4ADF-4076-B8F0-4AA84E6E97B5}" type="presOf" srcId="{0656E632-BD88-4F0B-8B1B-88369D83478A}" destId="{FD3CCCCE-2977-4EDC-B6E6-534B1EDF2EB0}" srcOrd="0" destOrd="0" presId="urn:microsoft.com/office/officeart/2009/3/layout/HorizontalOrganizationChart"/>
    <dgm:cxn modelId="{0079FA29-1077-4A35-A75A-E1486B05BA28}" type="presOf" srcId="{844C7B9A-DB68-4939-BCC1-2BE9022C1212}" destId="{1FB971D6-FCA8-441D-BEB0-3CDE00891AA9}" srcOrd="1" destOrd="0" presId="urn:microsoft.com/office/officeart/2009/3/layout/HorizontalOrganizationChart"/>
    <dgm:cxn modelId="{A783AB2F-89B8-4B92-B3F1-349C3C334707}" type="presOf" srcId="{F9204057-A88A-4DFD-B165-A159B699B90E}" destId="{1BBF2DEB-E5D6-454F-A1B9-EAEB2D278AD2}" srcOrd="0" destOrd="0" presId="urn:microsoft.com/office/officeart/2009/3/layout/HorizontalOrganizationChart"/>
    <dgm:cxn modelId="{837D0D31-F5E9-4DBB-93DA-3BEF51B32FEA}" srcId="{567E25C8-C7D8-4164-848B-0EF7C49FBF6C}" destId="{74D4762C-335F-4F6F-B5D0-FB51EBD81594}" srcOrd="1" destOrd="0" parTransId="{0656E632-BD88-4F0B-8B1B-88369D83478A}" sibTransId="{DDA5FE7F-3473-4F19-89D2-4894C6C00C77}"/>
    <dgm:cxn modelId="{B8CE715E-01CD-406E-AFC2-8077B158D859}" type="presOf" srcId="{5B64DD3F-E9AF-41AD-B5C5-AFCEF74FA7A9}" destId="{9DC3C470-3354-4235-AC2D-BF4122D3BA77}" srcOrd="0" destOrd="0" presId="urn:microsoft.com/office/officeart/2009/3/layout/HorizontalOrganizationChart"/>
    <dgm:cxn modelId="{B41EA464-00FE-434D-960F-946BB8BFCEAF}" type="presOf" srcId="{74D4762C-335F-4F6F-B5D0-FB51EBD81594}" destId="{52E22219-B3BB-41C8-8111-4284A493E13E}" srcOrd="0" destOrd="0" presId="urn:microsoft.com/office/officeart/2009/3/layout/HorizontalOrganizationChart"/>
    <dgm:cxn modelId="{56E3496D-EF1D-49BE-8BA4-6C02B4BEF04B}" type="presOf" srcId="{74D4762C-335F-4F6F-B5D0-FB51EBD81594}" destId="{2B95646A-FEB0-44F7-ACA1-9A42F9BFDEFB}" srcOrd="1" destOrd="0" presId="urn:microsoft.com/office/officeart/2009/3/layout/HorizontalOrganizationChart"/>
    <dgm:cxn modelId="{DC010B58-72D7-4DDC-B13E-9A1E503ACAB3}" type="presOf" srcId="{DDB2CA49-CA67-4D8F-8369-CA278820354E}" destId="{3D5872B3-5FFB-44A3-B108-05E1916818D3}" srcOrd="1" destOrd="0" presId="urn:microsoft.com/office/officeart/2009/3/layout/HorizontalOrganizationChart"/>
    <dgm:cxn modelId="{E4B58D96-A463-446C-916B-495D1336098C}" type="presOf" srcId="{844C7B9A-DB68-4939-BCC1-2BE9022C1212}" destId="{76CF835A-7EA0-47B2-A054-90AB0DB20873}" srcOrd="0" destOrd="0" presId="urn:microsoft.com/office/officeart/2009/3/layout/HorizontalOrganizationChart"/>
    <dgm:cxn modelId="{1F16D39B-4BAC-4D09-89D3-649230128BCF}" srcId="{DDB2CA49-CA67-4D8F-8369-CA278820354E}" destId="{567E25C8-C7D8-4164-848B-0EF7C49FBF6C}" srcOrd="0" destOrd="0" parTransId="{BA8EE565-12E3-4B64-A678-3CD78DBDED34}" sibTransId="{8D7B353C-D2FE-4BDC-974F-C6586F793C7A}"/>
    <dgm:cxn modelId="{E9FC34A0-DA55-446D-9F2F-68D6526CEAFE}" srcId="{5B64DD3F-E9AF-41AD-B5C5-AFCEF74FA7A9}" destId="{DDB2CA49-CA67-4D8F-8369-CA278820354E}" srcOrd="0" destOrd="0" parTransId="{72B7C3E6-3138-4255-81EB-23FF6CE64229}" sibTransId="{95E2360F-5666-47FF-A277-8FD9F3D98C4A}"/>
    <dgm:cxn modelId="{8BA5D4A7-59E2-4414-B9EA-D53E5CBA37A8}" type="presOf" srcId="{567E25C8-C7D8-4164-848B-0EF7C49FBF6C}" destId="{AB8F871D-7EA1-48C5-93A5-2988432E6700}" srcOrd="1" destOrd="0" presId="urn:microsoft.com/office/officeart/2009/3/layout/HorizontalOrganizationChart"/>
    <dgm:cxn modelId="{EC2A26C6-5335-465D-B223-4004F97B0F91}" srcId="{DDB2CA49-CA67-4D8F-8369-CA278820354E}" destId="{BEDF26FC-0673-4D47-A799-D0FF19E20CBC}" srcOrd="1" destOrd="0" parTransId="{F9204057-A88A-4DFD-B165-A159B699B90E}" sibTransId="{26CB76AA-072D-4AEE-BC49-F9F765BD6FCC}"/>
    <dgm:cxn modelId="{B9FDCEC6-13CA-4AA3-B207-ACBA10C52AF1}" type="presOf" srcId="{567E25C8-C7D8-4164-848B-0EF7C49FBF6C}" destId="{F8945EF0-122B-4161-B735-1DFE6CCDAAF0}" srcOrd="0" destOrd="0" presId="urn:microsoft.com/office/officeart/2009/3/layout/HorizontalOrganizationChart"/>
    <dgm:cxn modelId="{483048D6-C5AC-4623-BBA1-AA68E309BD97}" type="presOf" srcId="{BEDF26FC-0673-4D47-A799-D0FF19E20CBC}" destId="{3CE17CD6-4401-41BF-BF91-1B377F069039}" srcOrd="1" destOrd="0" presId="urn:microsoft.com/office/officeart/2009/3/layout/HorizontalOrganizationChart"/>
    <dgm:cxn modelId="{BA85D3D7-8078-4124-BF1A-7DA8CD5387E1}" type="presOf" srcId="{BA8EE565-12E3-4B64-A678-3CD78DBDED34}" destId="{54DF6828-7FDE-4B0A-B059-DABDECE2013F}" srcOrd="0" destOrd="0" presId="urn:microsoft.com/office/officeart/2009/3/layout/HorizontalOrganizationChart"/>
    <dgm:cxn modelId="{D25FAFF6-D651-4CF2-A8DC-B787D965EEF1}" srcId="{567E25C8-C7D8-4164-848B-0EF7C49FBF6C}" destId="{844C7B9A-DB68-4939-BCC1-2BE9022C1212}" srcOrd="0" destOrd="0" parTransId="{7875A3E8-C655-429B-9969-2FAF50731DB6}" sibTransId="{801EE8C9-8D44-4178-92F1-FE98B4FBA47C}"/>
    <dgm:cxn modelId="{CD77BC87-CB73-47F7-B51D-E422C38DCF92}" type="presParOf" srcId="{9DC3C470-3354-4235-AC2D-BF4122D3BA77}" destId="{88B54C15-138A-4F44-ABD0-D026C7FCD6E2}" srcOrd="0" destOrd="0" presId="urn:microsoft.com/office/officeart/2009/3/layout/HorizontalOrganizationChart"/>
    <dgm:cxn modelId="{986B51CE-BE97-4E99-9371-679068778184}" type="presParOf" srcId="{88B54C15-138A-4F44-ABD0-D026C7FCD6E2}" destId="{BF3855CB-9918-4AFE-9208-5300B37C4A2C}" srcOrd="0" destOrd="0" presId="urn:microsoft.com/office/officeart/2009/3/layout/HorizontalOrganizationChart"/>
    <dgm:cxn modelId="{351594ED-DF46-48C9-A02D-B38434BEA2AC}" type="presParOf" srcId="{BF3855CB-9918-4AFE-9208-5300B37C4A2C}" destId="{DF5C24BB-B752-47AD-B65F-8CEB349BB468}" srcOrd="0" destOrd="0" presId="urn:microsoft.com/office/officeart/2009/3/layout/HorizontalOrganizationChart"/>
    <dgm:cxn modelId="{0EDFBFC7-9627-4050-AA38-AB66441A54CC}" type="presParOf" srcId="{BF3855CB-9918-4AFE-9208-5300B37C4A2C}" destId="{3D5872B3-5FFB-44A3-B108-05E1916818D3}" srcOrd="1" destOrd="0" presId="urn:microsoft.com/office/officeart/2009/3/layout/HorizontalOrganizationChart"/>
    <dgm:cxn modelId="{FBCD3389-7796-40C0-8EF2-E40807B1F58C}" type="presParOf" srcId="{88B54C15-138A-4F44-ABD0-D026C7FCD6E2}" destId="{FF6DE635-6D41-4663-A28C-0F3D1E14312D}" srcOrd="1" destOrd="0" presId="urn:microsoft.com/office/officeart/2009/3/layout/HorizontalOrganizationChart"/>
    <dgm:cxn modelId="{33C35162-35D4-4CAF-BD49-8A343045F037}" type="presParOf" srcId="{FF6DE635-6D41-4663-A28C-0F3D1E14312D}" destId="{54DF6828-7FDE-4B0A-B059-DABDECE2013F}" srcOrd="0" destOrd="0" presId="urn:microsoft.com/office/officeart/2009/3/layout/HorizontalOrganizationChart"/>
    <dgm:cxn modelId="{E645B133-968F-47E8-83CD-76558CD4A603}" type="presParOf" srcId="{FF6DE635-6D41-4663-A28C-0F3D1E14312D}" destId="{2B11D976-B03D-4179-A2A6-598BB946094D}" srcOrd="1" destOrd="0" presId="urn:microsoft.com/office/officeart/2009/3/layout/HorizontalOrganizationChart"/>
    <dgm:cxn modelId="{BB7C9F45-F7D7-4432-B4F1-37E31070C902}" type="presParOf" srcId="{2B11D976-B03D-4179-A2A6-598BB946094D}" destId="{03A1B229-5E8C-444F-B97E-11942EFBF0F9}" srcOrd="0" destOrd="0" presId="urn:microsoft.com/office/officeart/2009/3/layout/HorizontalOrganizationChart"/>
    <dgm:cxn modelId="{88441E6A-4100-4F7E-95F3-E19CB2E34C65}" type="presParOf" srcId="{03A1B229-5E8C-444F-B97E-11942EFBF0F9}" destId="{F8945EF0-122B-4161-B735-1DFE6CCDAAF0}" srcOrd="0" destOrd="0" presId="urn:microsoft.com/office/officeart/2009/3/layout/HorizontalOrganizationChart"/>
    <dgm:cxn modelId="{3880825A-4085-4978-A0BA-2A95F5DB9074}" type="presParOf" srcId="{03A1B229-5E8C-444F-B97E-11942EFBF0F9}" destId="{AB8F871D-7EA1-48C5-93A5-2988432E6700}" srcOrd="1" destOrd="0" presId="urn:microsoft.com/office/officeart/2009/3/layout/HorizontalOrganizationChart"/>
    <dgm:cxn modelId="{E8FECF8B-B861-4827-8123-7BEA2EE7F846}" type="presParOf" srcId="{2B11D976-B03D-4179-A2A6-598BB946094D}" destId="{B1A2FD8F-9CF1-4DCA-A8B2-B865F86A36EB}" srcOrd="1" destOrd="0" presId="urn:microsoft.com/office/officeart/2009/3/layout/HorizontalOrganizationChart"/>
    <dgm:cxn modelId="{DCF54A8B-BB28-41FB-A4A0-44569803FC59}" type="presParOf" srcId="{B1A2FD8F-9CF1-4DCA-A8B2-B865F86A36EB}" destId="{5D0FA8A0-6C29-4465-A32C-F801E228A1B1}" srcOrd="0" destOrd="0" presId="urn:microsoft.com/office/officeart/2009/3/layout/HorizontalOrganizationChart"/>
    <dgm:cxn modelId="{D354EBA9-33AE-4789-81EE-D8C1328F6564}" type="presParOf" srcId="{B1A2FD8F-9CF1-4DCA-A8B2-B865F86A36EB}" destId="{816762F9-B442-490B-AC3E-0A6C6C238A87}" srcOrd="1" destOrd="0" presId="urn:microsoft.com/office/officeart/2009/3/layout/HorizontalOrganizationChart"/>
    <dgm:cxn modelId="{3E886CBF-4CE4-470D-9DA9-EE0BD07FE2C4}" type="presParOf" srcId="{816762F9-B442-490B-AC3E-0A6C6C238A87}" destId="{88B0AA0B-EDB2-4603-8FF2-9A230AEBC1AB}" srcOrd="0" destOrd="0" presId="urn:microsoft.com/office/officeart/2009/3/layout/HorizontalOrganizationChart"/>
    <dgm:cxn modelId="{DC3ACF6A-40DA-418D-9A5C-2F9AB2CA83CD}" type="presParOf" srcId="{88B0AA0B-EDB2-4603-8FF2-9A230AEBC1AB}" destId="{76CF835A-7EA0-47B2-A054-90AB0DB20873}" srcOrd="0" destOrd="0" presId="urn:microsoft.com/office/officeart/2009/3/layout/HorizontalOrganizationChart"/>
    <dgm:cxn modelId="{D94E66C9-3C08-4E39-9120-337508460DF2}" type="presParOf" srcId="{88B0AA0B-EDB2-4603-8FF2-9A230AEBC1AB}" destId="{1FB971D6-FCA8-441D-BEB0-3CDE00891AA9}" srcOrd="1" destOrd="0" presId="urn:microsoft.com/office/officeart/2009/3/layout/HorizontalOrganizationChart"/>
    <dgm:cxn modelId="{20470BD8-84BF-4385-9ABB-6022CCA2D09E}" type="presParOf" srcId="{816762F9-B442-490B-AC3E-0A6C6C238A87}" destId="{6F204691-0823-4289-A9FC-EB4D3053C16D}" srcOrd="1" destOrd="0" presId="urn:microsoft.com/office/officeart/2009/3/layout/HorizontalOrganizationChart"/>
    <dgm:cxn modelId="{3748AD6A-67D4-43AD-B762-F7749BA341C3}" type="presParOf" srcId="{816762F9-B442-490B-AC3E-0A6C6C238A87}" destId="{C4937B3F-49C0-45BF-8BF2-4524AAD7C6F3}" srcOrd="2" destOrd="0" presId="urn:microsoft.com/office/officeart/2009/3/layout/HorizontalOrganizationChart"/>
    <dgm:cxn modelId="{DFB2D5F4-E074-49DB-B41E-2B8DFF4093BB}" type="presParOf" srcId="{B1A2FD8F-9CF1-4DCA-A8B2-B865F86A36EB}" destId="{FD3CCCCE-2977-4EDC-B6E6-534B1EDF2EB0}" srcOrd="2" destOrd="0" presId="urn:microsoft.com/office/officeart/2009/3/layout/HorizontalOrganizationChart"/>
    <dgm:cxn modelId="{7C0FB41F-AAA3-4949-9442-7E254590A9EC}" type="presParOf" srcId="{B1A2FD8F-9CF1-4DCA-A8B2-B865F86A36EB}" destId="{10835168-1426-4F08-9571-0C3406A8472A}" srcOrd="3" destOrd="0" presId="urn:microsoft.com/office/officeart/2009/3/layout/HorizontalOrganizationChart"/>
    <dgm:cxn modelId="{C7F40A2A-3CD1-4010-8EFD-B7A10BE29A3A}" type="presParOf" srcId="{10835168-1426-4F08-9571-0C3406A8472A}" destId="{1CAAFB29-10CB-4218-A51C-0CA3BD7203CB}" srcOrd="0" destOrd="0" presId="urn:microsoft.com/office/officeart/2009/3/layout/HorizontalOrganizationChart"/>
    <dgm:cxn modelId="{A4A87F65-81C5-4785-A531-981EBDF46090}" type="presParOf" srcId="{1CAAFB29-10CB-4218-A51C-0CA3BD7203CB}" destId="{52E22219-B3BB-41C8-8111-4284A493E13E}" srcOrd="0" destOrd="0" presId="urn:microsoft.com/office/officeart/2009/3/layout/HorizontalOrganizationChart"/>
    <dgm:cxn modelId="{D8FBD604-7B9C-4DD4-9409-6CAB47539822}" type="presParOf" srcId="{1CAAFB29-10CB-4218-A51C-0CA3BD7203CB}" destId="{2B95646A-FEB0-44F7-ACA1-9A42F9BFDEFB}" srcOrd="1" destOrd="0" presId="urn:microsoft.com/office/officeart/2009/3/layout/HorizontalOrganizationChart"/>
    <dgm:cxn modelId="{5298D980-EA70-4966-B984-967C98A22D72}" type="presParOf" srcId="{10835168-1426-4F08-9571-0C3406A8472A}" destId="{4F74D413-E29C-4C86-822C-0545DC460FD9}" srcOrd="1" destOrd="0" presId="urn:microsoft.com/office/officeart/2009/3/layout/HorizontalOrganizationChart"/>
    <dgm:cxn modelId="{F6CBF20F-CFE4-4BCB-B7A3-7030528194C6}" type="presParOf" srcId="{10835168-1426-4F08-9571-0C3406A8472A}" destId="{951D718F-07F5-45B6-BE51-C05070DF4AB6}" srcOrd="2" destOrd="0" presId="urn:microsoft.com/office/officeart/2009/3/layout/HorizontalOrganizationChart"/>
    <dgm:cxn modelId="{A5275C4F-7501-4A5E-AB38-4029112C2D29}" type="presParOf" srcId="{2B11D976-B03D-4179-A2A6-598BB946094D}" destId="{1A0676BE-DC25-4E20-9A99-CEB4B822449D}" srcOrd="2" destOrd="0" presId="urn:microsoft.com/office/officeart/2009/3/layout/HorizontalOrganizationChart"/>
    <dgm:cxn modelId="{46FAB57E-0117-41FB-973B-4DAD4650D26C}" type="presParOf" srcId="{FF6DE635-6D41-4663-A28C-0F3D1E14312D}" destId="{1BBF2DEB-E5D6-454F-A1B9-EAEB2D278AD2}" srcOrd="2" destOrd="0" presId="urn:microsoft.com/office/officeart/2009/3/layout/HorizontalOrganizationChart"/>
    <dgm:cxn modelId="{B5ACE700-12AB-44DA-BA31-A778E7B80450}" type="presParOf" srcId="{FF6DE635-6D41-4663-A28C-0F3D1E14312D}" destId="{FC4EF251-0B03-40E8-9788-0326DEE41E6E}" srcOrd="3" destOrd="0" presId="urn:microsoft.com/office/officeart/2009/3/layout/HorizontalOrganizationChart"/>
    <dgm:cxn modelId="{BBD21766-DD62-4274-AE08-533FFC5116BE}" type="presParOf" srcId="{FC4EF251-0B03-40E8-9788-0326DEE41E6E}" destId="{A445F5C6-37A0-46C7-A768-7E0D354BA3BC}" srcOrd="0" destOrd="0" presId="urn:microsoft.com/office/officeart/2009/3/layout/HorizontalOrganizationChart"/>
    <dgm:cxn modelId="{FFCA4165-844D-4AE9-AB8A-42763689D023}" type="presParOf" srcId="{A445F5C6-37A0-46C7-A768-7E0D354BA3BC}" destId="{DB5E4C67-84A1-4DF0-8D69-006CFB541ED3}" srcOrd="0" destOrd="0" presId="urn:microsoft.com/office/officeart/2009/3/layout/HorizontalOrganizationChart"/>
    <dgm:cxn modelId="{E7A658B4-FAE8-44D5-89BF-529CAD697D79}" type="presParOf" srcId="{A445F5C6-37A0-46C7-A768-7E0D354BA3BC}" destId="{3CE17CD6-4401-41BF-BF91-1B377F069039}" srcOrd="1" destOrd="0" presId="urn:microsoft.com/office/officeart/2009/3/layout/HorizontalOrganizationChart"/>
    <dgm:cxn modelId="{E89101B4-04EE-4A11-A2AF-975703A504BB}" type="presParOf" srcId="{FC4EF251-0B03-40E8-9788-0326DEE41E6E}" destId="{66CBF066-E8F2-4B52-A0E7-60D625D827E9}" srcOrd="1" destOrd="0" presId="urn:microsoft.com/office/officeart/2009/3/layout/HorizontalOrganizationChart"/>
    <dgm:cxn modelId="{29E0AEC5-E373-4820-B7B2-CF7686183286}" type="presParOf" srcId="{FC4EF251-0B03-40E8-9788-0326DEE41E6E}" destId="{1FFDBDE6-EB82-49CD-A108-AD5B877E340D}" srcOrd="2" destOrd="0" presId="urn:microsoft.com/office/officeart/2009/3/layout/HorizontalOrganizationChart"/>
    <dgm:cxn modelId="{F8F9110B-5188-4FA3-B577-2A19AB98225C}" type="presParOf" srcId="{88B54C15-138A-4F44-ABD0-D026C7FCD6E2}" destId="{4318F51F-0F24-4416-A940-BCC38E5BAAE6}"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BF2DEB-E5D6-454F-A1B9-EAEB2D278AD2}">
      <dsp:nvSpPr>
        <dsp:cNvPr id="0" name=""/>
        <dsp:cNvSpPr/>
      </dsp:nvSpPr>
      <dsp:spPr>
        <a:xfrm>
          <a:off x="3622888" y="3583808"/>
          <a:ext cx="723600" cy="777870"/>
        </a:xfrm>
        <a:custGeom>
          <a:avLst/>
          <a:gdLst/>
          <a:ahLst/>
          <a:cxnLst/>
          <a:rect l="0" t="0" r="0" b="0"/>
          <a:pathLst>
            <a:path>
              <a:moveTo>
                <a:pt x="0" y="0"/>
              </a:moveTo>
              <a:lnTo>
                <a:pt x="361800" y="0"/>
              </a:lnTo>
              <a:lnTo>
                <a:pt x="361800" y="777870"/>
              </a:lnTo>
              <a:lnTo>
                <a:pt x="723600" y="77787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3CCCCE-2977-4EDC-B6E6-534B1EDF2EB0}">
      <dsp:nvSpPr>
        <dsp:cNvPr id="0" name=""/>
        <dsp:cNvSpPr/>
      </dsp:nvSpPr>
      <dsp:spPr>
        <a:xfrm>
          <a:off x="7964493" y="2805938"/>
          <a:ext cx="728484" cy="842789"/>
        </a:xfrm>
        <a:custGeom>
          <a:avLst/>
          <a:gdLst/>
          <a:ahLst/>
          <a:cxnLst/>
          <a:rect l="0" t="0" r="0" b="0"/>
          <a:pathLst>
            <a:path>
              <a:moveTo>
                <a:pt x="0" y="0"/>
              </a:moveTo>
              <a:lnTo>
                <a:pt x="366684" y="0"/>
              </a:lnTo>
              <a:lnTo>
                <a:pt x="366684" y="842789"/>
              </a:lnTo>
              <a:lnTo>
                <a:pt x="728484" y="842789"/>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D0FA8A0-6C29-4465-A32C-F801E228A1B1}">
      <dsp:nvSpPr>
        <dsp:cNvPr id="0" name=""/>
        <dsp:cNvSpPr/>
      </dsp:nvSpPr>
      <dsp:spPr>
        <a:xfrm>
          <a:off x="7964493" y="2321584"/>
          <a:ext cx="728484" cy="484353"/>
        </a:xfrm>
        <a:custGeom>
          <a:avLst/>
          <a:gdLst/>
          <a:ahLst/>
          <a:cxnLst/>
          <a:rect l="0" t="0" r="0" b="0"/>
          <a:pathLst>
            <a:path>
              <a:moveTo>
                <a:pt x="0" y="484353"/>
              </a:moveTo>
              <a:lnTo>
                <a:pt x="366684" y="484353"/>
              </a:lnTo>
              <a:lnTo>
                <a:pt x="366684" y="0"/>
              </a:lnTo>
              <a:lnTo>
                <a:pt x="728484" y="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DF6828-7FDE-4B0A-B059-DABDECE2013F}">
      <dsp:nvSpPr>
        <dsp:cNvPr id="0" name=""/>
        <dsp:cNvSpPr/>
      </dsp:nvSpPr>
      <dsp:spPr>
        <a:xfrm>
          <a:off x="3622888" y="2805938"/>
          <a:ext cx="723600" cy="777870"/>
        </a:xfrm>
        <a:custGeom>
          <a:avLst/>
          <a:gdLst/>
          <a:ahLst/>
          <a:cxnLst/>
          <a:rect l="0" t="0" r="0" b="0"/>
          <a:pathLst>
            <a:path>
              <a:moveTo>
                <a:pt x="0" y="777870"/>
              </a:moveTo>
              <a:lnTo>
                <a:pt x="361800" y="777870"/>
              </a:lnTo>
              <a:lnTo>
                <a:pt x="361800" y="0"/>
              </a:lnTo>
              <a:lnTo>
                <a:pt x="723600" y="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5C24BB-B752-47AD-B65F-8CEB349BB468}">
      <dsp:nvSpPr>
        <dsp:cNvPr id="0" name=""/>
        <dsp:cNvSpPr/>
      </dsp:nvSpPr>
      <dsp:spPr>
        <a:xfrm>
          <a:off x="4884" y="3032063"/>
          <a:ext cx="3618004" cy="110349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Population </a:t>
          </a:r>
        </a:p>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(N=36)</a:t>
          </a:r>
        </a:p>
      </dsp:txBody>
      <dsp:txXfrm>
        <a:off x="4884" y="3032063"/>
        <a:ext cx="3618004" cy="1103491"/>
      </dsp:txXfrm>
    </dsp:sp>
    <dsp:sp modelId="{F8945EF0-122B-4161-B735-1DFE6CCDAAF0}">
      <dsp:nvSpPr>
        <dsp:cNvPr id="0" name=""/>
        <dsp:cNvSpPr/>
      </dsp:nvSpPr>
      <dsp:spPr>
        <a:xfrm>
          <a:off x="4346488" y="2254192"/>
          <a:ext cx="3618004" cy="110349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 participants</a:t>
          </a:r>
        </a:p>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(N=16)</a:t>
          </a:r>
        </a:p>
      </dsp:txBody>
      <dsp:txXfrm>
        <a:off x="4346488" y="2254192"/>
        <a:ext cx="3618004" cy="1103491"/>
      </dsp:txXfrm>
    </dsp:sp>
    <dsp:sp modelId="{76CF835A-7EA0-47B2-A054-90AB0DB20873}">
      <dsp:nvSpPr>
        <dsp:cNvPr id="0" name=""/>
        <dsp:cNvSpPr/>
      </dsp:nvSpPr>
      <dsp:spPr>
        <a:xfrm>
          <a:off x="8692977" y="1769839"/>
          <a:ext cx="3618004" cy="110349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err="1">
              <a:ln w="0"/>
              <a:effectLst>
                <a:outerShdw blurRad="38100" dist="19050" dir="2700000" algn="tl" rotWithShape="0">
                  <a:schemeClr val="dk1">
                    <a:alpha val="40000"/>
                  </a:schemeClr>
                </a:outerShdw>
              </a:effectLst>
              <a:latin typeface="+mj-lt"/>
              <a:ea typeface="+mn-ea"/>
              <a:cs typeface="Times New Roman" panose="02020603050405020304" pitchFamily="18" charset="0"/>
            </a:rPr>
            <a:t>Depressed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AD</a:t>
          </a:r>
        </a:p>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t>
          </a:r>
          <a:r>
            <a:rPr lang="fr-FR" sz="3200" i="1"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 (N=8)</a:t>
          </a:r>
        </a:p>
      </dsp:txBody>
      <dsp:txXfrm>
        <a:off x="8692977" y="1769839"/>
        <a:ext cx="3618004" cy="1103491"/>
      </dsp:txXfrm>
    </dsp:sp>
    <dsp:sp modelId="{52E22219-B3BB-41C8-8111-4284A493E13E}">
      <dsp:nvSpPr>
        <dsp:cNvPr id="0" name=""/>
        <dsp:cNvSpPr/>
      </dsp:nvSpPr>
      <dsp:spPr>
        <a:xfrm>
          <a:off x="8692977" y="3096981"/>
          <a:ext cx="3618004" cy="110349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Non-</a:t>
          </a:r>
          <a:r>
            <a:rPr lang="fr-FR" sz="3200" kern="1200" dirty="0" err="1">
              <a:ln w="0"/>
              <a:effectLst>
                <a:outerShdw blurRad="38100" dist="19050" dir="2700000" algn="tl" rotWithShape="0">
                  <a:schemeClr val="dk1">
                    <a:alpha val="40000"/>
                  </a:schemeClr>
                </a:outerShdw>
              </a:effectLst>
              <a:latin typeface="+mj-lt"/>
              <a:ea typeface="+mn-ea"/>
              <a:cs typeface="Times New Roman" panose="02020603050405020304" pitchFamily="18" charset="0"/>
            </a:rPr>
            <a:t>Depressed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AD</a:t>
          </a:r>
        </a:p>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t>
          </a:r>
          <a:r>
            <a:rPr lang="fr-FR" sz="3200" i="1"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ND-</a:t>
          </a:r>
          <a:r>
            <a:rPr lang="fr-FR" sz="3200" i="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AD</a:t>
          </a: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 (N=8)</a:t>
          </a:r>
        </a:p>
      </dsp:txBody>
      <dsp:txXfrm>
        <a:off x="8692977" y="3096981"/>
        <a:ext cx="3618004" cy="1103491"/>
      </dsp:txXfrm>
    </dsp:sp>
    <dsp:sp modelId="{DB5E4C67-84A1-4DF0-8D69-006CFB541ED3}">
      <dsp:nvSpPr>
        <dsp:cNvPr id="0" name=""/>
        <dsp:cNvSpPr/>
      </dsp:nvSpPr>
      <dsp:spPr>
        <a:xfrm>
          <a:off x="4346488" y="3809934"/>
          <a:ext cx="3618004" cy="1103491"/>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Control group</a:t>
          </a:r>
        </a:p>
        <a:p>
          <a:pPr marL="0" lvl="0" indent="0" algn="ctr" defTabSz="1422400">
            <a:lnSpc>
              <a:spcPct val="90000"/>
            </a:lnSpc>
            <a:spcBef>
              <a:spcPct val="0"/>
            </a:spcBef>
            <a:spcAft>
              <a:spcPct val="35000"/>
            </a:spcAft>
            <a:buNone/>
          </a:pPr>
          <a:r>
            <a:rPr lang="fr-FR" sz="3200" kern="1200" dirty="0">
              <a:ln w="0"/>
              <a:effectLst>
                <a:outerShdw blurRad="38100" dist="19050" dir="2700000" algn="tl" rotWithShape="0">
                  <a:schemeClr val="dk1">
                    <a:alpha val="40000"/>
                  </a:schemeClr>
                </a:outerShdw>
              </a:effectLst>
              <a:latin typeface="+mj-lt"/>
              <a:ea typeface="+mn-ea"/>
              <a:cs typeface="Times New Roman" panose="02020603050405020304" pitchFamily="18" charset="0"/>
            </a:rPr>
            <a:t>(N=20)</a:t>
          </a:r>
        </a:p>
      </dsp:txBody>
      <dsp:txXfrm>
        <a:off x="4346488" y="3809934"/>
        <a:ext cx="3618004" cy="110349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0A02DEE3-9A11-4454-BBA7-D0339502E9D5}" type="datetimeFigureOut">
              <a:rPr lang="fr-BE" smtClean="0"/>
              <a:t>29-04-19</a:t>
            </a:fld>
            <a:endParaRPr lang="fr-BE"/>
          </a:p>
        </p:txBody>
      </p:sp>
      <p:sp>
        <p:nvSpPr>
          <p:cNvPr id="4" name="Espace réservé de l'image des diapositives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E26A1412-5926-46CE-A56A-D07C540774DE}" type="slidenum">
              <a:rPr lang="fr-BE" smtClean="0"/>
              <a:t>‹N°›</a:t>
            </a:fld>
            <a:endParaRPr lang="fr-BE"/>
          </a:p>
        </p:txBody>
      </p:sp>
    </p:spTree>
    <p:extLst>
      <p:ext uri="{BB962C8B-B14F-4D97-AF65-F5344CB8AC3E}">
        <p14:creationId xmlns:p14="http://schemas.microsoft.com/office/powerpoint/2010/main" val="2952000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E26A1412-5926-46CE-A56A-D07C540774DE}" type="slidenum">
              <a:rPr lang="fr-BE" smtClean="0"/>
              <a:t>1</a:t>
            </a:fld>
            <a:endParaRPr lang="fr-BE"/>
          </a:p>
        </p:txBody>
      </p:sp>
    </p:spTree>
    <p:extLst>
      <p:ext uri="{BB962C8B-B14F-4D97-AF65-F5344CB8AC3E}">
        <p14:creationId xmlns:p14="http://schemas.microsoft.com/office/powerpoint/2010/main" val="3842051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fr-FR"/>
              <a:t>Modifiez le style du titre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29-04-19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366764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29-04-19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95397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29-04-19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736625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92A848C-122A-4D92-81B2-766E96C14553}" type="datetimeFigureOut">
              <a:rPr lang="fr-BE" smtClean="0"/>
              <a:pPr/>
              <a:t>29-04-19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4149222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fr-FR"/>
              <a:t>Modifiez le style du titre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solidFill>
              </a:defRPr>
            </a:lvl1pPr>
            <a:lvl2pPr marL="1512006" indent="0">
              <a:buNone/>
              <a:defRPr sz="6614">
                <a:solidFill>
                  <a:schemeClr val="tx1">
                    <a:tint val="75000"/>
                  </a:schemeClr>
                </a:solidFill>
              </a:defRPr>
            </a:lvl2pPr>
            <a:lvl3pPr marL="3024012" indent="0">
              <a:buNone/>
              <a:defRPr sz="5953">
                <a:solidFill>
                  <a:schemeClr val="tx1">
                    <a:tint val="75000"/>
                  </a:schemeClr>
                </a:solidFill>
              </a:defRPr>
            </a:lvl3pPr>
            <a:lvl4pPr marL="4536018" indent="0">
              <a:buNone/>
              <a:defRPr sz="5291">
                <a:solidFill>
                  <a:schemeClr val="tx1">
                    <a:tint val="75000"/>
                  </a:schemeClr>
                </a:solidFill>
              </a:defRPr>
            </a:lvl4pPr>
            <a:lvl5pPr marL="6048024" indent="0">
              <a:buNone/>
              <a:defRPr sz="5291">
                <a:solidFill>
                  <a:schemeClr val="tx1">
                    <a:tint val="75000"/>
                  </a:schemeClr>
                </a:solidFill>
              </a:defRPr>
            </a:lvl5pPr>
            <a:lvl6pPr marL="7560031" indent="0">
              <a:buNone/>
              <a:defRPr sz="5291">
                <a:solidFill>
                  <a:schemeClr val="tx1">
                    <a:tint val="75000"/>
                  </a:schemeClr>
                </a:solidFill>
              </a:defRPr>
            </a:lvl6pPr>
            <a:lvl7pPr marL="9072037" indent="0">
              <a:buNone/>
              <a:defRPr sz="5291">
                <a:solidFill>
                  <a:schemeClr val="tx1">
                    <a:tint val="75000"/>
                  </a:schemeClr>
                </a:solidFill>
              </a:defRPr>
            </a:lvl7pPr>
            <a:lvl8pPr marL="10584043" indent="0">
              <a:buNone/>
              <a:defRPr sz="5291">
                <a:solidFill>
                  <a:schemeClr val="tx1">
                    <a:tint val="75000"/>
                  </a:schemeClr>
                </a:solidFill>
              </a:defRPr>
            </a:lvl8pPr>
            <a:lvl9pPr marL="12096049" indent="0">
              <a:buNone/>
              <a:defRPr sz="5291">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492A848C-122A-4D92-81B2-766E96C14553}" type="datetimeFigureOut">
              <a:rPr lang="fr-BE" smtClean="0"/>
              <a:pPr/>
              <a:t>29-04-19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248284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92A848C-122A-4D92-81B2-766E96C14553}" type="datetimeFigureOut">
              <a:rPr lang="fr-BE" smtClean="0"/>
              <a:pPr/>
              <a:t>29-04-19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4259459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fr-FR"/>
              <a:t>Modifiez le style du titre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fr-FR"/>
              <a:t>Modifiez les styles du texte du masque</a:t>
            </a:r>
          </a:p>
        </p:txBody>
      </p:sp>
      <p:sp>
        <p:nvSpPr>
          <p:cNvPr id="4" name="Content Placeholder 3"/>
          <p:cNvSpPr>
            <a:spLocks noGrp="1"/>
          </p:cNvSpPr>
          <p:nvPr>
            <p:ph sz="half" idx="2"/>
          </p:nvPr>
        </p:nvSpPr>
        <p:spPr>
          <a:xfrm>
            <a:off x="2082962" y="15648601"/>
            <a:ext cx="12793057" cy="2301673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fr-FR"/>
              <a:t>Modifiez les styles du texte du masque</a:t>
            </a:r>
          </a:p>
        </p:txBody>
      </p:sp>
      <p:sp>
        <p:nvSpPr>
          <p:cNvPr id="6" name="Content Placeholder 5"/>
          <p:cNvSpPr>
            <a:spLocks noGrp="1"/>
          </p:cNvSpPr>
          <p:nvPr>
            <p:ph sz="quarter" idx="4"/>
          </p:nvPr>
        </p:nvSpPr>
        <p:spPr>
          <a:xfrm>
            <a:off x="15309148" y="15648601"/>
            <a:ext cx="12856061" cy="2301673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92A848C-122A-4D92-81B2-766E96C14553}" type="datetimeFigureOut">
              <a:rPr lang="fr-BE" smtClean="0"/>
              <a:pPr/>
              <a:t>29-04-19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23655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92A848C-122A-4D92-81B2-766E96C14553}" type="datetimeFigureOut">
              <a:rPr lang="fr-BE" smtClean="0"/>
              <a:pPr/>
              <a:t>29-04-19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86916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2A848C-122A-4D92-81B2-766E96C14553}" type="datetimeFigureOut">
              <a:rPr lang="fr-BE" smtClean="0"/>
              <a:pPr/>
              <a:t>29-04-19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1183570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fr-FR"/>
              <a:t>Modifiez le style du titre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fr-FR"/>
              <a:t>Modifiez les styles du texte du masque</a:t>
            </a:r>
          </a:p>
        </p:txBody>
      </p:sp>
      <p:sp>
        <p:nvSpPr>
          <p:cNvPr id="5" name="Date Placeholder 4"/>
          <p:cNvSpPr>
            <a:spLocks noGrp="1"/>
          </p:cNvSpPr>
          <p:nvPr>
            <p:ph type="dt" sz="half" idx="10"/>
          </p:nvPr>
        </p:nvSpPr>
        <p:spPr/>
        <p:txBody>
          <a:bodyPr/>
          <a:lstStyle/>
          <a:p>
            <a:fld id="{492A848C-122A-4D92-81B2-766E96C14553}" type="datetimeFigureOut">
              <a:rPr lang="fr-BE" smtClean="0"/>
              <a:pPr/>
              <a:t>29-04-19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741803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fr-FR"/>
              <a:t>Modifiez le style du titre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fr-FR"/>
              <a:t>Cliquez sur l'icône pour ajouter une image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fr-FR"/>
              <a:t>Modifiez les styles du texte du masque</a:t>
            </a:r>
          </a:p>
        </p:txBody>
      </p:sp>
      <p:sp>
        <p:nvSpPr>
          <p:cNvPr id="5" name="Date Placeholder 4"/>
          <p:cNvSpPr>
            <a:spLocks noGrp="1"/>
          </p:cNvSpPr>
          <p:nvPr>
            <p:ph type="dt" sz="half" idx="10"/>
          </p:nvPr>
        </p:nvSpPr>
        <p:spPr/>
        <p:txBody>
          <a:bodyPr/>
          <a:lstStyle/>
          <a:p>
            <a:fld id="{492A848C-122A-4D92-81B2-766E96C14553}" type="datetimeFigureOut">
              <a:rPr lang="fr-BE" smtClean="0"/>
              <a:pPr/>
              <a:t>29-04-19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10E11F81-B8AF-4DFC-9EB9-2BC404797729}" type="slidenum">
              <a:rPr lang="fr-BE" smtClean="0"/>
              <a:pPr/>
              <a:t>‹N°›</a:t>
            </a:fld>
            <a:endParaRPr lang="fr-BE"/>
          </a:p>
        </p:txBody>
      </p:sp>
    </p:spTree>
    <p:extLst>
      <p:ext uri="{BB962C8B-B14F-4D97-AF65-F5344CB8AC3E}">
        <p14:creationId xmlns:p14="http://schemas.microsoft.com/office/powerpoint/2010/main" val="77185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75000"/>
                  </a:schemeClr>
                </a:solidFill>
              </a:defRPr>
            </a:lvl1pPr>
          </a:lstStyle>
          <a:p>
            <a:fld id="{492A848C-122A-4D92-81B2-766E96C14553}" type="datetimeFigureOut">
              <a:rPr lang="fr-BE" smtClean="0"/>
              <a:pPr/>
              <a:t>29-04-19</a:t>
            </a:fld>
            <a:endParaRPr lang="fr-BE"/>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75000"/>
                  </a:schemeClr>
                </a:solidFill>
              </a:defRPr>
            </a:lvl1pPr>
          </a:lstStyle>
          <a:p>
            <a:fld id="{10E11F81-B8AF-4DFC-9EB9-2BC404797729}" type="slidenum">
              <a:rPr lang="fr-BE" smtClean="0"/>
              <a:pPr/>
              <a:t>‹N°›</a:t>
            </a:fld>
            <a:endParaRPr lang="fr-BE"/>
          </a:p>
        </p:txBody>
      </p:sp>
    </p:spTree>
    <p:extLst>
      <p:ext uri="{BB962C8B-B14F-4D97-AF65-F5344CB8AC3E}">
        <p14:creationId xmlns:p14="http://schemas.microsoft.com/office/powerpoint/2010/main" val="495402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16560903" y="13466159"/>
            <a:ext cx="13631580" cy="2708434"/>
          </a:xfrm>
          <a:prstGeom prst="rect">
            <a:avLst/>
          </a:prstGeom>
          <a:noFill/>
        </p:spPr>
        <p:txBody>
          <a:bodyPr wrap="square" rtlCol="0">
            <a:spAutoFit/>
          </a:bodyPr>
          <a:lstStyle/>
          <a:p>
            <a:pPr algn="ctr"/>
            <a:r>
              <a:rPr lang="en-US" sz="3200" dirty="0">
                <a:latin typeface="+mj-lt"/>
                <a:cs typeface="Times New Roman" panose="02020603050405020304" pitchFamily="18" charset="0"/>
              </a:rPr>
              <a:t>Semantic and emotional priming paradigm</a:t>
            </a:r>
          </a:p>
          <a:p>
            <a:pPr algn="ctr"/>
            <a:r>
              <a:rPr lang="en-US" sz="3200" dirty="0">
                <a:latin typeface="+mj-lt"/>
                <a:cs typeface="Times New Roman" panose="02020603050405020304" pitchFamily="18" charset="0"/>
                <a:sym typeface="Wingdings" panose="05000000000000000000" pitchFamily="2" charset="2"/>
              </a:rPr>
              <a:t>(lexical decision)</a:t>
            </a:r>
          </a:p>
          <a:p>
            <a:r>
              <a:rPr lang="en-US" sz="4000" b="1" dirty="0">
                <a:latin typeface="+mj-lt"/>
                <a:cs typeface="Times New Roman" panose="02020603050405020304" pitchFamily="18" charset="0"/>
              </a:rPr>
              <a:t>4 experimental conditions </a:t>
            </a:r>
            <a:r>
              <a:rPr lang="en-US" sz="4000" dirty="0">
                <a:latin typeface="+mj-lt"/>
                <a:cs typeface="Times New Roman" panose="02020603050405020304" pitchFamily="18" charset="0"/>
              </a:rPr>
              <a:t>(3 related and 1 unrelated control)</a:t>
            </a:r>
          </a:p>
          <a:p>
            <a:endParaRPr lang="fr-BE" sz="6600" dirty="0">
              <a:latin typeface="+mj-lt"/>
            </a:endParaRPr>
          </a:p>
        </p:txBody>
      </p:sp>
      <p:graphicFrame>
        <p:nvGraphicFramePr>
          <p:cNvPr id="14" name="Diagramme 13"/>
          <p:cNvGraphicFramePr/>
          <p:nvPr>
            <p:extLst>
              <p:ext uri="{D42A27DB-BD31-4B8C-83A1-F6EECF244321}">
                <p14:modId xmlns:p14="http://schemas.microsoft.com/office/powerpoint/2010/main" val="2277834250"/>
              </p:ext>
            </p:extLst>
          </p:nvPr>
        </p:nvGraphicFramePr>
        <p:xfrm>
          <a:off x="1101618" y="11926985"/>
          <a:ext cx="12310982" cy="63897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0"/>
            <a:ext cx="30240288" cy="4140416"/>
          </a:xfrm>
          <a:prstGeom prst="rect">
            <a:avLst/>
          </a:prstGeom>
        </p:spPr>
      </p:pic>
      <p:sp>
        <p:nvSpPr>
          <p:cNvPr id="8" name="ZoneTexte 10"/>
          <p:cNvSpPr txBox="1"/>
          <p:nvPr/>
        </p:nvSpPr>
        <p:spPr>
          <a:xfrm>
            <a:off x="1090047" y="3516670"/>
            <a:ext cx="28102813" cy="4770537"/>
          </a:xfrm>
          <a:prstGeom prst="rect">
            <a:avLst/>
          </a:prstGeom>
          <a:noFill/>
        </p:spPr>
        <p:txBody>
          <a:bodyPr wrap="square" rtlCol="0">
            <a:spAutoFit/>
          </a:bodyPr>
          <a:lstStyle>
            <a:defPPr>
              <a:defRPr lang="en-US"/>
            </a:defPPr>
            <a:lvl1pPr algn="l" rtl="0" fontAlgn="base">
              <a:spcBef>
                <a:spcPct val="0"/>
              </a:spcBef>
              <a:spcAft>
                <a:spcPct val="0"/>
              </a:spcAft>
              <a:defRPr sz="9100" kern="1200">
                <a:solidFill>
                  <a:schemeClr val="tx1"/>
                </a:solidFill>
                <a:latin typeface="Arial" charset="0"/>
                <a:ea typeface="+mn-ea"/>
                <a:cs typeface="Arial" charset="0"/>
              </a:defRPr>
            </a:lvl1pPr>
            <a:lvl2pPr marL="2077928" algn="l" rtl="0" fontAlgn="base">
              <a:spcBef>
                <a:spcPct val="0"/>
              </a:spcBef>
              <a:spcAft>
                <a:spcPct val="0"/>
              </a:spcAft>
              <a:defRPr sz="9100" kern="1200">
                <a:solidFill>
                  <a:schemeClr val="tx1"/>
                </a:solidFill>
                <a:latin typeface="Arial" charset="0"/>
                <a:ea typeface="+mn-ea"/>
                <a:cs typeface="Arial" charset="0"/>
              </a:defRPr>
            </a:lvl2pPr>
            <a:lvl3pPr marL="4155857" algn="l" rtl="0" fontAlgn="base">
              <a:spcBef>
                <a:spcPct val="0"/>
              </a:spcBef>
              <a:spcAft>
                <a:spcPct val="0"/>
              </a:spcAft>
              <a:defRPr sz="9100" kern="1200">
                <a:solidFill>
                  <a:schemeClr val="tx1"/>
                </a:solidFill>
                <a:latin typeface="Arial" charset="0"/>
                <a:ea typeface="+mn-ea"/>
                <a:cs typeface="Arial" charset="0"/>
              </a:defRPr>
            </a:lvl3pPr>
            <a:lvl4pPr marL="6233785" algn="l" rtl="0" fontAlgn="base">
              <a:spcBef>
                <a:spcPct val="0"/>
              </a:spcBef>
              <a:spcAft>
                <a:spcPct val="0"/>
              </a:spcAft>
              <a:defRPr sz="9100" kern="1200">
                <a:solidFill>
                  <a:schemeClr val="tx1"/>
                </a:solidFill>
                <a:latin typeface="Arial" charset="0"/>
                <a:ea typeface="+mn-ea"/>
                <a:cs typeface="Arial" charset="0"/>
              </a:defRPr>
            </a:lvl4pPr>
            <a:lvl5pPr marL="8311713" algn="l" rtl="0" fontAlgn="base">
              <a:spcBef>
                <a:spcPct val="0"/>
              </a:spcBef>
              <a:spcAft>
                <a:spcPct val="0"/>
              </a:spcAft>
              <a:defRPr sz="9100" kern="1200">
                <a:solidFill>
                  <a:schemeClr val="tx1"/>
                </a:solidFill>
                <a:latin typeface="Arial" charset="0"/>
                <a:ea typeface="+mn-ea"/>
                <a:cs typeface="Arial" charset="0"/>
              </a:defRPr>
            </a:lvl5pPr>
            <a:lvl6pPr marL="10389641" algn="l" defTabSz="4155857" rtl="0" eaLnBrk="1" latinLnBrk="0" hangingPunct="1">
              <a:defRPr sz="9100" kern="1200">
                <a:solidFill>
                  <a:schemeClr val="tx1"/>
                </a:solidFill>
                <a:latin typeface="Arial" charset="0"/>
                <a:ea typeface="+mn-ea"/>
                <a:cs typeface="Arial" charset="0"/>
              </a:defRPr>
            </a:lvl6pPr>
            <a:lvl7pPr marL="12467570" algn="l" defTabSz="4155857" rtl="0" eaLnBrk="1" latinLnBrk="0" hangingPunct="1">
              <a:defRPr sz="9100" kern="1200">
                <a:solidFill>
                  <a:schemeClr val="tx1"/>
                </a:solidFill>
                <a:latin typeface="Arial" charset="0"/>
                <a:ea typeface="+mn-ea"/>
                <a:cs typeface="Arial" charset="0"/>
              </a:defRPr>
            </a:lvl7pPr>
            <a:lvl8pPr marL="14545498" algn="l" defTabSz="4155857" rtl="0" eaLnBrk="1" latinLnBrk="0" hangingPunct="1">
              <a:defRPr sz="9100" kern="1200">
                <a:solidFill>
                  <a:schemeClr val="tx1"/>
                </a:solidFill>
                <a:latin typeface="Arial" charset="0"/>
                <a:ea typeface="+mn-ea"/>
                <a:cs typeface="Arial" charset="0"/>
              </a:defRPr>
            </a:lvl8pPr>
            <a:lvl9pPr marL="16623426" algn="l" defTabSz="4155857" rtl="0" eaLnBrk="1" latinLnBrk="0" hangingPunct="1">
              <a:defRPr sz="9100" kern="1200">
                <a:solidFill>
                  <a:schemeClr val="tx1"/>
                </a:solidFill>
                <a:latin typeface="Arial" charset="0"/>
                <a:ea typeface="+mn-ea"/>
                <a:cs typeface="Arial" charset="0"/>
              </a:defRPr>
            </a:lvl9pPr>
          </a:lstStyle>
          <a:p>
            <a:pPr algn="ctr"/>
            <a:endParaRPr lang="en-US" sz="3600" dirty="0">
              <a:latin typeface="+mj-lt"/>
              <a:cs typeface="Times New Roman" panose="02020603050405020304" pitchFamily="18" charset="0"/>
            </a:endParaRPr>
          </a:p>
          <a:p>
            <a:pPr algn="ctr">
              <a:lnSpc>
                <a:spcPct val="150000"/>
              </a:lnSpc>
            </a:pPr>
            <a:r>
              <a:rPr lang="en-US" sz="3600" dirty="0">
                <a:latin typeface="+mj-lt"/>
                <a:cs typeface="Times New Roman" panose="02020603050405020304" pitchFamily="18" charset="0"/>
              </a:rPr>
              <a:t>SIMOES LOUREIRO Isabelle, MICELI Aurélie, GERIN Kimberly, </a:t>
            </a:r>
            <a:r>
              <a:rPr lang="fr-BE" sz="3600" dirty="0">
                <a:latin typeface="+mj-lt"/>
                <a:cs typeface="Times New Roman" panose="02020603050405020304" pitchFamily="18" charset="0"/>
              </a:rPr>
              <a:t>RENDON DE LA CRUZ Aurelia, KANDANA ARACHCHIGE Kendra, </a:t>
            </a:r>
            <a:r>
              <a:rPr lang="en-US" sz="3600" dirty="0">
                <a:latin typeface="+mj-lt"/>
                <a:cs typeface="Times New Roman" panose="02020603050405020304" pitchFamily="18" charset="0"/>
              </a:rPr>
              <a:t>&amp; LEFEBVRE Laurent</a:t>
            </a:r>
            <a:endParaRPr lang="fr-BE" sz="3600" dirty="0">
              <a:latin typeface="+mj-lt"/>
              <a:cs typeface="Times New Roman" panose="02020603050405020304" pitchFamily="18" charset="0"/>
            </a:endParaRPr>
          </a:p>
          <a:p>
            <a:pPr algn="ctr"/>
            <a:endParaRPr lang="fr-BE" sz="1200" b="1" dirty="0">
              <a:solidFill>
                <a:schemeClr val="accent1">
                  <a:lumMod val="50000"/>
                </a:schemeClr>
              </a:solidFill>
              <a:latin typeface="+mj-lt"/>
              <a:cs typeface="Times New Roman" panose="02020603050405020304" pitchFamily="18" charset="0"/>
            </a:endParaRPr>
          </a:p>
          <a:p>
            <a:pPr algn="ctr"/>
            <a:r>
              <a:rPr lang="en-US" sz="5400" b="1" dirty="0">
                <a:solidFill>
                  <a:schemeClr val="accent1">
                    <a:lumMod val="50000"/>
                  </a:schemeClr>
                </a:solidFill>
                <a:latin typeface="+mj-lt"/>
                <a:cs typeface="Times New Roman" panose="02020603050405020304" pitchFamily="18" charset="0"/>
              </a:rPr>
              <a:t>Depression in Alzheimer’s disease: </a:t>
            </a:r>
            <a:endParaRPr lang="fr-BE" sz="5400" b="1" dirty="0">
              <a:solidFill>
                <a:schemeClr val="accent1">
                  <a:lumMod val="50000"/>
                </a:schemeClr>
              </a:solidFill>
              <a:latin typeface="+mj-lt"/>
              <a:cs typeface="Times New Roman" panose="02020603050405020304" pitchFamily="18" charset="0"/>
            </a:endParaRPr>
          </a:p>
          <a:p>
            <a:pPr algn="ctr"/>
            <a:r>
              <a:rPr lang="en-US" sz="5400" b="1" dirty="0">
                <a:solidFill>
                  <a:schemeClr val="accent1">
                    <a:lumMod val="50000"/>
                  </a:schemeClr>
                </a:solidFill>
                <a:latin typeface="+mj-lt"/>
                <a:cs typeface="Times New Roman" panose="02020603050405020304" pitchFamily="18" charset="0"/>
              </a:rPr>
              <a:t>Impact of the emotional valence of concepts on semantic memory </a:t>
            </a:r>
            <a:endParaRPr lang="fr-BE" sz="5400" b="1" dirty="0">
              <a:solidFill>
                <a:schemeClr val="accent1">
                  <a:lumMod val="50000"/>
                </a:schemeClr>
              </a:solidFill>
              <a:latin typeface="+mj-lt"/>
              <a:cs typeface="Times New Roman" panose="02020603050405020304" pitchFamily="18" charset="0"/>
            </a:endParaRPr>
          </a:p>
          <a:p>
            <a:pPr algn="ctr"/>
            <a:r>
              <a:rPr lang="fr-BE" sz="5400" b="1" dirty="0">
                <a:solidFill>
                  <a:schemeClr val="accent1">
                    <a:lumMod val="50000"/>
                  </a:schemeClr>
                </a:solidFill>
                <a:latin typeface="+mj-lt"/>
                <a:cs typeface="Times New Roman" panose="02020603050405020304" pitchFamily="18" charset="0"/>
              </a:rPr>
              <a:t> </a:t>
            </a:r>
            <a:r>
              <a:rPr lang="fr-BE" sz="4000" dirty="0">
                <a:latin typeface="+mj-lt"/>
                <a:cs typeface="Times New Roman" panose="02020603050405020304" pitchFamily="18" charset="0"/>
              </a:rPr>
              <a:t> </a:t>
            </a:r>
            <a:r>
              <a:rPr lang="fr-BE" sz="3600" dirty="0">
                <a:latin typeface="+mj-lt"/>
                <a:cs typeface="Times New Roman" panose="02020603050405020304" pitchFamily="18" charset="0"/>
              </a:rPr>
              <a:t>Cognitive Psychology and </a:t>
            </a:r>
            <a:r>
              <a:rPr lang="fr-BE" sz="3600" dirty="0" err="1">
                <a:latin typeface="+mj-lt"/>
                <a:cs typeface="Times New Roman" panose="02020603050405020304" pitchFamily="18" charset="0"/>
              </a:rPr>
              <a:t>Neuropsychology</a:t>
            </a:r>
            <a:r>
              <a:rPr lang="fr-BE" sz="3600" dirty="0">
                <a:latin typeface="+mj-lt"/>
                <a:cs typeface="Times New Roman" panose="02020603050405020304" pitchFamily="18" charset="0"/>
              </a:rPr>
              <a:t> </a:t>
            </a:r>
            <a:r>
              <a:rPr lang="fr-BE" sz="3600" dirty="0" err="1">
                <a:latin typeface="+mj-lt"/>
                <a:cs typeface="Times New Roman" panose="02020603050405020304" pitchFamily="18" charset="0"/>
              </a:rPr>
              <a:t>Department</a:t>
            </a:r>
            <a:r>
              <a:rPr lang="fr-BE" sz="3600" dirty="0">
                <a:latin typeface="+mj-lt"/>
                <a:cs typeface="Times New Roman" panose="02020603050405020304" pitchFamily="18" charset="0"/>
              </a:rPr>
              <a:t>, UMONS</a:t>
            </a:r>
          </a:p>
          <a:p>
            <a:pPr algn="ctr"/>
            <a:r>
              <a:rPr lang="fr-BE" sz="3600" dirty="0">
                <a:latin typeface="+mj-lt"/>
                <a:cs typeface="Times New Roman" panose="02020603050405020304" pitchFamily="18" charset="0"/>
              </a:rPr>
              <a:t>isabelle.simoesloureiro@umons.ac.be</a:t>
            </a:r>
          </a:p>
        </p:txBody>
      </p:sp>
      <p:sp>
        <p:nvSpPr>
          <p:cNvPr id="2" name="Rectangle 1"/>
          <p:cNvSpPr/>
          <p:nvPr/>
        </p:nvSpPr>
        <p:spPr>
          <a:xfrm>
            <a:off x="-67183" y="41240277"/>
            <a:ext cx="30240288" cy="898525"/>
          </a:xfrm>
          <a:prstGeom prst="rect">
            <a:avLst/>
          </a:prstGeom>
          <a:solidFill>
            <a:srgbClr val="00A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latin typeface="+mj-lt"/>
              <a:cs typeface="Times New Roman" panose="02020603050405020304" pitchFamily="18" charset="0"/>
            </a:endParaRPr>
          </a:p>
        </p:txBody>
      </p:sp>
      <p:sp>
        <p:nvSpPr>
          <p:cNvPr id="3" name="Rectangle 2"/>
          <p:cNvSpPr/>
          <p:nvPr/>
        </p:nvSpPr>
        <p:spPr>
          <a:xfrm>
            <a:off x="-67183" y="41240277"/>
            <a:ext cx="30240288" cy="144000"/>
          </a:xfrm>
          <a:prstGeom prst="rect">
            <a:avLst/>
          </a:prstGeom>
          <a:solidFill>
            <a:srgbClr val="9897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latin typeface="+mj-lt"/>
              <a:cs typeface="Times New Roman" panose="02020603050405020304" pitchFamily="18" charset="0"/>
            </a:endParaRPr>
          </a:p>
        </p:txBody>
      </p:sp>
      <p:sp>
        <p:nvSpPr>
          <p:cNvPr id="27" name="Titre 1"/>
          <p:cNvSpPr txBox="1">
            <a:spLocks/>
          </p:cNvSpPr>
          <p:nvPr/>
        </p:nvSpPr>
        <p:spPr>
          <a:xfrm>
            <a:off x="1099222" y="12394376"/>
            <a:ext cx="28084462" cy="1011215"/>
          </a:xfrm>
          <a:prstGeom prst="rect">
            <a:avLst/>
          </a:prstGeom>
        </p:spPr>
        <p:style>
          <a:lnRef idx="3">
            <a:schemeClr val="lt1"/>
          </a:lnRef>
          <a:fillRef idx="1">
            <a:schemeClr val="accent1"/>
          </a:fillRef>
          <a:effectRef idx="1">
            <a:schemeClr val="accent1"/>
          </a:effectRef>
          <a:fontRef idx="minor">
            <a:schemeClr val="lt1"/>
          </a:fontRef>
        </p:style>
        <p:txBody>
          <a:bodyPr vert="horz" lIns="417643" tIns="208822" rIns="417643" bIns="208822" rtlCol="0" anchor="ctr">
            <a:noAutofit/>
          </a:bodyPr>
          <a:lstStyle>
            <a:lvl1pPr algn="ctr" defTabSz="4176431" rtl="0" eaLnBrk="1" latinLnBrk="0" hangingPunct="1">
              <a:spcBef>
                <a:spcPct val="0"/>
              </a:spcBef>
              <a:buNone/>
              <a:defRPr sz="201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BE" sz="5000" dirty="0" err="1">
                <a:ln w="0"/>
                <a:effectLst>
                  <a:outerShdw blurRad="38100" dist="19050" dir="2700000" algn="tl" rotWithShape="0">
                    <a:schemeClr val="dk1">
                      <a:alpha val="40000"/>
                    </a:schemeClr>
                  </a:outerShdw>
                </a:effectLst>
                <a:latin typeface="+mj-lt"/>
                <a:cs typeface="Times New Roman" panose="02020603050405020304" pitchFamily="18" charset="0"/>
              </a:rPr>
              <a:t>Methodology</a:t>
            </a:r>
            <a:endParaRPr lang="fr-BE" sz="5000" dirty="0">
              <a:ln w="0"/>
              <a:effectLst>
                <a:outerShdw blurRad="38100" dist="19050" dir="2700000" algn="tl" rotWithShape="0">
                  <a:schemeClr val="dk1">
                    <a:alpha val="40000"/>
                  </a:schemeClr>
                </a:outerShdw>
              </a:effectLst>
              <a:latin typeface="+mj-lt"/>
              <a:cs typeface="Times New Roman" panose="02020603050405020304" pitchFamily="18" charset="0"/>
            </a:endParaRPr>
          </a:p>
        </p:txBody>
      </p:sp>
      <p:sp>
        <p:nvSpPr>
          <p:cNvPr id="32" name="Titre 1"/>
          <p:cNvSpPr txBox="1">
            <a:spLocks/>
          </p:cNvSpPr>
          <p:nvPr/>
        </p:nvSpPr>
        <p:spPr>
          <a:xfrm>
            <a:off x="807349" y="34862650"/>
            <a:ext cx="28333403" cy="982610"/>
          </a:xfrm>
          <a:prstGeom prst="rect">
            <a:avLst/>
          </a:prstGeom>
        </p:spPr>
        <p:style>
          <a:lnRef idx="3">
            <a:schemeClr val="lt1"/>
          </a:lnRef>
          <a:fillRef idx="1">
            <a:schemeClr val="accent1"/>
          </a:fillRef>
          <a:effectRef idx="1">
            <a:schemeClr val="accent1"/>
          </a:effectRef>
          <a:fontRef idx="minor">
            <a:schemeClr val="lt1"/>
          </a:fontRef>
        </p:style>
        <p:txBody>
          <a:bodyPr vert="horz" lIns="417643" tIns="208822" rIns="417643" bIns="208822" rtlCol="0" anchor="ctr">
            <a:noAutofit/>
          </a:bodyPr>
          <a:lstStyle>
            <a:lvl1pPr algn="ctr" defTabSz="4176431" rtl="0" eaLnBrk="1" latinLnBrk="0" hangingPunct="1">
              <a:spcBef>
                <a:spcPct val="0"/>
              </a:spcBef>
              <a:buNone/>
              <a:defRPr sz="201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BE" sz="5000" dirty="0">
                <a:ln w="0"/>
                <a:effectLst>
                  <a:outerShdw blurRad="38100" dist="19050" dir="2700000" algn="tl" rotWithShape="0">
                    <a:schemeClr val="dk1">
                      <a:alpha val="40000"/>
                    </a:schemeClr>
                  </a:outerShdw>
                </a:effectLst>
                <a:latin typeface="+mj-lt"/>
                <a:cs typeface="Times New Roman" panose="02020603050405020304" pitchFamily="18" charset="0"/>
              </a:rPr>
              <a:t>Discussion and conclusions</a:t>
            </a:r>
          </a:p>
        </p:txBody>
      </p:sp>
      <p:sp>
        <p:nvSpPr>
          <p:cNvPr id="5" name="ZoneTexte 4"/>
          <p:cNvSpPr txBox="1"/>
          <p:nvPr/>
        </p:nvSpPr>
        <p:spPr>
          <a:xfrm>
            <a:off x="1148106" y="9227023"/>
            <a:ext cx="28046339" cy="3998018"/>
          </a:xfrm>
          <a:prstGeom prst="rect">
            <a:avLst/>
          </a:prstGeom>
          <a:noFill/>
        </p:spPr>
        <p:txBody>
          <a:bodyPr wrap="square" rtlCol="0">
            <a:spAutoFit/>
          </a:bodyPr>
          <a:lstStyle/>
          <a:p>
            <a:r>
              <a:rPr lang="en-US" sz="4000" dirty="0">
                <a:latin typeface="+mj-lt"/>
                <a:cs typeface="Times New Roman" panose="02020603050405020304" pitchFamily="18" charset="0"/>
              </a:rPr>
              <a:t>In </a:t>
            </a:r>
            <a:r>
              <a:rPr lang="en-US" sz="4000" b="1" dirty="0">
                <a:solidFill>
                  <a:schemeClr val="accent1"/>
                </a:solidFill>
                <a:latin typeface="+mj-lt"/>
                <a:cs typeface="Times New Roman" panose="02020603050405020304" pitchFamily="18" charset="0"/>
              </a:rPr>
              <a:t>Alzheimer’s disease </a:t>
            </a:r>
            <a:r>
              <a:rPr lang="en-GB" sz="4000" b="1" dirty="0">
                <a:solidFill>
                  <a:schemeClr val="accent1"/>
                </a:solidFill>
                <a:latin typeface="+mj-lt"/>
                <a:cs typeface="Times New Roman" panose="02020603050405020304" pitchFamily="18" charset="0"/>
              </a:rPr>
              <a:t>(AD)</a:t>
            </a:r>
            <a:r>
              <a:rPr lang="en-US" sz="4000" dirty="0">
                <a:latin typeface="+mj-lt"/>
                <a:cs typeface="Times New Roman" panose="02020603050405020304" pitchFamily="18" charset="0"/>
              </a:rPr>
              <a:t>, memory breakdown is an early symptom </a:t>
            </a:r>
            <a:r>
              <a:rPr lang="en-GB" sz="4000" dirty="0">
                <a:latin typeface="+mj-lt"/>
                <a:cs typeface="Times New Roman" panose="02020603050405020304" pitchFamily="18" charset="0"/>
              </a:rPr>
              <a:t>characterized by episodic disorders, but also by </a:t>
            </a:r>
            <a:r>
              <a:rPr lang="en-GB" sz="4000" b="1" dirty="0">
                <a:solidFill>
                  <a:schemeClr val="accent1"/>
                </a:solidFill>
                <a:latin typeface="+mj-lt"/>
                <a:cs typeface="Times New Roman" panose="02020603050405020304" pitchFamily="18" charset="0"/>
              </a:rPr>
              <a:t>semantic memory (SM) </a:t>
            </a:r>
            <a:r>
              <a:rPr lang="en-GB" sz="4000" dirty="0">
                <a:latin typeface="+mj-lt"/>
                <a:cs typeface="Times New Roman" panose="02020603050405020304" pitchFamily="18" charset="0"/>
              </a:rPr>
              <a:t>impairment. This SM alteration appears through modifications in the </a:t>
            </a:r>
            <a:r>
              <a:rPr lang="en-GB" sz="4000" dirty="0" err="1">
                <a:latin typeface="+mj-lt"/>
                <a:cs typeface="Times New Roman" panose="02020603050405020304" pitchFamily="18" charset="0"/>
              </a:rPr>
              <a:t>lexico</a:t>
            </a:r>
            <a:r>
              <a:rPr lang="en-GB" sz="4000" dirty="0">
                <a:latin typeface="+mj-lt"/>
                <a:cs typeface="Times New Roman" panose="02020603050405020304" pitchFamily="18" charset="0"/>
              </a:rPr>
              <a:t>-semantic network and can be observed with a semantic priming paradigm. Moreover, </a:t>
            </a:r>
            <a:r>
              <a:rPr lang="en-GB" sz="4000" b="1" dirty="0">
                <a:solidFill>
                  <a:schemeClr val="accent1"/>
                </a:solidFill>
                <a:latin typeface="+mj-lt"/>
                <a:cs typeface="Times New Roman" panose="02020603050405020304" pitchFamily="18" charset="0"/>
              </a:rPr>
              <a:t>mood disorders </a:t>
            </a:r>
            <a:r>
              <a:rPr lang="en-GB" sz="4000" dirty="0">
                <a:latin typeface="+mj-lt"/>
                <a:cs typeface="Times New Roman" panose="02020603050405020304" pitchFamily="18" charset="0"/>
              </a:rPr>
              <a:t>may also be noted in AD. It is well known that </a:t>
            </a:r>
            <a:r>
              <a:rPr lang="en-GB" sz="4000" b="1" dirty="0">
                <a:solidFill>
                  <a:schemeClr val="accent1"/>
                </a:solidFill>
                <a:latin typeface="+mj-lt"/>
                <a:cs typeface="Times New Roman" panose="02020603050405020304" pitchFamily="18" charset="0"/>
              </a:rPr>
              <a:t>depression</a:t>
            </a:r>
            <a:r>
              <a:rPr lang="en-GB" sz="4000" dirty="0">
                <a:latin typeface="+mj-lt"/>
                <a:cs typeface="Times New Roman" panose="02020603050405020304" pitchFamily="18" charset="0"/>
              </a:rPr>
              <a:t> can have a significant impact on memory performances. Nevertheless, there are few studies that clarify the deleterious impact of depression on SM in AD. Therefore, the aim of this study is to analyse this impact on priming effect in AD with an affective priming protocol. </a:t>
            </a:r>
            <a:endParaRPr lang="fr-BE" sz="4000" dirty="0">
              <a:latin typeface="+mj-lt"/>
              <a:cs typeface="Times New Roman" panose="02020603050405020304" pitchFamily="18" charset="0"/>
            </a:endParaRPr>
          </a:p>
          <a:p>
            <a:pPr algn="ctr">
              <a:lnSpc>
                <a:spcPct val="150000"/>
              </a:lnSpc>
            </a:pPr>
            <a:endParaRPr lang="fr-BE" sz="4000" dirty="0">
              <a:latin typeface="+mj-lt"/>
              <a:cs typeface="Times New Roman" panose="02020603050405020304" pitchFamily="18" charset="0"/>
            </a:endParaRPr>
          </a:p>
        </p:txBody>
      </p:sp>
      <p:sp>
        <p:nvSpPr>
          <p:cNvPr id="77" name="ZoneTexte 76"/>
          <p:cNvSpPr txBox="1"/>
          <p:nvPr/>
        </p:nvSpPr>
        <p:spPr>
          <a:xfrm>
            <a:off x="14202742" y="13499747"/>
            <a:ext cx="15198256" cy="707886"/>
          </a:xfrm>
          <a:prstGeom prst="rect">
            <a:avLst/>
          </a:prstGeom>
          <a:noFill/>
        </p:spPr>
        <p:txBody>
          <a:bodyPr wrap="square" rtlCol="0">
            <a:spAutoFit/>
          </a:bodyPr>
          <a:lstStyle/>
          <a:p>
            <a:r>
              <a:rPr lang="fr-FR" sz="4000" b="1" dirty="0">
                <a:solidFill>
                  <a:schemeClr val="accent1">
                    <a:lumMod val="75000"/>
                  </a:schemeClr>
                </a:solidFill>
                <a:latin typeface="+mj-lt"/>
                <a:cs typeface="Times New Roman" panose="02020603050405020304" pitchFamily="18" charset="0"/>
              </a:rPr>
              <a:t>2. T</a:t>
            </a:r>
            <a:r>
              <a:rPr lang="en-US" sz="4000" b="1" dirty="0">
                <a:solidFill>
                  <a:schemeClr val="accent1">
                    <a:lumMod val="75000"/>
                  </a:schemeClr>
                </a:solidFill>
                <a:latin typeface="+mj-lt"/>
                <a:cs typeface="Times New Roman" panose="02020603050405020304" pitchFamily="18" charset="0"/>
              </a:rPr>
              <a:t>ASK</a:t>
            </a:r>
          </a:p>
        </p:txBody>
      </p:sp>
      <p:sp>
        <p:nvSpPr>
          <p:cNvPr id="97" name="ZoneTexte 96"/>
          <p:cNvSpPr txBox="1"/>
          <p:nvPr/>
        </p:nvSpPr>
        <p:spPr>
          <a:xfrm>
            <a:off x="14190355" y="26308549"/>
            <a:ext cx="5959799" cy="6863417"/>
          </a:xfrm>
          <a:prstGeom prst="rect">
            <a:avLst/>
          </a:prstGeom>
          <a:noFill/>
        </p:spPr>
        <p:txBody>
          <a:bodyPr wrap="square" rtlCol="0">
            <a:spAutoFit/>
          </a:bodyPr>
          <a:lstStyle/>
          <a:p>
            <a:pPr algn="just"/>
            <a:r>
              <a:rPr lang="nb-NO" sz="4000" b="1" dirty="0">
                <a:latin typeface="+mj-lt"/>
                <a:cs typeface="Times New Roman" panose="02020603050405020304" pitchFamily="18" charset="0"/>
              </a:rPr>
              <a:t>Comparison of PE</a:t>
            </a:r>
          </a:p>
          <a:p>
            <a:pPr algn="just"/>
            <a:r>
              <a:rPr lang="en-GB" sz="4000" dirty="0">
                <a:latin typeface="+mj-lt"/>
                <a:cs typeface="Times New Roman" panose="02020603050405020304" pitchFamily="18" charset="0"/>
              </a:rPr>
              <a:t>Repeated-measures ANOVA</a:t>
            </a:r>
          </a:p>
          <a:p>
            <a:pPr algn="just"/>
            <a:r>
              <a:rPr lang="en-GB" sz="4000" dirty="0">
                <a:latin typeface="+mj-lt"/>
                <a:cs typeface="Times New Roman" panose="02020603050405020304" pitchFamily="18" charset="0"/>
              </a:rPr>
              <a:t> </a:t>
            </a:r>
            <a:endParaRPr lang="nb-NO" sz="4000" dirty="0">
              <a:latin typeface="+mj-lt"/>
              <a:cs typeface="Times New Roman" panose="02020603050405020304" pitchFamily="18" charset="0"/>
            </a:endParaRPr>
          </a:p>
          <a:p>
            <a:pPr algn="just"/>
            <a:r>
              <a:rPr lang="nb-NO" sz="4000" dirty="0">
                <a:latin typeface="+mj-lt"/>
                <a:cs typeface="Times New Roman" panose="02020603050405020304" pitchFamily="18" charset="0"/>
              </a:rPr>
              <a:t>Group (G) effect</a:t>
            </a:r>
          </a:p>
          <a:p>
            <a:pPr algn="just"/>
            <a:r>
              <a:rPr lang="nb-NO" sz="4000" dirty="0">
                <a:latin typeface="+mj-lt"/>
                <a:cs typeface="Times New Roman" panose="02020603050405020304" pitchFamily="18" charset="0"/>
              </a:rPr>
              <a:t>(</a:t>
            </a:r>
            <a:r>
              <a:rPr lang="nb-NO" sz="4000" i="1" dirty="0">
                <a:latin typeface="+mj-lt"/>
                <a:cs typeface="Times New Roman" panose="02020603050405020304" pitchFamily="18" charset="0"/>
              </a:rPr>
              <a:t>F</a:t>
            </a:r>
            <a:r>
              <a:rPr lang="nb-NO" sz="4000" dirty="0">
                <a:latin typeface="+mj-lt"/>
                <a:cs typeface="Times New Roman" panose="02020603050405020304" pitchFamily="18" charset="0"/>
              </a:rPr>
              <a:t>=41.526 ; </a:t>
            </a:r>
            <a:r>
              <a:rPr lang="nb-NO" sz="4000" i="1" dirty="0">
                <a:latin typeface="+mj-lt"/>
                <a:cs typeface="Times New Roman" panose="02020603050405020304" pitchFamily="18" charset="0"/>
              </a:rPr>
              <a:t>p</a:t>
            </a:r>
            <a:r>
              <a:rPr lang="nb-NO" sz="4000" dirty="0">
                <a:latin typeface="+mj-lt"/>
                <a:cs typeface="Times New Roman" panose="02020603050405020304" pitchFamily="18" charset="0"/>
              </a:rPr>
              <a:t>=.001) </a:t>
            </a:r>
          </a:p>
          <a:p>
            <a:pPr algn="just"/>
            <a:endParaRPr lang="nb-NO" sz="4000" dirty="0">
              <a:latin typeface="+mj-lt"/>
              <a:cs typeface="Times New Roman" panose="02020603050405020304" pitchFamily="18" charset="0"/>
            </a:endParaRPr>
          </a:p>
          <a:p>
            <a:pPr algn="just"/>
            <a:r>
              <a:rPr lang="nb-NO" sz="4000" dirty="0">
                <a:latin typeface="+mj-lt"/>
                <a:cs typeface="Times New Roman" panose="02020603050405020304" pitchFamily="18" charset="0"/>
              </a:rPr>
              <a:t>Condition (C) effect</a:t>
            </a:r>
          </a:p>
          <a:p>
            <a:pPr algn="just"/>
            <a:r>
              <a:rPr lang="nb-NO" sz="4000" dirty="0">
                <a:latin typeface="+mj-lt"/>
                <a:cs typeface="Times New Roman" panose="02020603050405020304" pitchFamily="18" charset="0"/>
              </a:rPr>
              <a:t> (</a:t>
            </a:r>
            <a:r>
              <a:rPr lang="nb-NO" sz="4000" i="1" dirty="0">
                <a:latin typeface="+mj-lt"/>
                <a:cs typeface="Times New Roman" panose="02020603050405020304" pitchFamily="18" charset="0"/>
              </a:rPr>
              <a:t>F</a:t>
            </a:r>
            <a:r>
              <a:rPr lang="nb-NO" sz="4000" dirty="0">
                <a:latin typeface="+mj-lt"/>
                <a:cs typeface="Times New Roman" panose="02020603050405020304" pitchFamily="18" charset="0"/>
              </a:rPr>
              <a:t>=5.453, </a:t>
            </a:r>
            <a:r>
              <a:rPr lang="nb-NO" sz="4000" i="1" dirty="0">
                <a:latin typeface="+mj-lt"/>
                <a:cs typeface="Times New Roman" panose="02020603050405020304" pitchFamily="18" charset="0"/>
              </a:rPr>
              <a:t>p</a:t>
            </a:r>
            <a:r>
              <a:rPr lang="nb-NO" sz="4000" dirty="0">
                <a:latin typeface="+mj-lt"/>
                <a:cs typeface="Times New Roman" panose="02020603050405020304" pitchFamily="18" charset="0"/>
              </a:rPr>
              <a:t>=.008)</a:t>
            </a:r>
          </a:p>
          <a:p>
            <a:pPr algn="just"/>
            <a:endParaRPr lang="nb-NO" sz="4000" dirty="0">
              <a:latin typeface="+mj-lt"/>
              <a:cs typeface="Times New Roman" panose="02020603050405020304" pitchFamily="18" charset="0"/>
            </a:endParaRPr>
          </a:p>
          <a:p>
            <a:pPr algn="just"/>
            <a:r>
              <a:rPr lang="nb-NO" sz="4000" dirty="0">
                <a:latin typeface="+mj-lt"/>
                <a:cs typeface="Times New Roman" panose="02020603050405020304" pitchFamily="18" charset="0"/>
              </a:rPr>
              <a:t>Interaction effect G*C</a:t>
            </a:r>
          </a:p>
          <a:p>
            <a:pPr algn="just"/>
            <a:r>
              <a:rPr lang="nb-NO" sz="4000" dirty="0">
                <a:latin typeface="+mj-lt"/>
                <a:cs typeface="Times New Roman" panose="02020603050405020304" pitchFamily="18" charset="0"/>
              </a:rPr>
              <a:t> (</a:t>
            </a:r>
            <a:r>
              <a:rPr lang="nb-NO" sz="4000" i="1" dirty="0">
                <a:latin typeface="+mj-lt"/>
                <a:cs typeface="Times New Roman" panose="02020603050405020304" pitchFamily="18" charset="0"/>
              </a:rPr>
              <a:t>F</a:t>
            </a:r>
            <a:r>
              <a:rPr lang="nb-NO" sz="4000" dirty="0">
                <a:latin typeface="+mj-lt"/>
                <a:cs typeface="Times New Roman" panose="02020603050405020304" pitchFamily="18" charset="0"/>
              </a:rPr>
              <a:t>=3.082 ; </a:t>
            </a:r>
            <a:r>
              <a:rPr lang="nb-NO" sz="4000" i="1" dirty="0">
                <a:latin typeface="+mj-lt"/>
                <a:cs typeface="Times New Roman" panose="02020603050405020304" pitchFamily="18" charset="0"/>
              </a:rPr>
              <a:t>p</a:t>
            </a:r>
            <a:r>
              <a:rPr lang="nb-NO" sz="4000" dirty="0">
                <a:latin typeface="+mj-lt"/>
                <a:cs typeface="Times New Roman" panose="02020603050405020304" pitchFamily="18" charset="0"/>
              </a:rPr>
              <a:t>=.025)</a:t>
            </a:r>
            <a:endParaRPr lang="fr-BE" sz="4000" dirty="0">
              <a:latin typeface="+mj-lt"/>
              <a:cs typeface="Times New Roman" panose="02020603050405020304" pitchFamily="18" charset="0"/>
            </a:endParaRPr>
          </a:p>
        </p:txBody>
      </p:sp>
      <p:graphicFrame>
        <p:nvGraphicFramePr>
          <p:cNvPr id="16" name="Tableau 15">
            <a:extLst>
              <a:ext uri="{FF2B5EF4-FFF2-40B4-BE49-F238E27FC236}">
                <a16:creationId xmlns:a16="http://schemas.microsoft.com/office/drawing/2014/main" id="{7F89B491-1A37-4646-82B0-789C994C2272}"/>
              </a:ext>
            </a:extLst>
          </p:cNvPr>
          <p:cNvGraphicFramePr>
            <a:graphicFrameLocks noGrp="1"/>
          </p:cNvGraphicFramePr>
          <p:nvPr>
            <p:extLst>
              <p:ext uri="{D42A27DB-BD31-4B8C-83A1-F6EECF244321}">
                <p14:modId xmlns:p14="http://schemas.microsoft.com/office/powerpoint/2010/main" val="2086327578"/>
              </p:ext>
            </p:extLst>
          </p:nvPr>
        </p:nvGraphicFramePr>
        <p:xfrm>
          <a:off x="1357083" y="17244050"/>
          <a:ext cx="12071921" cy="4899408"/>
        </p:xfrm>
        <a:graphic>
          <a:graphicData uri="http://schemas.openxmlformats.org/drawingml/2006/table">
            <a:tbl>
              <a:tblPr firstRow="1" firstCol="1" bandRow="1"/>
              <a:tblGrid>
                <a:gridCol w="2761205">
                  <a:extLst>
                    <a:ext uri="{9D8B030D-6E8A-4147-A177-3AD203B41FA5}">
                      <a16:colId xmlns:a16="http://schemas.microsoft.com/office/drawing/2014/main" val="1741696020"/>
                    </a:ext>
                  </a:extLst>
                </a:gridCol>
                <a:gridCol w="2063316">
                  <a:extLst>
                    <a:ext uri="{9D8B030D-6E8A-4147-A177-3AD203B41FA5}">
                      <a16:colId xmlns:a16="http://schemas.microsoft.com/office/drawing/2014/main" val="3963195169"/>
                    </a:ext>
                  </a:extLst>
                </a:gridCol>
                <a:gridCol w="1699202">
                  <a:extLst>
                    <a:ext uri="{9D8B030D-6E8A-4147-A177-3AD203B41FA5}">
                      <a16:colId xmlns:a16="http://schemas.microsoft.com/office/drawing/2014/main" val="1459647068"/>
                    </a:ext>
                  </a:extLst>
                </a:gridCol>
                <a:gridCol w="1785680">
                  <a:extLst>
                    <a:ext uri="{9D8B030D-6E8A-4147-A177-3AD203B41FA5}">
                      <a16:colId xmlns:a16="http://schemas.microsoft.com/office/drawing/2014/main" val="3647086663"/>
                    </a:ext>
                  </a:extLst>
                </a:gridCol>
                <a:gridCol w="1881259">
                  <a:extLst>
                    <a:ext uri="{9D8B030D-6E8A-4147-A177-3AD203B41FA5}">
                      <a16:colId xmlns:a16="http://schemas.microsoft.com/office/drawing/2014/main" val="1780405009"/>
                    </a:ext>
                  </a:extLst>
                </a:gridCol>
                <a:gridCol w="1881259">
                  <a:extLst>
                    <a:ext uri="{9D8B030D-6E8A-4147-A177-3AD203B41FA5}">
                      <a16:colId xmlns:a16="http://schemas.microsoft.com/office/drawing/2014/main" val="2270679647"/>
                    </a:ext>
                  </a:extLst>
                </a:gridCol>
              </a:tblGrid>
              <a:tr h="1091021">
                <a:tc>
                  <a:txBody>
                    <a:bodyPr/>
                    <a:lstStyle/>
                    <a:p>
                      <a:endParaRPr lang="fr-BE" sz="3600" dirty="0">
                        <a:effectLst/>
                        <a:latin typeface="+mj-lt"/>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Age</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MMSE</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GDS</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QAG</a:t>
                      </a:r>
                      <a:endParaRPr lang="fr-BE" sz="3600" dirty="0">
                        <a:effectLst/>
                        <a:latin typeface="+mj-lt"/>
                        <a:ea typeface="Calibri" panose="020F0502020204030204" pitchFamily="34" charset="0"/>
                        <a:cs typeface="Times New Roman" panose="02020603050405020304" pitchFamily="18" charset="0"/>
                      </a:endParaRPr>
                    </a:p>
                    <a:p>
                      <a:pPr algn="ctr">
                        <a:lnSpc>
                          <a:spcPct val="115000"/>
                        </a:lnSpc>
                        <a:spcAft>
                          <a:spcPts val="0"/>
                        </a:spcAft>
                      </a:pP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PPTT</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026308393"/>
                  </a:ext>
                </a:extLst>
              </a:tr>
              <a:tr h="1091021">
                <a:tc>
                  <a:txBody>
                    <a:bodyPr/>
                    <a:lstStyle/>
                    <a:p>
                      <a:pP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Control (N=20)</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81.8</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(6.8)</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28.4</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(1.2)</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4,1 </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(1,6)</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34,7 (1,2)</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94,8 (3,2)</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129102585"/>
                  </a:ext>
                </a:extLst>
              </a:tr>
              <a:tr h="1091021">
                <a:tc>
                  <a:txBody>
                    <a:bodyPr/>
                    <a:lstStyle/>
                    <a:p>
                      <a:pP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ND-AD </a:t>
                      </a:r>
                    </a:p>
                    <a:p>
                      <a:pP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(N=8)</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85.8</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(4.4)</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a:solidFill>
                            <a:srgbClr val="000000"/>
                          </a:solidFill>
                          <a:effectLst/>
                          <a:latin typeface="+mj-lt"/>
                          <a:ea typeface="Times New Roman" panose="02020603050405020304" pitchFamily="18" charset="0"/>
                          <a:cs typeface="Times New Roman" panose="02020603050405020304" pitchFamily="18" charset="0"/>
                        </a:rPr>
                        <a:t>24.1 (0,9)</a:t>
                      </a:r>
                      <a:endParaRPr lang="fr-BE" sz="360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Calibri" panose="020F0502020204030204" pitchFamily="34" charset="0"/>
                          <a:cs typeface="Times New Roman" panose="02020603050405020304" pitchFamily="18" charset="0"/>
                        </a:rPr>
                        <a:t>5,6 </a:t>
                      </a:r>
                    </a:p>
                    <a:p>
                      <a:pPr algn="ctr">
                        <a:lnSpc>
                          <a:spcPct val="115000"/>
                        </a:lnSpc>
                        <a:spcAft>
                          <a:spcPts val="0"/>
                        </a:spcAft>
                      </a:pPr>
                      <a:r>
                        <a:rPr lang="fr-BE" sz="3600" dirty="0">
                          <a:solidFill>
                            <a:srgbClr val="000000"/>
                          </a:solidFill>
                          <a:effectLst/>
                          <a:latin typeface="+mj-lt"/>
                          <a:ea typeface="Calibri" panose="020F0502020204030204" pitchFamily="34" charset="0"/>
                          <a:cs typeface="Times New Roman" panose="02020603050405020304" pitchFamily="18" charset="0"/>
                        </a:rPr>
                        <a:t>(4)</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Calibri" panose="020F0502020204030204" pitchFamily="34" charset="0"/>
                          <a:cs typeface="Times New Roman" panose="02020603050405020304" pitchFamily="18" charset="0"/>
                        </a:rPr>
                        <a:t>33,6 (4,3)</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Calibri" panose="020F0502020204030204" pitchFamily="34" charset="0"/>
                          <a:cs typeface="Times New Roman" panose="02020603050405020304" pitchFamily="18" charset="0"/>
                        </a:rPr>
                        <a:t>85,6 (4,1)</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951607802"/>
                  </a:ext>
                </a:extLst>
              </a:tr>
              <a:tr h="1138686">
                <a:tc>
                  <a:txBody>
                    <a:bodyPr/>
                    <a:lstStyle/>
                    <a:p>
                      <a:pP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D-AD</a:t>
                      </a:r>
                    </a:p>
                    <a:p>
                      <a:pPr>
                        <a:lnSpc>
                          <a:spcPct val="115000"/>
                        </a:lnSpc>
                        <a:spcAft>
                          <a:spcPts val="0"/>
                        </a:spcAft>
                      </a:pPr>
                      <a:r>
                        <a:rPr lang="fr-BE" sz="3600" b="1" dirty="0">
                          <a:solidFill>
                            <a:srgbClr val="000000"/>
                          </a:solidFill>
                          <a:effectLst/>
                          <a:latin typeface="+mj-lt"/>
                          <a:ea typeface="Times New Roman" panose="02020603050405020304" pitchFamily="18" charset="0"/>
                          <a:cs typeface="Times New Roman" panose="02020603050405020304" pitchFamily="18" charset="0"/>
                        </a:rPr>
                        <a:t>(N=8)</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82.7 </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(7.5)</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24</a:t>
                      </a:r>
                    </a:p>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(1,6)</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a:solidFill>
                            <a:srgbClr val="000000"/>
                          </a:solidFill>
                          <a:effectLst/>
                          <a:latin typeface="+mj-lt"/>
                          <a:ea typeface="Times New Roman" panose="02020603050405020304" pitchFamily="18" charset="0"/>
                          <a:cs typeface="Times New Roman" panose="02020603050405020304" pitchFamily="18" charset="0"/>
                        </a:rPr>
                        <a:t>16,1 (2,4)</a:t>
                      </a:r>
                      <a:endParaRPr lang="fr-BE" sz="360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a:solidFill>
                            <a:srgbClr val="000000"/>
                          </a:solidFill>
                          <a:effectLst/>
                          <a:latin typeface="+mj-lt"/>
                          <a:ea typeface="Times New Roman" panose="02020603050405020304" pitchFamily="18" charset="0"/>
                          <a:cs typeface="Times New Roman" panose="02020603050405020304" pitchFamily="18" charset="0"/>
                        </a:rPr>
                        <a:t>41,1 (6,6)</a:t>
                      </a:r>
                      <a:endParaRPr lang="fr-BE" sz="360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algn="ctr">
                        <a:lnSpc>
                          <a:spcPct val="115000"/>
                        </a:lnSpc>
                        <a:spcAft>
                          <a:spcPts val="0"/>
                        </a:spcAft>
                      </a:pPr>
                      <a:r>
                        <a:rPr lang="fr-BE" sz="3600" dirty="0">
                          <a:solidFill>
                            <a:srgbClr val="000000"/>
                          </a:solidFill>
                          <a:effectLst/>
                          <a:latin typeface="+mj-lt"/>
                          <a:ea typeface="Times New Roman" panose="02020603050405020304" pitchFamily="18" charset="0"/>
                          <a:cs typeface="Times New Roman" panose="02020603050405020304" pitchFamily="18" charset="0"/>
                        </a:rPr>
                        <a:t>89,2 (4,3)</a:t>
                      </a:r>
                      <a:endParaRPr lang="fr-BE" sz="3600" dirty="0">
                        <a:effectLst/>
                        <a:latin typeface="+mj-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56086409"/>
                  </a:ext>
                </a:extLst>
              </a:tr>
            </a:tbl>
          </a:graphicData>
        </a:graphic>
      </p:graphicFrame>
      <p:sp>
        <p:nvSpPr>
          <p:cNvPr id="47" name="Rectangle 46">
            <a:extLst>
              <a:ext uri="{FF2B5EF4-FFF2-40B4-BE49-F238E27FC236}">
                <a16:creationId xmlns:a16="http://schemas.microsoft.com/office/drawing/2014/main" id="{4D381F70-16AF-4F6E-9EE0-5B856B2BE167}"/>
              </a:ext>
            </a:extLst>
          </p:cNvPr>
          <p:cNvSpPr/>
          <p:nvPr/>
        </p:nvSpPr>
        <p:spPr>
          <a:xfrm>
            <a:off x="1038084" y="25222285"/>
            <a:ext cx="7224094" cy="920252"/>
          </a:xfrm>
          <a:prstGeom prst="rect">
            <a:avLst/>
          </a:prstGeom>
        </p:spPr>
        <p:txBody>
          <a:bodyPr wrap="none">
            <a:spAutoFit/>
          </a:bodyPr>
          <a:lstStyle/>
          <a:p>
            <a:pPr indent="449580" algn="just">
              <a:lnSpc>
                <a:spcPct val="150000"/>
              </a:lnSpc>
              <a:spcAft>
                <a:spcPts val="600"/>
              </a:spcAft>
            </a:pPr>
            <a:r>
              <a:rPr lang="fr-BE" sz="4000" b="1" dirty="0">
                <a:solidFill>
                  <a:schemeClr val="accent1">
                    <a:lumMod val="75000"/>
                  </a:schemeClr>
                </a:solidFill>
                <a:latin typeface="+mj-lt"/>
                <a:cs typeface="Times New Roman" panose="02020603050405020304" pitchFamily="18" charset="0"/>
              </a:rPr>
              <a:t>1. INTRAGROUP COMPARISONS</a:t>
            </a:r>
          </a:p>
        </p:txBody>
      </p:sp>
      <p:sp>
        <p:nvSpPr>
          <p:cNvPr id="115" name="Rectangle 114">
            <a:extLst>
              <a:ext uri="{FF2B5EF4-FFF2-40B4-BE49-F238E27FC236}">
                <a16:creationId xmlns:a16="http://schemas.microsoft.com/office/drawing/2014/main" id="{F448B742-73CF-4786-8CE5-877301F25A14}"/>
              </a:ext>
            </a:extLst>
          </p:cNvPr>
          <p:cNvSpPr/>
          <p:nvPr/>
        </p:nvSpPr>
        <p:spPr>
          <a:xfrm>
            <a:off x="14297414" y="25265752"/>
            <a:ext cx="6937861" cy="920252"/>
          </a:xfrm>
          <a:prstGeom prst="rect">
            <a:avLst/>
          </a:prstGeom>
        </p:spPr>
        <p:txBody>
          <a:bodyPr wrap="none">
            <a:spAutoFit/>
          </a:bodyPr>
          <a:lstStyle/>
          <a:p>
            <a:pPr indent="449580" algn="just">
              <a:lnSpc>
                <a:spcPct val="150000"/>
              </a:lnSpc>
              <a:spcAft>
                <a:spcPts val="600"/>
              </a:spcAft>
            </a:pPr>
            <a:r>
              <a:rPr lang="fr-BE" sz="4000" b="1" dirty="0">
                <a:solidFill>
                  <a:schemeClr val="accent1">
                    <a:lumMod val="75000"/>
                  </a:schemeClr>
                </a:solidFill>
                <a:latin typeface="+mj-lt"/>
                <a:cs typeface="Times New Roman" panose="02020603050405020304" pitchFamily="18" charset="0"/>
              </a:rPr>
              <a:t>2. INTERGROUP COMPARISONS</a:t>
            </a:r>
          </a:p>
        </p:txBody>
      </p:sp>
      <p:pic>
        <p:nvPicPr>
          <p:cNvPr id="1026" name="Picture 2" descr="RÃ©sultat de recherche d'images pour &quot;boite mail&quo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368473" y="6844784"/>
            <a:ext cx="1170354" cy="1194956"/>
          </a:xfrm>
          <a:prstGeom prst="rect">
            <a:avLst/>
          </a:prstGeom>
          <a:noFill/>
          <a:extLst>
            <a:ext uri="{909E8E84-426E-40DD-AFC4-6F175D3DCCD1}">
              <a14:hiddenFill xmlns:a14="http://schemas.microsoft.com/office/drawing/2010/main">
                <a:solidFill>
                  <a:srgbClr val="FFFFFF"/>
                </a:solidFill>
              </a14:hiddenFill>
            </a:ext>
          </a:extLst>
        </p:spPr>
      </p:pic>
      <p:sp>
        <p:nvSpPr>
          <p:cNvPr id="18" name="ZoneTexte 17"/>
          <p:cNvSpPr txBox="1"/>
          <p:nvPr/>
        </p:nvSpPr>
        <p:spPr>
          <a:xfrm>
            <a:off x="1281043" y="22171373"/>
            <a:ext cx="12381625" cy="1569660"/>
          </a:xfrm>
          <a:prstGeom prst="rect">
            <a:avLst/>
          </a:prstGeom>
          <a:noFill/>
        </p:spPr>
        <p:txBody>
          <a:bodyPr wrap="square" rtlCol="0">
            <a:spAutoFit/>
          </a:bodyPr>
          <a:lstStyle/>
          <a:p>
            <a:pPr algn="just"/>
            <a:r>
              <a:rPr lang="fr-BE" sz="3200" dirty="0" err="1">
                <a:latin typeface="+mj-lt"/>
                <a:cs typeface="Times New Roman" panose="02020603050405020304" pitchFamily="18" charset="0"/>
              </a:rPr>
              <a:t>Mean</a:t>
            </a:r>
            <a:r>
              <a:rPr lang="fr-BE" sz="3200" dirty="0">
                <a:latin typeface="+mj-lt"/>
                <a:cs typeface="Times New Roman" panose="02020603050405020304" pitchFamily="18" charset="0"/>
              </a:rPr>
              <a:t> and standard </a:t>
            </a:r>
            <a:r>
              <a:rPr lang="fr-BE" sz="3200" dirty="0" err="1">
                <a:latin typeface="+mj-lt"/>
                <a:cs typeface="Times New Roman" panose="02020603050405020304" pitchFamily="18" charset="0"/>
              </a:rPr>
              <a:t>deviation</a:t>
            </a:r>
            <a:r>
              <a:rPr lang="fr-BE" sz="3200" dirty="0">
                <a:latin typeface="+mj-lt"/>
                <a:cs typeface="Times New Roman" panose="02020603050405020304" pitchFamily="18" charset="0"/>
              </a:rPr>
              <a:t> : MMSE = </a:t>
            </a:r>
            <a:r>
              <a:rPr lang="fr-BE" sz="3200" i="1" dirty="0">
                <a:latin typeface="+mj-lt"/>
                <a:cs typeface="Times New Roman" panose="02020603050405020304" pitchFamily="18" charset="0"/>
              </a:rPr>
              <a:t>Mini-Mental State </a:t>
            </a:r>
            <a:r>
              <a:rPr lang="fr-BE" sz="3200" i="1" dirty="0" err="1">
                <a:latin typeface="+mj-lt"/>
                <a:cs typeface="Times New Roman" panose="02020603050405020304" pitchFamily="18" charset="0"/>
              </a:rPr>
              <a:t>Examination</a:t>
            </a:r>
            <a:r>
              <a:rPr lang="fr-BE" sz="3200" dirty="0">
                <a:latin typeface="+mj-lt"/>
                <a:cs typeface="Times New Roman" panose="02020603050405020304" pitchFamily="18" charset="0"/>
              </a:rPr>
              <a:t> ; GDS= </a:t>
            </a:r>
            <a:r>
              <a:rPr lang="fr-BE" sz="3200" i="1" dirty="0" err="1">
                <a:latin typeface="+mj-lt"/>
                <a:cs typeface="Times New Roman" panose="02020603050405020304" pitchFamily="18" charset="0"/>
              </a:rPr>
              <a:t>Geriatric</a:t>
            </a:r>
            <a:r>
              <a:rPr lang="fr-BE" sz="3200" i="1" dirty="0">
                <a:latin typeface="+mj-lt"/>
                <a:cs typeface="Times New Roman" panose="02020603050405020304" pitchFamily="18" charset="0"/>
              </a:rPr>
              <a:t> </a:t>
            </a:r>
            <a:r>
              <a:rPr lang="fr-BE" sz="3200" i="1" dirty="0" err="1">
                <a:latin typeface="+mj-lt"/>
                <a:cs typeface="Times New Roman" panose="02020603050405020304" pitchFamily="18" charset="0"/>
              </a:rPr>
              <a:t>Depression</a:t>
            </a:r>
            <a:r>
              <a:rPr lang="fr-BE" sz="3200" i="1" dirty="0">
                <a:latin typeface="+mj-lt"/>
                <a:cs typeface="Times New Roman" panose="02020603050405020304" pitchFamily="18" charset="0"/>
              </a:rPr>
              <a:t> </a:t>
            </a:r>
            <a:r>
              <a:rPr lang="fr-BE" sz="3200" i="1" dirty="0" err="1">
                <a:latin typeface="+mj-lt"/>
                <a:cs typeface="Times New Roman" panose="02020603050405020304" pitchFamily="18" charset="0"/>
              </a:rPr>
              <a:t>Scale</a:t>
            </a:r>
            <a:r>
              <a:rPr lang="fr-BE" sz="3200" i="1" dirty="0">
                <a:latin typeface="+mj-lt"/>
                <a:cs typeface="Times New Roman" panose="02020603050405020304" pitchFamily="18" charset="0"/>
              </a:rPr>
              <a:t> </a:t>
            </a:r>
            <a:r>
              <a:rPr lang="fr-BE" sz="3200" dirty="0">
                <a:latin typeface="+mj-lt"/>
                <a:cs typeface="Times New Roman" panose="02020603050405020304" pitchFamily="18" charset="0"/>
              </a:rPr>
              <a:t>; QAG = </a:t>
            </a:r>
            <a:r>
              <a:rPr lang="fr-BE" sz="3200" i="1" dirty="0">
                <a:latin typeface="+mj-lt"/>
                <a:cs typeface="Times New Roman" panose="02020603050405020304" pitchFamily="18" charset="0"/>
              </a:rPr>
              <a:t>Questionnaire of </a:t>
            </a:r>
            <a:r>
              <a:rPr lang="fr-BE" sz="3200" i="1" dirty="0" err="1">
                <a:latin typeface="+mj-lt"/>
                <a:cs typeface="Times New Roman" panose="02020603050405020304" pitchFamily="18" charset="0"/>
              </a:rPr>
              <a:t>general</a:t>
            </a:r>
            <a:r>
              <a:rPr lang="fr-BE" sz="3200" i="1" dirty="0">
                <a:latin typeface="+mj-lt"/>
                <a:cs typeface="Times New Roman" panose="02020603050405020304" pitchFamily="18" charset="0"/>
              </a:rPr>
              <a:t> </a:t>
            </a:r>
            <a:r>
              <a:rPr lang="fr-BE" sz="3200" i="1" dirty="0" err="1">
                <a:latin typeface="+mj-lt"/>
                <a:cs typeface="Times New Roman" panose="02020603050405020304" pitchFamily="18" charset="0"/>
              </a:rPr>
              <a:t>anxiety</a:t>
            </a:r>
            <a:r>
              <a:rPr lang="fr-BE" sz="3200" i="1" dirty="0">
                <a:latin typeface="+mj-lt"/>
                <a:cs typeface="Times New Roman" panose="02020603050405020304" pitchFamily="18" charset="0"/>
              </a:rPr>
              <a:t> </a:t>
            </a:r>
            <a:r>
              <a:rPr lang="fr-BE" sz="3200" dirty="0">
                <a:latin typeface="+mj-lt"/>
                <a:cs typeface="Times New Roman" panose="02020603050405020304" pitchFamily="18" charset="0"/>
              </a:rPr>
              <a:t>; PPTT = </a:t>
            </a:r>
            <a:r>
              <a:rPr lang="fr-BE" sz="3200" i="1" dirty="0" err="1">
                <a:latin typeface="+mj-lt"/>
                <a:cs typeface="Times New Roman" panose="02020603050405020304" pitchFamily="18" charset="0"/>
              </a:rPr>
              <a:t>Pyramid</a:t>
            </a:r>
            <a:r>
              <a:rPr lang="fr-BE" sz="3200" i="1" dirty="0">
                <a:latin typeface="+mj-lt"/>
                <a:cs typeface="Times New Roman" panose="02020603050405020304" pitchFamily="18" charset="0"/>
              </a:rPr>
              <a:t> and Palm </a:t>
            </a:r>
            <a:r>
              <a:rPr lang="fr-BE" sz="3200" i="1" dirty="0" err="1">
                <a:latin typeface="+mj-lt"/>
                <a:cs typeface="Times New Roman" panose="02020603050405020304" pitchFamily="18" charset="0"/>
              </a:rPr>
              <a:t>Trees</a:t>
            </a:r>
            <a:r>
              <a:rPr lang="fr-BE" sz="3200" i="1" dirty="0">
                <a:latin typeface="+mj-lt"/>
                <a:cs typeface="Times New Roman" panose="02020603050405020304" pitchFamily="18" charset="0"/>
              </a:rPr>
              <a:t> Test</a:t>
            </a:r>
            <a:endParaRPr lang="fr-BE" sz="3200" dirty="0">
              <a:latin typeface="+mj-lt"/>
              <a:cs typeface="Times New Roman" panose="02020603050405020304" pitchFamily="18" charset="0"/>
            </a:endParaRPr>
          </a:p>
        </p:txBody>
      </p:sp>
      <p:grpSp>
        <p:nvGrpSpPr>
          <p:cNvPr id="20" name="Groupe 19"/>
          <p:cNvGrpSpPr/>
          <p:nvPr/>
        </p:nvGrpSpPr>
        <p:grpSpPr>
          <a:xfrm>
            <a:off x="13865237" y="15193106"/>
            <a:ext cx="7967965" cy="4490061"/>
            <a:chOff x="14838316" y="17222098"/>
            <a:chExt cx="7967965" cy="4490061"/>
          </a:xfrm>
        </p:grpSpPr>
        <p:grpSp>
          <p:nvGrpSpPr>
            <p:cNvPr id="44" name="Groupe 43"/>
            <p:cNvGrpSpPr/>
            <p:nvPr/>
          </p:nvGrpSpPr>
          <p:grpSpPr>
            <a:xfrm>
              <a:off x="14838316" y="17523012"/>
              <a:ext cx="7967965" cy="4189147"/>
              <a:chOff x="19927610" y="17799624"/>
              <a:chExt cx="10769878" cy="6974679"/>
            </a:xfrm>
          </p:grpSpPr>
          <p:sp>
            <p:nvSpPr>
              <p:cNvPr id="48" name="Rectangle 47"/>
              <p:cNvSpPr/>
              <p:nvPr/>
            </p:nvSpPr>
            <p:spPr>
              <a:xfrm>
                <a:off x="20142200" y="185610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65" name="ZoneTexte 64"/>
              <p:cNvSpPr txBox="1"/>
              <p:nvPr/>
            </p:nvSpPr>
            <p:spPr>
              <a:xfrm>
                <a:off x="21195405" y="17799624"/>
                <a:ext cx="914400" cy="3100199"/>
              </a:xfrm>
              <a:prstGeom prst="rect">
                <a:avLst/>
              </a:prstGeom>
              <a:noFill/>
            </p:spPr>
            <p:txBody>
              <a:bodyPr wrap="square" rtlCol="0">
                <a:spAutoFit/>
              </a:bodyPr>
              <a:lstStyle/>
              <a:p>
                <a:pPr algn="ctr"/>
                <a:r>
                  <a:rPr lang="fr-FR" sz="11500" b="1" dirty="0">
                    <a:latin typeface="+mj-lt"/>
                    <a:cs typeface="Times New Roman" panose="02020603050405020304" pitchFamily="18" charset="0"/>
                  </a:rPr>
                  <a:t>.</a:t>
                </a:r>
              </a:p>
            </p:txBody>
          </p:sp>
          <p:grpSp>
            <p:nvGrpSpPr>
              <p:cNvPr id="50" name="Groupe 49"/>
              <p:cNvGrpSpPr/>
              <p:nvPr/>
            </p:nvGrpSpPr>
            <p:grpSpPr>
              <a:xfrm>
                <a:off x="22005926" y="19450050"/>
                <a:ext cx="3444874" cy="2960544"/>
                <a:chOff x="19973926" y="22961600"/>
                <a:chExt cx="3444874" cy="2960544"/>
              </a:xfrm>
            </p:grpSpPr>
            <p:sp>
              <p:nvSpPr>
                <p:cNvPr id="60" name="Rectangle 59"/>
                <p:cNvSpPr/>
                <p:nvPr/>
              </p:nvSpPr>
              <p:spPr>
                <a:xfrm>
                  <a:off x="19989800" y="22961600"/>
                  <a:ext cx="3429000" cy="2463800"/>
                </a:xfrm>
                <a:prstGeom prst="rect">
                  <a:avLst/>
                </a:prstGeom>
                <a:solidFill>
                  <a:schemeClr val="bg1"/>
                </a:solidFill>
                <a:ln w="1143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cs typeface="Times New Roman" panose="02020603050405020304" pitchFamily="18" charset="0"/>
                  </a:endParaRPr>
                </a:p>
              </p:txBody>
            </p:sp>
            <p:sp>
              <p:nvSpPr>
                <p:cNvPr id="61" name="ZoneTexte 60"/>
                <p:cNvSpPr txBox="1"/>
                <p:nvPr/>
              </p:nvSpPr>
              <p:spPr>
                <a:xfrm>
                  <a:off x="19973926" y="23411239"/>
                  <a:ext cx="3403600" cy="2510905"/>
                </a:xfrm>
                <a:prstGeom prst="rect">
                  <a:avLst/>
                </a:prstGeom>
                <a:noFill/>
                <a:ln w="114300">
                  <a:noFill/>
                </a:ln>
              </p:spPr>
              <p:txBody>
                <a:bodyPr wrap="square" rtlCol="0">
                  <a:spAutoFit/>
                </a:bodyPr>
                <a:lstStyle/>
                <a:p>
                  <a:pPr algn="ctr"/>
                  <a:r>
                    <a:rPr lang="fr-FR" sz="4400" dirty="0">
                      <a:latin typeface="+mj-lt"/>
                      <a:cs typeface="Times New Roman" panose="02020603050405020304" pitchFamily="18" charset="0"/>
                    </a:rPr>
                    <a:t>Joke</a:t>
                  </a:r>
                  <a:endParaRPr lang="fr-FR" sz="4800" dirty="0">
                    <a:latin typeface="+mj-lt"/>
                    <a:cs typeface="Times New Roman" panose="02020603050405020304" pitchFamily="18" charset="0"/>
                  </a:endParaRPr>
                </a:p>
                <a:p>
                  <a:pPr algn="ctr"/>
                  <a:endParaRPr lang="fr-FR" sz="4800" b="1" dirty="0">
                    <a:latin typeface="+mj-lt"/>
                    <a:cs typeface="Times New Roman" panose="02020603050405020304" pitchFamily="18" charset="0"/>
                  </a:endParaRPr>
                </a:p>
              </p:txBody>
            </p:sp>
          </p:grpSp>
          <p:sp>
            <p:nvSpPr>
              <p:cNvPr id="51" name="Rectangle 50"/>
              <p:cNvSpPr/>
              <p:nvPr/>
            </p:nvSpPr>
            <p:spPr>
              <a:xfrm>
                <a:off x="24993600" y="203644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58" name="Rectangle 57"/>
              <p:cNvSpPr/>
              <p:nvPr/>
            </p:nvSpPr>
            <p:spPr>
              <a:xfrm>
                <a:off x="26864719" y="21202281"/>
                <a:ext cx="3429000" cy="2463800"/>
              </a:xfrm>
              <a:prstGeom prst="rect">
                <a:avLst/>
              </a:prstGeom>
              <a:solidFill>
                <a:schemeClr val="bg1"/>
              </a:solidFill>
              <a:ln w="1143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err="1">
                    <a:solidFill>
                      <a:schemeClr val="tx1"/>
                    </a:solidFill>
                    <a:latin typeface="+mj-lt"/>
                    <a:cs typeface="Times New Roman" panose="02020603050405020304" pitchFamily="18" charset="0"/>
                  </a:rPr>
                  <a:t>Laugh</a:t>
                </a:r>
                <a:endParaRPr lang="fr-FR" sz="4400" dirty="0">
                  <a:solidFill>
                    <a:schemeClr val="tx1"/>
                  </a:solidFill>
                  <a:latin typeface="+mj-lt"/>
                  <a:cs typeface="Times New Roman" panose="02020603050405020304" pitchFamily="18" charset="0"/>
                </a:endParaRPr>
              </a:p>
            </p:txBody>
          </p:sp>
          <p:sp>
            <p:nvSpPr>
              <p:cNvPr id="53" name="ZoneTexte 52"/>
              <p:cNvSpPr txBox="1"/>
              <p:nvPr/>
            </p:nvSpPr>
            <p:spPr>
              <a:xfrm>
                <a:off x="25012650" y="22860000"/>
                <a:ext cx="3486150" cy="1076103"/>
              </a:xfrm>
              <a:prstGeom prst="rect">
                <a:avLst/>
              </a:prstGeom>
              <a:noFill/>
            </p:spPr>
            <p:txBody>
              <a:bodyPr wrap="square" rtlCol="0">
                <a:spAutoFit/>
              </a:bodyPr>
              <a:lstStyle/>
              <a:p>
                <a:r>
                  <a:rPr lang="fr-FR" sz="3600" dirty="0">
                    <a:latin typeface="+mj-lt"/>
                    <a:cs typeface="Times New Roman" panose="02020603050405020304" pitchFamily="18" charset="0"/>
                  </a:rPr>
                  <a:t>50 ms</a:t>
                </a:r>
              </a:p>
            </p:txBody>
          </p:sp>
          <p:sp>
            <p:nvSpPr>
              <p:cNvPr id="54" name="ZoneTexte 53"/>
              <p:cNvSpPr txBox="1"/>
              <p:nvPr/>
            </p:nvSpPr>
            <p:spPr>
              <a:xfrm>
                <a:off x="26955750" y="23698200"/>
                <a:ext cx="3741738" cy="1076103"/>
              </a:xfrm>
              <a:prstGeom prst="rect">
                <a:avLst/>
              </a:prstGeom>
              <a:noFill/>
            </p:spPr>
            <p:txBody>
              <a:bodyPr wrap="square" rtlCol="0">
                <a:spAutoFit/>
              </a:bodyPr>
              <a:lstStyle/>
              <a:p>
                <a:r>
                  <a:rPr lang="fr-FR" sz="3600" dirty="0">
                    <a:latin typeface="+mj-lt"/>
                    <a:cs typeface="Times New Roman" panose="02020603050405020304" pitchFamily="18" charset="0"/>
                  </a:rPr>
                  <a:t>1500 ms</a:t>
                </a:r>
              </a:p>
            </p:txBody>
          </p:sp>
          <p:sp>
            <p:nvSpPr>
              <p:cNvPr id="55" name="ZoneTexte 54"/>
              <p:cNvSpPr txBox="1"/>
              <p:nvPr/>
            </p:nvSpPr>
            <p:spPr>
              <a:xfrm>
                <a:off x="21964650" y="21926549"/>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200 ms</a:t>
                </a:r>
              </a:p>
            </p:txBody>
          </p:sp>
          <p:sp>
            <p:nvSpPr>
              <p:cNvPr id="56" name="ZoneTexte 55"/>
              <p:cNvSpPr txBox="1"/>
              <p:nvPr/>
            </p:nvSpPr>
            <p:spPr>
              <a:xfrm>
                <a:off x="19927610" y="21050250"/>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500 ms</a:t>
                </a:r>
              </a:p>
            </p:txBody>
          </p:sp>
        </p:grpSp>
        <p:sp>
          <p:nvSpPr>
            <p:cNvPr id="19" name="ZoneTexte 18"/>
            <p:cNvSpPr txBox="1"/>
            <p:nvPr/>
          </p:nvSpPr>
          <p:spPr>
            <a:xfrm>
              <a:off x="14870788" y="17222098"/>
              <a:ext cx="7684411" cy="707886"/>
            </a:xfrm>
            <a:prstGeom prst="rect">
              <a:avLst/>
            </a:prstGeom>
            <a:noFill/>
          </p:spPr>
          <p:txBody>
            <a:bodyPr wrap="square" rtlCol="0">
              <a:spAutoFit/>
            </a:bodyPr>
            <a:lstStyle/>
            <a:p>
              <a:r>
                <a:rPr lang="fr-BE" sz="4000" dirty="0">
                  <a:latin typeface="+mj-lt"/>
                  <a:cs typeface="Times New Roman" panose="02020603050405020304" pitchFamily="18" charset="0"/>
                </a:rPr>
                <a:t>1) Positive affective valence (PV+)</a:t>
              </a:r>
            </a:p>
          </p:txBody>
        </p:sp>
      </p:grpSp>
      <p:grpSp>
        <p:nvGrpSpPr>
          <p:cNvPr id="96" name="Groupe 95"/>
          <p:cNvGrpSpPr/>
          <p:nvPr/>
        </p:nvGrpSpPr>
        <p:grpSpPr>
          <a:xfrm>
            <a:off x="21908810" y="15106159"/>
            <a:ext cx="7943710" cy="4490061"/>
            <a:chOff x="14862571" y="17222098"/>
            <a:chExt cx="7943710" cy="4490061"/>
          </a:xfrm>
        </p:grpSpPr>
        <p:grpSp>
          <p:nvGrpSpPr>
            <p:cNvPr id="98" name="Groupe 97"/>
            <p:cNvGrpSpPr/>
            <p:nvPr/>
          </p:nvGrpSpPr>
          <p:grpSpPr>
            <a:xfrm>
              <a:off x="14862571" y="17523012"/>
              <a:ext cx="7943710" cy="4189147"/>
              <a:chOff x="19960394" y="17799624"/>
              <a:chExt cx="10737094" cy="6974679"/>
            </a:xfrm>
          </p:grpSpPr>
          <p:sp>
            <p:nvSpPr>
              <p:cNvPr id="100" name="Rectangle 99"/>
              <p:cNvSpPr/>
              <p:nvPr/>
            </p:nvSpPr>
            <p:spPr>
              <a:xfrm>
                <a:off x="20142200" y="185610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01" name="ZoneTexte 100"/>
              <p:cNvSpPr txBox="1"/>
              <p:nvPr/>
            </p:nvSpPr>
            <p:spPr>
              <a:xfrm>
                <a:off x="21195405" y="17799624"/>
                <a:ext cx="914400" cy="3100199"/>
              </a:xfrm>
              <a:prstGeom prst="rect">
                <a:avLst/>
              </a:prstGeom>
              <a:noFill/>
            </p:spPr>
            <p:txBody>
              <a:bodyPr wrap="square" rtlCol="0">
                <a:spAutoFit/>
              </a:bodyPr>
              <a:lstStyle/>
              <a:p>
                <a:pPr algn="ctr"/>
                <a:r>
                  <a:rPr lang="fr-FR" sz="11500" b="1" dirty="0">
                    <a:latin typeface="+mj-lt"/>
                    <a:cs typeface="Times New Roman" panose="02020603050405020304" pitchFamily="18" charset="0"/>
                  </a:rPr>
                  <a:t>.</a:t>
                </a:r>
              </a:p>
            </p:txBody>
          </p:sp>
          <p:grpSp>
            <p:nvGrpSpPr>
              <p:cNvPr id="102" name="Groupe 101"/>
              <p:cNvGrpSpPr/>
              <p:nvPr/>
            </p:nvGrpSpPr>
            <p:grpSpPr>
              <a:xfrm>
                <a:off x="22005926" y="19450050"/>
                <a:ext cx="3444874" cy="2960544"/>
                <a:chOff x="19973926" y="22961600"/>
                <a:chExt cx="3444874" cy="2960544"/>
              </a:xfrm>
            </p:grpSpPr>
            <p:sp>
              <p:nvSpPr>
                <p:cNvPr id="109" name="Rectangle 108"/>
                <p:cNvSpPr/>
                <p:nvPr/>
              </p:nvSpPr>
              <p:spPr>
                <a:xfrm>
                  <a:off x="19989800" y="22961600"/>
                  <a:ext cx="3429000" cy="2463800"/>
                </a:xfrm>
                <a:prstGeom prst="rect">
                  <a:avLst/>
                </a:prstGeom>
                <a:solidFill>
                  <a:schemeClr val="bg1"/>
                </a:solidFill>
                <a:ln w="1143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cs typeface="Times New Roman" panose="02020603050405020304" pitchFamily="18" charset="0"/>
                  </a:endParaRPr>
                </a:p>
              </p:txBody>
            </p:sp>
            <p:sp>
              <p:nvSpPr>
                <p:cNvPr id="110" name="ZoneTexte 109"/>
                <p:cNvSpPr txBox="1"/>
                <p:nvPr/>
              </p:nvSpPr>
              <p:spPr>
                <a:xfrm>
                  <a:off x="19973926" y="23411239"/>
                  <a:ext cx="3403600" cy="2510905"/>
                </a:xfrm>
                <a:prstGeom prst="rect">
                  <a:avLst/>
                </a:prstGeom>
                <a:noFill/>
                <a:ln w="114300">
                  <a:noFill/>
                </a:ln>
              </p:spPr>
              <p:txBody>
                <a:bodyPr wrap="square" rtlCol="0">
                  <a:spAutoFit/>
                </a:bodyPr>
                <a:lstStyle/>
                <a:p>
                  <a:pPr algn="ctr"/>
                  <a:r>
                    <a:rPr lang="fr-FR" sz="4400" dirty="0" err="1">
                      <a:latin typeface="+mj-lt"/>
                      <a:cs typeface="Times New Roman" panose="02020603050405020304" pitchFamily="18" charset="0"/>
                    </a:rPr>
                    <a:t>Army</a:t>
                  </a:r>
                  <a:endParaRPr lang="fr-FR" sz="4400" dirty="0">
                    <a:latin typeface="+mj-lt"/>
                    <a:cs typeface="Times New Roman" panose="02020603050405020304" pitchFamily="18" charset="0"/>
                  </a:endParaRPr>
                </a:p>
                <a:p>
                  <a:pPr algn="ctr"/>
                  <a:endParaRPr lang="fr-FR" sz="4800" b="1" dirty="0">
                    <a:latin typeface="+mj-lt"/>
                    <a:cs typeface="Times New Roman" panose="02020603050405020304" pitchFamily="18" charset="0"/>
                  </a:endParaRPr>
                </a:p>
              </p:txBody>
            </p:sp>
          </p:grpSp>
          <p:sp>
            <p:nvSpPr>
              <p:cNvPr id="103" name="Rectangle 102"/>
              <p:cNvSpPr/>
              <p:nvPr/>
            </p:nvSpPr>
            <p:spPr>
              <a:xfrm>
                <a:off x="24993600" y="203644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04" name="Rectangle 103"/>
              <p:cNvSpPr/>
              <p:nvPr/>
            </p:nvSpPr>
            <p:spPr>
              <a:xfrm>
                <a:off x="26864719" y="21202281"/>
                <a:ext cx="3429000" cy="2463800"/>
              </a:xfrm>
              <a:prstGeom prst="rect">
                <a:avLst/>
              </a:prstGeom>
              <a:solidFill>
                <a:schemeClr val="bg1"/>
              </a:solidFill>
              <a:ln w="1143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err="1">
                    <a:solidFill>
                      <a:schemeClr val="tx1"/>
                    </a:solidFill>
                    <a:latin typeface="+mj-lt"/>
                    <a:cs typeface="Times New Roman" panose="02020603050405020304" pitchFamily="18" charset="0"/>
                  </a:rPr>
                  <a:t>Soldier</a:t>
                </a:r>
                <a:endParaRPr lang="fr-FR" sz="4400" dirty="0">
                  <a:solidFill>
                    <a:schemeClr val="tx1"/>
                  </a:solidFill>
                  <a:latin typeface="+mj-lt"/>
                  <a:cs typeface="Times New Roman" panose="02020603050405020304" pitchFamily="18" charset="0"/>
                </a:endParaRPr>
              </a:p>
            </p:txBody>
          </p:sp>
          <p:sp>
            <p:nvSpPr>
              <p:cNvPr id="105" name="ZoneTexte 104"/>
              <p:cNvSpPr txBox="1"/>
              <p:nvPr/>
            </p:nvSpPr>
            <p:spPr>
              <a:xfrm>
                <a:off x="25012650" y="22860000"/>
                <a:ext cx="3486150" cy="1076103"/>
              </a:xfrm>
              <a:prstGeom prst="rect">
                <a:avLst/>
              </a:prstGeom>
              <a:noFill/>
            </p:spPr>
            <p:txBody>
              <a:bodyPr wrap="square" rtlCol="0">
                <a:spAutoFit/>
              </a:bodyPr>
              <a:lstStyle/>
              <a:p>
                <a:r>
                  <a:rPr lang="fr-FR" sz="3600" dirty="0">
                    <a:latin typeface="+mj-lt"/>
                    <a:cs typeface="Times New Roman" panose="02020603050405020304" pitchFamily="18" charset="0"/>
                  </a:rPr>
                  <a:t>50 ms</a:t>
                </a:r>
              </a:p>
            </p:txBody>
          </p:sp>
          <p:sp>
            <p:nvSpPr>
              <p:cNvPr id="106" name="ZoneTexte 105"/>
              <p:cNvSpPr txBox="1"/>
              <p:nvPr/>
            </p:nvSpPr>
            <p:spPr>
              <a:xfrm>
                <a:off x="26955750" y="23698200"/>
                <a:ext cx="3741738" cy="1076103"/>
              </a:xfrm>
              <a:prstGeom prst="rect">
                <a:avLst/>
              </a:prstGeom>
              <a:noFill/>
            </p:spPr>
            <p:txBody>
              <a:bodyPr wrap="square" rtlCol="0">
                <a:spAutoFit/>
              </a:bodyPr>
              <a:lstStyle/>
              <a:p>
                <a:r>
                  <a:rPr lang="fr-FR" sz="3600" dirty="0">
                    <a:latin typeface="+mj-lt"/>
                    <a:cs typeface="Times New Roman" panose="02020603050405020304" pitchFamily="18" charset="0"/>
                  </a:rPr>
                  <a:t>1500 ms</a:t>
                </a:r>
              </a:p>
            </p:txBody>
          </p:sp>
          <p:sp>
            <p:nvSpPr>
              <p:cNvPr id="107" name="ZoneTexte 106"/>
              <p:cNvSpPr txBox="1"/>
              <p:nvPr/>
            </p:nvSpPr>
            <p:spPr>
              <a:xfrm>
                <a:off x="21964650" y="21926549"/>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200 ms</a:t>
                </a:r>
              </a:p>
            </p:txBody>
          </p:sp>
          <p:sp>
            <p:nvSpPr>
              <p:cNvPr id="108" name="ZoneTexte 107"/>
              <p:cNvSpPr txBox="1"/>
              <p:nvPr/>
            </p:nvSpPr>
            <p:spPr>
              <a:xfrm>
                <a:off x="19960394" y="21048307"/>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500 ms</a:t>
                </a:r>
              </a:p>
            </p:txBody>
          </p:sp>
        </p:grpSp>
        <p:sp>
          <p:nvSpPr>
            <p:cNvPr id="99" name="ZoneTexte 98"/>
            <p:cNvSpPr txBox="1"/>
            <p:nvPr/>
          </p:nvSpPr>
          <p:spPr>
            <a:xfrm>
              <a:off x="14870788" y="17222098"/>
              <a:ext cx="7684411" cy="707886"/>
            </a:xfrm>
            <a:prstGeom prst="rect">
              <a:avLst/>
            </a:prstGeom>
            <a:noFill/>
          </p:spPr>
          <p:txBody>
            <a:bodyPr wrap="square" rtlCol="0">
              <a:spAutoFit/>
            </a:bodyPr>
            <a:lstStyle/>
            <a:p>
              <a:r>
                <a:rPr lang="fr-BE" sz="4000" dirty="0">
                  <a:latin typeface="+mj-lt"/>
                  <a:cs typeface="Times New Roman" panose="02020603050405020304" pitchFamily="18" charset="0"/>
                </a:rPr>
                <a:t>2) </a:t>
              </a:r>
              <a:r>
                <a:rPr lang="fr-BE" sz="4000" dirty="0" err="1">
                  <a:latin typeface="+mj-lt"/>
                  <a:cs typeface="Times New Roman" panose="02020603050405020304" pitchFamily="18" charset="0"/>
                </a:rPr>
                <a:t>Negative</a:t>
              </a:r>
              <a:r>
                <a:rPr lang="fr-BE" sz="4000" dirty="0">
                  <a:latin typeface="+mj-lt"/>
                  <a:cs typeface="Times New Roman" panose="02020603050405020304" pitchFamily="18" charset="0"/>
                </a:rPr>
                <a:t> affective valence (NV-)</a:t>
              </a:r>
            </a:p>
          </p:txBody>
        </p:sp>
      </p:grpSp>
      <p:grpSp>
        <p:nvGrpSpPr>
          <p:cNvPr id="111" name="Groupe 110"/>
          <p:cNvGrpSpPr/>
          <p:nvPr/>
        </p:nvGrpSpPr>
        <p:grpSpPr>
          <a:xfrm>
            <a:off x="13965005" y="19819779"/>
            <a:ext cx="7944802" cy="4490061"/>
            <a:chOff x="14861479" y="17222098"/>
            <a:chExt cx="7944802" cy="4490061"/>
          </a:xfrm>
        </p:grpSpPr>
        <p:grpSp>
          <p:nvGrpSpPr>
            <p:cNvPr id="112" name="Groupe 111"/>
            <p:cNvGrpSpPr/>
            <p:nvPr/>
          </p:nvGrpSpPr>
          <p:grpSpPr>
            <a:xfrm>
              <a:off x="14861479" y="17523012"/>
              <a:ext cx="7944802" cy="4189147"/>
              <a:chOff x="19958918" y="17799624"/>
              <a:chExt cx="10738570" cy="6974679"/>
            </a:xfrm>
          </p:grpSpPr>
          <p:sp>
            <p:nvSpPr>
              <p:cNvPr id="114" name="Rectangle 113"/>
              <p:cNvSpPr/>
              <p:nvPr/>
            </p:nvSpPr>
            <p:spPr>
              <a:xfrm>
                <a:off x="20142200" y="185610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16" name="ZoneTexte 115"/>
              <p:cNvSpPr txBox="1"/>
              <p:nvPr/>
            </p:nvSpPr>
            <p:spPr>
              <a:xfrm>
                <a:off x="21195405" y="17799624"/>
                <a:ext cx="914400" cy="3100199"/>
              </a:xfrm>
              <a:prstGeom prst="rect">
                <a:avLst/>
              </a:prstGeom>
              <a:noFill/>
            </p:spPr>
            <p:txBody>
              <a:bodyPr wrap="square" rtlCol="0">
                <a:spAutoFit/>
              </a:bodyPr>
              <a:lstStyle/>
              <a:p>
                <a:pPr algn="ctr"/>
                <a:r>
                  <a:rPr lang="fr-FR" sz="11500" b="1" dirty="0">
                    <a:latin typeface="+mj-lt"/>
                    <a:cs typeface="Times New Roman" panose="02020603050405020304" pitchFamily="18" charset="0"/>
                  </a:rPr>
                  <a:t>.</a:t>
                </a:r>
              </a:p>
            </p:txBody>
          </p:sp>
          <p:grpSp>
            <p:nvGrpSpPr>
              <p:cNvPr id="117" name="Groupe 116"/>
              <p:cNvGrpSpPr/>
              <p:nvPr/>
            </p:nvGrpSpPr>
            <p:grpSpPr>
              <a:xfrm>
                <a:off x="22005926" y="19450050"/>
                <a:ext cx="3444874" cy="2960544"/>
                <a:chOff x="19973926" y="22961600"/>
                <a:chExt cx="3444874" cy="2960544"/>
              </a:xfrm>
            </p:grpSpPr>
            <p:sp>
              <p:nvSpPr>
                <p:cNvPr id="124" name="Rectangle 123"/>
                <p:cNvSpPr/>
                <p:nvPr/>
              </p:nvSpPr>
              <p:spPr>
                <a:xfrm>
                  <a:off x="19989800" y="22961600"/>
                  <a:ext cx="3429000" cy="2463800"/>
                </a:xfrm>
                <a:prstGeom prst="rect">
                  <a:avLst/>
                </a:prstGeom>
                <a:solidFill>
                  <a:schemeClr val="bg1"/>
                </a:solidFill>
                <a:ln w="1143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cs typeface="Times New Roman" panose="02020603050405020304" pitchFamily="18" charset="0"/>
                  </a:endParaRPr>
                </a:p>
              </p:txBody>
            </p:sp>
            <p:sp>
              <p:nvSpPr>
                <p:cNvPr id="125" name="ZoneTexte 124"/>
                <p:cNvSpPr txBox="1"/>
                <p:nvPr/>
              </p:nvSpPr>
              <p:spPr>
                <a:xfrm>
                  <a:off x="19973926" y="23411239"/>
                  <a:ext cx="3403600" cy="2510905"/>
                </a:xfrm>
                <a:prstGeom prst="rect">
                  <a:avLst/>
                </a:prstGeom>
                <a:noFill/>
                <a:ln w="114300">
                  <a:noFill/>
                </a:ln>
              </p:spPr>
              <p:txBody>
                <a:bodyPr wrap="square" rtlCol="0">
                  <a:spAutoFit/>
                </a:bodyPr>
                <a:lstStyle/>
                <a:p>
                  <a:pPr algn="ctr"/>
                  <a:r>
                    <a:rPr lang="fr-FR" sz="4400" dirty="0">
                      <a:latin typeface="+mj-lt"/>
                      <a:cs typeface="Times New Roman" panose="02020603050405020304" pitchFamily="18" charset="0"/>
                    </a:rPr>
                    <a:t>Class</a:t>
                  </a:r>
                </a:p>
                <a:p>
                  <a:pPr algn="ctr"/>
                  <a:endParaRPr lang="fr-FR" sz="4800" b="1" dirty="0">
                    <a:latin typeface="+mj-lt"/>
                    <a:cs typeface="Times New Roman" panose="02020603050405020304" pitchFamily="18" charset="0"/>
                  </a:endParaRPr>
                </a:p>
              </p:txBody>
            </p:sp>
          </p:grpSp>
          <p:sp>
            <p:nvSpPr>
              <p:cNvPr id="118" name="Rectangle 117"/>
              <p:cNvSpPr/>
              <p:nvPr/>
            </p:nvSpPr>
            <p:spPr>
              <a:xfrm>
                <a:off x="24993600" y="203644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19" name="Rectangle 118"/>
              <p:cNvSpPr/>
              <p:nvPr/>
            </p:nvSpPr>
            <p:spPr>
              <a:xfrm>
                <a:off x="26864719" y="21202281"/>
                <a:ext cx="3429000" cy="2463800"/>
              </a:xfrm>
              <a:prstGeom prst="rect">
                <a:avLst/>
              </a:prstGeom>
              <a:solidFill>
                <a:schemeClr val="bg1"/>
              </a:solidFill>
              <a:ln w="1143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err="1">
                    <a:solidFill>
                      <a:schemeClr val="tx1"/>
                    </a:solidFill>
                    <a:latin typeface="+mj-lt"/>
                    <a:cs typeface="Times New Roman" panose="02020603050405020304" pitchFamily="18" charset="0"/>
                  </a:rPr>
                  <a:t>School</a:t>
                </a:r>
                <a:endParaRPr lang="fr-FR" sz="4400" dirty="0">
                  <a:solidFill>
                    <a:schemeClr val="tx1"/>
                  </a:solidFill>
                  <a:latin typeface="+mj-lt"/>
                  <a:cs typeface="Times New Roman" panose="02020603050405020304" pitchFamily="18" charset="0"/>
                </a:endParaRPr>
              </a:p>
            </p:txBody>
          </p:sp>
          <p:sp>
            <p:nvSpPr>
              <p:cNvPr id="120" name="ZoneTexte 119"/>
              <p:cNvSpPr txBox="1"/>
              <p:nvPr/>
            </p:nvSpPr>
            <p:spPr>
              <a:xfrm>
                <a:off x="25012650" y="22860000"/>
                <a:ext cx="3486150" cy="1076103"/>
              </a:xfrm>
              <a:prstGeom prst="rect">
                <a:avLst/>
              </a:prstGeom>
              <a:noFill/>
            </p:spPr>
            <p:txBody>
              <a:bodyPr wrap="square" rtlCol="0">
                <a:spAutoFit/>
              </a:bodyPr>
              <a:lstStyle/>
              <a:p>
                <a:r>
                  <a:rPr lang="fr-FR" sz="3600" dirty="0">
                    <a:latin typeface="+mj-lt"/>
                    <a:cs typeface="Times New Roman" panose="02020603050405020304" pitchFamily="18" charset="0"/>
                  </a:rPr>
                  <a:t>50 ms</a:t>
                </a:r>
              </a:p>
            </p:txBody>
          </p:sp>
          <p:sp>
            <p:nvSpPr>
              <p:cNvPr id="121" name="ZoneTexte 120"/>
              <p:cNvSpPr txBox="1"/>
              <p:nvPr/>
            </p:nvSpPr>
            <p:spPr>
              <a:xfrm>
                <a:off x="26955750" y="23698200"/>
                <a:ext cx="3741738" cy="1076103"/>
              </a:xfrm>
              <a:prstGeom prst="rect">
                <a:avLst/>
              </a:prstGeom>
              <a:noFill/>
            </p:spPr>
            <p:txBody>
              <a:bodyPr wrap="square" rtlCol="0">
                <a:spAutoFit/>
              </a:bodyPr>
              <a:lstStyle/>
              <a:p>
                <a:r>
                  <a:rPr lang="fr-FR" sz="3600" dirty="0">
                    <a:latin typeface="+mj-lt"/>
                    <a:cs typeface="Times New Roman" panose="02020603050405020304" pitchFamily="18" charset="0"/>
                  </a:rPr>
                  <a:t>1500 ms</a:t>
                </a:r>
              </a:p>
            </p:txBody>
          </p:sp>
          <p:sp>
            <p:nvSpPr>
              <p:cNvPr id="122" name="ZoneTexte 121"/>
              <p:cNvSpPr txBox="1"/>
              <p:nvPr/>
            </p:nvSpPr>
            <p:spPr>
              <a:xfrm>
                <a:off x="21964650" y="21926549"/>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200 ms</a:t>
                </a:r>
              </a:p>
            </p:txBody>
          </p:sp>
          <p:sp>
            <p:nvSpPr>
              <p:cNvPr id="123" name="ZoneTexte 122"/>
              <p:cNvSpPr txBox="1"/>
              <p:nvPr/>
            </p:nvSpPr>
            <p:spPr>
              <a:xfrm>
                <a:off x="19958918" y="21050428"/>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500 ms</a:t>
                </a:r>
              </a:p>
            </p:txBody>
          </p:sp>
        </p:grpSp>
        <p:sp>
          <p:nvSpPr>
            <p:cNvPr id="113" name="ZoneTexte 112"/>
            <p:cNvSpPr txBox="1"/>
            <p:nvPr/>
          </p:nvSpPr>
          <p:spPr>
            <a:xfrm>
              <a:off x="14870788" y="17222098"/>
              <a:ext cx="7684411" cy="707886"/>
            </a:xfrm>
            <a:prstGeom prst="rect">
              <a:avLst/>
            </a:prstGeom>
            <a:noFill/>
          </p:spPr>
          <p:txBody>
            <a:bodyPr wrap="square" rtlCol="0">
              <a:spAutoFit/>
            </a:bodyPr>
            <a:lstStyle/>
            <a:p>
              <a:r>
                <a:rPr lang="fr-BE" sz="4000" dirty="0">
                  <a:latin typeface="+mj-lt"/>
                  <a:cs typeface="Times New Roman" panose="02020603050405020304" pitchFamily="18" charset="0"/>
                </a:rPr>
                <a:t>3) Neutral </a:t>
              </a:r>
              <a:r>
                <a:rPr lang="fr-BE" sz="4000" dirty="0" err="1">
                  <a:latin typeface="+mj-lt"/>
                  <a:cs typeface="Times New Roman" panose="02020603050405020304" pitchFamily="18" charset="0"/>
                </a:rPr>
                <a:t>semantic</a:t>
              </a:r>
              <a:r>
                <a:rPr lang="fr-BE" sz="4000" dirty="0">
                  <a:latin typeface="+mj-lt"/>
                  <a:cs typeface="Times New Roman" panose="02020603050405020304" pitchFamily="18" charset="0"/>
                </a:rPr>
                <a:t> condition (</a:t>
              </a:r>
              <a:r>
                <a:rPr lang="fr-BE" sz="4000" dirty="0" err="1">
                  <a:latin typeface="+mj-lt"/>
                  <a:cs typeface="Times New Roman" panose="02020603050405020304" pitchFamily="18" charset="0"/>
                </a:rPr>
                <a:t>NSc</a:t>
              </a:r>
              <a:r>
                <a:rPr lang="fr-BE" sz="4000" dirty="0">
                  <a:latin typeface="+mj-lt"/>
                  <a:cs typeface="Times New Roman" panose="02020603050405020304" pitchFamily="18" charset="0"/>
                </a:rPr>
                <a:t>)</a:t>
              </a:r>
            </a:p>
          </p:txBody>
        </p:sp>
      </p:grpSp>
      <p:grpSp>
        <p:nvGrpSpPr>
          <p:cNvPr id="126" name="Groupe 125"/>
          <p:cNvGrpSpPr/>
          <p:nvPr/>
        </p:nvGrpSpPr>
        <p:grpSpPr>
          <a:xfrm>
            <a:off x="22081964" y="19826959"/>
            <a:ext cx="7924721" cy="4465496"/>
            <a:chOff x="14866900" y="17222098"/>
            <a:chExt cx="7924721" cy="4465496"/>
          </a:xfrm>
        </p:grpSpPr>
        <p:grpSp>
          <p:nvGrpSpPr>
            <p:cNvPr id="127" name="Groupe 126"/>
            <p:cNvGrpSpPr/>
            <p:nvPr/>
          </p:nvGrpSpPr>
          <p:grpSpPr>
            <a:xfrm>
              <a:off x="14866900" y="17523013"/>
              <a:ext cx="7924721" cy="4164581"/>
              <a:chOff x="19966243" y="17799624"/>
              <a:chExt cx="10711427" cy="6933777"/>
            </a:xfrm>
          </p:grpSpPr>
          <p:sp>
            <p:nvSpPr>
              <p:cNvPr id="129" name="Rectangle 128"/>
              <p:cNvSpPr/>
              <p:nvPr/>
            </p:nvSpPr>
            <p:spPr>
              <a:xfrm>
                <a:off x="20142200" y="185610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30" name="ZoneTexte 129"/>
              <p:cNvSpPr txBox="1"/>
              <p:nvPr/>
            </p:nvSpPr>
            <p:spPr>
              <a:xfrm>
                <a:off x="21195405" y="17799624"/>
                <a:ext cx="914400" cy="3100199"/>
              </a:xfrm>
              <a:prstGeom prst="rect">
                <a:avLst/>
              </a:prstGeom>
              <a:noFill/>
            </p:spPr>
            <p:txBody>
              <a:bodyPr wrap="square" rtlCol="0">
                <a:spAutoFit/>
              </a:bodyPr>
              <a:lstStyle/>
              <a:p>
                <a:pPr algn="ctr"/>
                <a:r>
                  <a:rPr lang="fr-FR" sz="11500" b="1" dirty="0">
                    <a:latin typeface="+mj-lt"/>
                    <a:cs typeface="Times New Roman" panose="02020603050405020304" pitchFamily="18" charset="0"/>
                  </a:rPr>
                  <a:t>.</a:t>
                </a:r>
              </a:p>
            </p:txBody>
          </p:sp>
          <p:grpSp>
            <p:nvGrpSpPr>
              <p:cNvPr id="131" name="Groupe 130"/>
              <p:cNvGrpSpPr/>
              <p:nvPr/>
            </p:nvGrpSpPr>
            <p:grpSpPr>
              <a:xfrm>
                <a:off x="22005926" y="19450050"/>
                <a:ext cx="3444874" cy="2960544"/>
                <a:chOff x="19973926" y="22961600"/>
                <a:chExt cx="3444874" cy="2960544"/>
              </a:xfrm>
            </p:grpSpPr>
            <p:sp>
              <p:nvSpPr>
                <p:cNvPr id="138" name="Rectangle 137"/>
                <p:cNvSpPr/>
                <p:nvPr/>
              </p:nvSpPr>
              <p:spPr>
                <a:xfrm>
                  <a:off x="19989800" y="22961600"/>
                  <a:ext cx="3429000" cy="2463800"/>
                </a:xfrm>
                <a:prstGeom prst="rect">
                  <a:avLst/>
                </a:prstGeom>
                <a:solidFill>
                  <a:schemeClr val="bg1"/>
                </a:solidFill>
                <a:ln w="1143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latin typeface="+mj-lt"/>
                    <a:cs typeface="Times New Roman" panose="02020603050405020304" pitchFamily="18" charset="0"/>
                  </a:endParaRPr>
                </a:p>
              </p:txBody>
            </p:sp>
            <p:sp>
              <p:nvSpPr>
                <p:cNvPr id="139" name="ZoneTexte 138"/>
                <p:cNvSpPr txBox="1"/>
                <p:nvPr/>
              </p:nvSpPr>
              <p:spPr>
                <a:xfrm>
                  <a:off x="19973926" y="23411239"/>
                  <a:ext cx="3403600" cy="2510905"/>
                </a:xfrm>
                <a:prstGeom prst="rect">
                  <a:avLst/>
                </a:prstGeom>
                <a:noFill/>
                <a:ln w="114300">
                  <a:noFill/>
                </a:ln>
              </p:spPr>
              <p:txBody>
                <a:bodyPr wrap="square" rtlCol="0">
                  <a:spAutoFit/>
                </a:bodyPr>
                <a:lstStyle/>
                <a:p>
                  <a:pPr algn="ctr"/>
                  <a:r>
                    <a:rPr lang="fr-FR" sz="4400" dirty="0">
                      <a:latin typeface="+mj-lt"/>
                      <a:cs typeface="Times New Roman" panose="02020603050405020304" pitchFamily="18" charset="0"/>
                    </a:rPr>
                    <a:t>Robot</a:t>
                  </a:r>
                </a:p>
                <a:p>
                  <a:pPr algn="ctr"/>
                  <a:endParaRPr lang="fr-FR" sz="4800" b="1" dirty="0">
                    <a:latin typeface="+mj-lt"/>
                    <a:cs typeface="Times New Roman" panose="02020603050405020304" pitchFamily="18" charset="0"/>
                  </a:endParaRPr>
                </a:p>
              </p:txBody>
            </p:sp>
          </p:grpSp>
          <p:sp>
            <p:nvSpPr>
              <p:cNvPr id="132" name="Rectangle 131"/>
              <p:cNvSpPr/>
              <p:nvPr/>
            </p:nvSpPr>
            <p:spPr>
              <a:xfrm>
                <a:off x="24993600" y="20364450"/>
                <a:ext cx="3429000" cy="2463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mj-lt"/>
                  <a:cs typeface="Times New Roman" panose="02020603050405020304" pitchFamily="18" charset="0"/>
                </a:endParaRPr>
              </a:p>
            </p:txBody>
          </p:sp>
          <p:sp>
            <p:nvSpPr>
              <p:cNvPr id="133" name="Rectangle 132"/>
              <p:cNvSpPr/>
              <p:nvPr/>
            </p:nvSpPr>
            <p:spPr>
              <a:xfrm>
                <a:off x="26548453" y="18468838"/>
                <a:ext cx="3428999" cy="2463800"/>
              </a:xfrm>
              <a:prstGeom prst="rect">
                <a:avLst/>
              </a:prstGeom>
              <a:solidFill>
                <a:schemeClr val="bg1"/>
              </a:solidFill>
              <a:ln w="1143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err="1">
                    <a:solidFill>
                      <a:schemeClr val="tx1"/>
                    </a:solidFill>
                    <a:latin typeface="+mj-lt"/>
                    <a:cs typeface="Times New Roman" panose="02020603050405020304" pitchFamily="18" charset="0"/>
                  </a:rPr>
                  <a:t>Soup</a:t>
                </a:r>
                <a:endParaRPr lang="fr-FR" sz="4400" dirty="0">
                  <a:solidFill>
                    <a:schemeClr val="tx1"/>
                  </a:solidFill>
                  <a:latin typeface="+mj-lt"/>
                  <a:cs typeface="Times New Roman" panose="02020603050405020304" pitchFamily="18" charset="0"/>
                </a:endParaRPr>
              </a:p>
            </p:txBody>
          </p:sp>
          <p:sp>
            <p:nvSpPr>
              <p:cNvPr id="134" name="ZoneTexte 133"/>
              <p:cNvSpPr txBox="1"/>
              <p:nvPr/>
            </p:nvSpPr>
            <p:spPr>
              <a:xfrm>
                <a:off x="24785275" y="22858614"/>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50 ms</a:t>
                </a:r>
              </a:p>
            </p:txBody>
          </p:sp>
          <p:sp>
            <p:nvSpPr>
              <p:cNvPr id="135" name="ZoneTexte 134"/>
              <p:cNvSpPr txBox="1"/>
              <p:nvPr/>
            </p:nvSpPr>
            <p:spPr>
              <a:xfrm>
                <a:off x="26935932" y="23657299"/>
                <a:ext cx="3741738" cy="1076102"/>
              </a:xfrm>
              <a:prstGeom prst="rect">
                <a:avLst/>
              </a:prstGeom>
              <a:noFill/>
            </p:spPr>
            <p:txBody>
              <a:bodyPr wrap="square" rtlCol="0">
                <a:spAutoFit/>
              </a:bodyPr>
              <a:lstStyle/>
              <a:p>
                <a:r>
                  <a:rPr lang="fr-FR" sz="3600" dirty="0">
                    <a:latin typeface="+mj-lt"/>
                    <a:cs typeface="Times New Roman" panose="02020603050405020304" pitchFamily="18" charset="0"/>
                  </a:rPr>
                  <a:t>1500 ms</a:t>
                </a:r>
              </a:p>
            </p:txBody>
          </p:sp>
          <p:sp>
            <p:nvSpPr>
              <p:cNvPr id="136" name="ZoneTexte 135"/>
              <p:cNvSpPr txBox="1"/>
              <p:nvPr/>
            </p:nvSpPr>
            <p:spPr>
              <a:xfrm>
                <a:off x="21964650" y="21926549"/>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200 ms</a:t>
                </a:r>
              </a:p>
            </p:txBody>
          </p:sp>
          <p:sp>
            <p:nvSpPr>
              <p:cNvPr id="137" name="ZoneTexte 136"/>
              <p:cNvSpPr txBox="1"/>
              <p:nvPr/>
            </p:nvSpPr>
            <p:spPr>
              <a:xfrm>
                <a:off x="19966243" y="21050429"/>
                <a:ext cx="3486150" cy="1076102"/>
              </a:xfrm>
              <a:prstGeom prst="rect">
                <a:avLst/>
              </a:prstGeom>
              <a:noFill/>
            </p:spPr>
            <p:txBody>
              <a:bodyPr wrap="square" rtlCol="0">
                <a:spAutoFit/>
              </a:bodyPr>
              <a:lstStyle/>
              <a:p>
                <a:r>
                  <a:rPr lang="fr-FR" sz="3600" dirty="0">
                    <a:latin typeface="+mj-lt"/>
                    <a:cs typeface="Times New Roman" panose="02020603050405020304" pitchFamily="18" charset="0"/>
                  </a:rPr>
                  <a:t>500 ms</a:t>
                </a:r>
              </a:p>
            </p:txBody>
          </p:sp>
        </p:grpSp>
        <p:sp>
          <p:nvSpPr>
            <p:cNvPr id="128" name="ZoneTexte 127"/>
            <p:cNvSpPr txBox="1"/>
            <p:nvPr/>
          </p:nvSpPr>
          <p:spPr>
            <a:xfrm>
              <a:off x="14870788" y="17222098"/>
              <a:ext cx="7684411" cy="707886"/>
            </a:xfrm>
            <a:prstGeom prst="rect">
              <a:avLst/>
            </a:prstGeom>
            <a:noFill/>
          </p:spPr>
          <p:txBody>
            <a:bodyPr wrap="square" rtlCol="0">
              <a:spAutoFit/>
            </a:bodyPr>
            <a:lstStyle/>
            <a:p>
              <a:r>
                <a:rPr lang="fr-BE" sz="4000" dirty="0">
                  <a:latin typeface="+mj-lt"/>
                  <a:cs typeface="Times New Roman" panose="02020603050405020304" pitchFamily="18" charset="0"/>
                </a:rPr>
                <a:t>4) Unrelated control condition</a:t>
              </a:r>
            </a:p>
          </p:txBody>
        </p:sp>
      </p:grpSp>
      <p:cxnSp>
        <p:nvCxnSpPr>
          <p:cNvPr id="141" name="Connecteur droit 140"/>
          <p:cNvCxnSpPr/>
          <p:nvPr/>
        </p:nvCxnSpPr>
        <p:spPr>
          <a:xfrm flipV="1">
            <a:off x="14577058" y="19555531"/>
            <a:ext cx="14922238" cy="33262"/>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2" name="Connecteur droit 141"/>
          <p:cNvCxnSpPr>
            <a:endCxn id="121" idx="3"/>
          </p:cNvCxnSpPr>
          <p:nvPr/>
        </p:nvCxnSpPr>
        <p:spPr>
          <a:xfrm>
            <a:off x="21801870" y="15380161"/>
            <a:ext cx="107937" cy="8606514"/>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3" name="Titre 1"/>
          <p:cNvSpPr txBox="1">
            <a:spLocks/>
          </p:cNvSpPr>
          <p:nvPr/>
        </p:nvSpPr>
        <p:spPr>
          <a:xfrm>
            <a:off x="1155008" y="24344660"/>
            <a:ext cx="28084462" cy="1011215"/>
          </a:xfrm>
          <a:prstGeom prst="rect">
            <a:avLst/>
          </a:prstGeom>
        </p:spPr>
        <p:style>
          <a:lnRef idx="3">
            <a:schemeClr val="lt1"/>
          </a:lnRef>
          <a:fillRef idx="1">
            <a:schemeClr val="accent1"/>
          </a:fillRef>
          <a:effectRef idx="1">
            <a:schemeClr val="accent1"/>
          </a:effectRef>
          <a:fontRef idx="minor">
            <a:schemeClr val="lt1"/>
          </a:fontRef>
        </p:style>
        <p:txBody>
          <a:bodyPr vert="horz" lIns="417643" tIns="208822" rIns="417643" bIns="208822" rtlCol="0" anchor="ctr">
            <a:noAutofit/>
          </a:bodyPr>
          <a:lstStyle>
            <a:lvl1pPr algn="ctr" defTabSz="4176431" rtl="0" eaLnBrk="1" latinLnBrk="0" hangingPunct="1">
              <a:spcBef>
                <a:spcPct val="0"/>
              </a:spcBef>
              <a:buNone/>
              <a:defRPr sz="201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BE" sz="5000" dirty="0" err="1">
                <a:ln w="0"/>
                <a:effectLst>
                  <a:outerShdw blurRad="38100" dist="19050" dir="2700000" algn="tl" rotWithShape="0">
                    <a:schemeClr val="dk1">
                      <a:alpha val="40000"/>
                    </a:schemeClr>
                  </a:outerShdw>
                </a:effectLst>
                <a:latin typeface="+mj-lt"/>
                <a:cs typeface="Times New Roman" panose="02020603050405020304" pitchFamily="18" charset="0"/>
              </a:rPr>
              <a:t>Results</a:t>
            </a:r>
            <a:r>
              <a:rPr lang="fr-BE" sz="5000" dirty="0">
                <a:ln w="0"/>
                <a:effectLst>
                  <a:outerShdw blurRad="38100" dist="19050" dir="2700000" algn="tl" rotWithShape="0">
                    <a:schemeClr val="dk1">
                      <a:alpha val="40000"/>
                    </a:schemeClr>
                  </a:outerShdw>
                </a:effectLst>
                <a:latin typeface="+mj-lt"/>
                <a:cs typeface="Times New Roman" panose="02020603050405020304" pitchFamily="18" charset="0"/>
              </a:rPr>
              <a:t> </a:t>
            </a:r>
          </a:p>
        </p:txBody>
      </p:sp>
      <p:sp>
        <p:nvSpPr>
          <p:cNvPr id="145" name="ZoneTexte 144"/>
          <p:cNvSpPr txBox="1"/>
          <p:nvPr/>
        </p:nvSpPr>
        <p:spPr>
          <a:xfrm>
            <a:off x="1038084" y="33477051"/>
            <a:ext cx="12311535" cy="584775"/>
          </a:xfrm>
          <a:prstGeom prst="rect">
            <a:avLst/>
          </a:prstGeom>
          <a:noFill/>
        </p:spPr>
        <p:txBody>
          <a:bodyPr wrap="square" rtlCol="0">
            <a:spAutoFit/>
          </a:bodyPr>
          <a:lstStyle/>
          <a:p>
            <a:pPr algn="just"/>
            <a:r>
              <a:rPr lang="fr-BE" sz="3200" dirty="0">
                <a:latin typeface="+mj-lt"/>
                <a:cs typeface="Times New Roman" panose="02020603050405020304" pitchFamily="18" charset="0"/>
              </a:rPr>
              <a:t>Priming </a:t>
            </a:r>
            <a:r>
              <a:rPr lang="fr-BE" sz="3200" dirty="0" err="1">
                <a:latin typeface="+mj-lt"/>
                <a:cs typeface="Times New Roman" panose="02020603050405020304" pitchFamily="18" charset="0"/>
              </a:rPr>
              <a:t>effect</a:t>
            </a:r>
            <a:r>
              <a:rPr lang="fr-BE" sz="3200" dirty="0">
                <a:latin typeface="+mj-lt"/>
                <a:cs typeface="Times New Roman" panose="02020603050405020304" pitchFamily="18" charset="0"/>
              </a:rPr>
              <a:t> (PE) : </a:t>
            </a:r>
            <a:r>
              <a:rPr lang="fr-BE" sz="3200" dirty="0" err="1">
                <a:latin typeface="+mj-lt"/>
                <a:cs typeface="Times New Roman" panose="02020603050405020304" pitchFamily="18" charset="0"/>
              </a:rPr>
              <a:t>reaction</a:t>
            </a:r>
            <a:r>
              <a:rPr lang="fr-BE" sz="3200" dirty="0">
                <a:latin typeface="+mj-lt"/>
                <a:cs typeface="Times New Roman" panose="02020603050405020304" pitchFamily="18" charset="0"/>
              </a:rPr>
              <a:t> time (UR-R) by group and by condition</a:t>
            </a:r>
          </a:p>
        </p:txBody>
      </p:sp>
      <p:sp>
        <p:nvSpPr>
          <p:cNvPr id="26" name="Titre 1"/>
          <p:cNvSpPr txBox="1">
            <a:spLocks/>
          </p:cNvSpPr>
          <p:nvPr/>
        </p:nvSpPr>
        <p:spPr>
          <a:xfrm>
            <a:off x="1048241" y="8158292"/>
            <a:ext cx="28084462" cy="1070962"/>
          </a:xfrm>
          <a:prstGeom prst="rect">
            <a:avLst/>
          </a:prstGeom>
        </p:spPr>
        <p:style>
          <a:lnRef idx="3">
            <a:schemeClr val="lt1"/>
          </a:lnRef>
          <a:fillRef idx="1">
            <a:schemeClr val="accent1"/>
          </a:fillRef>
          <a:effectRef idx="1">
            <a:schemeClr val="accent1"/>
          </a:effectRef>
          <a:fontRef idx="minor">
            <a:schemeClr val="lt1"/>
          </a:fontRef>
        </p:style>
        <p:txBody>
          <a:bodyPr vert="horz" lIns="417643" tIns="208822" rIns="417643" bIns="208822" rtlCol="0" anchor="ctr">
            <a:noAutofit/>
          </a:bodyPr>
          <a:lstStyle>
            <a:lvl1pPr algn="ctr" defTabSz="4176431" rtl="0" eaLnBrk="1" latinLnBrk="0" hangingPunct="1">
              <a:spcBef>
                <a:spcPct val="0"/>
              </a:spcBef>
              <a:buNone/>
              <a:defRPr sz="201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fr-BE" sz="5000" dirty="0">
                <a:solidFill>
                  <a:schemeClr val="bg1"/>
                </a:solidFill>
                <a:latin typeface="+mj-lt"/>
                <a:ea typeface="+mj-ea"/>
                <a:cs typeface="Times New Roman" panose="02020603050405020304" pitchFamily="18" charset="0"/>
              </a:rPr>
              <a:t>Introduction</a:t>
            </a:r>
          </a:p>
        </p:txBody>
      </p:sp>
      <p:sp>
        <p:nvSpPr>
          <p:cNvPr id="31" name="Rectangle 30"/>
          <p:cNvSpPr/>
          <p:nvPr/>
        </p:nvSpPr>
        <p:spPr>
          <a:xfrm>
            <a:off x="1099222" y="13509206"/>
            <a:ext cx="15119350" cy="707886"/>
          </a:xfrm>
          <a:prstGeom prst="rect">
            <a:avLst/>
          </a:prstGeom>
        </p:spPr>
        <p:txBody>
          <a:bodyPr>
            <a:spAutoFit/>
          </a:bodyPr>
          <a:lstStyle/>
          <a:p>
            <a:r>
              <a:rPr lang="en-US" sz="4000" b="1" dirty="0">
                <a:solidFill>
                  <a:schemeClr val="accent1">
                    <a:lumMod val="75000"/>
                  </a:schemeClr>
                </a:solidFill>
                <a:latin typeface="+mj-lt"/>
                <a:cs typeface="Times New Roman" panose="02020603050405020304" pitchFamily="18" charset="0"/>
              </a:rPr>
              <a:t> 1. POPULATION </a:t>
            </a:r>
            <a:endParaRPr lang="fr-BE" sz="4000" b="1" dirty="0">
              <a:solidFill>
                <a:schemeClr val="accent1">
                  <a:lumMod val="75000"/>
                </a:schemeClr>
              </a:solidFill>
              <a:latin typeface="+mj-lt"/>
              <a:cs typeface="Times New Roman" panose="02020603050405020304" pitchFamily="18" charset="0"/>
            </a:endParaRPr>
          </a:p>
        </p:txBody>
      </p:sp>
      <p:cxnSp>
        <p:nvCxnSpPr>
          <p:cNvPr id="146" name="Connecteur droit 145"/>
          <p:cNvCxnSpPr/>
          <p:nvPr/>
        </p:nvCxnSpPr>
        <p:spPr>
          <a:xfrm flipV="1">
            <a:off x="1238005" y="14174056"/>
            <a:ext cx="3953598" cy="18208"/>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9" name="Connecteur droit 148"/>
          <p:cNvCxnSpPr/>
          <p:nvPr/>
        </p:nvCxnSpPr>
        <p:spPr>
          <a:xfrm>
            <a:off x="14250959" y="26281415"/>
            <a:ext cx="8909813"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1" name="Connecteur droit 150"/>
          <p:cNvCxnSpPr/>
          <p:nvPr/>
        </p:nvCxnSpPr>
        <p:spPr>
          <a:xfrm>
            <a:off x="1243068" y="26237948"/>
            <a:ext cx="8909813"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p:nvPr/>
        </p:nvCxnSpPr>
        <p:spPr>
          <a:xfrm>
            <a:off x="14115177" y="14196175"/>
            <a:ext cx="2469216" cy="2809"/>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59" name="ZoneTexte 158"/>
          <p:cNvSpPr txBox="1"/>
          <p:nvPr/>
        </p:nvSpPr>
        <p:spPr>
          <a:xfrm>
            <a:off x="1076025" y="26205010"/>
            <a:ext cx="12071921" cy="2554545"/>
          </a:xfrm>
          <a:prstGeom prst="rect">
            <a:avLst/>
          </a:prstGeom>
          <a:noFill/>
        </p:spPr>
        <p:txBody>
          <a:bodyPr wrap="square" rtlCol="0">
            <a:spAutoFit/>
          </a:bodyPr>
          <a:lstStyle/>
          <a:p>
            <a:pPr algn="just"/>
            <a:r>
              <a:rPr lang="nb-NO" sz="4000" b="1" dirty="0">
                <a:latin typeface="+mj-lt"/>
                <a:cs typeface="Times New Roman" panose="02020603050405020304" pitchFamily="18" charset="0"/>
              </a:rPr>
              <a:t>Measure of  priming effect (PE) </a:t>
            </a:r>
          </a:p>
          <a:p>
            <a:pPr algn="just"/>
            <a:r>
              <a:rPr lang="nb-NO" sz="4000" dirty="0">
                <a:latin typeface="+mj-lt"/>
                <a:cs typeface="Times New Roman" panose="02020603050405020304" pitchFamily="18" charset="0"/>
              </a:rPr>
              <a:t>Student</a:t>
            </a:r>
            <a:r>
              <a:rPr lang="nb-NO" sz="4000" i="1" dirty="0">
                <a:latin typeface="+mj-lt"/>
                <a:cs typeface="Times New Roman" panose="02020603050405020304" pitchFamily="18" charset="0"/>
              </a:rPr>
              <a:t> t </a:t>
            </a:r>
            <a:r>
              <a:rPr lang="nb-NO" sz="4000" dirty="0">
                <a:latin typeface="+mj-lt"/>
                <a:cs typeface="Times New Roman" panose="02020603050405020304" pitchFamily="18" charset="0"/>
              </a:rPr>
              <a:t>test comparing related conditions (R) and unrelated condition (UR)</a:t>
            </a:r>
          </a:p>
          <a:p>
            <a:pPr algn="just"/>
            <a:endParaRPr lang="nb-NO" sz="4000" b="1" dirty="0">
              <a:latin typeface="+mj-lt"/>
              <a:cs typeface="Times New Roman" panose="02020603050405020304" pitchFamily="18" charset="0"/>
            </a:endParaRPr>
          </a:p>
        </p:txBody>
      </p:sp>
      <p:sp>
        <p:nvSpPr>
          <p:cNvPr id="165" name="ZoneTexte 164"/>
          <p:cNvSpPr txBox="1"/>
          <p:nvPr/>
        </p:nvSpPr>
        <p:spPr>
          <a:xfrm>
            <a:off x="26177545" y="27384864"/>
            <a:ext cx="964470" cy="1323439"/>
          </a:xfrm>
          <a:prstGeom prst="rect">
            <a:avLst/>
          </a:prstGeom>
          <a:noFill/>
        </p:spPr>
        <p:txBody>
          <a:bodyPr wrap="square" rtlCol="0">
            <a:spAutoFit/>
          </a:bodyPr>
          <a:lstStyle/>
          <a:p>
            <a:r>
              <a:rPr lang="fr-BE" sz="4000" dirty="0"/>
              <a:t>*  </a:t>
            </a:r>
          </a:p>
          <a:p>
            <a:endParaRPr lang="fr-BE" sz="4000" dirty="0"/>
          </a:p>
        </p:txBody>
      </p:sp>
      <p:sp>
        <p:nvSpPr>
          <p:cNvPr id="167" name="ZoneTexte 166"/>
          <p:cNvSpPr txBox="1"/>
          <p:nvPr/>
        </p:nvSpPr>
        <p:spPr>
          <a:xfrm>
            <a:off x="26161122" y="30462431"/>
            <a:ext cx="645587" cy="707886"/>
          </a:xfrm>
          <a:prstGeom prst="rect">
            <a:avLst/>
          </a:prstGeom>
          <a:noFill/>
        </p:spPr>
        <p:txBody>
          <a:bodyPr wrap="square" rtlCol="0">
            <a:spAutoFit/>
          </a:bodyPr>
          <a:lstStyle/>
          <a:p>
            <a:r>
              <a:rPr lang="fr-BE" sz="4000" dirty="0"/>
              <a:t>*</a:t>
            </a:r>
          </a:p>
        </p:txBody>
      </p:sp>
      <p:sp>
        <p:nvSpPr>
          <p:cNvPr id="168" name="ZoneTexte 167"/>
          <p:cNvSpPr txBox="1"/>
          <p:nvPr/>
        </p:nvSpPr>
        <p:spPr>
          <a:xfrm>
            <a:off x="26161123" y="28818927"/>
            <a:ext cx="645587" cy="707886"/>
          </a:xfrm>
          <a:prstGeom prst="rect">
            <a:avLst/>
          </a:prstGeom>
          <a:noFill/>
        </p:spPr>
        <p:txBody>
          <a:bodyPr wrap="square" rtlCol="0">
            <a:spAutoFit/>
          </a:bodyPr>
          <a:lstStyle/>
          <a:p>
            <a:r>
              <a:rPr lang="fr-BE" sz="4000" dirty="0"/>
              <a:t>*</a:t>
            </a:r>
          </a:p>
        </p:txBody>
      </p:sp>
      <p:sp>
        <p:nvSpPr>
          <p:cNvPr id="172" name="ZoneTexte 171"/>
          <p:cNvSpPr txBox="1"/>
          <p:nvPr/>
        </p:nvSpPr>
        <p:spPr>
          <a:xfrm>
            <a:off x="12879111" y="19718639"/>
            <a:ext cx="645587" cy="707886"/>
          </a:xfrm>
          <a:prstGeom prst="rect">
            <a:avLst/>
          </a:prstGeom>
          <a:noFill/>
        </p:spPr>
        <p:txBody>
          <a:bodyPr wrap="square" rtlCol="0">
            <a:spAutoFit/>
          </a:bodyPr>
          <a:lstStyle/>
          <a:p>
            <a:r>
              <a:rPr lang="fr-BE" sz="4000" dirty="0"/>
              <a:t>*</a:t>
            </a:r>
          </a:p>
        </p:txBody>
      </p:sp>
      <p:sp>
        <p:nvSpPr>
          <p:cNvPr id="173" name="ZoneTexte 172"/>
          <p:cNvSpPr txBox="1"/>
          <p:nvPr/>
        </p:nvSpPr>
        <p:spPr>
          <a:xfrm>
            <a:off x="12900858" y="20984502"/>
            <a:ext cx="645587" cy="707886"/>
          </a:xfrm>
          <a:prstGeom prst="rect">
            <a:avLst/>
          </a:prstGeom>
          <a:noFill/>
        </p:spPr>
        <p:txBody>
          <a:bodyPr wrap="square" rtlCol="0">
            <a:spAutoFit/>
          </a:bodyPr>
          <a:lstStyle/>
          <a:p>
            <a:r>
              <a:rPr lang="fr-BE" sz="4000" dirty="0"/>
              <a:t>*</a:t>
            </a:r>
          </a:p>
        </p:txBody>
      </p:sp>
      <p:sp>
        <p:nvSpPr>
          <p:cNvPr id="174" name="ZoneTexte 173"/>
          <p:cNvSpPr txBox="1"/>
          <p:nvPr/>
        </p:nvSpPr>
        <p:spPr>
          <a:xfrm>
            <a:off x="2301621" y="23808913"/>
            <a:ext cx="11437885" cy="461665"/>
          </a:xfrm>
          <a:prstGeom prst="rect">
            <a:avLst/>
          </a:prstGeom>
          <a:noFill/>
        </p:spPr>
        <p:txBody>
          <a:bodyPr wrap="square" rtlCol="0">
            <a:spAutoFit/>
          </a:bodyPr>
          <a:lstStyle/>
          <a:p>
            <a:r>
              <a:rPr lang="fr-BE" sz="2400" dirty="0" err="1"/>
              <a:t>Significant</a:t>
            </a:r>
            <a:r>
              <a:rPr lang="fr-BE" sz="2400" dirty="0"/>
              <a:t> </a:t>
            </a:r>
            <a:r>
              <a:rPr lang="fr-BE" sz="2400" dirty="0" err="1"/>
              <a:t>difference</a:t>
            </a:r>
            <a:r>
              <a:rPr lang="fr-BE" sz="2400" dirty="0"/>
              <a:t> </a:t>
            </a:r>
            <a:r>
              <a:rPr lang="fr-BE" sz="2400" dirty="0" err="1"/>
              <a:t>with</a:t>
            </a:r>
            <a:r>
              <a:rPr lang="fr-BE" sz="2400" dirty="0"/>
              <a:t> </a:t>
            </a:r>
            <a:r>
              <a:rPr lang="fr-BE" sz="2400" i="1" dirty="0"/>
              <a:t>p</a:t>
            </a:r>
            <a:r>
              <a:rPr lang="fr-BE" sz="2400" dirty="0"/>
              <a:t>&lt;.05 (</a:t>
            </a:r>
            <a:r>
              <a:rPr lang="fr-BE" sz="2400" dirty="0" err="1"/>
              <a:t>comparison</a:t>
            </a:r>
            <a:r>
              <a:rPr lang="fr-BE" sz="2400" dirty="0"/>
              <a:t> </a:t>
            </a:r>
            <a:r>
              <a:rPr lang="fr-BE" sz="2400" dirty="0" err="1"/>
              <a:t>with</a:t>
            </a:r>
            <a:r>
              <a:rPr lang="fr-BE" sz="2400" dirty="0"/>
              <a:t> the control group at the </a:t>
            </a:r>
            <a:r>
              <a:rPr lang="fr-BE" sz="2400" dirty="0" err="1"/>
              <a:t>Student</a:t>
            </a:r>
            <a:r>
              <a:rPr lang="fr-BE" sz="2400" dirty="0"/>
              <a:t> </a:t>
            </a:r>
            <a:r>
              <a:rPr lang="fr-BE" sz="2400" i="1" dirty="0"/>
              <a:t>t</a:t>
            </a:r>
            <a:r>
              <a:rPr lang="fr-BE" sz="2400" dirty="0"/>
              <a:t> test)</a:t>
            </a:r>
          </a:p>
        </p:txBody>
      </p:sp>
      <p:sp>
        <p:nvSpPr>
          <p:cNvPr id="175" name="ZoneTexte 174"/>
          <p:cNvSpPr txBox="1"/>
          <p:nvPr/>
        </p:nvSpPr>
        <p:spPr>
          <a:xfrm>
            <a:off x="1975629" y="23792799"/>
            <a:ext cx="645587" cy="707886"/>
          </a:xfrm>
          <a:prstGeom prst="rect">
            <a:avLst/>
          </a:prstGeom>
          <a:noFill/>
        </p:spPr>
        <p:txBody>
          <a:bodyPr wrap="square" rtlCol="0">
            <a:spAutoFit/>
          </a:bodyPr>
          <a:lstStyle/>
          <a:p>
            <a:r>
              <a:rPr lang="fr-BE" sz="4000" dirty="0"/>
              <a:t>*</a:t>
            </a:r>
          </a:p>
        </p:txBody>
      </p:sp>
      <p:sp>
        <p:nvSpPr>
          <p:cNvPr id="176" name="ZoneTexte 175"/>
          <p:cNvSpPr txBox="1"/>
          <p:nvPr/>
        </p:nvSpPr>
        <p:spPr>
          <a:xfrm>
            <a:off x="9093711" y="20943911"/>
            <a:ext cx="645587" cy="707886"/>
          </a:xfrm>
          <a:prstGeom prst="rect">
            <a:avLst/>
          </a:prstGeom>
          <a:noFill/>
        </p:spPr>
        <p:txBody>
          <a:bodyPr wrap="square" rtlCol="0">
            <a:spAutoFit/>
          </a:bodyPr>
          <a:lstStyle/>
          <a:p>
            <a:r>
              <a:rPr lang="fr-BE" sz="4000" dirty="0"/>
              <a:t>*</a:t>
            </a:r>
          </a:p>
        </p:txBody>
      </p:sp>
      <p:sp>
        <p:nvSpPr>
          <p:cNvPr id="177" name="ZoneTexte 176"/>
          <p:cNvSpPr txBox="1"/>
          <p:nvPr/>
        </p:nvSpPr>
        <p:spPr>
          <a:xfrm>
            <a:off x="7349446" y="19759954"/>
            <a:ext cx="645587" cy="707886"/>
          </a:xfrm>
          <a:prstGeom prst="rect">
            <a:avLst/>
          </a:prstGeom>
          <a:noFill/>
        </p:spPr>
        <p:txBody>
          <a:bodyPr wrap="square" rtlCol="0">
            <a:spAutoFit/>
          </a:bodyPr>
          <a:lstStyle/>
          <a:p>
            <a:r>
              <a:rPr lang="fr-BE" sz="4000" dirty="0"/>
              <a:t>*</a:t>
            </a:r>
          </a:p>
        </p:txBody>
      </p:sp>
      <p:sp>
        <p:nvSpPr>
          <p:cNvPr id="178" name="ZoneTexte 177"/>
          <p:cNvSpPr txBox="1"/>
          <p:nvPr/>
        </p:nvSpPr>
        <p:spPr>
          <a:xfrm>
            <a:off x="7268732" y="20987416"/>
            <a:ext cx="645587" cy="707886"/>
          </a:xfrm>
          <a:prstGeom prst="rect">
            <a:avLst/>
          </a:prstGeom>
          <a:noFill/>
        </p:spPr>
        <p:txBody>
          <a:bodyPr wrap="square" rtlCol="0">
            <a:spAutoFit/>
          </a:bodyPr>
          <a:lstStyle/>
          <a:p>
            <a:r>
              <a:rPr lang="fr-BE" sz="4000" dirty="0"/>
              <a:t>*</a:t>
            </a:r>
          </a:p>
        </p:txBody>
      </p:sp>
      <p:sp>
        <p:nvSpPr>
          <p:cNvPr id="179" name="ZoneTexte 178"/>
          <p:cNvSpPr txBox="1"/>
          <p:nvPr/>
        </p:nvSpPr>
        <p:spPr>
          <a:xfrm>
            <a:off x="10935240" y="21030114"/>
            <a:ext cx="645587" cy="707886"/>
          </a:xfrm>
          <a:prstGeom prst="rect">
            <a:avLst/>
          </a:prstGeom>
          <a:noFill/>
        </p:spPr>
        <p:txBody>
          <a:bodyPr wrap="square" rtlCol="0">
            <a:spAutoFit/>
          </a:bodyPr>
          <a:lstStyle/>
          <a:p>
            <a:r>
              <a:rPr lang="fr-BE" sz="4000" dirty="0"/>
              <a:t>*</a:t>
            </a:r>
          </a:p>
        </p:txBody>
      </p:sp>
      <p:sp>
        <p:nvSpPr>
          <p:cNvPr id="180" name="ZoneTexte 179"/>
          <p:cNvSpPr txBox="1"/>
          <p:nvPr/>
        </p:nvSpPr>
        <p:spPr>
          <a:xfrm>
            <a:off x="9059180" y="19666899"/>
            <a:ext cx="645587" cy="707886"/>
          </a:xfrm>
          <a:prstGeom prst="rect">
            <a:avLst/>
          </a:prstGeom>
          <a:noFill/>
        </p:spPr>
        <p:txBody>
          <a:bodyPr wrap="square" rtlCol="0">
            <a:spAutoFit/>
          </a:bodyPr>
          <a:lstStyle/>
          <a:p>
            <a:r>
              <a:rPr lang="fr-BE" sz="4000" dirty="0"/>
              <a:t>*</a:t>
            </a:r>
          </a:p>
        </p:txBody>
      </p:sp>
      <p:sp>
        <p:nvSpPr>
          <p:cNvPr id="181" name="ZoneTexte 180"/>
          <p:cNvSpPr txBox="1"/>
          <p:nvPr/>
        </p:nvSpPr>
        <p:spPr>
          <a:xfrm>
            <a:off x="23934634" y="30907194"/>
            <a:ext cx="645587" cy="707886"/>
          </a:xfrm>
          <a:prstGeom prst="rect">
            <a:avLst/>
          </a:prstGeom>
          <a:noFill/>
        </p:spPr>
        <p:txBody>
          <a:bodyPr wrap="square" rtlCol="0">
            <a:spAutoFit/>
          </a:bodyPr>
          <a:lstStyle/>
          <a:p>
            <a:r>
              <a:rPr lang="fr-BE" sz="4000" dirty="0"/>
              <a:t>*</a:t>
            </a:r>
          </a:p>
        </p:txBody>
      </p:sp>
      <p:sp>
        <p:nvSpPr>
          <p:cNvPr id="184" name="Rectangle 183"/>
          <p:cNvSpPr/>
          <p:nvPr/>
        </p:nvSpPr>
        <p:spPr>
          <a:xfrm>
            <a:off x="26989580" y="22206626"/>
            <a:ext cx="2536904" cy="1479813"/>
          </a:xfrm>
          <a:prstGeom prst="rect">
            <a:avLst/>
          </a:prstGeom>
          <a:solidFill>
            <a:schemeClr val="bg1"/>
          </a:solidFill>
          <a:ln w="1143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400" dirty="0" err="1">
                <a:solidFill>
                  <a:schemeClr val="tx1"/>
                </a:solidFill>
                <a:latin typeface="+mj-lt"/>
                <a:cs typeface="Times New Roman" panose="02020603050405020304" pitchFamily="18" charset="0"/>
              </a:rPr>
              <a:t>Tremon</a:t>
            </a:r>
            <a:endParaRPr lang="fr-FR" sz="4400" dirty="0">
              <a:solidFill>
                <a:schemeClr val="tx1"/>
              </a:solidFill>
              <a:latin typeface="+mj-lt"/>
              <a:cs typeface="Times New Roman" panose="02020603050405020304" pitchFamily="18" charset="0"/>
            </a:endParaRPr>
          </a:p>
        </p:txBody>
      </p:sp>
      <p:sp>
        <p:nvSpPr>
          <p:cNvPr id="1030" name="ZoneTexte 1029"/>
          <p:cNvSpPr txBox="1"/>
          <p:nvPr/>
        </p:nvSpPr>
        <p:spPr>
          <a:xfrm>
            <a:off x="22092200" y="23981052"/>
            <a:ext cx="8666006" cy="461665"/>
          </a:xfrm>
          <a:prstGeom prst="rect">
            <a:avLst/>
          </a:prstGeom>
          <a:noFill/>
        </p:spPr>
        <p:txBody>
          <a:bodyPr wrap="square" rtlCol="0">
            <a:spAutoFit/>
          </a:bodyPr>
          <a:lstStyle/>
          <a:p>
            <a:r>
              <a:rPr lang="fr-BE" sz="2400" dirty="0">
                <a:latin typeface="+mj-lt"/>
                <a:cs typeface="Times New Roman" panose="02020603050405020304" pitchFamily="18" charset="0"/>
              </a:rPr>
              <a:t>The </a:t>
            </a:r>
            <a:r>
              <a:rPr lang="fr-BE" sz="2400" dirty="0" err="1">
                <a:latin typeface="+mj-lt"/>
                <a:cs typeface="Times New Roman" panose="02020603050405020304" pitchFamily="18" charset="0"/>
              </a:rPr>
              <a:t>target</a:t>
            </a:r>
            <a:r>
              <a:rPr lang="fr-BE" sz="2400" dirty="0">
                <a:latin typeface="+mj-lt"/>
                <a:cs typeface="Times New Roman" panose="02020603050405020304" pitchFamily="18" charset="0"/>
              </a:rPr>
              <a:t> </a:t>
            </a:r>
            <a:r>
              <a:rPr lang="fr-BE" sz="2400" dirty="0" err="1">
                <a:latin typeface="+mj-lt"/>
                <a:cs typeface="Times New Roman" panose="02020603050405020304" pitchFamily="18" charset="0"/>
              </a:rPr>
              <a:t>is</a:t>
            </a:r>
            <a:r>
              <a:rPr lang="fr-BE" sz="2400" dirty="0">
                <a:latin typeface="+mj-lt"/>
                <a:cs typeface="Times New Roman" panose="02020603050405020304" pitchFamily="18" charset="0"/>
              </a:rPr>
              <a:t> </a:t>
            </a:r>
            <a:r>
              <a:rPr lang="fr-BE" sz="2400" dirty="0" err="1">
                <a:latin typeface="+mj-lt"/>
                <a:cs typeface="Times New Roman" panose="02020603050405020304" pitchFamily="18" charset="0"/>
              </a:rPr>
              <a:t>either</a:t>
            </a:r>
            <a:r>
              <a:rPr lang="fr-BE" sz="2400" dirty="0">
                <a:latin typeface="+mj-lt"/>
                <a:cs typeface="Times New Roman" panose="02020603050405020304" pitchFamily="18" charset="0"/>
              </a:rPr>
              <a:t> a </a:t>
            </a:r>
            <a:r>
              <a:rPr lang="fr-BE" sz="2400" dirty="0" err="1">
                <a:latin typeface="+mj-lt"/>
                <a:cs typeface="Times New Roman" panose="02020603050405020304" pitchFamily="18" charset="0"/>
              </a:rPr>
              <a:t>word</a:t>
            </a:r>
            <a:r>
              <a:rPr lang="fr-BE" sz="2400" dirty="0">
                <a:latin typeface="+mj-lt"/>
                <a:cs typeface="Times New Roman" panose="02020603050405020304" pitchFamily="18" charset="0"/>
              </a:rPr>
              <a:t> (</a:t>
            </a:r>
            <a:r>
              <a:rPr lang="fr-BE" sz="2400" dirty="0" err="1">
                <a:latin typeface="+mj-lt"/>
                <a:cs typeface="Times New Roman" panose="02020603050405020304" pitchFamily="18" charset="0"/>
              </a:rPr>
              <a:t>soup</a:t>
            </a:r>
            <a:r>
              <a:rPr lang="fr-BE" sz="2400" dirty="0">
                <a:latin typeface="+mj-lt"/>
                <a:cs typeface="Times New Roman" panose="02020603050405020304" pitchFamily="18" charset="0"/>
              </a:rPr>
              <a:t>) </a:t>
            </a:r>
            <a:r>
              <a:rPr lang="fr-BE" sz="2400" dirty="0" err="1">
                <a:latin typeface="+mj-lt"/>
                <a:cs typeface="Times New Roman" panose="02020603050405020304" pitchFamily="18" charset="0"/>
              </a:rPr>
              <a:t>either</a:t>
            </a:r>
            <a:r>
              <a:rPr lang="fr-BE" sz="2400" dirty="0">
                <a:latin typeface="+mj-lt"/>
                <a:cs typeface="Times New Roman" panose="02020603050405020304" pitchFamily="18" charset="0"/>
              </a:rPr>
              <a:t> a non-</a:t>
            </a:r>
            <a:r>
              <a:rPr lang="fr-BE" sz="2400" dirty="0" err="1">
                <a:latin typeface="+mj-lt"/>
                <a:cs typeface="Times New Roman" panose="02020603050405020304" pitchFamily="18" charset="0"/>
              </a:rPr>
              <a:t>word</a:t>
            </a:r>
            <a:r>
              <a:rPr lang="fr-BE" sz="2400" dirty="0">
                <a:latin typeface="+mj-lt"/>
                <a:cs typeface="Times New Roman" panose="02020603050405020304" pitchFamily="18" charset="0"/>
              </a:rPr>
              <a:t> (</a:t>
            </a:r>
            <a:r>
              <a:rPr lang="fr-BE" sz="2400" dirty="0" err="1">
                <a:latin typeface="+mj-lt"/>
                <a:cs typeface="Times New Roman" panose="02020603050405020304" pitchFamily="18" charset="0"/>
              </a:rPr>
              <a:t>tremon</a:t>
            </a:r>
            <a:r>
              <a:rPr lang="fr-BE" sz="2400" dirty="0">
                <a:latin typeface="+mj-lt"/>
                <a:cs typeface="Times New Roman" panose="02020603050405020304" pitchFamily="18" charset="0"/>
              </a:rPr>
              <a:t>) </a:t>
            </a:r>
          </a:p>
        </p:txBody>
      </p:sp>
      <p:sp>
        <p:nvSpPr>
          <p:cNvPr id="140" name="ZoneTexte 139">
            <a:extLst>
              <a:ext uri="{FF2B5EF4-FFF2-40B4-BE49-F238E27FC236}">
                <a16:creationId xmlns:a16="http://schemas.microsoft.com/office/drawing/2014/main" id="{89BC43AB-CACB-4A7C-8615-7FF749C861D8}"/>
              </a:ext>
            </a:extLst>
          </p:cNvPr>
          <p:cNvSpPr txBox="1"/>
          <p:nvPr/>
        </p:nvSpPr>
        <p:spPr>
          <a:xfrm>
            <a:off x="1781166" y="34158534"/>
            <a:ext cx="12344968" cy="461665"/>
          </a:xfrm>
          <a:prstGeom prst="rect">
            <a:avLst/>
          </a:prstGeom>
          <a:noFill/>
        </p:spPr>
        <p:txBody>
          <a:bodyPr wrap="square" rtlCol="0">
            <a:spAutoFit/>
          </a:bodyPr>
          <a:lstStyle/>
          <a:p>
            <a:r>
              <a:rPr lang="fr-BE" sz="2400" dirty="0" err="1"/>
              <a:t>Significant</a:t>
            </a:r>
            <a:r>
              <a:rPr lang="fr-BE" sz="2400" dirty="0"/>
              <a:t> </a:t>
            </a:r>
            <a:r>
              <a:rPr lang="fr-BE" sz="2400" dirty="0" err="1"/>
              <a:t>difference</a:t>
            </a:r>
            <a:r>
              <a:rPr lang="fr-BE" sz="2400" dirty="0"/>
              <a:t> </a:t>
            </a:r>
            <a:r>
              <a:rPr lang="fr-BE" sz="2400" dirty="0" err="1"/>
              <a:t>with</a:t>
            </a:r>
            <a:r>
              <a:rPr lang="fr-BE" sz="2400" dirty="0"/>
              <a:t> </a:t>
            </a:r>
            <a:r>
              <a:rPr lang="fr-BE" sz="2400" i="1" dirty="0"/>
              <a:t>p</a:t>
            </a:r>
            <a:r>
              <a:rPr lang="fr-BE" sz="2400" dirty="0"/>
              <a:t>&lt;.05</a:t>
            </a:r>
          </a:p>
        </p:txBody>
      </p:sp>
      <p:sp>
        <p:nvSpPr>
          <p:cNvPr id="152" name="ZoneTexte 151">
            <a:extLst>
              <a:ext uri="{FF2B5EF4-FFF2-40B4-BE49-F238E27FC236}">
                <a16:creationId xmlns:a16="http://schemas.microsoft.com/office/drawing/2014/main" id="{0EE223E3-81A2-4108-8E03-2C093AFF9E8C}"/>
              </a:ext>
            </a:extLst>
          </p:cNvPr>
          <p:cNvSpPr txBox="1"/>
          <p:nvPr/>
        </p:nvSpPr>
        <p:spPr>
          <a:xfrm>
            <a:off x="1449916" y="34180371"/>
            <a:ext cx="645587" cy="707886"/>
          </a:xfrm>
          <a:prstGeom prst="rect">
            <a:avLst/>
          </a:prstGeom>
          <a:noFill/>
        </p:spPr>
        <p:txBody>
          <a:bodyPr wrap="square" rtlCol="0">
            <a:spAutoFit/>
          </a:bodyPr>
          <a:lstStyle/>
          <a:p>
            <a:r>
              <a:rPr lang="fr-BE" sz="4000" dirty="0"/>
              <a:t>*</a:t>
            </a:r>
          </a:p>
        </p:txBody>
      </p:sp>
      <p:graphicFrame>
        <p:nvGraphicFramePr>
          <p:cNvPr id="7" name="Tableau 6">
            <a:extLst>
              <a:ext uri="{FF2B5EF4-FFF2-40B4-BE49-F238E27FC236}">
                <a16:creationId xmlns:a16="http://schemas.microsoft.com/office/drawing/2014/main" id="{B1F9A038-7EA6-4ACA-A891-8B05A80B6B52}"/>
              </a:ext>
            </a:extLst>
          </p:cNvPr>
          <p:cNvGraphicFramePr>
            <a:graphicFrameLocks noGrp="1"/>
          </p:cNvGraphicFramePr>
          <p:nvPr>
            <p:extLst>
              <p:ext uri="{D42A27DB-BD31-4B8C-83A1-F6EECF244321}">
                <p14:modId xmlns:p14="http://schemas.microsoft.com/office/powerpoint/2010/main" val="849097288"/>
              </p:ext>
            </p:extLst>
          </p:nvPr>
        </p:nvGraphicFramePr>
        <p:xfrm>
          <a:off x="1157975" y="28080393"/>
          <a:ext cx="12001403" cy="5330857"/>
        </p:xfrm>
        <a:graphic>
          <a:graphicData uri="http://schemas.openxmlformats.org/drawingml/2006/table">
            <a:tbl>
              <a:tblPr firstRow="1" firstCol="1" bandRow="1">
                <a:tableStyleId>{9D7B26C5-4107-4FEC-AEDC-1716B250A1EF}</a:tableStyleId>
              </a:tblPr>
              <a:tblGrid>
                <a:gridCol w="2150893">
                  <a:extLst>
                    <a:ext uri="{9D8B030D-6E8A-4147-A177-3AD203B41FA5}">
                      <a16:colId xmlns:a16="http://schemas.microsoft.com/office/drawing/2014/main" val="46371181"/>
                    </a:ext>
                  </a:extLst>
                </a:gridCol>
                <a:gridCol w="3302021">
                  <a:extLst>
                    <a:ext uri="{9D8B030D-6E8A-4147-A177-3AD203B41FA5}">
                      <a16:colId xmlns:a16="http://schemas.microsoft.com/office/drawing/2014/main" val="4294365642"/>
                    </a:ext>
                  </a:extLst>
                </a:gridCol>
                <a:gridCol w="3215218">
                  <a:extLst>
                    <a:ext uri="{9D8B030D-6E8A-4147-A177-3AD203B41FA5}">
                      <a16:colId xmlns:a16="http://schemas.microsoft.com/office/drawing/2014/main" val="1190062719"/>
                    </a:ext>
                  </a:extLst>
                </a:gridCol>
                <a:gridCol w="3333271">
                  <a:extLst>
                    <a:ext uri="{9D8B030D-6E8A-4147-A177-3AD203B41FA5}">
                      <a16:colId xmlns:a16="http://schemas.microsoft.com/office/drawing/2014/main" val="4166176143"/>
                    </a:ext>
                  </a:extLst>
                </a:gridCol>
              </a:tblGrid>
              <a:tr h="761551">
                <a:tc>
                  <a:txBody>
                    <a:bodyPr/>
                    <a:lstStyle/>
                    <a:p>
                      <a:pPr>
                        <a:lnSpc>
                          <a:spcPct val="107000"/>
                        </a:lnSpc>
                        <a:spcAft>
                          <a:spcPts val="0"/>
                        </a:spcAft>
                      </a:pPr>
                      <a:endParaRPr lang="fr-B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BE" sz="2800" b="0" dirty="0">
                          <a:effectLst/>
                          <a:latin typeface="Calibri" panose="020F0502020204030204" pitchFamily="34" charset="0"/>
                          <a:ea typeface="Calibri" panose="020F0502020204030204" pitchFamily="34" charset="0"/>
                          <a:cs typeface="Times New Roman" panose="02020603050405020304" pitchFamily="18" charset="0"/>
                        </a:rPr>
                        <a:t>Control group</a:t>
                      </a:r>
                    </a:p>
                  </a:txBody>
                  <a:tcPr marL="68580" marR="68580" marT="0" marB="0"/>
                </a:tc>
                <a:tc>
                  <a:txBody>
                    <a:bodyPr/>
                    <a:lstStyle/>
                    <a:p>
                      <a:pPr algn="ctr">
                        <a:lnSpc>
                          <a:spcPct val="107000"/>
                        </a:lnSpc>
                        <a:spcAft>
                          <a:spcPts val="0"/>
                        </a:spcAft>
                      </a:pPr>
                      <a:r>
                        <a:rPr lang="fr-BE" sz="2800" b="0" i="1" dirty="0">
                          <a:effectLst/>
                          <a:latin typeface="Calibri" panose="020F0502020204030204" pitchFamily="34" charset="0"/>
                          <a:ea typeface="Calibri" panose="020F0502020204030204" pitchFamily="34" charset="0"/>
                          <a:cs typeface="Times New Roman" panose="02020603050405020304" pitchFamily="18" charset="0"/>
                        </a:rPr>
                        <a:t>ND</a:t>
                      </a:r>
                      <a:r>
                        <a:rPr lang="fr-BE" sz="2800" b="0" dirty="0">
                          <a:effectLst/>
                          <a:latin typeface="Calibri" panose="020F0502020204030204" pitchFamily="34" charset="0"/>
                          <a:ea typeface="Calibri" panose="020F0502020204030204" pitchFamily="34" charset="0"/>
                          <a:cs typeface="Times New Roman" panose="02020603050405020304" pitchFamily="18" charset="0"/>
                        </a:rPr>
                        <a:t>-AD</a:t>
                      </a:r>
                    </a:p>
                  </a:txBody>
                  <a:tcPr marL="68580" marR="68580" marT="0" marB="0"/>
                </a:tc>
                <a:tc>
                  <a:txBody>
                    <a:bodyPr/>
                    <a:lstStyle/>
                    <a:p>
                      <a:pPr algn="ctr">
                        <a:lnSpc>
                          <a:spcPct val="107000"/>
                        </a:lnSpc>
                        <a:spcAft>
                          <a:spcPts val="0"/>
                        </a:spcAft>
                      </a:pPr>
                      <a:r>
                        <a:rPr lang="fr-BE" sz="2800" b="0" i="1" dirty="0">
                          <a:effectLst/>
                          <a:latin typeface="Calibri" panose="020F0502020204030204" pitchFamily="34" charset="0"/>
                          <a:ea typeface="Calibri" panose="020F0502020204030204" pitchFamily="34" charset="0"/>
                          <a:cs typeface="Times New Roman" panose="02020603050405020304" pitchFamily="18" charset="0"/>
                        </a:rPr>
                        <a:t>D</a:t>
                      </a:r>
                      <a:r>
                        <a:rPr lang="fr-BE" sz="2800" b="0" dirty="0">
                          <a:effectLst/>
                          <a:latin typeface="Calibri" panose="020F0502020204030204" pitchFamily="34" charset="0"/>
                          <a:ea typeface="Calibri" panose="020F0502020204030204" pitchFamily="34" charset="0"/>
                          <a:cs typeface="Times New Roman" panose="02020603050405020304" pitchFamily="18" charset="0"/>
                        </a:rPr>
                        <a:t>-AD</a:t>
                      </a:r>
                    </a:p>
                  </a:txBody>
                  <a:tcPr marL="68580" marR="68580" marT="0" marB="0"/>
                </a:tc>
                <a:extLst>
                  <a:ext uri="{0D108BD9-81ED-4DB2-BD59-A6C34878D82A}">
                    <a16:rowId xmlns:a16="http://schemas.microsoft.com/office/drawing/2014/main" val="2494506345"/>
                  </a:ext>
                </a:extLst>
              </a:tr>
              <a:tr h="761551">
                <a:tc>
                  <a:txBody>
                    <a:bodyPr/>
                    <a:lstStyle/>
                    <a:p>
                      <a:pPr>
                        <a:lnSpc>
                          <a:spcPct val="107000"/>
                        </a:lnSpc>
                        <a:spcAft>
                          <a:spcPts val="0"/>
                        </a:spcAft>
                      </a:pPr>
                      <a:r>
                        <a:rPr lang="fr-BE" sz="2800" dirty="0">
                          <a:effectLst/>
                        </a:rPr>
                        <a:t>PE for NV- </a:t>
                      </a:r>
                      <a:endParaRPr lang="fr-B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122.9 (117)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254.5 (267.27)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668.12 (544.78)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766577"/>
                  </a:ext>
                </a:extLst>
              </a:tr>
              <a:tr h="761551">
                <a:tc>
                  <a:txBody>
                    <a:bodyPr/>
                    <a:lstStyle/>
                    <a:p>
                      <a:endParaRPr lang="fr-BE" sz="28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=-4.696 ; </a:t>
                      </a:r>
                      <a:r>
                        <a:rPr lang="fr-BE" sz="2800" b="0" i="1" dirty="0">
                          <a:effectLst/>
                        </a:rPr>
                        <a:t>p</a:t>
                      </a:r>
                      <a:r>
                        <a:rPr lang="fr-BE" sz="2800" b="0" dirty="0">
                          <a:effectLst/>
                        </a:rPr>
                        <a:t>=.001</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=-2.688 ; </a:t>
                      </a:r>
                      <a:r>
                        <a:rPr lang="fr-BE" sz="2800" b="0" i="1" dirty="0">
                          <a:effectLst/>
                        </a:rPr>
                        <a:t>p</a:t>
                      </a:r>
                      <a:r>
                        <a:rPr lang="fr-BE" sz="2800" b="0" dirty="0">
                          <a:effectLst/>
                        </a:rPr>
                        <a:t>=.031</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=-3.469 ; </a:t>
                      </a:r>
                      <a:r>
                        <a:rPr lang="fr-BE" sz="2800" b="0" i="1" dirty="0">
                          <a:effectLst/>
                        </a:rPr>
                        <a:t>p</a:t>
                      </a:r>
                      <a:r>
                        <a:rPr lang="fr-BE" sz="2800" b="0" dirty="0">
                          <a:effectLst/>
                        </a:rPr>
                        <a:t>=.010</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9847181"/>
                  </a:ext>
                </a:extLst>
              </a:tr>
              <a:tr h="761551">
                <a:tc>
                  <a:txBody>
                    <a:bodyPr/>
                    <a:lstStyle/>
                    <a:p>
                      <a:pPr>
                        <a:lnSpc>
                          <a:spcPct val="107000"/>
                        </a:lnSpc>
                        <a:spcAft>
                          <a:spcPts val="0"/>
                        </a:spcAft>
                      </a:pPr>
                      <a:r>
                        <a:rPr lang="fr-BE" sz="2800" dirty="0">
                          <a:effectLst/>
                        </a:rPr>
                        <a:t>PE for PV+ </a:t>
                      </a:r>
                      <a:endParaRPr lang="fr-B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a:effectLst/>
                        </a:rPr>
                        <a:t>183.22 (209.44) *</a:t>
                      </a:r>
                      <a:endParaRPr lang="fr-BE" sz="2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391.98 (331.78)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543.68 (456.65)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262838"/>
                  </a:ext>
                </a:extLst>
              </a:tr>
              <a:tr h="761551">
                <a:tc>
                  <a:txBody>
                    <a:bodyPr/>
                    <a:lstStyle/>
                    <a:p>
                      <a:endParaRPr lang="fr-BE" sz="28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=-3.912 ; p= .001</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=-3.342 ; p=.012</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=-3.367 ; p=.012</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4955250"/>
                  </a:ext>
                </a:extLst>
              </a:tr>
              <a:tr h="761551">
                <a:tc>
                  <a:txBody>
                    <a:bodyPr/>
                    <a:lstStyle/>
                    <a:p>
                      <a:pPr>
                        <a:lnSpc>
                          <a:spcPct val="107000"/>
                        </a:lnSpc>
                        <a:spcAft>
                          <a:spcPts val="0"/>
                        </a:spcAft>
                      </a:pPr>
                      <a:r>
                        <a:rPr lang="fr-BE" sz="2800" dirty="0">
                          <a:effectLst/>
                        </a:rPr>
                        <a:t>PE for </a:t>
                      </a:r>
                      <a:r>
                        <a:rPr lang="fr-BE" sz="2800" dirty="0" err="1">
                          <a:effectLst/>
                        </a:rPr>
                        <a:t>NSc</a:t>
                      </a:r>
                      <a:endParaRPr lang="fr-BE"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a:effectLst/>
                        </a:rPr>
                        <a:t>118.98 (164.28) *</a:t>
                      </a:r>
                      <a:endParaRPr lang="fr-BE" sz="2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a:effectLst/>
                        </a:rPr>
                        <a:t>236.92 (263.47) *</a:t>
                      </a:r>
                      <a:endParaRPr lang="fr-BE" sz="2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dirty="0">
                          <a:effectLst/>
                        </a:rPr>
                        <a:t>380.7 (424.73) *</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8344388"/>
                  </a:ext>
                </a:extLst>
              </a:tr>
              <a:tr h="761551">
                <a:tc>
                  <a:txBody>
                    <a:bodyPr/>
                    <a:lstStyle/>
                    <a:p>
                      <a:endParaRPr lang="fr-BE" sz="280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=-3.239 ; </a:t>
                      </a:r>
                      <a:r>
                        <a:rPr lang="fr-BE" sz="2800" b="0" i="1" dirty="0">
                          <a:effectLst/>
                        </a:rPr>
                        <a:t>p</a:t>
                      </a:r>
                      <a:r>
                        <a:rPr lang="fr-BE" sz="2800" b="0" dirty="0">
                          <a:effectLst/>
                        </a:rPr>
                        <a:t>=.004</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=-2.543 ; </a:t>
                      </a:r>
                      <a:r>
                        <a:rPr lang="fr-BE" sz="2800" b="0" i="1" dirty="0">
                          <a:effectLst/>
                        </a:rPr>
                        <a:t>p</a:t>
                      </a:r>
                      <a:r>
                        <a:rPr lang="fr-BE" sz="2800" b="0" dirty="0">
                          <a:effectLst/>
                        </a:rPr>
                        <a:t>=.038</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BE" sz="2800" b="0" i="1" dirty="0">
                          <a:effectLst/>
                        </a:rPr>
                        <a:t>t</a:t>
                      </a:r>
                      <a:r>
                        <a:rPr lang="fr-BE" sz="2800" b="0" dirty="0">
                          <a:effectLst/>
                        </a:rPr>
                        <a:t>=-2.535 ; </a:t>
                      </a:r>
                      <a:r>
                        <a:rPr lang="fr-BE" sz="2800" b="0" i="1" dirty="0">
                          <a:effectLst/>
                        </a:rPr>
                        <a:t>p</a:t>
                      </a:r>
                      <a:r>
                        <a:rPr lang="fr-BE" sz="2800" b="0" dirty="0">
                          <a:effectLst/>
                        </a:rPr>
                        <a:t>=.039</a:t>
                      </a:r>
                      <a:endParaRPr lang="fr-BE"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2822009"/>
                  </a:ext>
                </a:extLst>
              </a:tr>
            </a:tbl>
          </a:graphicData>
        </a:graphic>
      </p:graphicFrame>
      <p:grpSp>
        <p:nvGrpSpPr>
          <p:cNvPr id="17" name="Groupe 16">
            <a:extLst>
              <a:ext uri="{FF2B5EF4-FFF2-40B4-BE49-F238E27FC236}">
                <a16:creationId xmlns:a16="http://schemas.microsoft.com/office/drawing/2014/main" id="{567FF18C-F6F6-4D00-BCD5-72E0A7F87918}"/>
              </a:ext>
            </a:extLst>
          </p:cNvPr>
          <p:cNvGrpSpPr/>
          <p:nvPr/>
        </p:nvGrpSpPr>
        <p:grpSpPr>
          <a:xfrm>
            <a:off x="20165583" y="26386133"/>
            <a:ext cx="9388213" cy="8004029"/>
            <a:chOff x="20165583" y="26386133"/>
            <a:chExt cx="9388213" cy="8004029"/>
          </a:xfrm>
        </p:grpSpPr>
        <p:grpSp>
          <p:nvGrpSpPr>
            <p:cNvPr id="13" name="Groupe 12">
              <a:extLst>
                <a:ext uri="{FF2B5EF4-FFF2-40B4-BE49-F238E27FC236}">
                  <a16:creationId xmlns:a16="http://schemas.microsoft.com/office/drawing/2014/main" id="{599EBD9E-8176-444D-8AD4-3BA30F50815E}"/>
                </a:ext>
              </a:extLst>
            </p:cNvPr>
            <p:cNvGrpSpPr/>
            <p:nvPr/>
          </p:nvGrpSpPr>
          <p:grpSpPr>
            <a:xfrm>
              <a:off x="20165583" y="26386133"/>
              <a:ext cx="9388213" cy="8004029"/>
              <a:chOff x="20165583" y="26386133"/>
              <a:chExt cx="9388213" cy="8004029"/>
            </a:xfrm>
          </p:grpSpPr>
          <p:grpSp>
            <p:nvGrpSpPr>
              <p:cNvPr id="11" name="Groupe 10">
                <a:extLst>
                  <a:ext uri="{FF2B5EF4-FFF2-40B4-BE49-F238E27FC236}">
                    <a16:creationId xmlns:a16="http://schemas.microsoft.com/office/drawing/2014/main" id="{506DFFCB-AAA9-40CD-8B49-F52B3B7041AD}"/>
                  </a:ext>
                </a:extLst>
              </p:cNvPr>
              <p:cNvGrpSpPr/>
              <p:nvPr/>
            </p:nvGrpSpPr>
            <p:grpSpPr>
              <a:xfrm>
                <a:off x="20165583" y="26386133"/>
                <a:ext cx="9388213" cy="8004029"/>
                <a:chOff x="20165583" y="26386133"/>
                <a:chExt cx="9388213" cy="8004029"/>
              </a:xfrm>
            </p:grpSpPr>
            <p:pic>
              <p:nvPicPr>
                <p:cNvPr id="74" name="Image 73">
                  <a:extLst>
                    <a:ext uri="{FF2B5EF4-FFF2-40B4-BE49-F238E27FC236}">
                      <a16:creationId xmlns:a16="http://schemas.microsoft.com/office/drawing/2014/main" id="{A0A0C100-2EC2-4FB6-865E-989FF6AD6419}"/>
                    </a:ext>
                  </a:extLst>
                </p:cNvPr>
                <p:cNvPicPr/>
                <p:nvPr/>
              </p:nvPicPr>
              <p:blipFill rotWithShape="1">
                <a:blip r:embed="rId10">
                  <a:extLst>
                    <a:ext uri="{28A0092B-C50C-407E-A947-70E740481C1C}">
                      <a14:useLocalDpi xmlns:a14="http://schemas.microsoft.com/office/drawing/2010/main" val="0"/>
                    </a:ext>
                  </a:extLst>
                </a:blip>
                <a:srcRect t="6378"/>
                <a:stretch/>
              </p:blipFill>
              <p:spPr bwMode="auto">
                <a:xfrm>
                  <a:off x="20165583" y="26931212"/>
                  <a:ext cx="9333713" cy="7458950"/>
                </a:xfrm>
                <a:prstGeom prst="rect">
                  <a:avLst/>
                </a:prstGeom>
                <a:noFill/>
                <a:ln>
                  <a:noFill/>
                </a:ln>
                <a:extLst>
                  <a:ext uri="{53640926-AAD7-44D8-BBD7-CCE9431645EC}">
                    <a14:shadowObscured xmlns:a14="http://schemas.microsoft.com/office/drawing/2010/main"/>
                  </a:ext>
                </a:extLst>
              </p:spPr>
            </p:pic>
            <p:sp>
              <p:nvSpPr>
                <p:cNvPr id="186" name="ZoneTexte 185"/>
                <p:cNvSpPr txBox="1"/>
                <p:nvPr/>
              </p:nvSpPr>
              <p:spPr>
                <a:xfrm>
                  <a:off x="21136574" y="26386133"/>
                  <a:ext cx="8190933" cy="461665"/>
                </a:xfrm>
                <a:prstGeom prst="rect">
                  <a:avLst/>
                </a:prstGeom>
                <a:noFill/>
              </p:spPr>
              <p:txBody>
                <a:bodyPr wrap="square" rtlCol="0">
                  <a:spAutoFit/>
                </a:bodyPr>
                <a:lstStyle/>
                <a:p>
                  <a:pPr algn="just"/>
                  <a:r>
                    <a:rPr lang="fr-BE" sz="2400" dirty="0" err="1">
                      <a:latin typeface="+mj-lt"/>
                      <a:cs typeface="Times New Roman" panose="02020603050405020304" pitchFamily="18" charset="0"/>
                    </a:rPr>
                    <a:t>Transformed</a:t>
                  </a:r>
                  <a:r>
                    <a:rPr lang="fr-BE" sz="2400" dirty="0">
                      <a:latin typeface="+mj-lt"/>
                      <a:cs typeface="Times New Roman" panose="02020603050405020304" pitchFamily="18" charset="0"/>
                    </a:rPr>
                    <a:t> PE by group and by conditions </a:t>
                  </a:r>
                </a:p>
              </p:txBody>
            </p:sp>
            <p:sp>
              <p:nvSpPr>
                <p:cNvPr id="10" name="ZoneTexte 9">
                  <a:extLst>
                    <a:ext uri="{FF2B5EF4-FFF2-40B4-BE49-F238E27FC236}">
                      <a16:creationId xmlns:a16="http://schemas.microsoft.com/office/drawing/2014/main" id="{C2F26844-AA45-4266-8D24-6C5C14FDD4F0}"/>
                    </a:ext>
                  </a:extLst>
                </p:cNvPr>
                <p:cNvSpPr txBox="1"/>
                <p:nvPr/>
              </p:nvSpPr>
              <p:spPr>
                <a:xfrm>
                  <a:off x="27378660" y="27876485"/>
                  <a:ext cx="1089660" cy="1154932"/>
                </a:xfrm>
                <a:prstGeom prst="rect">
                  <a:avLst/>
                </a:prstGeom>
                <a:solidFill>
                  <a:schemeClr val="bg1"/>
                </a:solidFill>
              </p:spPr>
              <p:txBody>
                <a:bodyPr wrap="square" rtlCol="0">
                  <a:spAutoFit/>
                </a:bodyPr>
                <a:lstStyle/>
                <a:p>
                  <a:endParaRPr lang="fr-BE" dirty="0"/>
                </a:p>
              </p:txBody>
            </p:sp>
            <p:sp>
              <p:nvSpPr>
                <p:cNvPr id="9" name="ZoneTexte 8">
                  <a:extLst>
                    <a:ext uri="{FF2B5EF4-FFF2-40B4-BE49-F238E27FC236}">
                      <a16:creationId xmlns:a16="http://schemas.microsoft.com/office/drawing/2014/main" id="{374E65B4-068C-4A2D-8939-AF190A59606E}"/>
                    </a:ext>
                  </a:extLst>
                </p:cNvPr>
                <p:cNvSpPr txBox="1"/>
                <p:nvPr/>
              </p:nvSpPr>
              <p:spPr>
                <a:xfrm>
                  <a:off x="27477880" y="27384864"/>
                  <a:ext cx="2075916" cy="738664"/>
                </a:xfrm>
                <a:prstGeom prst="rect">
                  <a:avLst/>
                </a:prstGeom>
                <a:solidFill>
                  <a:schemeClr val="bg1"/>
                </a:solidFill>
              </p:spPr>
              <p:txBody>
                <a:bodyPr wrap="square" rtlCol="0">
                  <a:spAutoFit/>
                </a:bodyPr>
                <a:lstStyle/>
                <a:p>
                  <a:r>
                    <a:rPr lang="fr-BE" sz="1400" dirty="0"/>
                    <a:t>NV – (</a:t>
                  </a:r>
                  <a:r>
                    <a:rPr lang="fr-BE" sz="1400" dirty="0" err="1"/>
                    <a:t>Negative</a:t>
                  </a:r>
                  <a:r>
                    <a:rPr lang="fr-BE" sz="1400" dirty="0"/>
                    <a:t> valence) </a:t>
                  </a:r>
                </a:p>
                <a:p>
                  <a:r>
                    <a:rPr lang="fr-BE" sz="1400" dirty="0"/>
                    <a:t>PV + (Positive valence)</a:t>
                  </a:r>
                </a:p>
                <a:p>
                  <a:r>
                    <a:rPr lang="fr-BE" sz="1400" dirty="0" err="1"/>
                    <a:t>NSc</a:t>
                  </a:r>
                  <a:r>
                    <a:rPr lang="fr-BE" sz="1400" dirty="0"/>
                    <a:t> (neutral condition</a:t>
                  </a:r>
                </a:p>
              </p:txBody>
            </p:sp>
          </p:grpSp>
          <p:sp>
            <p:nvSpPr>
              <p:cNvPr id="12" name="ZoneTexte 11">
                <a:extLst>
                  <a:ext uri="{FF2B5EF4-FFF2-40B4-BE49-F238E27FC236}">
                    <a16:creationId xmlns:a16="http://schemas.microsoft.com/office/drawing/2014/main" id="{1BAE8CB1-CACA-4E61-A4FF-08A2C68692E6}"/>
                  </a:ext>
                </a:extLst>
              </p:cNvPr>
              <p:cNvSpPr txBox="1"/>
              <p:nvPr/>
            </p:nvSpPr>
            <p:spPr>
              <a:xfrm rot="-5400000">
                <a:off x="18360590" y="29812048"/>
                <a:ext cx="4104162" cy="461665"/>
              </a:xfrm>
              <a:prstGeom prst="rect">
                <a:avLst/>
              </a:prstGeom>
              <a:solidFill>
                <a:schemeClr val="bg1"/>
              </a:solidFill>
            </p:spPr>
            <p:txBody>
              <a:bodyPr wrap="square" rtlCol="0">
                <a:spAutoFit/>
              </a:bodyPr>
              <a:lstStyle/>
              <a:p>
                <a:r>
                  <a:rPr lang="fr-BE" sz="2400" dirty="0" err="1">
                    <a:latin typeface="+mj-lt"/>
                  </a:rPr>
                  <a:t>Estimated</a:t>
                </a:r>
                <a:r>
                  <a:rPr lang="fr-BE" sz="2400" dirty="0">
                    <a:latin typeface="+mj-lt"/>
                  </a:rPr>
                  <a:t> marginal </a:t>
                </a:r>
                <a:r>
                  <a:rPr lang="fr-BE" sz="2400" dirty="0" err="1">
                    <a:latin typeface="+mj-lt"/>
                  </a:rPr>
                  <a:t>means</a:t>
                </a:r>
                <a:endParaRPr lang="fr-BE" sz="2400" dirty="0">
                  <a:latin typeface="+mj-lt"/>
                </a:endParaRPr>
              </a:p>
            </p:txBody>
          </p:sp>
        </p:grpSp>
        <p:sp>
          <p:nvSpPr>
            <p:cNvPr id="15" name="ZoneTexte 14">
              <a:extLst>
                <a:ext uri="{FF2B5EF4-FFF2-40B4-BE49-F238E27FC236}">
                  <a16:creationId xmlns:a16="http://schemas.microsoft.com/office/drawing/2014/main" id="{C1ED80EF-38F4-44C2-AE8E-04C26285BD4E}"/>
                </a:ext>
              </a:extLst>
            </p:cNvPr>
            <p:cNvSpPr txBox="1"/>
            <p:nvPr/>
          </p:nvSpPr>
          <p:spPr>
            <a:xfrm>
              <a:off x="21855838" y="33565893"/>
              <a:ext cx="5321378" cy="646331"/>
            </a:xfrm>
            <a:prstGeom prst="rect">
              <a:avLst/>
            </a:prstGeom>
            <a:solidFill>
              <a:schemeClr val="bg1"/>
            </a:solidFill>
          </p:spPr>
          <p:txBody>
            <a:bodyPr wrap="square" rtlCol="0">
              <a:spAutoFit/>
            </a:bodyPr>
            <a:lstStyle/>
            <a:p>
              <a:r>
                <a:rPr lang="fr-BE" sz="1800" dirty="0"/>
                <a:t>Control                         ND-AD                       D-AD                      	</a:t>
              </a:r>
              <a:endParaRPr lang="fr-BE" sz="1000" dirty="0"/>
            </a:p>
          </p:txBody>
        </p:sp>
      </p:grpSp>
      <p:sp>
        <p:nvSpPr>
          <p:cNvPr id="170" name="ZoneTexte 169"/>
          <p:cNvSpPr txBox="1"/>
          <p:nvPr/>
        </p:nvSpPr>
        <p:spPr>
          <a:xfrm>
            <a:off x="20428780" y="33938082"/>
            <a:ext cx="645587" cy="707886"/>
          </a:xfrm>
          <a:prstGeom prst="rect">
            <a:avLst/>
          </a:prstGeom>
          <a:noFill/>
        </p:spPr>
        <p:txBody>
          <a:bodyPr wrap="square" rtlCol="0">
            <a:spAutoFit/>
          </a:bodyPr>
          <a:lstStyle/>
          <a:p>
            <a:r>
              <a:rPr lang="fr-BE" sz="4000" dirty="0"/>
              <a:t>*</a:t>
            </a:r>
          </a:p>
        </p:txBody>
      </p:sp>
      <p:sp>
        <p:nvSpPr>
          <p:cNvPr id="169" name="ZoneTexte 168"/>
          <p:cNvSpPr txBox="1"/>
          <p:nvPr/>
        </p:nvSpPr>
        <p:spPr>
          <a:xfrm>
            <a:off x="20856454" y="33963103"/>
            <a:ext cx="9580414" cy="400110"/>
          </a:xfrm>
          <a:prstGeom prst="rect">
            <a:avLst/>
          </a:prstGeom>
          <a:noFill/>
        </p:spPr>
        <p:txBody>
          <a:bodyPr wrap="square" rtlCol="0">
            <a:spAutoFit/>
          </a:bodyPr>
          <a:lstStyle/>
          <a:p>
            <a:r>
              <a:rPr lang="fr-BE" sz="2000" dirty="0" err="1"/>
              <a:t>Significant</a:t>
            </a:r>
            <a:r>
              <a:rPr lang="fr-BE" sz="2000" dirty="0"/>
              <a:t> </a:t>
            </a:r>
            <a:r>
              <a:rPr lang="fr-BE" sz="2000" dirty="0" err="1"/>
              <a:t>difference</a:t>
            </a:r>
            <a:r>
              <a:rPr lang="fr-BE" sz="2000" dirty="0"/>
              <a:t> </a:t>
            </a:r>
            <a:r>
              <a:rPr lang="fr-BE" sz="2000" dirty="0" err="1"/>
              <a:t>with</a:t>
            </a:r>
            <a:r>
              <a:rPr lang="fr-BE" sz="2000" dirty="0"/>
              <a:t> </a:t>
            </a:r>
            <a:r>
              <a:rPr lang="fr-BE" sz="2000" i="1" dirty="0"/>
              <a:t>p</a:t>
            </a:r>
            <a:r>
              <a:rPr lang="fr-BE" sz="2000" dirty="0"/>
              <a:t>&lt;.05 (</a:t>
            </a:r>
            <a:r>
              <a:rPr lang="fr-BE" sz="2000" dirty="0" err="1"/>
              <a:t>comparison</a:t>
            </a:r>
            <a:r>
              <a:rPr lang="fr-BE" sz="2000" dirty="0"/>
              <a:t> </a:t>
            </a:r>
            <a:r>
              <a:rPr lang="fr-BE" sz="2000" dirty="0" err="1"/>
              <a:t>with</a:t>
            </a:r>
            <a:r>
              <a:rPr lang="fr-BE" sz="2000" dirty="0"/>
              <a:t> the control group)</a:t>
            </a:r>
          </a:p>
        </p:txBody>
      </p:sp>
      <p:sp>
        <p:nvSpPr>
          <p:cNvPr id="73" name="ZoneTexte 72"/>
          <p:cNvSpPr txBox="1"/>
          <p:nvPr/>
        </p:nvSpPr>
        <p:spPr>
          <a:xfrm>
            <a:off x="807349" y="36317379"/>
            <a:ext cx="28155216" cy="5016758"/>
          </a:xfrm>
          <a:prstGeom prst="rect">
            <a:avLst/>
          </a:prstGeom>
          <a:solidFill>
            <a:schemeClr val="bg1"/>
          </a:solidFill>
        </p:spPr>
        <p:txBody>
          <a:bodyPr wrap="square" rtlCol="0">
            <a:spAutoFit/>
          </a:bodyPr>
          <a:lstStyle/>
          <a:p>
            <a:pPr algn="just"/>
            <a:r>
              <a:rPr lang="en-GB" sz="4000" dirty="0">
                <a:latin typeface="+mj-lt"/>
                <a:cs typeface="Times New Roman" panose="02020603050405020304" pitchFamily="18" charset="0"/>
              </a:rPr>
              <a:t>These results demonstrate, as expected, priming effects for semantic and emotional conditions in all our groups. However, we showed a specific </a:t>
            </a:r>
            <a:r>
              <a:rPr lang="en-GB" sz="4000" dirty="0" err="1">
                <a:latin typeface="+mj-lt"/>
                <a:cs typeface="Times New Roman" panose="02020603050405020304" pitchFamily="18" charset="0"/>
              </a:rPr>
              <a:t>hyperpriming</a:t>
            </a:r>
            <a:r>
              <a:rPr lang="en-GB" sz="4000" dirty="0">
                <a:latin typeface="+mj-lt"/>
                <a:cs typeface="Times New Roman" panose="02020603050405020304" pitchFamily="18" charset="0"/>
              </a:rPr>
              <a:t> effect for the negative valence condition in the AD group with depression comparatively to positive valence and neutral condition.  On the contrary, control participants and non-depressed AD present more important priming effect for the positive condition compared to neutral and negative ones. We propose that a </a:t>
            </a:r>
            <a:r>
              <a:rPr lang="en-GB" sz="4000" b="1" dirty="0">
                <a:solidFill>
                  <a:schemeClr val="accent1"/>
                </a:solidFill>
                <a:latin typeface="+mj-lt"/>
                <a:cs typeface="Times New Roman" panose="02020603050405020304" pitchFamily="18" charset="0"/>
              </a:rPr>
              <a:t>negative mood </a:t>
            </a:r>
            <a:r>
              <a:rPr lang="en-GB" sz="4000" dirty="0">
                <a:latin typeface="+mj-lt"/>
                <a:cs typeface="Times New Roman" panose="02020603050405020304" pitchFamily="18" charset="0"/>
              </a:rPr>
              <a:t>has an impact on the processing of negative information, shown by a specific </a:t>
            </a:r>
            <a:r>
              <a:rPr lang="en-GB" sz="4000" dirty="0" err="1">
                <a:latin typeface="+mj-lt"/>
                <a:cs typeface="Times New Roman" panose="02020603050405020304" pitchFamily="18" charset="0"/>
              </a:rPr>
              <a:t>hyperpriming</a:t>
            </a:r>
            <a:r>
              <a:rPr lang="en-GB" sz="4000" dirty="0">
                <a:latin typeface="+mj-lt"/>
                <a:cs typeface="Times New Roman" panose="02020603050405020304" pitchFamily="18" charset="0"/>
              </a:rPr>
              <a:t> effect in AD patients with depression, in line </a:t>
            </a:r>
            <a:r>
              <a:rPr lang="en-GB" sz="4000">
                <a:latin typeface="+mj-lt"/>
                <a:cs typeface="Times New Roman" panose="02020603050405020304" pitchFamily="18" charset="0"/>
              </a:rPr>
              <a:t>with an </a:t>
            </a:r>
            <a:r>
              <a:rPr lang="en-GB" sz="4000" dirty="0">
                <a:latin typeface="+mj-lt"/>
                <a:cs typeface="Times New Roman" panose="02020603050405020304" pitchFamily="18" charset="0"/>
              </a:rPr>
              <a:t>easier processing. This facilitation effect can be viewed as a </a:t>
            </a:r>
            <a:r>
              <a:rPr lang="en-GB" sz="4000" b="1" dirty="0">
                <a:solidFill>
                  <a:schemeClr val="accent1"/>
                </a:solidFill>
                <a:latin typeface="+mj-lt"/>
                <a:cs typeface="Times New Roman" panose="02020603050405020304" pitchFamily="18" charset="0"/>
              </a:rPr>
              <a:t>difficulty to inhibit negative thoughts</a:t>
            </a:r>
            <a:r>
              <a:rPr lang="en-GB" sz="4000" dirty="0">
                <a:latin typeface="+mj-lt"/>
                <a:cs typeface="Times New Roman" panose="02020603050405020304" pitchFamily="18" charset="0"/>
              </a:rPr>
              <a:t>, probably linked to a </a:t>
            </a:r>
            <a:r>
              <a:rPr lang="en-GB" sz="4000" b="1" dirty="0">
                <a:solidFill>
                  <a:schemeClr val="accent1"/>
                </a:solidFill>
                <a:latin typeface="+mj-lt"/>
                <a:cs typeface="Times New Roman" panose="02020603050405020304" pitchFamily="18" charset="0"/>
              </a:rPr>
              <a:t>disorganized semantic network</a:t>
            </a:r>
            <a:r>
              <a:rPr lang="en-GB" sz="4000" dirty="0">
                <a:latin typeface="+mj-lt"/>
                <a:cs typeface="Times New Roman" panose="02020603050405020304" pitchFamily="18" charset="0"/>
              </a:rPr>
              <a:t>, as demonstrated by the </a:t>
            </a:r>
            <a:r>
              <a:rPr lang="en-GB" sz="4000" dirty="0" err="1">
                <a:latin typeface="+mj-lt"/>
                <a:cs typeface="Times New Roman" panose="02020603050405020304" pitchFamily="18" charset="0"/>
              </a:rPr>
              <a:t>hyperpriming</a:t>
            </a:r>
            <a:r>
              <a:rPr lang="en-GB" sz="4000" dirty="0">
                <a:latin typeface="+mj-lt"/>
                <a:cs typeface="Times New Roman" panose="02020603050405020304" pitchFamily="18" charset="0"/>
              </a:rPr>
              <a:t> effect in subjects with depression </a:t>
            </a:r>
            <a:endParaRPr lang="fr-BE" sz="4000" dirty="0">
              <a:latin typeface="+mj-lt"/>
              <a:cs typeface="Times New Roman" panose="02020603050405020304" pitchFamily="18" charset="0"/>
            </a:endParaRPr>
          </a:p>
          <a:p>
            <a:pPr algn="just"/>
            <a:endParaRPr lang="fr-BE" sz="4000" dirty="0">
              <a:latin typeface="+mj-lt"/>
              <a:cs typeface="Times New Roman" panose="02020603050405020304" pitchFamily="18" charset="0"/>
            </a:endParaRPr>
          </a:p>
        </p:txBody>
      </p:sp>
      <p:sp>
        <p:nvSpPr>
          <p:cNvPr id="160" name="ZoneTexte 159">
            <a:extLst>
              <a:ext uri="{FF2B5EF4-FFF2-40B4-BE49-F238E27FC236}">
                <a16:creationId xmlns:a16="http://schemas.microsoft.com/office/drawing/2014/main" id="{9828D363-D2B5-43B8-B122-5A96BC705F48}"/>
              </a:ext>
            </a:extLst>
          </p:cNvPr>
          <p:cNvSpPr txBox="1"/>
          <p:nvPr/>
        </p:nvSpPr>
        <p:spPr>
          <a:xfrm>
            <a:off x="23823555" y="30954002"/>
            <a:ext cx="645587" cy="707886"/>
          </a:xfrm>
          <a:prstGeom prst="rect">
            <a:avLst/>
          </a:prstGeom>
          <a:noFill/>
        </p:spPr>
        <p:txBody>
          <a:bodyPr wrap="square" rtlCol="0">
            <a:spAutoFit/>
          </a:bodyPr>
          <a:lstStyle/>
          <a:p>
            <a:r>
              <a:rPr lang="fr-BE" sz="4000" dirty="0"/>
              <a:t>*</a:t>
            </a:r>
          </a:p>
        </p:txBody>
      </p:sp>
      <p:sp>
        <p:nvSpPr>
          <p:cNvPr id="161" name="ZoneTexte 160">
            <a:extLst>
              <a:ext uri="{FF2B5EF4-FFF2-40B4-BE49-F238E27FC236}">
                <a16:creationId xmlns:a16="http://schemas.microsoft.com/office/drawing/2014/main" id="{25A0D00E-4758-4B34-92C8-1B82E44C235C}"/>
              </a:ext>
            </a:extLst>
          </p:cNvPr>
          <p:cNvSpPr txBox="1"/>
          <p:nvPr/>
        </p:nvSpPr>
        <p:spPr>
          <a:xfrm>
            <a:off x="25778899" y="30319401"/>
            <a:ext cx="721496" cy="707886"/>
          </a:xfrm>
          <a:prstGeom prst="rect">
            <a:avLst/>
          </a:prstGeom>
          <a:noFill/>
        </p:spPr>
        <p:txBody>
          <a:bodyPr wrap="square" rtlCol="0">
            <a:spAutoFit/>
          </a:bodyPr>
          <a:lstStyle/>
          <a:p>
            <a:r>
              <a:rPr lang="fr-BE" sz="4000" dirty="0"/>
              <a:t>*</a:t>
            </a:r>
          </a:p>
        </p:txBody>
      </p:sp>
      <p:sp>
        <p:nvSpPr>
          <p:cNvPr id="162" name="ZoneTexte 161">
            <a:extLst>
              <a:ext uri="{FF2B5EF4-FFF2-40B4-BE49-F238E27FC236}">
                <a16:creationId xmlns:a16="http://schemas.microsoft.com/office/drawing/2014/main" id="{99659EE3-DA40-4C12-B757-5ECB6794D456}"/>
              </a:ext>
            </a:extLst>
          </p:cNvPr>
          <p:cNvSpPr txBox="1"/>
          <p:nvPr/>
        </p:nvSpPr>
        <p:spPr>
          <a:xfrm>
            <a:off x="25745875" y="28640989"/>
            <a:ext cx="721496" cy="707886"/>
          </a:xfrm>
          <a:prstGeom prst="rect">
            <a:avLst/>
          </a:prstGeom>
          <a:noFill/>
        </p:spPr>
        <p:txBody>
          <a:bodyPr wrap="square" rtlCol="0">
            <a:spAutoFit/>
          </a:bodyPr>
          <a:lstStyle/>
          <a:p>
            <a:r>
              <a:rPr lang="fr-BE" sz="4000" dirty="0"/>
              <a:t>*</a:t>
            </a:r>
          </a:p>
        </p:txBody>
      </p:sp>
      <p:sp>
        <p:nvSpPr>
          <p:cNvPr id="163" name="ZoneTexte 162">
            <a:extLst>
              <a:ext uri="{FF2B5EF4-FFF2-40B4-BE49-F238E27FC236}">
                <a16:creationId xmlns:a16="http://schemas.microsoft.com/office/drawing/2014/main" id="{9DEA2208-002E-4EFD-B3F1-4CFE5D74AC10}"/>
              </a:ext>
            </a:extLst>
          </p:cNvPr>
          <p:cNvSpPr txBox="1"/>
          <p:nvPr/>
        </p:nvSpPr>
        <p:spPr>
          <a:xfrm>
            <a:off x="25767187" y="27214264"/>
            <a:ext cx="721496" cy="707886"/>
          </a:xfrm>
          <a:prstGeom prst="rect">
            <a:avLst/>
          </a:prstGeom>
          <a:noFill/>
        </p:spPr>
        <p:txBody>
          <a:bodyPr wrap="square" rtlCol="0">
            <a:spAutoFit/>
          </a:bodyPr>
          <a:lstStyle/>
          <a:p>
            <a:r>
              <a:rPr lang="fr-BE" sz="4000" dirty="0"/>
              <a:t>*</a:t>
            </a:r>
          </a:p>
        </p:txBody>
      </p:sp>
      <p:sp>
        <p:nvSpPr>
          <p:cNvPr id="144" name="ZoneTexte 143">
            <a:extLst>
              <a:ext uri="{FF2B5EF4-FFF2-40B4-BE49-F238E27FC236}">
                <a16:creationId xmlns:a16="http://schemas.microsoft.com/office/drawing/2014/main" id="{73BC4F89-684F-451B-81C3-D616EA05A6FC}"/>
              </a:ext>
            </a:extLst>
          </p:cNvPr>
          <p:cNvSpPr txBox="1"/>
          <p:nvPr/>
        </p:nvSpPr>
        <p:spPr>
          <a:xfrm>
            <a:off x="20459815" y="34386532"/>
            <a:ext cx="645587" cy="707886"/>
          </a:xfrm>
          <a:prstGeom prst="rect">
            <a:avLst/>
          </a:prstGeom>
          <a:noFill/>
        </p:spPr>
        <p:txBody>
          <a:bodyPr wrap="square" rtlCol="0">
            <a:spAutoFit/>
          </a:bodyPr>
          <a:lstStyle/>
          <a:p>
            <a:r>
              <a:rPr lang="fr-BE" sz="4000" dirty="0">
                <a:solidFill>
                  <a:schemeClr val="accent2">
                    <a:lumMod val="75000"/>
                  </a:schemeClr>
                </a:solidFill>
              </a:rPr>
              <a:t>*</a:t>
            </a:r>
          </a:p>
        </p:txBody>
      </p:sp>
      <p:sp>
        <p:nvSpPr>
          <p:cNvPr id="147" name="ZoneTexte 146">
            <a:extLst>
              <a:ext uri="{FF2B5EF4-FFF2-40B4-BE49-F238E27FC236}">
                <a16:creationId xmlns:a16="http://schemas.microsoft.com/office/drawing/2014/main" id="{FD8CF95B-EC2D-4930-B275-51CE3634CAFB}"/>
              </a:ext>
            </a:extLst>
          </p:cNvPr>
          <p:cNvSpPr txBox="1"/>
          <p:nvPr/>
        </p:nvSpPr>
        <p:spPr>
          <a:xfrm>
            <a:off x="20856974" y="34445913"/>
            <a:ext cx="7839974" cy="400110"/>
          </a:xfrm>
          <a:prstGeom prst="rect">
            <a:avLst/>
          </a:prstGeom>
          <a:noFill/>
        </p:spPr>
        <p:txBody>
          <a:bodyPr wrap="square" rtlCol="0">
            <a:spAutoFit/>
          </a:bodyPr>
          <a:lstStyle/>
          <a:p>
            <a:r>
              <a:rPr lang="fr-BE" sz="2000" dirty="0" err="1">
                <a:solidFill>
                  <a:schemeClr val="accent2">
                    <a:lumMod val="75000"/>
                  </a:schemeClr>
                </a:solidFill>
              </a:rPr>
              <a:t>Significant</a:t>
            </a:r>
            <a:r>
              <a:rPr lang="fr-BE" sz="2000" dirty="0">
                <a:solidFill>
                  <a:schemeClr val="accent2">
                    <a:lumMod val="75000"/>
                  </a:schemeClr>
                </a:solidFill>
              </a:rPr>
              <a:t> </a:t>
            </a:r>
            <a:r>
              <a:rPr lang="fr-BE" sz="2000" dirty="0" err="1">
                <a:solidFill>
                  <a:schemeClr val="accent2">
                    <a:lumMod val="75000"/>
                  </a:schemeClr>
                </a:solidFill>
              </a:rPr>
              <a:t>difference</a:t>
            </a:r>
            <a:r>
              <a:rPr lang="fr-BE" sz="2000" dirty="0">
                <a:solidFill>
                  <a:schemeClr val="accent2">
                    <a:lumMod val="75000"/>
                  </a:schemeClr>
                </a:solidFill>
              </a:rPr>
              <a:t> </a:t>
            </a:r>
            <a:r>
              <a:rPr lang="fr-BE" sz="2000" dirty="0" err="1">
                <a:solidFill>
                  <a:schemeClr val="accent2">
                    <a:lumMod val="75000"/>
                  </a:schemeClr>
                </a:solidFill>
              </a:rPr>
              <a:t>with</a:t>
            </a:r>
            <a:r>
              <a:rPr lang="fr-BE" sz="2000" dirty="0">
                <a:solidFill>
                  <a:schemeClr val="accent2">
                    <a:lumMod val="75000"/>
                  </a:schemeClr>
                </a:solidFill>
              </a:rPr>
              <a:t> </a:t>
            </a:r>
            <a:r>
              <a:rPr lang="fr-BE" sz="2000" i="1" dirty="0">
                <a:solidFill>
                  <a:schemeClr val="accent2">
                    <a:lumMod val="75000"/>
                  </a:schemeClr>
                </a:solidFill>
              </a:rPr>
              <a:t>p</a:t>
            </a:r>
            <a:r>
              <a:rPr lang="fr-BE" sz="2000" dirty="0">
                <a:solidFill>
                  <a:schemeClr val="accent2">
                    <a:lumMod val="75000"/>
                  </a:schemeClr>
                </a:solidFill>
              </a:rPr>
              <a:t>&lt;.05 (</a:t>
            </a:r>
            <a:r>
              <a:rPr lang="fr-BE" sz="2000" dirty="0" err="1">
                <a:solidFill>
                  <a:schemeClr val="accent2">
                    <a:lumMod val="75000"/>
                  </a:schemeClr>
                </a:solidFill>
              </a:rPr>
              <a:t>comparisons</a:t>
            </a:r>
            <a:r>
              <a:rPr lang="fr-BE" sz="2000" dirty="0">
                <a:solidFill>
                  <a:schemeClr val="accent2">
                    <a:lumMod val="75000"/>
                  </a:schemeClr>
                </a:solidFill>
              </a:rPr>
              <a:t> </a:t>
            </a:r>
            <a:r>
              <a:rPr lang="fr-BE" sz="2000" dirty="0" err="1">
                <a:solidFill>
                  <a:schemeClr val="accent2">
                    <a:lumMod val="75000"/>
                  </a:schemeClr>
                </a:solidFill>
              </a:rPr>
              <a:t>between</a:t>
            </a:r>
            <a:r>
              <a:rPr lang="fr-BE" sz="2000" dirty="0">
                <a:solidFill>
                  <a:schemeClr val="accent2">
                    <a:lumMod val="75000"/>
                  </a:schemeClr>
                </a:solidFill>
              </a:rPr>
              <a:t> conditions)</a:t>
            </a:r>
          </a:p>
        </p:txBody>
      </p:sp>
      <p:sp>
        <p:nvSpPr>
          <p:cNvPr id="148" name="ZoneTexte 147">
            <a:extLst>
              <a:ext uri="{FF2B5EF4-FFF2-40B4-BE49-F238E27FC236}">
                <a16:creationId xmlns:a16="http://schemas.microsoft.com/office/drawing/2014/main" id="{537E7190-8C8F-4A1A-9528-AC2EDB8DA8F0}"/>
              </a:ext>
            </a:extLst>
          </p:cNvPr>
          <p:cNvSpPr txBox="1"/>
          <p:nvPr/>
        </p:nvSpPr>
        <p:spPr>
          <a:xfrm>
            <a:off x="26447098" y="27927692"/>
            <a:ext cx="645587" cy="707886"/>
          </a:xfrm>
          <a:prstGeom prst="rect">
            <a:avLst/>
          </a:prstGeom>
          <a:noFill/>
        </p:spPr>
        <p:txBody>
          <a:bodyPr wrap="square" rtlCol="0">
            <a:spAutoFit/>
          </a:bodyPr>
          <a:lstStyle/>
          <a:p>
            <a:r>
              <a:rPr lang="fr-BE" sz="4000" dirty="0">
                <a:solidFill>
                  <a:schemeClr val="accent2">
                    <a:lumMod val="75000"/>
                  </a:schemeClr>
                </a:solidFill>
              </a:rPr>
              <a:t>*</a:t>
            </a:r>
          </a:p>
        </p:txBody>
      </p:sp>
      <p:cxnSp>
        <p:nvCxnSpPr>
          <p:cNvPr id="21" name="Connecteur droit avec flèche 20">
            <a:extLst>
              <a:ext uri="{FF2B5EF4-FFF2-40B4-BE49-F238E27FC236}">
                <a16:creationId xmlns:a16="http://schemas.microsoft.com/office/drawing/2014/main" id="{9E91F988-5953-41FA-AC38-683EACEBCF9E}"/>
              </a:ext>
            </a:extLst>
          </p:cNvPr>
          <p:cNvCxnSpPr>
            <a:cxnSpLocks/>
          </p:cNvCxnSpPr>
          <p:nvPr/>
        </p:nvCxnSpPr>
        <p:spPr>
          <a:xfrm>
            <a:off x="26312510" y="27568207"/>
            <a:ext cx="0" cy="1354443"/>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
        <p:nvSpPr>
          <p:cNvPr id="155" name="ZoneTexte 154">
            <a:extLst>
              <a:ext uri="{FF2B5EF4-FFF2-40B4-BE49-F238E27FC236}">
                <a16:creationId xmlns:a16="http://schemas.microsoft.com/office/drawing/2014/main" id="{D0C1DFFA-F4F2-43D7-A213-2E6E41274A43}"/>
              </a:ext>
            </a:extLst>
          </p:cNvPr>
          <p:cNvSpPr txBox="1"/>
          <p:nvPr/>
        </p:nvSpPr>
        <p:spPr>
          <a:xfrm>
            <a:off x="24328373" y="29865166"/>
            <a:ext cx="645587" cy="707886"/>
          </a:xfrm>
          <a:prstGeom prst="rect">
            <a:avLst/>
          </a:prstGeom>
          <a:noFill/>
        </p:spPr>
        <p:txBody>
          <a:bodyPr wrap="square" rtlCol="0">
            <a:spAutoFit/>
          </a:bodyPr>
          <a:lstStyle/>
          <a:p>
            <a:r>
              <a:rPr lang="fr-BE" sz="4000" dirty="0">
                <a:solidFill>
                  <a:schemeClr val="accent2">
                    <a:lumMod val="75000"/>
                  </a:schemeClr>
                </a:solidFill>
              </a:rPr>
              <a:t>*</a:t>
            </a:r>
          </a:p>
        </p:txBody>
      </p:sp>
      <p:cxnSp>
        <p:nvCxnSpPr>
          <p:cNvPr id="156" name="Connecteur droit avec flèche 155">
            <a:extLst>
              <a:ext uri="{FF2B5EF4-FFF2-40B4-BE49-F238E27FC236}">
                <a16:creationId xmlns:a16="http://schemas.microsoft.com/office/drawing/2014/main" id="{87AE6358-AC0E-4AE9-8F92-5EB1ED3A38BD}"/>
              </a:ext>
            </a:extLst>
          </p:cNvPr>
          <p:cNvCxnSpPr>
            <a:cxnSpLocks/>
          </p:cNvCxnSpPr>
          <p:nvPr/>
        </p:nvCxnSpPr>
        <p:spPr>
          <a:xfrm>
            <a:off x="24257427" y="29892405"/>
            <a:ext cx="0" cy="1354443"/>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58" name="Connecteur droit avec flèche 157">
            <a:extLst>
              <a:ext uri="{FF2B5EF4-FFF2-40B4-BE49-F238E27FC236}">
                <a16:creationId xmlns:a16="http://schemas.microsoft.com/office/drawing/2014/main" id="{2A6234C0-0654-4260-A6DF-7C5CF6C24AC9}"/>
              </a:ext>
            </a:extLst>
          </p:cNvPr>
          <p:cNvCxnSpPr>
            <a:cxnSpLocks/>
          </p:cNvCxnSpPr>
          <p:nvPr/>
        </p:nvCxnSpPr>
        <p:spPr>
          <a:xfrm>
            <a:off x="22212144" y="30907194"/>
            <a:ext cx="0" cy="1294926"/>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sp>
        <p:nvSpPr>
          <p:cNvPr id="164" name="ZoneTexte 163">
            <a:extLst>
              <a:ext uri="{FF2B5EF4-FFF2-40B4-BE49-F238E27FC236}">
                <a16:creationId xmlns:a16="http://schemas.microsoft.com/office/drawing/2014/main" id="{83922D55-4443-4997-B2EF-F3F91BECD63C}"/>
              </a:ext>
            </a:extLst>
          </p:cNvPr>
          <p:cNvSpPr txBox="1"/>
          <p:nvPr/>
        </p:nvSpPr>
        <p:spPr>
          <a:xfrm>
            <a:off x="22163145" y="31170317"/>
            <a:ext cx="645587" cy="707886"/>
          </a:xfrm>
          <a:prstGeom prst="rect">
            <a:avLst/>
          </a:prstGeom>
          <a:noFill/>
        </p:spPr>
        <p:txBody>
          <a:bodyPr wrap="square" rtlCol="0">
            <a:spAutoFit/>
          </a:bodyPr>
          <a:lstStyle/>
          <a:p>
            <a:r>
              <a:rPr lang="fr-BE" sz="4000" dirty="0">
                <a:solidFill>
                  <a:schemeClr val="accent2">
                    <a:lumMod val="75000"/>
                  </a:schemeClr>
                </a:solidFill>
              </a:rPr>
              <a:t>*</a:t>
            </a:r>
          </a:p>
        </p:txBody>
      </p:sp>
    </p:spTree>
    <p:extLst>
      <p:ext uri="{BB962C8B-B14F-4D97-AF65-F5344CB8AC3E}">
        <p14:creationId xmlns:p14="http://schemas.microsoft.com/office/powerpoint/2010/main" val="310200516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TotalTime>
  <Words>852</Words>
  <Application>Microsoft Office PowerPoint</Application>
  <PresentationFormat>Personnalisé</PresentationFormat>
  <Paragraphs>168</Paragraphs>
  <Slides>1</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Zucrov</dc:creator>
  <cp:lastModifiedBy>Isabelle SIMOES LOUREIRO</cp:lastModifiedBy>
  <cp:revision>114</cp:revision>
  <cp:lastPrinted>2019-02-26T13:38:45Z</cp:lastPrinted>
  <dcterms:created xsi:type="dcterms:W3CDTF">2016-04-11T06:55:21Z</dcterms:created>
  <dcterms:modified xsi:type="dcterms:W3CDTF">2019-04-29T13:42:56Z</dcterms:modified>
</cp:coreProperties>
</file>